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6.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7.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4" r:id="rId2"/>
    <p:sldId id="258" r:id="rId3"/>
    <p:sldId id="259" r:id="rId4"/>
    <p:sldId id="290" r:id="rId5"/>
    <p:sldId id="295" r:id="rId6"/>
    <p:sldId id="269" r:id="rId7"/>
    <p:sldId id="268" r:id="rId8"/>
    <p:sldId id="293" r:id="rId9"/>
    <p:sldId id="271" r:id="rId10"/>
    <p:sldId id="272" r:id="rId11"/>
    <p:sldId id="275" r:id="rId12"/>
    <p:sldId id="274" r:id="rId13"/>
    <p:sldId id="276" r:id="rId14"/>
    <p:sldId id="277" r:id="rId15"/>
    <p:sldId id="278" r:id="rId16"/>
    <p:sldId id="296" r:id="rId17"/>
    <p:sldId id="297" r:id="rId18"/>
    <p:sldId id="281" r:id="rId19"/>
    <p:sldId id="282" r:id="rId20"/>
    <p:sldId id="273" r:id="rId21"/>
    <p:sldId id="283" r:id="rId22"/>
    <p:sldId id="284" r:id="rId23"/>
    <p:sldId id="285" r:id="rId24"/>
    <p:sldId id="286" r:id="rId25"/>
    <p:sldId id="287" r:id="rId26"/>
    <p:sldId id="288" r:id="rId27"/>
    <p:sldId id="289" r:id="rId2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D7B652-D71C-D98B-FACB-787CC9D44483}" name="Elizabeth Soler Castillo" initials="ES" userId="S::esoler@contaduria.gov.co::b25944b0-8b51-4b90-aa5c-d88908a0dc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6900"/>
    <a:srgbClr val="FF5B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5380" autoAdjust="0"/>
  </p:normalViewPr>
  <p:slideViewPr>
    <p:cSldViewPr snapToGrid="0">
      <p:cViewPr>
        <p:scale>
          <a:sx n="95" d="100"/>
          <a:sy n="95" d="100"/>
        </p:scale>
        <p:origin x="798" y="-492"/>
      </p:cViewPr>
      <p:guideLst>
        <p:guide orient="horz" pos="2387"/>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6.xml"/></Relationships>
</file>

<file path=ppt/charts/_rels/chart16.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Mi%20unidad\Documentos\2024\Trimestrales\Septiembre\Graficos%20y%20tablas_Sep24.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7.720815822305184E-2"/>
          <c:w val="1"/>
          <c:h val="0.79451683730606204"/>
        </c:manualLayout>
      </c:layout>
      <c:bar3DChart>
        <c:barDir val="col"/>
        <c:grouping val="clustered"/>
        <c:varyColors val="0"/>
        <c:ser>
          <c:idx val="0"/>
          <c:order val="0"/>
          <c:tx>
            <c:strRef>
              <c:f>Ingresos!$A$3</c:f>
              <c:strCache>
                <c:ptCount val="1"/>
                <c:pt idx="0">
                  <c:v>Sep_2024</c:v>
                </c:pt>
              </c:strCache>
            </c:strRef>
          </c:tx>
          <c:spPr>
            <a:solidFill>
              <a:srgbClr val="FB6900"/>
            </a:solidFill>
            <a:ln>
              <a:noFill/>
            </a:ln>
            <a:effectLst/>
            <a:sp3d/>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EC7F-4828-B84A-1A2C80D62642}"/>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EC7F-4828-B84A-1A2C80D62642}"/>
              </c:ext>
            </c:extLst>
          </c:dPt>
          <c:dLbls>
            <c:dLbl>
              <c:idx val="0"/>
              <c:layout>
                <c:manualLayout>
                  <c:x val="-6.3400821930743104E-3"/>
                  <c:y val="-5.4360001033050935E-2"/>
                </c:manualLayout>
              </c:layout>
              <c:tx>
                <c:rich>
                  <a:bodyPr/>
                  <a:lstStyle/>
                  <a:p>
                    <a:fld id="{C28F8AB1-88DB-4AEE-85CD-F111AB2B14D8}" type="VALUE">
                      <a:rPr lang="en-US"/>
                      <a:pPr/>
                      <a:t>[VALOR]</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C7F-4828-B84A-1A2C80D62642}"/>
                </c:ext>
              </c:extLst>
            </c:dLbl>
            <c:dLbl>
              <c:idx val="1"/>
              <c:layout>
                <c:manualLayout>
                  <c:x val="3.5544729393375764E-3"/>
                  <c:y val="-5.5405486839600698E-2"/>
                </c:manualLayout>
              </c:layout>
              <c:numFmt formatCode="#,##0.0" sourceLinked="0"/>
              <c:spPr>
                <a:noFill/>
                <a:ln>
                  <a:noFill/>
                </a:ln>
                <a:effectLst/>
              </c:spPr>
              <c:txPr>
                <a:bodyPr rot="30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7F-4828-B84A-1A2C80D62642}"/>
                </c:ext>
              </c:extLst>
            </c:dLbl>
            <c:dLbl>
              <c:idx val="2"/>
              <c:layout>
                <c:manualLayout>
                  <c:x val="1.2203721808230126E-2"/>
                  <c:y val="-3.2133535909896871E-2"/>
                </c:manualLayout>
              </c:layout>
              <c:numFmt formatCode="#,##0.0" sourceLinked="0"/>
              <c:spPr>
                <a:noFill/>
                <a:ln>
                  <a:noFill/>
                </a:ln>
                <a:effectLst/>
              </c:spPr>
              <c:txPr>
                <a:bodyPr rot="30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7F-4828-B84A-1A2C80D62642}"/>
                </c:ext>
              </c:extLst>
            </c:dLbl>
            <c:numFmt formatCode="#,##0.0" sourceLinked="0"/>
            <c:spPr>
              <a:noFill/>
              <a:ln>
                <a:noFill/>
              </a:ln>
              <a:effectLst/>
            </c:spPr>
            <c:txPr>
              <a:bodyPr rot="24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Ingresos!$B$1:$D$1</c:f>
              <c:strCache>
                <c:ptCount val="3"/>
                <c:pt idx="0">
                  <c:v>Sector Público</c:v>
                </c:pt>
                <c:pt idx="1">
                  <c:v>Nacional</c:v>
                </c:pt>
                <c:pt idx="2">
                  <c:v>Territorial</c:v>
                </c:pt>
              </c:strCache>
            </c:strRef>
          </c:cat>
          <c:val>
            <c:numRef>
              <c:f>Ingresos!$B$3:$D$3</c:f>
              <c:numCache>
                <c:formatCode>_-* #,##0.0_);_(* \(#,##0.0\);_-* "-"_-;_-@_-</c:formatCode>
                <c:ptCount val="3"/>
                <c:pt idx="0">
                  <c:v>727513.04</c:v>
                </c:pt>
                <c:pt idx="1">
                  <c:v>557454.49</c:v>
                </c:pt>
                <c:pt idx="2">
                  <c:v>236093.89</c:v>
                </c:pt>
              </c:numCache>
            </c:numRef>
          </c:val>
          <c:extLst>
            <c:ext xmlns:c16="http://schemas.microsoft.com/office/drawing/2014/chart" uri="{C3380CC4-5D6E-409C-BE32-E72D297353CC}">
              <c16:uniqueId val="{00000005-EC7F-4828-B84A-1A2C80D62642}"/>
            </c:ext>
          </c:extLst>
        </c:ser>
        <c:ser>
          <c:idx val="1"/>
          <c:order val="1"/>
          <c:tx>
            <c:strRef>
              <c:f>Ingresos!$A$2</c:f>
              <c:strCache>
                <c:ptCount val="1"/>
                <c:pt idx="0">
                  <c:v>Sep_2023</c:v>
                </c:pt>
              </c:strCache>
            </c:strRef>
          </c:tx>
          <c:spPr>
            <a:solidFill>
              <a:srgbClr val="BEED80"/>
            </a:solidFill>
            <a:ln>
              <a:noFill/>
            </a:ln>
            <a:effectLst/>
            <a:sp3d/>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EC7F-4828-B84A-1A2C80D62642}"/>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EC7F-4828-B84A-1A2C80D62642}"/>
              </c:ext>
            </c:extLst>
          </c:dPt>
          <c:dLbls>
            <c:dLbl>
              <c:idx val="0"/>
              <c:layout>
                <c:manualLayout>
                  <c:x val="3.7348285544194774E-2"/>
                  <c:y val="-1.14850394137627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7F-4828-B84A-1A2C80D62642}"/>
                </c:ext>
              </c:extLst>
            </c:dLbl>
            <c:dLbl>
              <c:idx val="1"/>
              <c:layout>
                <c:manualLayout>
                  <c:x val="3.3745956216452315E-2"/>
                  <c:y val="-2.1640595794592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C7F-4828-B84A-1A2C80D62642}"/>
                </c:ext>
              </c:extLst>
            </c:dLbl>
            <c:dLbl>
              <c:idx val="2"/>
              <c:layout>
                <c:manualLayout>
                  <c:x val="1.9083109655411861E-2"/>
                  <c:y val="-3.5255181307167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C7F-4828-B84A-1A2C80D62642}"/>
                </c:ext>
              </c:extLst>
            </c:dLbl>
            <c:numFmt formatCode="_-* #,##0.0_);_(* \(#,##0.0\);_-* &quot;-&quot;_-;_-@_-" sourceLinked="0"/>
            <c:spPr>
              <a:noFill/>
              <a:ln>
                <a:noFill/>
              </a:ln>
              <a:effectLst/>
            </c:spPr>
            <c:txPr>
              <a:bodyPr rot="300000" spcFirstLastPara="1" vertOverflow="ellipsis" wrap="square" lIns="38100" tIns="19050" rIns="38100" bIns="19050" anchor="ctr" anchorCtr="0">
                <a:spAutoFit/>
              </a:bodyPr>
              <a:lstStyle/>
              <a:p>
                <a:pPr algn="ctr">
                  <a:defRPr lang="en-US"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Ingresos!$B$1:$D$1</c:f>
              <c:strCache>
                <c:ptCount val="3"/>
                <c:pt idx="0">
                  <c:v>Sector Público</c:v>
                </c:pt>
                <c:pt idx="1">
                  <c:v>Nacional</c:v>
                </c:pt>
                <c:pt idx="2">
                  <c:v>Territorial</c:v>
                </c:pt>
              </c:strCache>
            </c:strRef>
          </c:cat>
          <c:val>
            <c:numRef>
              <c:f>Ingresos!$B$2:$D$2</c:f>
              <c:numCache>
                <c:formatCode>_-* #,##0.0_);_(* \(#,##0.0\);_-* "-"_-;_-@_-</c:formatCode>
                <c:ptCount val="3"/>
                <c:pt idx="0">
                  <c:v>792581.1</c:v>
                </c:pt>
                <c:pt idx="1">
                  <c:v>629898.76</c:v>
                </c:pt>
                <c:pt idx="2">
                  <c:v>219915.67</c:v>
                </c:pt>
              </c:numCache>
            </c:numRef>
          </c:val>
          <c:extLst>
            <c:ext xmlns:c16="http://schemas.microsoft.com/office/drawing/2014/chart" uri="{C3380CC4-5D6E-409C-BE32-E72D297353CC}">
              <c16:uniqueId val="{0000000B-EC7F-4828-B84A-1A2C80D62642}"/>
            </c:ext>
          </c:extLst>
        </c:ser>
        <c:dLbls>
          <c:showLegendKey val="0"/>
          <c:showVal val="1"/>
          <c:showCatName val="0"/>
          <c:showSerName val="0"/>
          <c:showPercent val="0"/>
          <c:showBubbleSize val="0"/>
        </c:dLbls>
        <c:gapWidth val="74"/>
        <c:gapDepth val="114"/>
        <c:shape val="box"/>
        <c:axId val="977545408"/>
        <c:axId val="977534368"/>
        <c:axId val="0"/>
      </c:bar3D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a:glow rad="139700">
            <a:schemeClr val="accent4">
              <a:satMod val="175000"/>
              <a:alpha val="40000"/>
            </a:schemeClr>
          </a:glow>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7.720815822305184E-2"/>
          <c:w val="1"/>
          <c:h val="0.79451683730606204"/>
        </c:manualLayout>
      </c:layout>
      <c:bar3DChart>
        <c:barDir val="col"/>
        <c:grouping val="clustered"/>
        <c:varyColors val="0"/>
        <c:ser>
          <c:idx val="0"/>
          <c:order val="0"/>
          <c:tx>
            <c:strRef>
              <c:f>Resultado!$A$3</c:f>
              <c:strCache>
                <c:ptCount val="1"/>
                <c:pt idx="0">
                  <c:v>Sep_2024</c:v>
                </c:pt>
              </c:strCache>
            </c:strRef>
          </c:tx>
          <c:spPr>
            <a:solidFill>
              <a:srgbClr val="FB6900"/>
            </a:solidFill>
            <a:ln>
              <a:noFill/>
            </a:ln>
            <a:effectLst/>
            <a:sp3d/>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50D4-4FCB-BD67-BA5DCF3C2464}"/>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50D4-4FCB-BD67-BA5DCF3C2464}"/>
              </c:ext>
            </c:extLst>
          </c:dPt>
          <c:dLbls>
            <c:dLbl>
              <c:idx val="0"/>
              <c:layout>
                <c:manualLayout>
                  <c:x val="-2.0963955032166762E-2"/>
                  <c:y val="-6.6507914796254619E-2"/>
                </c:manualLayout>
              </c:layout>
              <c:tx>
                <c:rich>
                  <a:bodyPr/>
                  <a:lstStyle/>
                  <a:p>
                    <a:fld id="{C28F8AB1-88DB-4AEE-85CD-F111AB2B14D8}" type="VALUE">
                      <a:rPr lang="en-US"/>
                      <a:pPr/>
                      <a:t>[VALOR]</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0D4-4FCB-BD67-BA5DCF3C2464}"/>
                </c:ext>
              </c:extLst>
            </c:dLbl>
            <c:dLbl>
              <c:idx val="1"/>
              <c:layout>
                <c:manualLayout>
                  <c:x val="-1.1096486365972581E-2"/>
                  <c:y val="5.4360006154356093E-2"/>
                </c:manualLayout>
              </c:layout>
              <c:spPr>
                <a:noFill/>
                <a:ln>
                  <a:noFill/>
                </a:ln>
                <a:effectLst/>
              </c:spPr>
              <c:txPr>
                <a:bodyPr rot="30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D4-4FCB-BD67-BA5DCF3C2464}"/>
                </c:ext>
              </c:extLst>
            </c:dLbl>
            <c:dLbl>
              <c:idx val="2"/>
              <c:layout>
                <c:manualLayout>
                  <c:x val="1.2203721808230126E-2"/>
                  <c:y val="-3.2133535909896871E-2"/>
                </c:manualLayout>
              </c:layout>
              <c:spPr>
                <a:noFill/>
                <a:ln>
                  <a:noFill/>
                </a:ln>
                <a:effectLst/>
              </c:spPr>
              <c:txPr>
                <a:bodyPr rot="30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D4-4FCB-BD67-BA5DCF3C2464}"/>
                </c:ext>
              </c:extLst>
            </c:dLbl>
            <c:spPr>
              <a:noFill/>
              <a:ln>
                <a:noFill/>
              </a:ln>
              <a:effectLst/>
            </c:spPr>
            <c:txPr>
              <a:bodyPr rot="24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Resultado!$B$1:$D$1</c:f>
              <c:strCache>
                <c:ptCount val="3"/>
                <c:pt idx="0">
                  <c:v>Sector Público</c:v>
                </c:pt>
                <c:pt idx="1">
                  <c:v>Nacional</c:v>
                </c:pt>
                <c:pt idx="2">
                  <c:v>Territorial</c:v>
                </c:pt>
              </c:strCache>
            </c:strRef>
          </c:cat>
          <c:val>
            <c:numRef>
              <c:f>Resultado!$B$3:$D$3</c:f>
              <c:numCache>
                <c:formatCode>_-* #,##0.0_);_(* \(#,##0.0\);_-* "-"_-;_-@_-</c:formatCode>
                <c:ptCount val="3"/>
                <c:pt idx="0">
                  <c:v>27168.05</c:v>
                </c:pt>
                <c:pt idx="1">
                  <c:v>-37233.25</c:v>
                </c:pt>
                <c:pt idx="2">
                  <c:v>48837.64</c:v>
                </c:pt>
              </c:numCache>
            </c:numRef>
          </c:val>
          <c:extLst>
            <c:ext xmlns:c16="http://schemas.microsoft.com/office/drawing/2014/chart" uri="{C3380CC4-5D6E-409C-BE32-E72D297353CC}">
              <c16:uniqueId val="{00000005-50D4-4FCB-BD67-BA5DCF3C2464}"/>
            </c:ext>
          </c:extLst>
        </c:ser>
        <c:ser>
          <c:idx val="1"/>
          <c:order val="1"/>
          <c:tx>
            <c:strRef>
              <c:f>Resultado!$A$2</c:f>
              <c:strCache>
                <c:ptCount val="1"/>
                <c:pt idx="0">
                  <c:v>Sep_2023</c:v>
                </c:pt>
              </c:strCache>
            </c:strRef>
          </c:tx>
          <c:spPr>
            <a:solidFill>
              <a:srgbClr val="BEED80"/>
            </a:solidFill>
            <a:ln>
              <a:noFill/>
            </a:ln>
            <a:effectLst/>
            <a:sp3d/>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50D4-4FCB-BD67-BA5DCF3C2464}"/>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50D4-4FCB-BD67-BA5DCF3C2464}"/>
              </c:ext>
            </c:extLst>
          </c:dPt>
          <c:dLbls>
            <c:dLbl>
              <c:idx val="0"/>
              <c:layout>
                <c:manualLayout>
                  <c:x val="2.8991786778999065E-2"/>
                  <c:y val="-2.3632953176966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D4-4FCB-BD67-BA5DCF3C2464}"/>
                </c:ext>
              </c:extLst>
            </c:dLbl>
            <c:dLbl>
              <c:idx val="1"/>
              <c:layout>
                <c:manualLayout>
                  <c:x val="2.1211195536971667E-2"/>
                  <c:y val="-2.77144608956743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D4-4FCB-BD67-BA5DCF3C2464}"/>
                </c:ext>
              </c:extLst>
            </c:dLbl>
            <c:dLbl>
              <c:idx val="2"/>
              <c:layout>
                <c:manualLayout>
                  <c:x val="1.9083109655411861E-2"/>
                  <c:y val="-3.5255181307167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0D4-4FCB-BD67-BA5DCF3C2464}"/>
                </c:ext>
              </c:extLst>
            </c:dLbl>
            <c:numFmt formatCode="_-* #,##0.0_);_(* \(#,##0.0\);_-* &quot;-&quot;_-;_-@_-" sourceLinked="0"/>
            <c:spPr>
              <a:noFill/>
              <a:ln>
                <a:noFill/>
              </a:ln>
              <a:effectLst/>
            </c:spPr>
            <c:txPr>
              <a:bodyPr rot="300000" spcFirstLastPara="1" vertOverflow="ellipsis" wrap="square" lIns="38100" tIns="19050" rIns="38100" bIns="19050" anchor="ctr" anchorCtr="0">
                <a:spAutoFit/>
              </a:bodyPr>
              <a:lstStyle/>
              <a:p>
                <a:pPr algn="ctr">
                  <a:defRPr lang="en-US"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Resultado!$B$1:$D$1</c:f>
              <c:strCache>
                <c:ptCount val="3"/>
                <c:pt idx="0">
                  <c:v>Sector Público</c:v>
                </c:pt>
                <c:pt idx="1">
                  <c:v>Nacional</c:v>
                </c:pt>
                <c:pt idx="2">
                  <c:v>Territorial</c:v>
                </c:pt>
              </c:strCache>
            </c:strRef>
          </c:cat>
          <c:val>
            <c:numRef>
              <c:f>Resultado!$B$2:$D$2</c:f>
              <c:numCache>
                <c:formatCode>_-* #,##0.0_);_(* \(#,##0.0\);_-* "-"_-;_-@_-</c:formatCode>
                <c:ptCount val="3"/>
                <c:pt idx="0">
                  <c:v>116856.08</c:v>
                </c:pt>
                <c:pt idx="1">
                  <c:v>72569.88</c:v>
                </c:pt>
                <c:pt idx="2">
                  <c:v>38472.550000000003</c:v>
                </c:pt>
              </c:numCache>
            </c:numRef>
          </c:val>
          <c:extLst>
            <c:ext xmlns:c16="http://schemas.microsoft.com/office/drawing/2014/chart" uri="{C3380CC4-5D6E-409C-BE32-E72D297353CC}">
              <c16:uniqueId val="{0000000B-50D4-4FCB-BD67-BA5DCF3C2464}"/>
            </c:ext>
          </c:extLst>
        </c:ser>
        <c:dLbls>
          <c:showLegendKey val="0"/>
          <c:showVal val="1"/>
          <c:showCatName val="0"/>
          <c:showSerName val="0"/>
          <c:showPercent val="0"/>
          <c:showBubbleSize val="0"/>
        </c:dLbls>
        <c:gapWidth val="74"/>
        <c:gapDepth val="114"/>
        <c:shape val="box"/>
        <c:axId val="977545408"/>
        <c:axId val="977534368"/>
        <c:axId val="0"/>
      </c:bar3D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a:glow rad="139700">
            <a:schemeClr val="accent4">
              <a:satMod val="175000"/>
              <a:alpha val="40000"/>
            </a:schemeClr>
          </a:glow>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7.720815822305184E-2"/>
          <c:w val="1"/>
          <c:h val="0.79451683730606204"/>
        </c:manualLayout>
      </c:layout>
      <c:bar3DChart>
        <c:barDir val="col"/>
        <c:grouping val="clustered"/>
        <c:varyColors val="0"/>
        <c:ser>
          <c:idx val="0"/>
          <c:order val="0"/>
          <c:tx>
            <c:strRef>
              <c:f>Activos!$A$3</c:f>
              <c:strCache>
                <c:ptCount val="1"/>
                <c:pt idx="0">
                  <c:v>Sep_2024</c:v>
                </c:pt>
              </c:strCache>
            </c:strRef>
          </c:tx>
          <c:spPr>
            <a:solidFill>
              <a:srgbClr val="FB6900"/>
            </a:solidFill>
            <a:ln>
              <a:noFill/>
            </a:ln>
            <a:effectLst/>
            <a:sp3d/>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9B96-4DBC-B11C-7E6E64E9EF7D}"/>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9B96-4DBC-B11C-7E6E64E9EF7D}"/>
              </c:ext>
            </c:extLst>
          </c:dPt>
          <c:dLbls>
            <c:dLbl>
              <c:idx val="0"/>
              <c:layout>
                <c:manualLayout>
                  <c:x val="2.290766348511071E-2"/>
                  <c:y val="-6.0433957914652774E-2"/>
                </c:manualLayout>
              </c:layout>
              <c:tx>
                <c:rich>
                  <a:bodyPr/>
                  <a:lstStyle/>
                  <a:p>
                    <a:fld id="{C28F8AB1-88DB-4AEE-85CD-F111AB2B14D8}" type="VALUE">
                      <a:rPr lang="en-US"/>
                      <a:pPr/>
                      <a:t>[VALOR]</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B96-4DBC-B11C-7E6E64E9EF7D}"/>
                </c:ext>
              </c:extLst>
            </c:dLbl>
            <c:dLbl>
              <c:idx val="1"/>
              <c:layout>
                <c:manualLayout>
                  <c:x val="3.2802218617522555E-2"/>
                  <c:y val="-6.1479443721202509E-2"/>
                </c:manualLayout>
              </c:layout>
              <c:numFmt formatCode="#,##0.0" sourceLinked="0"/>
              <c:spPr>
                <a:noFill/>
                <a:ln>
                  <a:noFill/>
                </a:ln>
                <a:effectLst/>
              </c:spPr>
              <c:txPr>
                <a:bodyPr rot="30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96-4DBC-B11C-7E6E64E9EF7D}"/>
                </c:ext>
              </c:extLst>
            </c:dLbl>
            <c:dLbl>
              <c:idx val="2"/>
              <c:layout>
                <c:manualLayout>
                  <c:x val="1.2203721808230126E-2"/>
                  <c:y val="-3.2133535909896871E-2"/>
                </c:manualLayout>
              </c:layout>
              <c:numFmt formatCode="#,##0.0" sourceLinked="0"/>
              <c:spPr>
                <a:noFill/>
                <a:ln>
                  <a:noFill/>
                </a:ln>
                <a:effectLst/>
              </c:spPr>
              <c:txPr>
                <a:bodyPr rot="30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96-4DBC-B11C-7E6E64E9EF7D}"/>
                </c:ext>
              </c:extLst>
            </c:dLbl>
            <c:numFmt formatCode="#,##0.0" sourceLinked="0"/>
            <c:spPr>
              <a:noFill/>
              <a:ln>
                <a:noFill/>
              </a:ln>
              <a:effectLst/>
            </c:spPr>
            <c:txPr>
              <a:bodyPr rot="24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Activos!$B$1:$D$1</c:f>
              <c:strCache>
                <c:ptCount val="3"/>
                <c:pt idx="0">
                  <c:v>Sector Público</c:v>
                </c:pt>
                <c:pt idx="1">
                  <c:v>Nacional</c:v>
                </c:pt>
                <c:pt idx="2">
                  <c:v>Territorial</c:v>
                </c:pt>
              </c:strCache>
            </c:strRef>
          </c:cat>
          <c:val>
            <c:numRef>
              <c:f>Activos!$B$3:$D$3</c:f>
              <c:numCache>
                <c:formatCode>_-* #,##0.0_);_(* \(#,##0.0\);_-* "-"_-;_-@_-</c:formatCode>
                <c:ptCount val="3"/>
                <c:pt idx="0">
                  <c:v>2009312.13</c:v>
                </c:pt>
                <c:pt idx="1">
                  <c:v>929359.79</c:v>
                </c:pt>
                <c:pt idx="2">
                  <c:v>812421.11</c:v>
                </c:pt>
              </c:numCache>
            </c:numRef>
          </c:val>
          <c:extLst>
            <c:ext xmlns:c16="http://schemas.microsoft.com/office/drawing/2014/chart" uri="{C3380CC4-5D6E-409C-BE32-E72D297353CC}">
              <c16:uniqueId val="{00000005-9B96-4DBC-B11C-7E6E64E9EF7D}"/>
            </c:ext>
          </c:extLst>
        </c:ser>
        <c:ser>
          <c:idx val="1"/>
          <c:order val="1"/>
          <c:tx>
            <c:strRef>
              <c:f>Activos!$A$2</c:f>
              <c:strCache>
                <c:ptCount val="1"/>
                <c:pt idx="0">
                  <c:v>Dic_2023</c:v>
                </c:pt>
              </c:strCache>
            </c:strRef>
          </c:tx>
          <c:spPr>
            <a:solidFill>
              <a:srgbClr val="BEED80"/>
            </a:solidFill>
            <a:ln>
              <a:noFill/>
            </a:ln>
            <a:effectLst/>
            <a:sp3d/>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9B96-4DBC-B11C-7E6E64E9EF7D}"/>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9B96-4DBC-B11C-7E6E64E9EF7D}"/>
              </c:ext>
            </c:extLst>
          </c:dPt>
          <c:dLbls>
            <c:dLbl>
              <c:idx val="0"/>
              <c:layout>
                <c:manualLayout>
                  <c:x val="5.1972158383287267E-2"/>
                  <c:y val="6.73683123104279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96-4DBC-B11C-7E6E64E9EF7D}"/>
                </c:ext>
              </c:extLst>
            </c:dLbl>
            <c:dLbl>
              <c:idx val="1"/>
              <c:layout>
                <c:manualLayout>
                  <c:x val="3.3745956216452315E-2"/>
                  <c:y val="-2.1640595794592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96-4DBC-B11C-7E6E64E9EF7D}"/>
                </c:ext>
              </c:extLst>
            </c:dLbl>
            <c:dLbl>
              <c:idx val="2"/>
              <c:layout>
                <c:manualLayout>
                  <c:x val="1.9083109655411861E-2"/>
                  <c:y val="-3.5255181307167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B96-4DBC-B11C-7E6E64E9EF7D}"/>
                </c:ext>
              </c:extLst>
            </c:dLbl>
            <c:numFmt formatCode="_-* #,##0.0_);_(* \(#,##0.0\);_-* &quot;-&quot;_-;_-@_-" sourceLinked="0"/>
            <c:spPr>
              <a:noFill/>
              <a:ln>
                <a:noFill/>
              </a:ln>
              <a:effectLst/>
            </c:spPr>
            <c:txPr>
              <a:bodyPr rot="300000" spcFirstLastPara="1" vertOverflow="ellipsis" wrap="square" lIns="38100" tIns="19050" rIns="38100" bIns="19050" anchor="ctr" anchorCtr="0">
                <a:spAutoFit/>
              </a:bodyPr>
              <a:lstStyle/>
              <a:p>
                <a:pPr algn="ctr">
                  <a:defRPr lang="en-US"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Activos!$B$1:$D$1</c:f>
              <c:strCache>
                <c:ptCount val="3"/>
                <c:pt idx="0">
                  <c:v>Sector Público</c:v>
                </c:pt>
                <c:pt idx="1">
                  <c:v>Nacional</c:v>
                </c:pt>
                <c:pt idx="2">
                  <c:v>Territorial</c:v>
                </c:pt>
              </c:strCache>
            </c:strRef>
          </c:cat>
          <c:val>
            <c:numRef>
              <c:f>Activos!$B$2:$D$2</c:f>
              <c:numCache>
                <c:formatCode>_-* #,##0.0_);_(* \(#,##0.0\);_-* "-"_-;_-@_-</c:formatCode>
                <c:ptCount val="3"/>
                <c:pt idx="0">
                  <c:v>1874765.67</c:v>
                </c:pt>
                <c:pt idx="1">
                  <c:v>895837.65</c:v>
                </c:pt>
                <c:pt idx="2">
                  <c:v>763844.44000000006</c:v>
                </c:pt>
              </c:numCache>
            </c:numRef>
          </c:val>
          <c:extLst>
            <c:ext xmlns:c16="http://schemas.microsoft.com/office/drawing/2014/chart" uri="{C3380CC4-5D6E-409C-BE32-E72D297353CC}">
              <c16:uniqueId val="{0000000B-9B96-4DBC-B11C-7E6E64E9EF7D}"/>
            </c:ext>
          </c:extLst>
        </c:ser>
        <c:dLbls>
          <c:showLegendKey val="0"/>
          <c:showVal val="1"/>
          <c:showCatName val="0"/>
          <c:showSerName val="0"/>
          <c:showPercent val="0"/>
          <c:showBubbleSize val="0"/>
        </c:dLbls>
        <c:gapWidth val="74"/>
        <c:gapDepth val="114"/>
        <c:shape val="box"/>
        <c:axId val="977545408"/>
        <c:axId val="977534368"/>
        <c:axId val="0"/>
      </c:bar3D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a:glow rad="139700">
            <a:schemeClr val="accent4">
              <a:satMod val="175000"/>
              <a:alpha val="40000"/>
            </a:schemeClr>
          </a:glow>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873919534833709E-2"/>
          <c:y val="0.18069806603401503"/>
          <c:w val="0.97814361672455741"/>
          <c:h val="0.68888012428963874"/>
        </c:manualLayout>
      </c:layout>
      <c:barChart>
        <c:barDir val="col"/>
        <c:grouping val="clustered"/>
        <c:varyColors val="0"/>
        <c:ser>
          <c:idx val="0"/>
          <c:order val="0"/>
          <c:tx>
            <c:strRef>
              <c:f>Inversiones!$B$4</c:f>
              <c:strCache>
                <c:ptCount val="1"/>
                <c:pt idx="0">
                  <c:v>Sep_2024</c:v>
                </c:pt>
              </c:strCache>
            </c:strRef>
          </c:tx>
          <c:spPr>
            <a:solidFill>
              <a:srgbClr val="FB6900"/>
            </a:solidFill>
            <a:ln>
              <a:noFill/>
            </a:ln>
            <a:effectLst/>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BAFE-4B86-A46E-6E97E6B8ED01}"/>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BAFE-4B86-A46E-6E97E6B8ED01}"/>
              </c:ext>
            </c:extLst>
          </c:dPt>
          <c:dLbls>
            <c:dLbl>
              <c:idx val="0"/>
              <c:layout>
                <c:manualLayout>
                  <c:x val="-4.3440895156083648E-3"/>
                  <c:y val="-3.4516617868426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FE-4B86-A46E-6E97E6B8ED01}"/>
                </c:ext>
              </c:extLst>
            </c:dLbl>
            <c:dLbl>
              <c:idx val="1"/>
              <c:layout>
                <c:manualLayout>
                  <c:x val="-9.2508613264427209E-3"/>
                  <c:y val="-5.8921296296296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FE-4B86-A46E-6E97E6B8ED01}"/>
                </c:ext>
              </c:extLst>
            </c:dLbl>
            <c:dLbl>
              <c:idx val="2"/>
              <c:layout>
                <c:manualLayout>
                  <c:x val="0"/>
                  <c:y val="-8.02469135802469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FE-4B86-A46E-6E97E6B8ED0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Inversiones!$C$3:$E$3</c:f>
              <c:strCache>
                <c:ptCount val="3"/>
                <c:pt idx="0">
                  <c:v>Sector Público</c:v>
                </c:pt>
                <c:pt idx="1">
                  <c:v>Nacional</c:v>
                </c:pt>
                <c:pt idx="2">
                  <c:v>Territorial</c:v>
                </c:pt>
              </c:strCache>
            </c:strRef>
          </c:cat>
          <c:val>
            <c:numRef>
              <c:f>Inversiones!$C$4:$E$4</c:f>
              <c:numCache>
                <c:formatCode>_-* #,##0.0_);_(* \(#,##0.0\);_-* "-"_-;_-@_-</c:formatCode>
                <c:ptCount val="3"/>
                <c:pt idx="0">
                  <c:v>453423.79</c:v>
                </c:pt>
                <c:pt idx="1">
                  <c:v>137178.76</c:v>
                </c:pt>
                <c:pt idx="2">
                  <c:v>35783.26</c:v>
                </c:pt>
              </c:numCache>
            </c:numRef>
          </c:val>
          <c:extLst>
            <c:ext xmlns:c16="http://schemas.microsoft.com/office/drawing/2014/chart" uri="{C3380CC4-5D6E-409C-BE32-E72D297353CC}">
              <c16:uniqueId val="{00000005-BAFE-4B86-A46E-6E97E6B8ED01}"/>
            </c:ext>
          </c:extLst>
        </c:ser>
        <c:ser>
          <c:idx val="1"/>
          <c:order val="1"/>
          <c:tx>
            <c:strRef>
              <c:f>Inversiones!$B$5</c:f>
              <c:strCache>
                <c:ptCount val="1"/>
                <c:pt idx="0">
                  <c:v>Dic_2023</c:v>
                </c:pt>
              </c:strCache>
            </c:strRef>
          </c:tx>
          <c:spPr>
            <a:solidFill>
              <a:srgbClr val="BEED80"/>
            </a:solidFill>
            <a:ln>
              <a:noFill/>
            </a:ln>
            <a:effectLst/>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BAFE-4B86-A46E-6E97E6B8ED01}"/>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BAFE-4B86-A46E-6E97E6B8ED01}"/>
              </c:ext>
            </c:extLst>
          </c:dPt>
          <c:dLbls>
            <c:dLbl>
              <c:idx val="0"/>
              <c:layout>
                <c:manualLayout>
                  <c:x val="1.0938845822566753E-2"/>
                  <c:y val="-6.53292181069961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FE-4B86-A46E-6E97E6B8ED01}"/>
                </c:ext>
              </c:extLst>
            </c:dLbl>
            <c:dLbl>
              <c:idx val="1"/>
              <c:layout>
                <c:manualLayout>
                  <c:x val="4.3440895156083648E-3"/>
                  <c:y val="-4.519981077086782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FE-4B86-A46E-6E97E6B8ED0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Inversiones!$C$3:$E$3</c:f>
              <c:strCache>
                <c:ptCount val="3"/>
                <c:pt idx="0">
                  <c:v>Sector Público</c:v>
                </c:pt>
                <c:pt idx="1">
                  <c:v>Nacional</c:v>
                </c:pt>
                <c:pt idx="2">
                  <c:v>Territorial</c:v>
                </c:pt>
              </c:strCache>
            </c:strRef>
          </c:cat>
          <c:val>
            <c:numRef>
              <c:f>Inversiones!$C$5:$E$5</c:f>
              <c:numCache>
                <c:formatCode>_-* #,##0.0_);_(* \(#,##0.0\);_-* "-"_-;_-@_-</c:formatCode>
                <c:ptCount val="3"/>
                <c:pt idx="0">
                  <c:v>392521.47</c:v>
                </c:pt>
                <c:pt idx="1">
                  <c:v>128666.13</c:v>
                </c:pt>
                <c:pt idx="2">
                  <c:v>33811.370000000003</c:v>
                </c:pt>
              </c:numCache>
            </c:numRef>
          </c:val>
          <c:extLst>
            <c:ext xmlns:c16="http://schemas.microsoft.com/office/drawing/2014/chart" uri="{C3380CC4-5D6E-409C-BE32-E72D297353CC}">
              <c16:uniqueId val="{0000000A-BAFE-4B86-A46E-6E97E6B8ED01}"/>
            </c:ext>
          </c:extLst>
        </c:ser>
        <c:dLbls>
          <c:showLegendKey val="0"/>
          <c:showVal val="1"/>
          <c:showCatName val="0"/>
          <c:showSerName val="0"/>
          <c:showPercent val="0"/>
          <c:showBubbleSize val="0"/>
        </c:dLbls>
        <c:gapWidth val="45"/>
        <c:axId val="977545408"/>
        <c:axId val="977534368"/>
      </c:bar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873919534833709E-2"/>
          <c:y val="0.18069806603401503"/>
          <c:w val="0.97814361672455741"/>
          <c:h val="0.68888012428963874"/>
        </c:manualLayout>
      </c:layout>
      <c:barChart>
        <c:barDir val="col"/>
        <c:grouping val="clustered"/>
        <c:varyColors val="0"/>
        <c:ser>
          <c:idx val="0"/>
          <c:order val="0"/>
          <c:tx>
            <c:strRef>
              <c:f>PPE!$B$4</c:f>
              <c:strCache>
                <c:ptCount val="1"/>
                <c:pt idx="0">
                  <c:v>Sep_2024</c:v>
                </c:pt>
              </c:strCache>
            </c:strRef>
          </c:tx>
          <c:spPr>
            <a:solidFill>
              <a:srgbClr val="FB6900"/>
            </a:solidFill>
            <a:ln>
              <a:noFill/>
            </a:ln>
            <a:effectLst/>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350E-4B55-877C-4FD7F806763E}"/>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350E-4B55-877C-4FD7F806763E}"/>
              </c:ext>
            </c:extLst>
          </c:dPt>
          <c:dLbls>
            <c:dLbl>
              <c:idx val="0"/>
              <c:layout>
                <c:manualLayout>
                  <c:x val="-4.3440746610318715E-3"/>
                  <c:y val="-6.31978319783197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0E-4B55-877C-4FD7F806763E}"/>
                </c:ext>
              </c:extLst>
            </c:dLbl>
            <c:dLbl>
              <c:idx val="1"/>
              <c:layout>
                <c:manualLayout>
                  <c:x val="-2.0493044550096901E-2"/>
                  <c:y val="-9.1426716350496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0E-4B55-877C-4FD7F806763E}"/>
                </c:ext>
              </c:extLst>
            </c:dLbl>
            <c:dLbl>
              <c:idx val="2"/>
              <c:layout>
                <c:manualLayout>
                  <c:x val="-1.6772319070258848E-2"/>
                  <c:y val="-0.106219512195121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0E-4B55-877C-4FD7F806763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PPE!$C$3:$E$3</c:f>
              <c:strCache>
                <c:ptCount val="3"/>
                <c:pt idx="0">
                  <c:v>Sector Público</c:v>
                </c:pt>
                <c:pt idx="1">
                  <c:v>Nacional</c:v>
                </c:pt>
                <c:pt idx="2">
                  <c:v>Territorial</c:v>
                </c:pt>
              </c:strCache>
            </c:strRef>
          </c:cat>
          <c:val>
            <c:numRef>
              <c:f>PPE!$C$4:$E$4</c:f>
              <c:numCache>
                <c:formatCode>_-* #,##0.0_);_(* \(#,##0.0\);_-* "-"_-;_-@_-</c:formatCode>
                <c:ptCount val="3"/>
                <c:pt idx="0">
                  <c:v>422088.56</c:v>
                </c:pt>
                <c:pt idx="1">
                  <c:v>190435</c:v>
                </c:pt>
                <c:pt idx="2">
                  <c:v>229773.27</c:v>
                </c:pt>
              </c:numCache>
            </c:numRef>
          </c:val>
          <c:extLst>
            <c:ext xmlns:c16="http://schemas.microsoft.com/office/drawing/2014/chart" uri="{C3380CC4-5D6E-409C-BE32-E72D297353CC}">
              <c16:uniqueId val="{00000005-350E-4B55-877C-4FD7F806763E}"/>
            </c:ext>
          </c:extLst>
        </c:ser>
        <c:ser>
          <c:idx val="1"/>
          <c:order val="1"/>
          <c:tx>
            <c:strRef>
              <c:f>PPE!$B$5</c:f>
              <c:strCache>
                <c:ptCount val="1"/>
                <c:pt idx="0">
                  <c:v>Dic_2023</c:v>
                </c:pt>
              </c:strCache>
            </c:strRef>
          </c:tx>
          <c:spPr>
            <a:solidFill>
              <a:srgbClr val="BEED80"/>
            </a:solidFill>
            <a:ln>
              <a:noFill/>
            </a:ln>
            <a:effectLst/>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350E-4B55-877C-4FD7F806763E}"/>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350E-4B55-877C-4FD7F806763E}"/>
              </c:ext>
            </c:extLst>
          </c:dPt>
          <c:dLbls>
            <c:dLbl>
              <c:idx val="0"/>
              <c:layout>
                <c:manualLayout>
                  <c:x val="3.913541116393731E-2"/>
                  <c:y val="-3.286340385810038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0E-4B55-877C-4FD7F806763E}"/>
                </c:ext>
              </c:extLst>
            </c:dLbl>
            <c:dLbl>
              <c:idx val="1"/>
              <c:layout>
                <c:manualLayout>
                  <c:x val="1.5525620707871002E-2"/>
                  <c:y val="2.1510840108401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0E-4B55-877C-4FD7F806763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PPE!$C$3:$E$3</c:f>
              <c:strCache>
                <c:ptCount val="3"/>
                <c:pt idx="0">
                  <c:v>Sector Público</c:v>
                </c:pt>
                <c:pt idx="1">
                  <c:v>Nacional</c:v>
                </c:pt>
                <c:pt idx="2">
                  <c:v>Territorial</c:v>
                </c:pt>
              </c:strCache>
            </c:strRef>
          </c:cat>
          <c:val>
            <c:numRef>
              <c:f>PPE!$C$5:$E$5</c:f>
              <c:numCache>
                <c:formatCode>_-* #,##0.0_);_(* \(#,##0.0\);_-* "-"_-;_-@_-</c:formatCode>
                <c:ptCount val="3"/>
                <c:pt idx="0">
                  <c:v>412783.07000000012</c:v>
                </c:pt>
                <c:pt idx="1">
                  <c:v>187943.66</c:v>
                </c:pt>
                <c:pt idx="2">
                  <c:v>222957.77</c:v>
                </c:pt>
              </c:numCache>
            </c:numRef>
          </c:val>
          <c:extLst>
            <c:ext xmlns:c16="http://schemas.microsoft.com/office/drawing/2014/chart" uri="{C3380CC4-5D6E-409C-BE32-E72D297353CC}">
              <c16:uniqueId val="{0000000A-350E-4B55-877C-4FD7F806763E}"/>
            </c:ext>
          </c:extLst>
        </c:ser>
        <c:dLbls>
          <c:showLegendKey val="0"/>
          <c:showVal val="1"/>
          <c:showCatName val="0"/>
          <c:showSerName val="0"/>
          <c:showPercent val="0"/>
          <c:showBubbleSize val="0"/>
        </c:dLbls>
        <c:gapWidth val="45"/>
        <c:axId val="977545408"/>
        <c:axId val="977534368"/>
      </c:bar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873919534833709E-2"/>
          <c:y val="0.18069806603401503"/>
          <c:w val="0.97814361672455741"/>
          <c:h val="0.68888012428963874"/>
        </c:manualLayout>
      </c:layout>
      <c:barChart>
        <c:barDir val="col"/>
        <c:grouping val="clustered"/>
        <c:varyColors val="0"/>
        <c:ser>
          <c:idx val="0"/>
          <c:order val="0"/>
          <c:tx>
            <c:strRef>
              <c:f>BUP!$B$4</c:f>
              <c:strCache>
                <c:ptCount val="1"/>
                <c:pt idx="0">
                  <c:v>Sep_2024</c:v>
                </c:pt>
              </c:strCache>
            </c:strRef>
          </c:tx>
          <c:spPr>
            <a:solidFill>
              <a:srgbClr val="FB6900"/>
            </a:solidFill>
            <a:ln>
              <a:noFill/>
            </a:ln>
            <a:effectLst/>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D02C-408C-BA6F-F22F150740CF}"/>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D02C-408C-BA6F-F22F150740CF}"/>
              </c:ext>
            </c:extLst>
          </c:dPt>
          <c:dLbls>
            <c:dLbl>
              <c:idx val="0"/>
              <c:layout>
                <c:manualLayout>
                  <c:x val="-4.3440895156083648E-3"/>
                  <c:y val="-3.4516617868426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2C-408C-BA6F-F22F150740CF}"/>
                </c:ext>
              </c:extLst>
            </c:dLbl>
            <c:dLbl>
              <c:idx val="1"/>
              <c:layout>
                <c:manualLayout>
                  <c:x val="-6.5161342734126274E-3"/>
                  <c:y val="-1.9723781639100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2C-408C-BA6F-F22F150740CF}"/>
                </c:ext>
              </c:extLst>
            </c:dLbl>
            <c:dLbl>
              <c:idx val="2"/>
              <c:layout>
                <c:manualLayout>
                  <c:x val="-4.5433501683501687E-2"/>
                  <c:y val="-4.758230452674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2C-408C-BA6F-F22F150740C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BUP!$C$3:$E$3</c:f>
              <c:strCache>
                <c:ptCount val="3"/>
                <c:pt idx="0">
                  <c:v>Sector Público</c:v>
                </c:pt>
                <c:pt idx="1">
                  <c:v>Nacional</c:v>
                </c:pt>
                <c:pt idx="2">
                  <c:v>Territorial</c:v>
                </c:pt>
              </c:strCache>
            </c:strRef>
          </c:cat>
          <c:val>
            <c:numRef>
              <c:f>BUP!$C$4:$E$4</c:f>
              <c:numCache>
                <c:formatCode>_-* #,##0.0_);_(* \(#,##0.0\);_-* "-"_-;_-@_-</c:formatCode>
                <c:ptCount val="3"/>
                <c:pt idx="0">
                  <c:v>404506.5</c:v>
                </c:pt>
                <c:pt idx="1">
                  <c:v>105712.54</c:v>
                </c:pt>
                <c:pt idx="2">
                  <c:v>298793.96000000002</c:v>
                </c:pt>
              </c:numCache>
            </c:numRef>
          </c:val>
          <c:extLst>
            <c:ext xmlns:c16="http://schemas.microsoft.com/office/drawing/2014/chart" uri="{C3380CC4-5D6E-409C-BE32-E72D297353CC}">
              <c16:uniqueId val="{00000005-D02C-408C-BA6F-F22F150740CF}"/>
            </c:ext>
          </c:extLst>
        </c:ser>
        <c:ser>
          <c:idx val="1"/>
          <c:order val="1"/>
          <c:tx>
            <c:strRef>
              <c:f>BUP!$B$5</c:f>
              <c:strCache>
                <c:ptCount val="1"/>
                <c:pt idx="0">
                  <c:v>Dic_2023</c:v>
                </c:pt>
              </c:strCache>
            </c:strRef>
          </c:tx>
          <c:spPr>
            <a:solidFill>
              <a:srgbClr val="BEED80"/>
            </a:solidFill>
            <a:ln>
              <a:noFill/>
            </a:ln>
            <a:effectLst/>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D02C-408C-BA6F-F22F150740CF}"/>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D02C-408C-BA6F-F22F150740CF}"/>
              </c:ext>
            </c:extLst>
          </c:dPt>
          <c:dLbls>
            <c:dLbl>
              <c:idx val="0"/>
              <c:layout>
                <c:manualLayout>
                  <c:x val="4.008838383838384E-2"/>
                  <c:y val="6.53292181069955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2C-408C-BA6F-F22F150740CF}"/>
                </c:ext>
              </c:extLst>
            </c:dLbl>
            <c:dLbl>
              <c:idx val="1"/>
              <c:layout>
                <c:manualLayout>
                  <c:x val="1.770686026936026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2C-408C-BA6F-F22F150740C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BUP!$C$3:$E$3</c:f>
              <c:strCache>
                <c:ptCount val="3"/>
                <c:pt idx="0">
                  <c:v>Sector Público</c:v>
                </c:pt>
                <c:pt idx="1">
                  <c:v>Nacional</c:v>
                </c:pt>
                <c:pt idx="2">
                  <c:v>Territorial</c:v>
                </c:pt>
              </c:strCache>
            </c:strRef>
          </c:cat>
          <c:val>
            <c:numRef>
              <c:f>BUP!$C$5:$E$5</c:f>
              <c:numCache>
                <c:formatCode>_-* #,##0.0_);_(* \(#,##0.0\);_-* "-"_-;_-@_-</c:formatCode>
                <c:ptCount val="3"/>
                <c:pt idx="0">
                  <c:v>398440.90999999992</c:v>
                </c:pt>
                <c:pt idx="1">
                  <c:v>105511.11</c:v>
                </c:pt>
                <c:pt idx="2">
                  <c:v>292929.79999999993</c:v>
                </c:pt>
              </c:numCache>
            </c:numRef>
          </c:val>
          <c:extLst>
            <c:ext xmlns:c16="http://schemas.microsoft.com/office/drawing/2014/chart" uri="{C3380CC4-5D6E-409C-BE32-E72D297353CC}">
              <c16:uniqueId val="{0000000A-D02C-408C-BA6F-F22F150740CF}"/>
            </c:ext>
          </c:extLst>
        </c:ser>
        <c:dLbls>
          <c:showLegendKey val="0"/>
          <c:showVal val="1"/>
          <c:showCatName val="0"/>
          <c:showSerName val="0"/>
          <c:showPercent val="0"/>
          <c:showBubbleSize val="0"/>
        </c:dLbls>
        <c:gapWidth val="45"/>
        <c:axId val="977545408"/>
        <c:axId val="977534368"/>
      </c:bar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7.720815822305184E-2"/>
          <c:w val="1"/>
          <c:h val="0.79451683730606204"/>
        </c:manualLayout>
      </c:layout>
      <c:bar3DChart>
        <c:barDir val="col"/>
        <c:grouping val="clustered"/>
        <c:varyColors val="0"/>
        <c:ser>
          <c:idx val="0"/>
          <c:order val="0"/>
          <c:tx>
            <c:strRef>
              <c:f>Pasivos!$A$3</c:f>
              <c:strCache>
                <c:ptCount val="1"/>
                <c:pt idx="0">
                  <c:v>Sep_2024</c:v>
                </c:pt>
              </c:strCache>
            </c:strRef>
          </c:tx>
          <c:spPr>
            <a:solidFill>
              <a:srgbClr val="FB6900"/>
            </a:solidFill>
            <a:ln>
              <a:noFill/>
            </a:ln>
            <a:effectLst/>
            <a:sp3d/>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D629-4126-885B-45AE3F2C2822}"/>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D629-4126-885B-45AE3F2C2822}"/>
              </c:ext>
            </c:extLst>
          </c:dPt>
          <c:dLbls>
            <c:dLbl>
              <c:idx val="0"/>
              <c:layout>
                <c:manualLayout>
                  <c:x val="2.290766348511071E-2"/>
                  <c:y val="-6.0433957914652774E-2"/>
                </c:manualLayout>
              </c:layout>
              <c:tx>
                <c:rich>
                  <a:bodyPr/>
                  <a:lstStyle/>
                  <a:p>
                    <a:fld id="{C28F8AB1-88DB-4AEE-85CD-F111AB2B14D8}" type="VALUE">
                      <a:rPr lang="en-US"/>
                      <a:pPr/>
                      <a:t>[VALOR]</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629-4126-885B-45AE3F2C2822}"/>
                </c:ext>
              </c:extLst>
            </c:dLbl>
            <c:dLbl>
              <c:idx val="1"/>
              <c:layout>
                <c:manualLayout>
                  <c:x val="4.7426091456614972E-2"/>
                  <c:y val="-7.3627357484406186E-2"/>
                </c:manualLayout>
              </c:layout>
              <c:numFmt formatCode="#,##0.0" sourceLinked="0"/>
              <c:spPr>
                <a:noFill/>
                <a:ln>
                  <a:noFill/>
                </a:ln>
                <a:effectLst/>
              </c:spPr>
              <c:txPr>
                <a:bodyPr rot="30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29-4126-885B-45AE3F2C2822}"/>
                </c:ext>
              </c:extLst>
            </c:dLbl>
            <c:dLbl>
              <c:idx val="2"/>
              <c:layout>
                <c:manualLayout>
                  <c:x val="1.2203721808230126E-2"/>
                  <c:y val="-3.2133535909896871E-2"/>
                </c:manualLayout>
              </c:layout>
              <c:numFmt formatCode="#,##0.0" sourceLinked="0"/>
              <c:spPr>
                <a:noFill/>
                <a:ln>
                  <a:noFill/>
                </a:ln>
                <a:effectLst/>
              </c:spPr>
              <c:txPr>
                <a:bodyPr rot="30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29-4126-885B-45AE3F2C2822}"/>
                </c:ext>
              </c:extLst>
            </c:dLbl>
            <c:numFmt formatCode="#,##0.0" sourceLinked="0"/>
            <c:spPr>
              <a:noFill/>
              <a:ln>
                <a:noFill/>
              </a:ln>
              <a:effectLst/>
            </c:spPr>
            <c:txPr>
              <a:bodyPr rot="24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Pasivos!$B$1:$D$1</c:f>
              <c:strCache>
                <c:ptCount val="3"/>
                <c:pt idx="0">
                  <c:v>Sector Público</c:v>
                </c:pt>
                <c:pt idx="1">
                  <c:v>Nacional</c:v>
                </c:pt>
                <c:pt idx="2">
                  <c:v>Territorial</c:v>
                </c:pt>
              </c:strCache>
            </c:strRef>
          </c:cat>
          <c:val>
            <c:numRef>
              <c:f>Pasivos!$B$3:$D$3</c:f>
              <c:numCache>
                <c:formatCode>_-* #,##0.0_);_(* \(#,##0.0\);_-* "-"_-;_-@_-</c:formatCode>
                <c:ptCount val="3"/>
                <c:pt idx="0">
                  <c:v>2544730.34</c:v>
                </c:pt>
                <c:pt idx="1">
                  <c:v>2226528.71</c:v>
                </c:pt>
                <c:pt idx="2">
                  <c:v>208655.64</c:v>
                </c:pt>
              </c:numCache>
            </c:numRef>
          </c:val>
          <c:extLst>
            <c:ext xmlns:c16="http://schemas.microsoft.com/office/drawing/2014/chart" uri="{C3380CC4-5D6E-409C-BE32-E72D297353CC}">
              <c16:uniqueId val="{00000005-D629-4126-885B-45AE3F2C2822}"/>
            </c:ext>
          </c:extLst>
        </c:ser>
        <c:ser>
          <c:idx val="1"/>
          <c:order val="1"/>
          <c:tx>
            <c:strRef>
              <c:f>Pasivos!$A$2</c:f>
              <c:strCache>
                <c:ptCount val="1"/>
                <c:pt idx="0">
                  <c:v>Dic_2023</c:v>
                </c:pt>
              </c:strCache>
            </c:strRef>
          </c:tx>
          <c:spPr>
            <a:solidFill>
              <a:srgbClr val="BEED80"/>
            </a:solidFill>
            <a:ln>
              <a:noFill/>
            </a:ln>
            <a:effectLst/>
            <a:sp3d/>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D629-4126-885B-45AE3F2C2822}"/>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D629-4126-885B-45AE3F2C2822}"/>
              </c:ext>
            </c:extLst>
          </c:dPt>
          <c:dLbls>
            <c:dLbl>
              <c:idx val="0"/>
              <c:layout>
                <c:manualLayout>
                  <c:x val="4.5704784309390442E-2"/>
                  <c:y val="6.6287434944094291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29-4126-885B-45AE3F2C2822}"/>
                </c:ext>
              </c:extLst>
            </c:dLbl>
            <c:dLbl>
              <c:idx val="1"/>
              <c:layout>
                <c:manualLayout>
                  <c:x val="3.3745956216452315E-2"/>
                  <c:y val="-2.1640595794592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29-4126-885B-45AE3F2C2822}"/>
                </c:ext>
              </c:extLst>
            </c:dLbl>
            <c:dLbl>
              <c:idx val="2"/>
              <c:layout>
                <c:manualLayout>
                  <c:x val="1.9083109655411861E-2"/>
                  <c:y val="-3.5255181307167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29-4126-885B-45AE3F2C2822}"/>
                </c:ext>
              </c:extLst>
            </c:dLbl>
            <c:numFmt formatCode="_-* #,##0.0_);_(* \(#,##0.0\);_-* &quot;-&quot;_-;_-@_-" sourceLinked="0"/>
            <c:spPr>
              <a:noFill/>
              <a:ln>
                <a:noFill/>
              </a:ln>
              <a:effectLst/>
            </c:spPr>
            <c:txPr>
              <a:bodyPr rot="300000" spcFirstLastPara="1" vertOverflow="ellipsis" wrap="square" lIns="38100" tIns="19050" rIns="38100" bIns="19050" anchor="ctr" anchorCtr="0">
                <a:spAutoFit/>
              </a:bodyPr>
              <a:lstStyle/>
              <a:p>
                <a:pPr algn="ctr">
                  <a:defRPr lang="en-US"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Pasivos!$B$1:$D$1</c:f>
              <c:strCache>
                <c:ptCount val="3"/>
                <c:pt idx="0">
                  <c:v>Sector Público</c:v>
                </c:pt>
                <c:pt idx="1">
                  <c:v>Nacional</c:v>
                </c:pt>
                <c:pt idx="2">
                  <c:v>Territorial</c:v>
                </c:pt>
              </c:strCache>
            </c:strRef>
          </c:cat>
          <c:val>
            <c:numRef>
              <c:f>Pasivos!$B$2:$D$2</c:f>
              <c:numCache>
                <c:formatCode>_-* #,##0.0_);_(* \(#,##0.0\);_-* "-"_-;_-@_-</c:formatCode>
                <c:ptCount val="3"/>
                <c:pt idx="0">
                  <c:v>2442462.3599999994</c:v>
                </c:pt>
                <c:pt idx="1">
                  <c:v>2145591.98</c:v>
                </c:pt>
                <c:pt idx="2">
                  <c:v>211820.74</c:v>
                </c:pt>
              </c:numCache>
            </c:numRef>
          </c:val>
          <c:extLst>
            <c:ext xmlns:c16="http://schemas.microsoft.com/office/drawing/2014/chart" uri="{C3380CC4-5D6E-409C-BE32-E72D297353CC}">
              <c16:uniqueId val="{0000000B-D629-4126-885B-45AE3F2C2822}"/>
            </c:ext>
          </c:extLst>
        </c:ser>
        <c:dLbls>
          <c:showLegendKey val="0"/>
          <c:showVal val="1"/>
          <c:showCatName val="0"/>
          <c:showSerName val="0"/>
          <c:showPercent val="0"/>
          <c:showBubbleSize val="0"/>
        </c:dLbls>
        <c:gapWidth val="74"/>
        <c:gapDepth val="114"/>
        <c:shape val="box"/>
        <c:axId val="977545408"/>
        <c:axId val="977534368"/>
        <c:axId val="0"/>
      </c:bar3D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a:glow rad="139700">
            <a:schemeClr val="accent4">
              <a:satMod val="175000"/>
              <a:alpha val="40000"/>
            </a:schemeClr>
          </a:glow>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873919534833709E-2"/>
          <c:y val="0.18069806603401503"/>
          <c:w val="0.97814361672455741"/>
          <c:h val="0.68888012428963874"/>
        </c:manualLayout>
      </c:layout>
      <c:barChart>
        <c:barDir val="col"/>
        <c:grouping val="clustered"/>
        <c:varyColors val="0"/>
        <c:ser>
          <c:idx val="0"/>
          <c:order val="0"/>
          <c:tx>
            <c:strRef>
              <c:f>Emisión!$B$4</c:f>
              <c:strCache>
                <c:ptCount val="1"/>
                <c:pt idx="0">
                  <c:v>Sep_2024</c:v>
                </c:pt>
              </c:strCache>
            </c:strRef>
          </c:tx>
          <c:spPr>
            <a:solidFill>
              <a:srgbClr val="FB6900"/>
            </a:solidFill>
            <a:ln>
              <a:noFill/>
            </a:ln>
            <a:effectLst/>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81C6-400D-8D8F-020E854FC7EB}"/>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81C6-400D-8D8F-020E854FC7EB}"/>
              </c:ext>
            </c:extLst>
          </c:dPt>
          <c:dLbls>
            <c:dLbl>
              <c:idx val="0"/>
              <c:layout>
                <c:manualLayout>
                  <c:x val="-4.3440895156083648E-3"/>
                  <c:y val="-3.4516617868426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C6-400D-8D8F-020E854FC7EB}"/>
                </c:ext>
              </c:extLst>
            </c:dLbl>
            <c:dLbl>
              <c:idx val="1"/>
              <c:layout>
                <c:manualLayout>
                  <c:x val="-6.5161342734126274E-3"/>
                  <c:y val="-1.9723781639100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C6-400D-8D8F-020E854FC7EB}"/>
                </c:ext>
              </c:extLst>
            </c:dLbl>
            <c:dLbl>
              <c:idx val="2"/>
              <c:layout>
                <c:manualLayout>
                  <c:x val="-7.9640721103080503E-17"/>
                  <c:y val="-3.4516617868426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C6-400D-8D8F-020E854FC7E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Emisión!$C$3:$E$3</c:f>
              <c:strCache>
                <c:ptCount val="3"/>
                <c:pt idx="0">
                  <c:v>Sector Público</c:v>
                </c:pt>
                <c:pt idx="1">
                  <c:v>Nacional</c:v>
                </c:pt>
                <c:pt idx="2">
                  <c:v>Territorial</c:v>
                </c:pt>
              </c:strCache>
            </c:strRef>
          </c:cat>
          <c:val>
            <c:numRef>
              <c:f>Emisión!$C$4:$E$4</c:f>
              <c:numCache>
                <c:formatCode>_-* #,##0.0_);_(* \(#,##0.0\);_-* "-"_-;_-@_-</c:formatCode>
                <c:ptCount val="3"/>
                <c:pt idx="0">
                  <c:v>756606.64</c:v>
                </c:pt>
                <c:pt idx="1">
                  <c:v>759277.24</c:v>
                </c:pt>
                <c:pt idx="2">
                  <c:v>28058.639999999999</c:v>
                </c:pt>
              </c:numCache>
            </c:numRef>
          </c:val>
          <c:extLst>
            <c:ext xmlns:c16="http://schemas.microsoft.com/office/drawing/2014/chart" uri="{C3380CC4-5D6E-409C-BE32-E72D297353CC}">
              <c16:uniqueId val="{00000005-81C6-400D-8D8F-020E854FC7EB}"/>
            </c:ext>
          </c:extLst>
        </c:ser>
        <c:ser>
          <c:idx val="1"/>
          <c:order val="1"/>
          <c:tx>
            <c:strRef>
              <c:f>Emisión!$B$5</c:f>
              <c:strCache>
                <c:ptCount val="1"/>
                <c:pt idx="0">
                  <c:v>Dic_2023</c:v>
                </c:pt>
              </c:strCache>
            </c:strRef>
          </c:tx>
          <c:spPr>
            <a:solidFill>
              <a:srgbClr val="BEED80"/>
            </a:solidFill>
            <a:ln>
              <a:noFill/>
            </a:ln>
            <a:effectLst/>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81C6-400D-8D8F-020E854FC7EB}"/>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81C6-400D-8D8F-020E854FC7EB}"/>
              </c:ext>
            </c:extLst>
          </c:dPt>
          <c:dLbls>
            <c:dLbl>
              <c:idx val="0"/>
              <c:layout>
                <c:manualLayout>
                  <c:x val="1.0690235690235691E-2"/>
                  <c:y val="1.5011820330969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C6-400D-8D8F-020E854FC7EB}"/>
                </c:ext>
              </c:extLst>
            </c:dLbl>
            <c:dLbl>
              <c:idx val="1"/>
              <c:layout>
                <c:manualLayout>
                  <c:x val="2.5724537037037035E-2"/>
                  <c:y val="3.0023640661938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C6-400D-8D8F-020E854FC7EB}"/>
                </c:ext>
              </c:extLst>
            </c:dLbl>
            <c:dLbl>
              <c:idx val="2"/>
              <c:layout>
                <c:manualLayout>
                  <c:x val="8.0176767676767673E-3"/>
                  <c:y val="2.2517730496453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1C6-400D-8D8F-020E854FC7E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Emisión!$C$3:$E$3</c:f>
              <c:strCache>
                <c:ptCount val="3"/>
                <c:pt idx="0">
                  <c:v>Sector Público</c:v>
                </c:pt>
                <c:pt idx="1">
                  <c:v>Nacional</c:v>
                </c:pt>
                <c:pt idx="2">
                  <c:v>Territorial</c:v>
                </c:pt>
              </c:strCache>
            </c:strRef>
          </c:cat>
          <c:val>
            <c:numRef>
              <c:f>Emisión!$C$5:$E$5</c:f>
              <c:numCache>
                <c:formatCode>_-* #,##0.0_);_(* \(#,##0.0\);_-* "-"_-;_-@_-</c:formatCode>
                <c:ptCount val="3"/>
                <c:pt idx="0">
                  <c:v>670050.6</c:v>
                </c:pt>
                <c:pt idx="1">
                  <c:v>686239.35</c:v>
                </c:pt>
                <c:pt idx="2">
                  <c:v>28778.33</c:v>
                </c:pt>
              </c:numCache>
            </c:numRef>
          </c:val>
          <c:extLst>
            <c:ext xmlns:c16="http://schemas.microsoft.com/office/drawing/2014/chart" uri="{C3380CC4-5D6E-409C-BE32-E72D297353CC}">
              <c16:uniqueId val="{0000000A-81C6-400D-8D8F-020E854FC7EB}"/>
            </c:ext>
          </c:extLst>
        </c:ser>
        <c:dLbls>
          <c:showLegendKey val="0"/>
          <c:showVal val="1"/>
          <c:showCatName val="0"/>
          <c:showSerName val="0"/>
          <c:showPercent val="0"/>
          <c:showBubbleSize val="0"/>
        </c:dLbls>
        <c:gapWidth val="45"/>
        <c:axId val="977545408"/>
        <c:axId val="977534368"/>
      </c:bar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873919534833709E-2"/>
          <c:y val="0.18069806603401503"/>
          <c:w val="0.97814361672455741"/>
          <c:h val="0.68888012428963874"/>
        </c:manualLayout>
      </c:layout>
      <c:barChart>
        <c:barDir val="col"/>
        <c:grouping val="clustered"/>
        <c:varyColors val="0"/>
        <c:ser>
          <c:idx val="0"/>
          <c:order val="0"/>
          <c:tx>
            <c:strRef>
              <c:f>'Beneficios a los empleados'!$B$4</c:f>
              <c:strCache>
                <c:ptCount val="1"/>
                <c:pt idx="0">
                  <c:v>Sep_2024</c:v>
                </c:pt>
              </c:strCache>
            </c:strRef>
          </c:tx>
          <c:spPr>
            <a:solidFill>
              <a:srgbClr val="FB6900"/>
            </a:solidFill>
            <a:ln>
              <a:noFill/>
            </a:ln>
            <a:effectLst/>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A390-4DA1-8F71-AF65127FAA87}"/>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A390-4DA1-8F71-AF65127FAA87}"/>
              </c:ext>
            </c:extLst>
          </c:dPt>
          <c:dLbls>
            <c:dLbl>
              <c:idx val="0"/>
              <c:layout>
                <c:manualLayout>
                  <c:x val="-1.2301587301587305E-2"/>
                  <c:y val="2.61793372319688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90-4DA1-8F71-AF65127FAA87}"/>
                </c:ext>
              </c:extLst>
            </c:dLbl>
            <c:dLbl>
              <c:idx val="1"/>
              <c:layout>
                <c:manualLayout>
                  <c:x val="-1.4473475355054352E-2"/>
                  <c:y val="1.1221734892787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90-4DA1-8F71-AF65127FAA87}"/>
                </c:ext>
              </c:extLst>
            </c:dLbl>
            <c:dLbl>
              <c:idx val="2"/>
              <c:layout>
                <c:manualLayout>
                  <c:x val="-5.3049289891395155E-3"/>
                  <c:y val="2.1185185185185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90-4DA1-8F71-AF65127FAA8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'Beneficios a los empleados'!$C$3:$E$3</c:f>
              <c:strCache>
                <c:ptCount val="3"/>
                <c:pt idx="0">
                  <c:v>Sector Público</c:v>
                </c:pt>
                <c:pt idx="1">
                  <c:v>Nacional</c:v>
                </c:pt>
                <c:pt idx="2">
                  <c:v>Territorial</c:v>
                </c:pt>
              </c:strCache>
            </c:strRef>
          </c:cat>
          <c:val>
            <c:numRef>
              <c:f>'Beneficios a los empleados'!$C$4:$E$4</c:f>
              <c:numCache>
                <c:formatCode>_-* #,##0.0_);_(* \(#,##0.0\);_-* "-"_-;_-@_-</c:formatCode>
                <c:ptCount val="3"/>
                <c:pt idx="0">
                  <c:v>633845.91</c:v>
                </c:pt>
                <c:pt idx="1">
                  <c:v>615555.62</c:v>
                </c:pt>
                <c:pt idx="2">
                  <c:v>18736.37</c:v>
                </c:pt>
              </c:numCache>
            </c:numRef>
          </c:val>
          <c:extLst>
            <c:ext xmlns:c16="http://schemas.microsoft.com/office/drawing/2014/chart" uri="{C3380CC4-5D6E-409C-BE32-E72D297353CC}">
              <c16:uniqueId val="{00000005-A390-4DA1-8F71-AF65127FAA87}"/>
            </c:ext>
          </c:extLst>
        </c:ser>
        <c:ser>
          <c:idx val="1"/>
          <c:order val="1"/>
          <c:tx>
            <c:strRef>
              <c:f>'Beneficios a los empleados'!$B$5</c:f>
              <c:strCache>
                <c:ptCount val="1"/>
                <c:pt idx="0">
                  <c:v>Dic_2023</c:v>
                </c:pt>
              </c:strCache>
            </c:strRef>
          </c:tx>
          <c:spPr>
            <a:solidFill>
              <a:srgbClr val="BEED80"/>
            </a:solidFill>
            <a:ln>
              <a:noFill/>
            </a:ln>
            <a:effectLst/>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A390-4DA1-8F71-AF65127FAA87}"/>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A390-4DA1-8F71-AF65127FAA87}"/>
              </c:ext>
            </c:extLst>
          </c:dPt>
          <c:dLbls>
            <c:dLbl>
              <c:idx val="0"/>
              <c:layout>
                <c:manualLayout>
                  <c:x val="7.9573934837092724E-3"/>
                  <c:y val="-2.4756335282651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90-4DA1-8F71-AF65127FAA87}"/>
                </c:ext>
              </c:extLst>
            </c:dLbl>
            <c:dLbl>
              <c:idx val="1"/>
              <c:layout>
                <c:manualLayout>
                  <c:x val="4.3441938178779308E-3"/>
                  <c:y val="-3.0945419103313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90-4DA1-8F71-AF65127FAA87}"/>
                </c:ext>
              </c:extLst>
            </c:dLbl>
            <c:dLbl>
              <c:idx val="2"/>
              <c:layout>
                <c:manualLayout>
                  <c:x val="-9.7255907959009872E-17"/>
                  <c:y val="-4.9512670565302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390-4DA1-8F71-AF65127FAA8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'Beneficios a los empleados'!$C$3:$E$3</c:f>
              <c:strCache>
                <c:ptCount val="3"/>
                <c:pt idx="0">
                  <c:v>Sector Público</c:v>
                </c:pt>
                <c:pt idx="1">
                  <c:v>Nacional</c:v>
                </c:pt>
                <c:pt idx="2">
                  <c:v>Territorial</c:v>
                </c:pt>
              </c:strCache>
            </c:strRef>
          </c:cat>
          <c:val>
            <c:numRef>
              <c:f>'Beneficios a los empleados'!$C$5:$E$5</c:f>
              <c:numCache>
                <c:formatCode>_-* #,##0.0_);_(* \(#,##0.0\);_-* "-"_-;_-@_-</c:formatCode>
                <c:ptCount val="3"/>
                <c:pt idx="0">
                  <c:v>668725.56000000006</c:v>
                </c:pt>
                <c:pt idx="1">
                  <c:v>643747.91</c:v>
                </c:pt>
                <c:pt idx="2">
                  <c:v>24854.54</c:v>
                </c:pt>
              </c:numCache>
            </c:numRef>
          </c:val>
          <c:extLst>
            <c:ext xmlns:c16="http://schemas.microsoft.com/office/drawing/2014/chart" uri="{C3380CC4-5D6E-409C-BE32-E72D297353CC}">
              <c16:uniqueId val="{0000000A-A390-4DA1-8F71-AF65127FAA87}"/>
            </c:ext>
          </c:extLst>
        </c:ser>
        <c:dLbls>
          <c:showLegendKey val="0"/>
          <c:showVal val="1"/>
          <c:showCatName val="0"/>
          <c:showSerName val="0"/>
          <c:showPercent val="0"/>
          <c:showBubbleSize val="0"/>
        </c:dLbls>
        <c:gapWidth val="45"/>
        <c:axId val="977545408"/>
        <c:axId val="977534368"/>
      </c:bar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873919534833709E-2"/>
          <c:y val="0.18069806603401503"/>
          <c:w val="0.97814361672455741"/>
          <c:h val="0.68888012428963874"/>
        </c:manualLayout>
      </c:layout>
      <c:barChart>
        <c:barDir val="col"/>
        <c:grouping val="clustered"/>
        <c:varyColors val="0"/>
        <c:ser>
          <c:idx val="0"/>
          <c:order val="0"/>
          <c:tx>
            <c:strRef>
              <c:f>'Otros pasivos'!$B$4</c:f>
              <c:strCache>
                <c:ptCount val="1"/>
                <c:pt idx="0">
                  <c:v>Sep_2024</c:v>
                </c:pt>
              </c:strCache>
            </c:strRef>
          </c:tx>
          <c:spPr>
            <a:solidFill>
              <a:srgbClr val="FB6900"/>
            </a:solidFill>
            <a:ln>
              <a:noFill/>
            </a:ln>
            <a:effectLst/>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95E9-44CF-8E24-DACDBC61ED60}"/>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95E9-44CF-8E24-DACDBC61ED60}"/>
              </c:ext>
            </c:extLst>
          </c:dPt>
          <c:dLbls>
            <c:dLbl>
              <c:idx val="0"/>
              <c:layout>
                <c:manualLayout>
                  <c:x val="-8.6881790312167296E-3"/>
                  <c:y val="-9.8618908195503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E9-44CF-8E24-DACDBC61ED60}"/>
                </c:ext>
              </c:extLst>
            </c:dLbl>
            <c:dLbl>
              <c:idx val="1"/>
              <c:layout>
                <c:manualLayout>
                  <c:x val="-8.6881790312167296E-3"/>
                  <c:y val="-4.9309454097751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E9-44CF-8E24-DACDBC61ED60}"/>
                </c:ext>
              </c:extLst>
            </c:dLbl>
            <c:dLbl>
              <c:idx val="2"/>
              <c:layout>
                <c:manualLayout>
                  <c:x val="-2.7777777777778798E-3"/>
                  <c:y val="-5.4115226337448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E9-44CF-8E24-DACDBC61ED6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'Otros pasivos'!$C$3:$E$3</c:f>
              <c:strCache>
                <c:ptCount val="3"/>
                <c:pt idx="0">
                  <c:v>Sector Público</c:v>
                </c:pt>
                <c:pt idx="1">
                  <c:v>Nacional</c:v>
                </c:pt>
                <c:pt idx="2">
                  <c:v>Territorial</c:v>
                </c:pt>
              </c:strCache>
            </c:strRef>
          </c:cat>
          <c:val>
            <c:numRef>
              <c:f>'Otros pasivos'!$C$4:$E$4</c:f>
              <c:numCache>
                <c:formatCode>_-* #,##0.0_);_(* \(#,##0.0\);_-* "-"_-;_-@_-</c:formatCode>
                <c:ptCount val="3"/>
                <c:pt idx="0">
                  <c:v>323334.90000000002</c:v>
                </c:pt>
                <c:pt idx="1">
                  <c:v>328688.18</c:v>
                </c:pt>
                <c:pt idx="2">
                  <c:v>42969.27</c:v>
                </c:pt>
              </c:numCache>
            </c:numRef>
          </c:val>
          <c:extLst>
            <c:ext xmlns:c16="http://schemas.microsoft.com/office/drawing/2014/chart" uri="{C3380CC4-5D6E-409C-BE32-E72D297353CC}">
              <c16:uniqueId val="{00000005-95E9-44CF-8E24-DACDBC61ED60}"/>
            </c:ext>
          </c:extLst>
        </c:ser>
        <c:ser>
          <c:idx val="1"/>
          <c:order val="1"/>
          <c:tx>
            <c:strRef>
              <c:f>'Otros pasivos'!$B$5</c:f>
              <c:strCache>
                <c:ptCount val="1"/>
                <c:pt idx="0">
                  <c:v>Dic_2023</c:v>
                </c:pt>
              </c:strCache>
            </c:strRef>
          </c:tx>
          <c:spPr>
            <a:solidFill>
              <a:srgbClr val="BEED80"/>
            </a:solidFill>
            <a:ln>
              <a:noFill/>
            </a:ln>
            <a:effectLst/>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95E9-44CF-8E24-DACDBC61ED60}"/>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95E9-44CF-8E24-DACDBC61ED60}"/>
              </c:ext>
            </c:extLst>
          </c:dPt>
          <c:dLbls>
            <c:dLbl>
              <c:idx val="0"/>
              <c:layout>
                <c:manualLayout>
                  <c:x val="1.3888888888888888E-2"/>
                  <c:y val="-6.9066239316239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E9-44CF-8E24-DACDBC61ED60}"/>
                </c:ext>
              </c:extLst>
            </c:dLbl>
            <c:dLbl>
              <c:idx val="1"/>
              <c:layout>
                <c:manualLayout>
                  <c:x val="4.323293963254593E-2"/>
                  <c:y val="-6.5831730769230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E9-44CF-8E24-DACDBC61ED6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'Otros pasivos'!$C$3:$E$3</c:f>
              <c:strCache>
                <c:ptCount val="3"/>
                <c:pt idx="0">
                  <c:v>Sector Público</c:v>
                </c:pt>
                <c:pt idx="1">
                  <c:v>Nacional</c:v>
                </c:pt>
                <c:pt idx="2">
                  <c:v>Territorial</c:v>
                </c:pt>
              </c:strCache>
            </c:strRef>
          </c:cat>
          <c:val>
            <c:numRef>
              <c:f>'Otros pasivos'!$C$5:$E$5</c:f>
              <c:numCache>
                <c:formatCode>_-* #,##0.0_);_(* \(#,##0.0\);_-* "-"_-;_-@_-</c:formatCode>
                <c:ptCount val="3"/>
                <c:pt idx="0">
                  <c:v>322804.71999999997</c:v>
                </c:pt>
                <c:pt idx="1">
                  <c:v>328928.62</c:v>
                </c:pt>
                <c:pt idx="2">
                  <c:v>37811.800000000003</c:v>
                </c:pt>
              </c:numCache>
            </c:numRef>
          </c:val>
          <c:extLst>
            <c:ext xmlns:c16="http://schemas.microsoft.com/office/drawing/2014/chart" uri="{C3380CC4-5D6E-409C-BE32-E72D297353CC}">
              <c16:uniqueId val="{0000000A-95E9-44CF-8E24-DACDBC61ED60}"/>
            </c:ext>
          </c:extLst>
        </c:ser>
        <c:dLbls>
          <c:showLegendKey val="0"/>
          <c:showVal val="1"/>
          <c:showCatName val="0"/>
          <c:showSerName val="0"/>
          <c:showPercent val="0"/>
          <c:showBubbleSize val="0"/>
        </c:dLbls>
        <c:gapWidth val="45"/>
        <c:axId val="977545408"/>
        <c:axId val="977534368"/>
      </c:bar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w="25400">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7.720815822305184E-2"/>
          <c:w val="1"/>
          <c:h val="0.79451683730606204"/>
        </c:manualLayout>
      </c:layout>
      <c:bar3DChart>
        <c:barDir val="col"/>
        <c:grouping val="clustered"/>
        <c:varyColors val="0"/>
        <c:ser>
          <c:idx val="0"/>
          <c:order val="0"/>
          <c:tx>
            <c:strRef>
              <c:f>Patrimonio!$A$3</c:f>
              <c:strCache>
                <c:ptCount val="1"/>
                <c:pt idx="0">
                  <c:v>Sep_2024</c:v>
                </c:pt>
              </c:strCache>
            </c:strRef>
          </c:tx>
          <c:spPr>
            <a:solidFill>
              <a:srgbClr val="FB6900"/>
            </a:solidFill>
            <a:ln>
              <a:noFill/>
            </a:ln>
            <a:effectLst/>
            <a:sp3d/>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EA71-4966-9669-45DAF8C23867}"/>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EA71-4966-9669-45DAF8C23867}"/>
              </c:ext>
            </c:extLst>
          </c:dPt>
          <c:dLbls>
            <c:dLbl>
              <c:idx val="0"/>
              <c:layout>
                <c:manualLayout>
                  <c:x val="-4.0872890402497926E-2"/>
                  <c:y val="3.0678743159624544E-2"/>
                </c:manualLayout>
              </c:layout>
              <c:tx>
                <c:rich>
                  <a:bodyPr/>
                  <a:lstStyle/>
                  <a:p>
                    <a:fld id="{C28F8AB1-88DB-4AEE-85CD-F111AB2B14D8}" type="VALUE">
                      <a:rPr lang="en-US"/>
                      <a:pPr/>
                      <a:t>[VALOR]</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A71-4966-9669-45DAF8C23867}"/>
                </c:ext>
              </c:extLst>
            </c:dLbl>
            <c:dLbl>
              <c:idx val="1"/>
              <c:layout>
                <c:manualLayout>
                  <c:x val="-4.1424007385909657E-2"/>
                  <c:y val="2.9631822560110762E-2"/>
                </c:manualLayout>
              </c:layout>
              <c:spPr>
                <a:noFill/>
                <a:ln>
                  <a:noFill/>
                </a:ln>
                <a:effectLst/>
              </c:spPr>
              <c:txPr>
                <a:bodyPr rot="30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71-4966-9669-45DAF8C23867}"/>
                </c:ext>
              </c:extLst>
            </c:dLbl>
            <c:dLbl>
              <c:idx val="2"/>
              <c:layout>
                <c:manualLayout>
                  <c:x val="8.0899112247638967E-3"/>
                  <c:y val="-5.6429666658057875E-2"/>
                </c:manualLayout>
              </c:layout>
              <c:spPr>
                <a:noFill/>
                <a:ln>
                  <a:noFill/>
                </a:ln>
                <a:effectLst/>
              </c:spPr>
              <c:txPr>
                <a:bodyPr rot="30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71-4966-9669-45DAF8C23867}"/>
                </c:ext>
              </c:extLst>
            </c:dLbl>
            <c:spPr>
              <a:noFill/>
              <a:ln>
                <a:noFill/>
              </a:ln>
              <a:effectLst/>
            </c:spPr>
            <c:txPr>
              <a:bodyPr rot="24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Patrimonio!$B$1:$D$1</c:f>
              <c:strCache>
                <c:ptCount val="3"/>
                <c:pt idx="0">
                  <c:v>Sector Público</c:v>
                </c:pt>
                <c:pt idx="1">
                  <c:v>Nacional</c:v>
                </c:pt>
                <c:pt idx="2">
                  <c:v>Territorial</c:v>
                </c:pt>
              </c:strCache>
            </c:strRef>
          </c:cat>
          <c:val>
            <c:numRef>
              <c:f>Patrimonio!$B$3:$D$3</c:f>
              <c:numCache>
                <c:formatCode>_-* #,##0.0_);_(* \(#,##0.0\);_-* "-"_-;_-@_-</c:formatCode>
                <c:ptCount val="3"/>
                <c:pt idx="0">
                  <c:v>-535418.22</c:v>
                </c:pt>
                <c:pt idx="1">
                  <c:v>-1297168.92</c:v>
                </c:pt>
                <c:pt idx="2">
                  <c:v>603765.47</c:v>
                </c:pt>
              </c:numCache>
            </c:numRef>
          </c:val>
          <c:extLst>
            <c:ext xmlns:c16="http://schemas.microsoft.com/office/drawing/2014/chart" uri="{C3380CC4-5D6E-409C-BE32-E72D297353CC}">
              <c16:uniqueId val="{00000005-EA71-4966-9669-45DAF8C23867}"/>
            </c:ext>
          </c:extLst>
        </c:ser>
        <c:ser>
          <c:idx val="1"/>
          <c:order val="1"/>
          <c:tx>
            <c:strRef>
              <c:f>Patrimonio!$A$2</c:f>
              <c:strCache>
                <c:ptCount val="1"/>
                <c:pt idx="0">
                  <c:v>Dic_2023</c:v>
                </c:pt>
              </c:strCache>
            </c:strRef>
          </c:tx>
          <c:spPr>
            <a:solidFill>
              <a:srgbClr val="BEED80"/>
            </a:solidFill>
            <a:ln>
              <a:noFill/>
            </a:ln>
            <a:effectLst/>
            <a:sp3d/>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EA71-4966-9669-45DAF8C23867}"/>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EA71-4966-9669-45DAF8C23867}"/>
              </c:ext>
            </c:extLst>
          </c:dPt>
          <c:dLbls>
            <c:dLbl>
              <c:idx val="0"/>
              <c:layout>
                <c:manualLayout>
                  <c:x val="9.7459680434581648E-3"/>
                  <c:y val="2.49601366688124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71-4966-9669-45DAF8C23867}"/>
                </c:ext>
              </c:extLst>
            </c:dLbl>
            <c:dLbl>
              <c:idx val="1"/>
              <c:layout>
                <c:manualLayout>
                  <c:x val="2.0659821275588519E-2"/>
                  <c:y val="1.4805628597145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71-4966-9669-45DAF8C23867}"/>
                </c:ext>
              </c:extLst>
            </c:dLbl>
            <c:dLbl>
              <c:idx val="2"/>
              <c:layout>
                <c:manualLayout>
                  <c:x val="4.3385889638824074E-2"/>
                  <c:y val="-3.52552544509669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71-4966-9669-45DAF8C23867}"/>
                </c:ext>
              </c:extLst>
            </c:dLbl>
            <c:spPr>
              <a:noFill/>
              <a:ln>
                <a:noFill/>
              </a:ln>
              <a:effectLst/>
            </c:spPr>
            <c:txPr>
              <a:bodyPr rot="300000" spcFirstLastPara="1" vertOverflow="ellipsis" wrap="square" lIns="38100" tIns="19050" rIns="38100" bIns="19050" anchor="ctr" anchorCtr="1">
                <a:spAutoFit/>
              </a:bodyPr>
              <a:lstStyle/>
              <a:p>
                <a:pPr>
                  <a:defRPr sz="73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Patrimonio!$B$1:$D$1</c:f>
              <c:strCache>
                <c:ptCount val="3"/>
                <c:pt idx="0">
                  <c:v>Sector Público</c:v>
                </c:pt>
                <c:pt idx="1">
                  <c:v>Nacional</c:v>
                </c:pt>
                <c:pt idx="2">
                  <c:v>Territorial</c:v>
                </c:pt>
              </c:strCache>
            </c:strRef>
          </c:cat>
          <c:val>
            <c:numRef>
              <c:f>Patrimonio!$B$2:$D$2</c:f>
              <c:numCache>
                <c:formatCode>_-* #,##0.0_);_(* \(#,##0.0\);_-* "-"_-;_-@_-</c:formatCode>
                <c:ptCount val="3"/>
                <c:pt idx="0">
                  <c:v>-567696.68000000005</c:v>
                </c:pt>
                <c:pt idx="1">
                  <c:v>-1249754.3400000001</c:v>
                </c:pt>
                <c:pt idx="2">
                  <c:v>552023.72</c:v>
                </c:pt>
              </c:numCache>
            </c:numRef>
          </c:val>
          <c:extLst>
            <c:ext xmlns:c16="http://schemas.microsoft.com/office/drawing/2014/chart" uri="{C3380CC4-5D6E-409C-BE32-E72D297353CC}">
              <c16:uniqueId val="{0000000B-EA71-4966-9669-45DAF8C23867}"/>
            </c:ext>
          </c:extLst>
        </c:ser>
        <c:dLbls>
          <c:showLegendKey val="0"/>
          <c:showVal val="1"/>
          <c:showCatName val="0"/>
          <c:showSerName val="0"/>
          <c:showPercent val="0"/>
          <c:showBubbleSize val="0"/>
        </c:dLbls>
        <c:gapWidth val="74"/>
        <c:gapDepth val="114"/>
        <c:shape val="box"/>
        <c:axId val="977545408"/>
        <c:axId val="977534368"/>
        <c:axId val="0"/>
      </c:bar3D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a:glow rad="139700">
            <a:schemeClr val="accent4">
              <a:satMod val="175000"/>
              <a:alpha val="40000"/>
            </a:schemeClr>
          </a:glow>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873919534833709E-2"/>
          <c:y val="0.18069806603401503"/>
          <c:w val="0.97814361672455741"/>
          <c:h val="0.68888012428963874"/>
        </c:manualLayout>
      </c:layout>
      <c:barChart>
        <c:barDir val="col"/>
        <c:grouping val="clustered"/>
        <c:varyColors val="0"/>
        <c:ser>
          <c:idx val="0"/>
          <c:order val="0"/>
          <c:tx>
            <c:strRef>
              <c:f>IngresosFiscales!$B$4</c:f>
              <c:strCache>
                <c:ptCount val="1"/>
                <c:pt idx="0">
                  <c:v>Sep_2024</c:v>
                </c:pt>
              </c:strCache>
            </c:strRef>
          </c:tx>
          <c:spPr>
            <a:solidFill>
              <a:srgbClr val="FB6900"/>
            </a:solidFill>
            <a:ln>
              <a:noFill/>
            </a:ln>
            <a:effectLst/>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244B-42A1-B962-DBBB4C70419A}"/>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244B-42A1-B962-DBBB4C70419A}"/>
              </c:ext>
            </c:extLst>
          </c:dPt>
          <c:dLbls>
            <c:dLbl>
              <c:idx val="0"/>
              <c:layout>
                <c:manualLayout>
                  <c:x val="-4.3440895156083648E-3"/>
                  <c:y val="-3.4516617868426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4B-42A1-B962-DBBB4C70419A}"/>
                </c:ext>
              </c:extLst>
            </c:dLbl>
            <c:dLbl>
              <c:idx val="1"/>
              <c:layout>
                <c:manualLayout>
                  <c:x val="-6.5161342734126274E-3"/>
                  <c:y val="-1.9723781639100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4B-42A1-B962-DBBB4C70419A}"/>
                </c:ext>
              </c:extLst>
            </c:dLbl>
            <c:dLbl>
              <c:idx val="2"/>
              <c:layout>
                <c:manualLayout>
                  <c:x val="-2.1380471380471382E-2"/>
                  <c:y val="-2.8733151183970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4B-42A1-B962-DBBB4C70419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IngresosFiscales!$C$3:$E$3</c:f>
              <c:strCache>
                <c:ptCount val="3"/>
                <c:pt idx="0">
                  <c:v>Sector Público</c:v>
                </c:pt>
                <c:pt idx="1">
                  <c:v>Nacional</c:v>
                </c:pt>
                <c:pt idx="2">
                  <c:v>Territorial</c:v>
                </c:pt>
              </c:strCache>
            </c:strRef>
          </c:cat>
          <c:val>
            <c:numRef>
              <c:f>IngresosFiscales!$C$4:$E$4</c:f>
              <c:numCache>
                <c:formatCode>_-* #,##0.0_);_(* \(#,##0.0\);_-* "-"_-;_-@_-</c:formatCode>
                <c:ptCount val="3"/>
                <c:pt idx="0">
                  <c:v>343345.43</c:v>
                </c:pt>
                <c:pt idx="1">
                  <c:v>274608.40999999997</c:v>
                </c:pt>
                <c:pt idx="2">
                  <c:v>61238.62</c:v>
                </c:pt>
              </c:numCache>
            </c:numRef>
          </c:val>
          <c:extLst>
            <c:ext xmlns:c16="http://schemas.microsoft.com/office/drawing/2014/chart" uri="{C3380CC4-5D6E-409C-BE32-E72D297353CC}">
              <c16:uniqueId val="{00000005-244B-42A1-B962-DBBB4C70419A}"/>
            </c:ext>
          </c:extLst>
        </c:ser>
        <c:ser>
          <c:idx val="1"/>
          <c:order val="1"/>
          <c:tx>
            <c:strRef>
              <c:f>IngresosFiscales!$B$5</c:f>
              <c:strCache>
                <c:ptCount val="1"/>
                <c:pt idx="0">
                  <c:v>Sep_2023</c:v>
                </c:pt>
              </c:strCache>
            </c:strRef>
          </c:tx>
          <c:spPr>
            <a:solidFill>
              <a:srgbClr val="BEED80"/>
            </a:solidFill>
            <a:ln>
              <a:noFill/>
            </a:ln>
            <a:effectLst/>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244B-42A1-B962-DBBB4C70419A}"/>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244B-42A1-B962-DBBB4C70419A}"/>
              </c:ext>
            </c:extLst>
          </c:dPt>
          <c:dLbls>
            <c:dLbl>
              <c:idx val="0"/>
              <c:layout>
                <c:manualLayout>
                  <c:x val="1.3362794612794613E-2"/>
                  <c:y val="-2.650622081669736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4B-42A1-B962-DBBB4C70419A}"/>
                </c:ext>
              </c:extLst>
            </c:dLbl>
            <c:dLbl>
              <c:idx val="1"/>
              <c:layout>
                <c:manualLayout>
                  <c:x val="1.236174242424242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44B-42A1-B962-DBBB4C70419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IngresosFiscales!$C$3:$E$3</c:f>
              <c:strCache>
                <c:ptCount val="3"/>
                <c:pt idx="0">
                  <c:v>Sector Público</c:v>
                </c:pt>
                <c:pt idx="1">
                  <c:v>Nacional</c:v>
                </c:pt>
                <c:pt idx="2">
                  <c:v>Territorial</c:v>
                </c:pt>
              </c:strCache>
            </c:strRef>
          </c:cat>
          <c:val>
            <c:numRef>
              <c:f>IngresosFiscales!$C$5:$E$5</c:f>
              <c:numCache>
                <c:formatCode>_-* #,##0.0_);_(* \(#,##0.0\);_-* "-"_-;_-@_-</c:formatCode>
                <c:ptCount val="3"/>
                <c:pt idx="0">
                  <c:v>322710.76</c:v>
                </c:pt>
                <c:pt idx="1">
                  <c:v>252752.53</c:v>
                </c:pt>
                <c:pt idx="2">
                  <c:v>57589.3</c:v>
                </c:pt>
              </c:numCache>
            </c:numRef>
          </c:val>
          <c:extLst>
            <c:ext xmlns:c16="http://schemas.microsoft.com/office/drawing/2014/chart" uri="{C3380CC4-5D6E-409C-BE32-E72D297353CC}">
              <c16:uniqueId val="{0000000A-244B-42A1-B962-DBBB4C70419A}"/>
            </c:ext>
          </c:extLst>
        </c:ser>
        <c:dLbls>
          <c:showLegendKey val="0"/>
          <c:showVal val="1"/>
          <c:showCatName val="0"/>
          <c:showSerName val="0"/>
          <c:showPercent val="0"/>
          <c:showBubbleSize val="0"/>
        </c:dLbls>
        <c:gapWidth val="45"/>
        <c:axId val="977545408"/>
        <c:axId val="977534368"/>
      </c:bar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499073566079615E-2"/>
          <c:y val="0.1668477354184045"/>
          <c:w val="0.93900185286784077"/>
          <c:h val="0.59074551071104475"/>
        </c:manualLayout>
      </c:layout>
      <c:bar3DChart>
        <c:barDir val="col"/>
        <c:grouping val="clustered"/>
        <c:varyColors val="0"/>
        <c:ser>
          <c:idx val="0"/>
          <c:order val="0"/>
          <c:tx>
            <c:strRef>
              <c:f>'Diferencia en cambio'!$E$4</c:f>
              <c:strCache>
                <c:ptCount val="1"/>
                <c:pt idx="0">
                  <c:v>Sep_24</c:v>
                </c:pt>
              </c:strCache>
            </c:strRef>
          </c:tx>
          <c:spPr>
            <a:solidFill>
              <a:schemeClr val="accent1"/>
            </a:solidFill>
            <a:ln>
              <a:noFill/>
            </a:ln>
            <a:effectLst/>
            <a:scene3d>
              <a:camera prst="orthographicFront"/>
              <a:lightRig rig="threePt" dir="t"/>
            </a:scene3d>
            <a:sp3d prstMaterial="flat"/>
          </c:spPr>
          <c:invertIfNegative val="0"/>
          <c:dLbls>
            <c:dLbl>
              <c:idx val="0"/>
              <c:layout>
                <c:manualLayout>
                  <c:x val="-2.4969288066042188E-2"/>
                  <c:y val="-5.994261776649281E-2"/>
                </c:manualLayout>
              </c:layout>
              <c:tx>
                <c:rich>
                  <a:bodyPr rot="0" spcFirstLastPara="1" vertOverflow="ellipsis" vert="horz" wrap="square" lIns="38100" tIns="19050" rIns="38100" bIns="19050" anchor="ctr" anchorCtr="0">
                    <a:spAutoFit/>
                  </a:bodyPr>
                  <a:lstStyle/>
                  <a:p>
                    <a:pPr algn="ctr" rtl="0">
                      <a:defRPr lang="en-US" sz="1200" b="1" i="0" u="none" strike="noStrike" kern="1200" baseline="0">
                        <a:solidFill>
                          <a:schemeClr val="accent1"/>
                        </a:solidFill>
                        <a:latin typeface="+mn-lt"/>
                        <a:ea typeface="+mn-ea"/>
                        <a:cs typeface="+mn-cs"/>
                      </a:defRPr>
                    </a:pPr>
                    <a:fld id="{340FF918-CFF2-4392-A867-CA766F704A8C}" type="VALUE">
                      <a:rPr lang="en-US" sz="1200" b="1" i="0" u="none" strike="noStrike" kern="1200" baseline="0">
                        <a:solidFill>
                          <a:schemeClr val="accent1"/>
                        </a:solidFill>
                        <a:latin typeface="+mn-lt"/>
                        <a:ea typeface="+mn-ea"/>
                        <a:cs typeface="+mn-cs"/>
                      </a:rPr>
                      <a:pPr algn="ctr" rtl="0">
                        <a:defRPr lang="en-US" sz="1200">
                          <a:solidFill>
                            <a:schemeClr val="accent1"/>
                          </a:solidFill>
                        </a:defRPr>
                      </a:pPr>
                      <a:t>[VALOR]</a:t>
                    </a:fld>
                    <a:endParaRPr lang="es-CO"/>
                  </a:p>
                </c:rich>
              </c:tx>
              <c:spPr>
                <a:noFill/>
                <a:ln>
                  <a:noFill/>
                  <a:round/>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chemeClr val="accent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25-44E8-9654-9F7752611553}"/>
                </c:ext>
              </c:extLst>
            </c:dLbl>
            <c:dLbl>
              <c:idx val="1"/>
              <c:layout>
                <c:manualLayout>
                  <c:x val="-1.3878715860195142E-2"/>
                  <c:y val="-6.4437498281282937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fld id="{DFEFE354-1A0B-4E6D-81A4-1573A1A84EE7}" type="VALUE">
                      <a:rPr lang="en-US" sz="1200">
                        <a:solidFill>
                          <a:schemeClr val="accent1"/>
                        </a:solidFill>
                      </a:rPr>
                      <a:pPr>
                        <a:defRPr sz="1200">
                          <a:solidFill>
                            <a:schemeClr val="accent1"/>
                          </a:solidFill>
                        </a:defRPr>
                      </a:pPr>
                      <a:t>[VALOR]</a:t>
                    </a:fld>
                    <a:endParaRPr lang="es-CO"/>
                  </a:p>
                </c:rich>
              </c:tx>
              <c:spPr>
                <a:noFill/>
                <a:ln>
                  <a:noFill/>
                  <a:round/>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25-44E8-9654-9F7752611553}"/>
                </c:ext>
              </c:extLst>
            </c:dLbl>
            <c:spPr>
              <a:noFill/>
              <a:ln>
                <a:noFill/>
                <a:round/>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('Diferencia en cambio'!$C$5,'Diferencia en cambio'!$C$8)</c:f>
              <c:strCache>
                <c:ptCount val="2"/>
                <c:pt idx="0">
                  <c:v>Ajuste por Dif. En Cambio - Ingreso</c:v>
                </c:pt>
                <c:pt idx="1">
                  <c:v>Ajuste por Dif. En Cambio - Gasto</c:v>
                </c:pt>
              </c:strCache>
            </c:strRef>
          </c:cat>
          <c:val>
            <c:numRef>
              <c:f>('Diferencia en cambio'!$E$5,'Diferencia en cambio'!$E$8)</c:f>
              <c:numCache>
                <c:formatCode>_-* #,##0.0_);_(* \(#,##0.0\);_-* "-"_-;_-@_-</c:formatCode>
                <c:ptCount val="2"/>
                <c:pt idx="0">
                  <c:v>55998.36</c:v>
                </c:pt>
                <c:pt idx="1">
                  <c:v>91735.32</c:v>
                </c:pt>
              </c:numCache>
            </c:numRef>
          </c:val>
          <c:extLst>
            <c:ext xmlns:c16="http://schemas.microsoft.com/office/drawing/2014/chart" uri="{C3380CC4-5D6E-409C-BE32-E72D297353CC}">
              <c16:uniqueId val="{00000002-D125-44E8-9654-9F7752611553}"/>
            </c:ext>
          </c:extLst>
        </c:ser>
        <c:ser>
          <c:idx val="1"/>
          <c:order val="1"/>
          <c:tx>
            <c:strRef>
              <c:f>'Diferencia en cambio'!$F$4</c:f>
              <c:strCache>
                <c:ptCount val="1"/>
                <c:pt idx="0">
                  <c:v>Sep_23</c:v>
                </c:pt>
              </c:strCache>
            </c:strRef>
          </c:tx>
          <c:spPr>
            <a:solidFill>
              <a:schemeClr val="accent2"/>
            </a:solidFill>
            <a:ln>
              <a:noFill/>
            </a:ln>
            <a:effectLst/>
            <a:scene3d>
              <a:camera prst="orthographicFront"/>
              <a:lightRig rig="threePt" dir="t"/>
            </a:scene3d>
            <a:sp3d prstMaterial="flat"/>
          </c:spPr>
          <c:invertIfNegative val="0"/>
          <c:dLbls>
            <c:dLbl>
              <c:idx val="0"/>
              <c:layout>
                <c:manualLayout>
                  <c:x val="5.2736871589730915E-2"/>
                  <c:y val="-4.1909196740395817E-2"/>
                </c:manualLayout>
              </c:layout>
              <c:spPr>
                <a:noFill/>
                <a:ln>
                  <a:noFill/>
                  <a:round/>
                </a:ln>
                <a:effectLst/>
              </c:spPr>
              <c:txPr>
                <a:bodyPr rot="0" spcFirstLastPara="1" vertOverflow="ellipsis" vert="horz" wrap="square" lIns="38100" tIns="19050" rIns="38100" bIns="19050" anchor="ctr" anchorCtr="0">
                  <a:noAutofit/>
                </a:bodyPr>
                <a:lstStyle/>
                <a:p>
                  <a:pPr>
                    <a:defRPr sz="1200" b="1" i="0" u="none" strike="noStrike" kern="1200" baseline="0">
                      <a:solidFill>
                        <a:schemeClr val="accent2"/>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21030497545337623"/>
                      <c:h val="0.21306188298057621"/>
                    </c:manualLayout>
                  </c15:layout>
                </c:ext>
                <c:ext xmlns:c16="http://schemas.microsoft.com/office/drawing/2014/chart" uri="{C3380CC4-5D6E-409C-BE32-E72D297353CC}">
                  <c16:uniqueId val="{00000003-D125-44E8-9654-9F7752611553}"/>
                </c:ext>
              </c:extLst>
            </c:dLbl>
            <c:dLbl>
              <c:idx val="1"/>
              <c:layout>
                <c:manualLayout>
                  <c:x val="4.3063403797036312E-2"/>
                  <c:y val="-6.2459736188389722E-2"/>
                </c:manualLayout>
              </c:layout>
              <c:spPr>
                <a:noFill/>
                <a:ln>
                  <a:noFill/>
                  <a:round/>
                </a:ln>
                <a:effectLst/>
              </c:spPr>
              <c:txPr>
                <a:bodyPr rot="0" spcFirstLastPara="1" vertOverflow="ellipsis" vert="horz" wrap="square" lIns="38100" tIns="19050" rIns="38100" bIns="19050" anchor="ctr" anchorCtr="0">
                  <a:noAutofit/>
                </a:bodyPr>
                <a:lstStyle/>
                <a:p>
                  <a:pPr>
                    <a:defRPr sz="1200" b="1" i="0" u="none" strike="noStrike" kern="1200" baseline="0">
                      <a:solidFill>
                        <a:schemeClr val="accent2"/>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25189462122530298"/>
                      <c:h val="0.11061717983738645"/>
                    </c:manualLayout>
                  </c15:layout>
                </c:ext>
                <c:ext xmlns:c16="http://schemas.microsoft.com/office/drawing/2014/chart" uri="{C3380CC4-5D6E-409C-BE32-E72D297353CC}">
                  <c16:uniqueId val="{00000004-D125-44E8-9654-9F7752611553}"/>
                </c:ext>
              </c:extLst>
            </c:dLbl>
            <c:spPr>
              <a:noFill/>
              <a:ln>
                <a:noFill/>
                <a:round/>
              </a:ln>
              <a:effectLst/>
            </c:spPr>
            <c:txPr>
              <a:bodyPr rot="0" spcFirstLastPara="1" vertOverflow="ellipsis" vert="horz" wrap="square" lIns="38100" tIns="19050" rIns="38100" bIns="19050" anchor="ctr" anchorCtr="0">
                <a:spAutoFit/>
              </a:bodyPr>
              <a:lstStyle/>
              <a:p>
                <a:pPr>
                  <a:defRPr sz="900" b="1" i="0" u="none" strike="noStrike" kern="1200" baseline="0">
                    <a:solidFill>
                      <a:schemeClr val="accent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('Diferencia en cambio'!$C$5,'Diferencia en cambio'!$C$8)</c:f>
              <c:strCache>
                <c:ptCount val="2"/>
                <c:pt idx="0">
                  <c:v>Ajuste por Dif. En Cambio - Ingreso</c:v>
                </c:pt>
                <c:pt idx="1">
                  <c:v>Ajuste por Dif. En Cambio - Gasto</c:v>
                </c:pt>
              </c:strCache>
            </c:strRef>
          </c:cat>
          <c:val>
            <c:numRef>
              <c:f>('Diferencia en cambio'!$F$5,'Diferencia en cambio'!$F$8)</c:f>
              <c:numCache>
                <c:formatCode>_-* #,##0.0_);_(* \(#,##0.0\);_-* "-"_-;_-@_-</c:formatCode>
                <c:ptCount val="2"/>
                <c:pt idx="0">
                  <c:v>153244.32</c:v>
                </c:pt>
                <c:pt idx="1">
                  <c:v>110834.85</c:v>
                </c:pt>
              </c:numCache>
            </c:numRef>
          </c:val>
          <c:extLst>
            <c:ext xmlns:c16="http://schemas.microsoft.com/office/drawing/2014/chart" uri="{C3380CC4-5D6E-409C-BE32-E72D297353CC}">
              <c16:uniqueId val="{00000005-D125-44E8-9654-9F7752611553}"/>
            </c:ext>
          </c:extLst>
        </c:ser>
        <c:dLbls>
          <c:showLegendKey val="0"/>
          <c:showVal val="1"/>
          <c:showCatName val="0"/>
          <c:showSerName val="0"/>
          <c:showPercent val="0"/>
          <c:showBubbleSize val="0"/>
        </c:dLbls>
        <c:gapWidth val="51"/>
        <c:gapDepth val="5"/>
        <c:shape val="box"/>
        <c:axId val="592526288"/>
        <c:axId val="592526704"/>
        <c:axId val="0"/>
      </c:bar3DChart>
      <c:catAx>
        <c:axId val="5925262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O"/>
          </a:p>
        </c:txPr>
        <c:crossAx val="592526704"/>
        <c:crosses val="autoZero"/>
        <c:auto val="1"/>
        <c:lblAlgn val="ctr"/>
        <c:lblOffset val="100"/>
        <c:noMultiLvlLbl val="0"/>
      </c:catAx>
      <c:valAx>
        <c:axId val="592526704"/>
        <c:scaling>
          <c:orientation val="minMax"/>
        </c:scaling>
        <c:delete val="1"/>
        <c:axPos val="l"/>
        <c:numFmt formatCode="_-* #,##0.0_);_(* \(#,##0.0\);_-* &quot;-&quot;_-;_-@_-" sourceLinked="1"/>
        <c:majorTickMark val="out"/>
        <c:minorTickMark val="none"/>
        <c:tickLblPos val="nextTo"/>
        <c:crossAx val="592526288"/>
        <c:crosses val="autoZero"/>
        <c:crossBetween val="between"/>
      </c:valAx>
      <c:spPr>
        <a:noFill/>
        <a:ln>
          <a:noFill/>
        </a:ln>
        <a:effectLst/>
      </c:spPr>
    </c:plotArea>
    <c:legend>
      <c:legendPos val="t"/>
      <c:layout>
        <c:manualLayout>
          <c:xMode val="edge"/>
          <c:yMode val="edge"/>
          <c:x val="0.80406648492391719"/>
          <c:y val="0.83315226458159564"/>
          <c:w val="0.19121958525189678"/>
          <c:h val="0.110968806431210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round/>
    </a:ln>
    <a:effectLst/>
  </c:spPr>
  <c:txPr>
    <a:bodyPr/>
    <a:lstStyle/>
    <a:p>
      <a:pPr>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RPM!$B$25</c:f>
              <c:strCache>
                <c:ptCount val="1"/>
                <c:pt idx="0">
                  <c:v>Fondo de Invalidez</c:v>
                </c:pt>
              </c:strCache>
            </c:strRef>
          </c:tx>
          <c:spPr>
            <a:gradFill>
              <a:gsLst>
                <a:gs pos="27000">
                  <a:schemeClr val="accent2"/>
                </a:gs>
                <a:gs pos="83000">
                  <a:srgbClr val="2FCB7D"/>
                </a:gs>
              </a:gsLst>
              <a:lin ang="5400000" scaled="1"/>
            </a:gradFill>
          </c:spPr>
          <c:dPt>
            <c:idx val="0"/>
            <c:bubble3D val="0"/>
            <c:spPr>
              <a:gradFill>
                <a:gsLst>
                  <a:gs pos="27000">
                    <a:schemeClr val="accent3"/>
                  </a:gs>
                  <a:gs pos="87000">
                    <a:srgbClr val="BEED80"/>
                  </a:gs>
                </a:gsLst>
                <a:lin ang="5400000" scaled="1"/>
              </a:gradFill>
              <a:ln w="19050">
                <a:noFill/>
              </a:ln>
              <a:effectLst/>
            </c:spPr>
            <c:extLst>
              <c:ext xmlns:c16="http://schemas.microsoft.com/office/drawing/2014/chart" uri="{C3380CC4-5D6E-409C-BE32-E72D297353CC}">
                <c16:uniqueId val="{00000001-3FA0-45ED-93D9-F0D156C3A067}"/>
              </c:ext>
            </c:extLst>
          </c:dPt>
          <c:dPt>
            <c:idx val="1"/>
            <c:bubble3D val="0"/>
            <c:spPr>
              <a:noFill/>
              <a:ln w="19050">
                <a:noFill/>
              </a:ln>
              <a:effectLst/>
            </c:spPr>
            <c:extLst>
              <c:ext xmlns:c16="http://schemas.microsoft.com/office/drawing/2014/chart" uri="{C3380CC4-5D6E-409C-BE32-E72D297353CC}">
                <c16:uniqueId val="{00000003-3FA0-45ED-93D9-F0D156C3A067}"/>
              </c:ext>
            </c:extLst>
          </c:dPt>
          <c:dLbls>
            <c:dLbl>
              <c:idx val="0"/>
              <c:layout>
                <c:manualLayout>
                  <c:x val="-0.29741288379336084"/>
                  <c:y val="0.3863204151006282"/>
                </c:manualLayout>
              </c:layout>
              <c:numFmt formatCode="0.0%" sourceLinked="0"/>
              <c:spPr>
                <a:noFill/>
                <a:ln>
                  <a:noFill/>
                </a:ln>
                <a:effectLst/>
              </c:spPr>
              <c:txPr>
                <a:bodyPr rot="0" spcFirstLastPara="1" vertOverflow="ellipsis" vert="horz" wrap="square" lIns="38100" tIns="19050" rIns="38100" bIns="19050" anchor="ctr" anchorCtr="0">
                  <a:noAutofit/>
                </a:bodyPr>
                <a:lstStyle/>
                <a:p>
                  <a:pPr algn="ctr" rtl="0">
                    <a:defRPr lang="en-US" sz="1200" b="1" i="0" u="none" strike="noStrike" kern="1200" baseline="0">
                      <a:solidFill>
                        <a:schemeClr val="accent3"/>
                      </a:solidFill>
                      <a:latin typeface="+mj-lt"/>
                      <a:ea typeface="+mn-ea"/>
                      <a:cs typeface="+mn-cs"/>
                    </a:defRPr>
                  </a:pPr>
                  <a:endParaRPr lang="es-CO"/>
                </a:p>
              </c:txPr>
              <c:showLegendKey val="0"/>
              <c:showVal val="1"/>
              <c:showCatName val="0"/>
              <c:showSerName val="1"/>
              <c:showPercent val="0"/>
              <c:showBubbleSize val="0"/>
              <c:separator>
</c:separator>
              <c:extLst>
                <c:ext xmlns:c15="http://schemas.microsoft.com/office/drawing/2012/chart" uri="{CE6537A1-D6FC-4f65-9D91-7224C49458BB}">
                  <c15:layout>
                    <c:manualLayout>
                      <c:w val="0.19454079934408328"/>
                      <c:h val="0.20162830243323132"/>
                    </c:manualLayout>
                  </c15:layout>
                </c:ext>
                <c:ext xmlns:c16="http://schemas.microsoft.com/office/drawing/2014/chart" uri="{C3380CC4-5D6E-409C-BE32-E72D297353CC}">
                  <c16:uniqueId val="{00000001-3FA0-45ED-93D9-F0D156C3A067}"/>
                </c:ext>
              </c:extLst>
            </c:dLbl>
            <c:dLbl>
              <c:idx val="1"/>
              <c:delete val="1"/>
              <c:extLst>
                <c:ext xmlns:c15="http://schemas.microsoft.com/office/drawing/2012/chart" uri="{CE6537A1-D6FC-4f65-9D91-7224C49458BB}"/>
                <c:ext xmlns:c16="http://schemas.microsoft.com/office/drawing/2014/chart" uri="{C3380CC4-5D6E-409C-BE32-E72D297353CC}">
                  <c16:uniqueId val="{00000003-3FA0-45ED-93D9-F0D156C3A067}"/>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ctr" rtl="0">
                  <a:defRPr lang="en-US" sz="1000" b="1" i="0" u="none" strike="noStrike" kern="1200" baseline="0">
                    <a:solidFill>
                      <a:schemeClr val="tx2"/>
                    </a:solidFill>
                    <a:latin typeface="+mj-lt"/>
                    <a:ea typeface="+mn-ea"/>
                    <a:cs typeface="+mn-cs"/>
                  </a:defRPr>
                </a:pPr>
                <a:endParaRPr lang="es-CO"/>
              </a:p>
            </c:txPr>
            <c:showLegendKey val="0"/>
            <c:showVal val="0"/>
            <c:showCatName val="0"/>
            <c:showSerName val="1"/>
            <c:showPercent val="0"/>
            <c:showBubbleSize val="0"/>
            <c:separator>
</c:separator>
            <c:showLeaderLines val="0"/>
            <c:extLst>
              <c:ext xmlns:c15="http://schemas.microsoft.com/office/drawing/2012/chart" uri="{CE6537A1-D6FC-4f65-9D91-7224C49458BB}"/>
            </c:extLst>
          </c:dLbls>
          <c:val>
            <c:numRef>
              <c:f>RPM!$C$25:$D$25</c:f>
              <c:numCache>
                <c:formatCode>0.0%</c:formatCode>
                <c:ptCount val="2"/>
                <c:pt idx="0">
                  <c:v>4.5280695734094371E-2</c:v>
                </c:pt>
                <c:pt idx="1">
                  <c:v>-0.95471930426590568</c:v>
                </c:pt>
              </c:numCache>
            </c:numRef>
          </c:val>
          <c:extLst>
            <c:ext xmlns:c16="http://schemas.microsoft.com/office/drawing/2014/chart" uri="{C3380CC4-5D6E-409C-BE32-E72D297353CC}">
              <c16:uniqueId val="{00000004-3FA0-45ED-93D9-F0D156C3A067}"/>
            </c:ext>
          </c:extLst>
        </c:ser>
        <c:ser>
          <c:idx val="1"/>
          <c:order val="1"/>
          <c:tx>
            <c:strRef>
              <c:f>RPM!$B$24</c:f>
              <c:strCache>
                <c:ptCount val="1"/>
                <c:pt idx="0">
                  <c:v>Fondo de Sobrevivientes</c:v>
                </c:pt>
              </c:strCache>
            </c:strRef>
          </c:tx>
          <c:dPt>
            <c:idx val="0"/>
            <c:bubble3D val="0"/>
            <c:spPr>
              <a:gradFill>
                <a:gsLst>
                  <a:gs pos="25000">
                    <a:schemeClr val="accent2"/>
                  </a:gs>
                  <a:gs pos="91000">
                    <a:srgbClr val="89FBE8"/>
                  </a:gs>
                </a:gsLst>
                <a:lin ang="5400000" scaled="1"/>
              </a:gradFill>
              <a:ln w="19050">
                <a:noFill/>
              </a:ln>
              <a:effectLst/>
            </c:spPr>
            <c:extLst>
              <c:ext xmlns:c16="http://schemas.microsoft.com/office/drawing/2014/chart" uri="{C3380CC4-5D6E-409C-BE32-E72D297353CC}">
                <c16:uniqueId val="{00000006-3FA0-45ED-93D9-F0D156C3A067}"/>
              </c:ext>
            </c:extLst>
          </c:dPt>
          <c:dPt>
            <c:idx val="1"/>
            <c:bubble3D val="0"/>
            <c:spPr>
              <a:noFill/>
              <a:ln w="19050">
                <a:noFill/>
              </a:ln>
              <a:effectLst/>
            </c:spPr>
            <c:extLst>
              <c:ext xmlns:c16="http://schemas.microsoft.com/office/drawing/2014/chart" uri="{C3380CC4-5D6E-409C-BE32-E72D297353CC}">
                <c16:uniqueId val="{00000008-3FA0-45ED-93D9-F0D156C3A067}"/>
              </c:ext>
            </c:extLst>
          </c:dPt>
          <c:dLbls>
            <c:dLbl>
              <c:idx val="0"/>
              <c:layout>
                <c:manualLayout>
                  <c:x val="-0.27494465249202099"/>
                  <c:y val="0.14090705376601567"/>
                </c:manualLayout>
              </c:layout>
              <c:numFmt formatCode="0.0%" sourceLinked="0"/>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chemeClr val="accent2"/>
                      </a:solidFill>
                      <a:latin typeface="+mj-lt"/>
                      <a:ea typeface="+mn-ea"/>
                      <a:cs typeface="+mn-cs"/>
                    </a:defRPr>
                  </a:pPr>
                  <a:endParaRPr lang="es-CO"/>
                </a:p>
              </c:txPr>
              <c:showLegendKey val="0"/>
              <c:showVal val="1"/>
              <c:showCatName val="0"/>
              <c:showSerName val="1"/>
              <c:showPercent val="0"/>
              <c:showBubbleSize val="0"/>
              <c:separator>
</c:separator>
              <c:extLst>
                <c:ext xmlns:c15="http://schemas.microsoft.com/office/drawing/2012/chart" uri="{CE6537A1-D6FC-4f65-9D91-7224C49458BB}">
                  <c15:layout>
                    <c:manualLayout>
                      <c:w val="0.26817253004093133"/>
                      <c:h val="0.25208205582889881"/>
                    </c:manualLayout>
                  </c15:layout>
                </c:ext>
                <c:ext xmlns:c16="http://schemas.microsoft.com/office/drawing/2014/chart" uri="{C3380CC4-5D6E-409C-BE32-E72D297353CC}">
                  <c16:uniqueId val="{00000006-3FA0-45ED-93D9-F0D156C3A067}"/>
                </c:ext>
              </c:extLst>
            </c:dLbl>
            <c:dLbl>
              <c:idx val="1"/>
              <c:delete val="1"/>
              <c:extLst>
                <c:ext xmlns:c15="http://schemas.microsoft.com/office/drawing/2012/chart" uri="{CE6537A1-D6FC-4f65-9D91-7224C49458BB}"/>
                <c:ext xmlns:c16="http://schemas.microsoft.com/office/drawing/2014/chart" uri="{C3380CC4-5D6E-409C-BE32-E72D297353CC}">
                  <c16:uniqueId val="{00000008-3FA0-45ED-93D9-F0D156C3A067}"/>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chemeClr val="tx2"/>
                    </a:solidFill>
                    <a:latin typeface="+mj-lt"/>
                    <a:ea typeface="+mn-ea"/>
                    <a:cs typeface="+mn-cs"/>
                  </a:defRPr>
                </a:pPr>
                <a:endParaRPr lang="es-CO"/>
              </a:p>
            </c:txPr>
            <c:showLegendKey val="0"/>
            <c:showVal val="1"/>
            <c:showCatName val="0"/>
            <c:showSerName val="1"/>
            <c:showPercent val="0"/>
            <c:showBubbleSize val="0"/>
            <c:separator>
</c:separator>
            <c:showLeaderLines val="0"/>
            <c:extLst>
              <c:ext xmlns:c15="http://schemas.microsoft.com/office/drawing/2012/chart" uri="{CE6537A1-D6FC-4f65-9D91-7224C49458BB}"/>
            </c:extLst>
          </c:dLbls>
          <c:val>
            <c:numRef>
              <c:f>RPM!$C$24:$D$24</c:f>
              <c:numCache>
                <c:formatCode>0.0%</c:formatCode>
                <c:ptCount val="2"/>
                <c:pt idx="0">
                  <c:v>6.3961456798655114E-2</c:v>
                </c:pt>
                <c:pt idx="1">
                  <c:v>-0.93603854320134494</c:v>
                </c:pt>
              </c:numCache>
            </c:numRef>
          </c:val>
          <c:extLst>
            <c:ext xmlns:c16="http://schemas.microsoft.com/office/drawing/2014/chart" uri="{C3380CC4-5D6E-409C-BE32-E72D297353CC}">
              <c16:uniqueId val="{00000009-3FA0-45ED-93D9-F0D156C3A067}"/>
            </c:ext>
          </c:extLst>
        </c:ser>
        <c:ser>
          <c:idx val="2"/>
          <c:order val="2"/>
          <c:tx>
            <c:strRef>
              <c:f>RPM!$B$23</c:f>
              <c:strCache>
                <c:ptCount val="1"/>
                <c:pt idx="0">
                  <c:v>Fondo de Vejez</c:v>
                </c:pt>
              </c:strCache>
            </c:strRef>
          </c:tx>
          <c:dPt>
            <c:idx val="0"/>
            <c:bubble3D val="0"/>
            <c:spPr>
              <a:gradFill>
                <a:gsLst>
                  <a:gs pos="17000">
                    <a:srgbClr val="FD6A00"/>
                  </a:gs>
                  <a:gs pos="83000">
                    <a:srgbClr val="EEB858"/>
                  </a:gs>
                </a:gsLst>
                <a:lin ang="5400000" scaled="1"/>
              </a:gradFill>
              <a:ln w="19050">
                <a:noFill/>
              </a:ln>
              <a:effectLst/>
            </c:spPr>
            <c:extLst>
              <c:ext xmlns:c16="http://schemas.microsoft.com/office/drawing/2014/chart" uri="{C3380CC4-5D6E-409C-BE32-E72D297353CC}">
                <c16:uniqueId val="{0000000B-3FA0-45ED-93D9-F0D156C3A067}"/>
              </c:ext>
            </c:extLst>
          </c:dPt>
          <c:dPt>
            <c:idx val="1"/>
            <c:bubble3D val="0"/>
            <c:spPr>
              <a:noFill/>
              <a:ln w="19050">
                <a:noFill/>
              </a:ln>
              <a:effectLst/>
            </c:spPr>
            <c:extLst>
              <c:ext xmlns:c16="http://schemas.microsoft.com/office/drawing/2014/chart" uri="{C3380CC4-5D6E-409C-BE32-E72D297353CC}">
                <c16:uniqueId val="{0000000D-3FA0-45ED-93D9-F0D156C3A067}"/>
              </c:ext>
            </c:extLst>
          </c:dPt>
          <c:dLbls>
            <c:dLbl>
              <c:idx val="0"/>
              <c:layout>
                <c:manualLayout>
                  <c:x val="-0.27179331367638965"/>
                  <c:y val="-0.7002422067510479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j-lt"/>
                      <a:ea typeface="+mn-ea"/>
                      <a:cs typeface="+mn-cs"/>
                    </a:defRPr>
                  </a:pPr>
                  <a:endParaRPr lang="es-CO"/>
                </a:p>
              </c:tx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3FA0-45ED-93D9-F0D156C3A067}"/>
                </c:ext>
              </c:extLst>
            </c:dLbl>
            <c:dLbl>
              <c:idx val="1"/>
              <c:delete val="1"/>
              <c:extLst>
                <c:ext xmlns:c15="http://schemas.microsoft.com/office/drawing/2012/chart" uri="{CE6537A1-D6FC-4f65-9D91-7224C49458BB}"/>
                <c:ext xmlns:c16="http://schemas.microsoft.com/office/drawing/2014/chart" uri="{C3380CC4-5D6E-409C-BE32-E72D297353CC}">
                  <c16:uniqueId val="{0000000D-3FA0-45ED-93D9-F0D156C3A06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mj-lt"/>
                    <a:ea typeface="+mn-ea"/>
                    <a:cs typeface="+mn-cs"/>
                  </a:defRPr>
                </a:pPr>
                <a:endParaRPr lang="es-CO"/>
              </a:p>
            </c:txPr>
            <c:showLegendKey val="0"/>
            <c:showVal val="1"/>
            <c:showCatName val="0"/>
            <c:showSerName val="0"/>
            <c:showPercent val="0"/>
            <c:showBubbleSize val="0"/>
            <c:separator>
</c:separator>
            <c:showLeaderLines val="0"/>
            <c:extLst>
              <c:ext xmlns:c15="http://schemas.microsoft.com/office/drawing/2012/chart" uri="{CE6537A1-D6FC-4f65-9D91-7224C49458BB}"/>
            </c:extLst>
          </c:dLbls>
          <c:val>
            <c:numRef>
              <c:f>RPM!$C$23:$D$23</c:f>
              <c:numCache>
                <c:formatCode>0.0%</c:formatCode>
                <c:ptCount val="2"/>
                <c:pt idx="0">
                  <c:v>0.89074183508149074</c:v>
                </c:pt>
                <c:pt idx="1">
                  <c:v>-0.10925816491850926</c:v>
                </c:pt>
              </c:numCache>
            </c:numRef>
          </c:val>
          <c:extLst>
            <c:ext xmlns:c16="http://schemas.microsoft.com/office/drawing/2014/chart" uri="{C3380CC4-5D6E-409C-BE32-E72D297353CC}">
              <c16:uniqueId val="{0000000E-3FA0-45ED-93D9-F0D156C3A067}"/>
            </c:ext>
          </c:extLst>
        </c:ser>
        <c:dLbls>
          <c:showLegendKey val="0"/>
          <c:showVal val="0"/>
          <c:showCatName val="0"/>
          <c:showSerName val="0"/>
          <c:showPercent val="0"/>
          <c:showBubbleSize val="0"/>
          <c:showLeaderLines val="0"/>
        </c:dLbls>
        <c:firstSliceAng val="0"/>
        <c:holeSize val="2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873919534833709E-2"/>
          <c:y val="0.18069806603401503"/>
          <c:w val="0.97814361672455741"/>
          <c:h val="0.68888012428963874"/>
        </c:manualLayout>
      </c:layout>
      <c:barChart>
        <c:barDir val="col"/>
        <c:grouping val="clustered"/>
        <c:varyColors val="0"/>
        <c:ser>
          <c:idx val="0"/>
          <c:order val="0"/>
          <c:tx>
            <c:strRef>
              <c:f>'Venta de servicios'!$B$4</c:f>
              <c:strCache>
                <c:ptCount val="1"/>
                <c:pt idx="0">
                  <c:v>Sep_2024</c:v>
                </c:pt>
              </c:strCache>
            </c:strRef>
          </c:tx>
          <c:spPr>
            <a:solidFill>
              <a:srgbClr val="FB6900"/>
            </a:solidFill>
            <a:ln>
              <a:noFill/>
            </a:ln>
            <a:effectLst/>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1C49-4231-8AA6-7DD3348A92C3}"/>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1C49-4231-8AA6-7DD3348A92C3}"/>
              </c:ext>
            </c:extLst>
          </c:dPt>
          <c:dLbls>
            <c:dLbl>
              <c:idx val="0"/>
              <c:layout>
                <c:manualLayout>
                  <c:x val="-4.3440895156083648E-3"/>
                  <c:y val="-3.4516617868426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49-4231-8AA6-7DD3348A92C3}"/>
                </c:ext>
              </c:extLst>
            </c:dLbl>
            <c:dLbl>
              <c:idx val="1"/>
              <c:layout>
                <c:manualLayout>
                  <c:x val="-6.5161342734126274E-3"/>
                  <c:y val="-1.9723781639100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49-4231-8AA6-7DD3348A92C3}"/>
                </c:ext>
              </c:extLst>
            </c:dLbl>
            <c:dLbl>
              <c:idx val="2"/>
              <c:layout>
                <c:manualLayout>
                  <c:x val="-7.9640721103080503E-17"/>
                  <c:y val="-3.4516617868426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49-4231-8AA6-7DD3348A92C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'Venta de servicios'!$C$3:$E$3</c:f>
              <c:strCache>
                <c:ptCount val="3"/>
                <c:pt idx="0">
                  <c:v>Sector Público</c:v>
                </c:pt>
                <c:pt idx="1">
                  <c:v>Nacional</c:v>
                </c:pt>
                <c:pt idx="2">
                  <c:v>Territorial</c:v>
                </c:pt>
              </c:strCache>
            </c:strRef>
          </c:cat>
          <c:val>
            <c:numRef>
              <c:f>'Venta de servicios'!$C$4:$E$4</c:f>
              <c:numCache>
                <c:formatCode>_-* #,##0.0_);_(* \(#,##0.0\);_-* "-"_-;_-@_-</c:formatCode>
                <c:ptCount val="3"/>
                <c:pt idx="0">
                  <c:v>107878.04</c:v>
                </c:pt>
                <c:pt idx="1">
                  <c:v>37406.629999999997</c:v>
                </c:pt>
                <c:pt idx="2">
                  <c:v>63908.05</c:v>
                </c:pt>
              </c:numCache>
            </c:numRef>
          </c:val>
          <c:extLst>
            <c:ext xmlns:c16="http://schemas.microsoft.com/office/drawing/2014/chart" uri="{C3380CC4-5D6E-409C-BE32-E72D297353CC}">
              <c16:uniqueId val="{00000005-1C49-4231-8AA6-7DD3348A92C3}"/>
            </c:ext>
          </c:extLst>
        </c:ser>
        <c:ser>
          <c:idx val="1"/>
          <c:order val="1"/>
          <c:tx>
            <c:strRef>
              <c:f>'Venta de servicios'!$B$5</c:f>
              <c:strCache>
                <c:ptCount val="1"/>
                <c:pt idx="0">
                  <c:v>Sep_2023</c:v>
                </c:pt>
              </c:strCache>
            </c:strRef>
          </c:tx>
          <c:spPr>
            <a:solidFill>
              <a:srgbClr val="BEED80"/>
            </a:solidFill>
            <a:ln>
              <a:noFill/>
            </a:ln>
            <a:effectLst/>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1C49-4231-8AA6-7DD3348A92C3}"/>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1C49-4231-8AA6-7DD3348A92C3}"/>
              </c:ext>
            </c:extLst>
          </c:dPt>
          <c:dLbls>
            <c:dLbl>
              <c:idx val="1"/>
              <c:layout>
                <c:manualLayout>
                  <c:x val="4.3440895156083648E-3"/>
                  <c:y val="-4.519981077086782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49-4231-8AA6-7DD3348A92C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'Venta de servicios'!$C$3:$E$3</c:f>
              <c:strCache>
                <c:ptCount val="3"/>
                <c:pt idx="0">
                  <c:v>Sector Público</c:v>
                </c:pt>
                <c:pt idx="1">
                  <c:v>Nacional</c:v>
                </c:pt>
                <c:pt idx="2">
                  <c:v>Territorial</c:v>
                </c:pt>
              </c:strCache>
            </c:strRef>
          </c:cat>
          <c:val>
            <c:numRef>
              <c:f>'Venta de servicios'!$C$5:$E$5</c:f>
              <c:numCache>
                <c:formatCode>_-* #,##0.0_);_(* \(#,##0.0\);_-* "-"_-;_-@_-</c:formatCode>
                <c:ptCount val="3"/>
                <c:pt idx="0">
                  <c:v>95794.86</c:v>
                </c:pt>
                <c:pt idx="1">
                  <c:v>35352.01</c:v>
                </c:pt>
                <c:pt idx="2">
                  <c:v>56773.83</c:v>
                </c:pt>
              </c:numCache>
            </c:numRef>
          </c:val>
          <c:extLst>
            <c:ext xmlns:c16="http://schemas.microsoft.com/office/drawing/2014/chart" uri="{C3380CC4-5D6E-409C-BE32-E72D297353CC}">
              <c16:uniqueId val="{0000000A-1C49-4231-8AA6-7DD3348A92C3}"/>
            </c:ext>
          </c:extLst>
        </c:ser>
        <c:dLbls>
          <c:showLegendKey val="0"/>
          <c:showVal val="1"/>
          <c:showCatName val="0"/>
          <c:showSerName val="0"/>
          <c:showPercent val="0"/>
          <c:showBubbleSize val="0"/>
        </c:dLbls>
        <c:gapWidth val="45"/>
        <c:axId val="977545408"/>
        <c:axId val="977534368"/>
      </c:bar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873919534833709E-2"/>
          <c:y val="0.18069806603401503"/>
          <c:w val="0.97814361672455741"/>
          <c:h val="0.68888012428963874"/>
        </c:manualLayout>
      </c:layout>
      <c:barChart>
        <c:barDir val="col"/>
        <c:grouping val="clustered"/>
        <c:varyColors val="0"/>
        <c:ser>
          <c:idx val="0"/>
          <c:order val="0"/>
          <c:tx>
            <c:strRef>
              <c:f>'Venta de bienes'!$B$4</c:f>
              <c:strCache>
                <c:ptCount val="1"/>
                <c:pt idx="0">
                  <c:v>Sep_2024</c:v>
                </c:pt>
              </c:strCache>
            </c:strRef>
          </c:tx>
          <c:spPr>
            <a:solidFill>
              <a:srgbClr val="FB6900"/>
            </a:solidFill>
            <a:ln>
              <a:noFill/>
            </a:ln>
            <a:effectLst/>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0712-4A6F-8EF1-1B886CB0F2A5}"/>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0712-4A6F-8EF1-1B886CB0F2A5}"/>
              </c:ext>
            </c:extLst>
          </c:dPt>
          <c:dLbls>
            <c:dLbl>
              <c:idx val="0"/>
              <c:layout>
                <c:manualLayout>
                  <c:x val="-1.7313929738562092E-2"/>
                  <c:y val="-3.4516666666666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12-4A6F-8EF1-1B886CB0F2A5}"/>
                </c:ext>
              </c:extLst>
            </c:dLbl>
            <c:dLbl>
              <c:idx val="1"/>
              <c:layout>
                <c:manualLayout>
                  <c:x val="-1.4297998366013072E-2"/>
                  <c:y val="-3.0578632478632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12-4A6F-8EF1-1B886CB0F2A5}"/>
                </c:ext>
              </c:extLst>
            </c:dLbl>
            <c:dLbl>
              <c:idx val="2"/>
              <c:layout>
                <c:manualLayout>
                  <c:x val="-7.9640721103080503E-17"/>
                  <c:y val="-3.4516617868426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12-4A6F-8EF1-1B886CB0F2A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'Venta de bienes'!$C$3:$E$3</c:f>
              <c:strCache>
                <c:ptCount val="3"/>
                <c:pt idx="0">
                  <c:v>Sector Público</c:v>
                </c:pt>
                <c:pt idx="1">
                  <c:v>Nacional</c:v>
                </c:pt>
                <c:pt idx="2">
                  <c:v>Territorial</c:v>
                </c:pt>
              </c:strCache>
            </c:strRef>
          </c:cat>
          <c:val>
            <c:numRef>
              <c:f>'Venta de bienes'!$C$4:$E$4</c:f>
              <c:numCache>
                <c:formatCode>_-* #,##0.0_);_(* \(#,##0.0\);_-* "-"_-;_-@_-</c:formatCode>
                <c:ptCount val="3"/>
                <c:pt idx="0">
                  <c:v>102097.81</c:v>
                </c:pt>
                <c:pt idx="1">
                  <c:v>101011.72</c:v>
                </c:pt>
                <c:pt idx="2">
                  <c:v>1084.18</c:v>
                </c:pt>
              </c:numCache>
            </c:numRef>
          </c:val>
          <c:extLst>
            <c:ext xmlns:c16="http://schemas.microsoft.com/office/drawing/2014/chart" uri="{C3380CC4-5D6E-409C-BE32-E72D297353CC}">
              <c16:uniqueId val="{00000005-0712-4A6F-8EF1-1B886CB0F2A5}"/>
            </c:ext>
          </c:extLst>
        </c:ser>
        <c:ser>
          <c:idx val="1"/>
          <c:order val="1"/>
          <c:tx>
            <c:strRef>
              <c:f>'Venta de bienes'!$B$5</c:f>
              <c:strCache>
                <c:ptCount val="1"/>
                <c:pt idx="0">
                  <c:v>Sep_2023</c:v>
                </c:pt>
              </c:strCache>
            </c:strRef>
          </c:tx>
          <c:spPr>
            <a:solidFill>
              <a:srgbClr val="BEED80"/>
            </a:solidFill>
            <a:ln>
              <a:noFill/>
            </a:ln>
            <a:effectLst/>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0712-4A6F-8EF1-1B886CB0F2A5}"/>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0712-4A6F-8EF1-1B886CB0F2A5}"/>
              </c:ext>
            </c:extLst>
          </c:dPt>
          <c:dLbls>
            <c:dLbl>
              <c:idx val="1"/>
              <c:layout>
                <c:manualLayout>
                  <c:x val="4.3440895156083648E-3"/>
                  <c:y val="-4.519981077086782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712-4A6F-8EF1-1B886CB0F2A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'Venta de bienes'!$C$3:$E$3</c:f>
              <c:strCache>
                <c:ptCount val="3"/>
                <c:pt idx="0">
                  <c:v>Sector Público</c:v>
                </c:pt>
                <c:pt idx="1">
                  <c:v>Nacional</c:v>
                </c:pt>
                <c:pt idx="2">
                  <c:v>Territorial</c:v>
                </c:pt>
              </c:strCache>
            </c:strRef>
          </c:cat>
          <c:val>
            <c:numRef>
              <c:f>'Venta de bienes'!$C$5:$E$5</c:f>
              <c:numCache>
                <c:formatCode>_-* #,##0.0_);_(* \(#,##0.0\);_-* "-"_-;_-@_-</c:formatCode>
                <c:ptCount val="3"/>
                <c:pt idx="0">
                  <c:v>118602.93</c:v>
                </c:pt>
                <c:pt idx="1">
                  <c:v>117547.86</c:v>
                </c:pt>
                <c:pt idx="2">
                  <c:v>1052.92</c:v>
                </c:pt>
              </c:numCache>
            </c:numRef>
          </c:val>
          <c:extLst>
            <c:ext xmlns:c16="http://schemas.microsoft.com/office/drawing/2014/chart" uri="{C3380CC4-5D6E-409C-BE32-E72D297353CC}">
              <c16:uniqueId val="{0000000A-0712-4A6F-8EF1-1B886CB0F2A5}"/>
            </c:ext>
          </c:extLst>
        </c:ser>
        <c:dLbls>
          <c:showLegendKey val="0"/>
          <c:showVal val="1"/>
          <c:showCatName val="0"/>
          <c:showSerName val="0"/>
          <c:showPercent val="0"/>
          <c:showBubbleSize val="0"/>
        </c:dLbls>
        <c:gapWidth val="45"/>
        <c:axId val="977545408"/>
        <c:axId val="977534368"/>
      </c:bar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7.720815822305184E-2"/>
          <c:w val="1"/>
          <c:h val="0.79451683730606204"/>
        </c:manualLayout>
      </c:layout>
      <c:bar3DChart>
        <c:barDir val="col"/>
        <c:grouping val="clustered"/>
        <c:varyColors val="0"/>
        <c:ser>
          <c:idx val="0"/>
          <c:order val="0"/>
          <c:tx>
            <c:strRef>
              <c:f>Gastos!$A$3</c:f>
              <c:strCache>
                <c:ptCount val="1"/>
                <c:pt idx="0">
                  <c:v>Sep_2024</c:v>
                </c:pt>
              </c:strCache>
            </c:strRef>
          </c:tx>
          <c:spPr>
            <a:solidFill>
              <a:srgbClr val="FB6900"/>
            </a:solidFill>
            <a:ln>
              <a:noFill/>
            </a:ln>
            <a:effectLst/>
            <a:sp3d/>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3FB3-4E70-8522-113FD67E1AD0}"/>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3FB3-4E70-8522-113FD67E1AD0}"/>
              </c:ext>
            </c:extLst>
          </c:dPt>
          <c:dLbls>
            <c:dLbl>
              <c:idx val="0"/>
              <c:layout>
                <c:manualLayout>
                  <c:x val="2.290766348511071E-2"/>
                  <c:y val="-6.0433957914652774E-2"/>
                </c:manualLayout>
              </c:layout>
              <c:tx>
                <c:rich>
                  <a:bodyPr/>
                  <a:lstStyle/>
                  <a:p>
                    <a:fld id="{C28F8AB1-88DB-4AEE-85CD-F111AB2B14D8}" type="VALUE">
                      <a:rPr lang="en-US"/>
                      <a:pPr/>
                      <a:t>[VALOR]</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FB3-4E70-8522-113FD67E1AD0}"/>
                </c:ext>
              </c:extLst>
            </c:dLbl>
            <c:dLbl>
              <c:idx val="1"/>
              <c:layout>
                <c:manualLayout>
                  <c:x val="3.2802218617522555E-2"/>
                  <c:y val="-3.1109659313193302E-2"/>
                </c:manualLayout>
              </c:layout>
              <c:numFmt formatCode="#,##0.0" sourceLinked="0"/>
              <c:spPr>
                <a:noFill/>
                <a:ln>
                  <a:noFill/>
                </a:ln>
                <a:effectLst/>
              </c:spPr>
              <c:txPr>
                <a:bodyPr rot="30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B3-4E70-8522-113FD67E1AD0}"/>
                </c:ext>
              </c:extLst>
            </c:dLbl>
            <c:dLbl>
              <c:idx val="2"/>
              <c:layout>
                <c:manualLayout>
                  <c:x val="1.2203721808230126E-2"/>
                  <c:y val="-3.2133535909896871E-2"/>
                </c:manualLayout>
              </c:layout>
              <c:numFmt formatCode="#,##0.0" sourceLinked="0"/>
              <c:spPr>
                <a:noFill/>
                <a:ln>
                  <a:noFill/>
                </a:ln>
                <a:effectLst/>
              </c:spPr>
              <c:txPr>
                <a:bodyPr rot="30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B3-4E70-8522-113FD67E1AD0}"/>
                </c:ext>
              </c:extLst>
            </c:dLbl>
            <c:numFmt formatCode="#,##0.0" sourceLinked="0"/>
            <c:spPr>
              <a:noFill/>
              <a:ln>
                <a:noFill/>
              </a:ln>
              <a:effectLst/>
            </c:spPr>
            <c:txPr>
              <a:bodyPr rot="24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Gastos!$B$1:$D$1</c:f>
              <c:strCache>
                <c:ptCount val="3"/>
                <c:pt idx="0">
                  <c:v>Sector Público</c:v>
                </c:pt>
                <c:pt idx="1">
                  <c:v>Nacional</c:v>
                </c:pt>
                <c:pt idx="2">
                  <c:v>Territorial</c:v>
                </c:pt>
              </c:strCache>
            </c:strRef>
          </c:cat>
          <c:val>
            <c:numRef>
              <c:f>Gastos!$B$3:$D$3</c:f>
              <c:numCache>
                <c:formatCode>_-* #,##0.0_);_(* \(#,##0.0\);_-* "-"_-;_-@_-</c:formatCode>
                <c:ptCount val="3"/>
                <c:pt idx="0">
                  <c:v>561517.71</c:v>
                </c:pt>
                <c:pt idx="1">
                  <c:v>498648.02</c:v>
                </c:pt>
                <c:pt idx="2">
                  <c:v>143342.17000000001</c:v>
                </c:pt>
              </c:numCache>
            </c:numRef>
          </c:val>
          <c:extLst>
            <c:ext xmlns:c16="http://schemas.microsoft.com/office/drawing/2014/chart" uri="{C3380CC4-5D6E-409C-BE32-E72D297353CC}">
              <c16:uniqueId val="{00000005-3FB3-4E70-8522-113FD67E1AD0}"/>
            </c:ext>
          </c:extLst>
        </c:ser>
        <c:ser>
          <c:idx val="1"/>
          <c:order val="1"/>
          <c:tx>
            <c:strRef>
              <c:f>Gastos!$A$2</c:f>
              <c:strCache>
                <c:ptCount val="1"/>
                <c:pt idx="0">
                  <c:v>Sep_2023</c:v>
                </c:pt>
              </c:strCache>
            </c:strRef>
          </c:tx>
          <c:spPr>
            <a:solidFill>
              <a:srgbClr val="BEED80"/>
            </a:solidFill>
            <a:ln>
              <a:noFill/>
            </a:ln>
            <a:effectLst/>
            <a:sp3d/>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3FB3-4E70-8522-113FD67E1AD0}"/>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3FB3-4E70-8522-113FD67E1AD0}"/>
              </c:ext>
            </c:extLst>
          </c:dPt>
          <c:dLbls>
            <c:dLbl>
              <c:idx val="0"/>
              <c:layout>
                <c:manualLayout>
                  <c:x val="4.5704784309390442E-2"/>
                  <c:y val="-2.3632953176966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B3-4E70-8522-113FD67E1AD0}"/>
                </c:ext>
              </c:extLst>
            </c:dLbl>
            <c:dLbl>
              <c:idx val="1"/>
              <c:layout>
                <c:manualLayout>
                  <c:x val="3.3745956216452315E-2"/>
                  <c:y val="-2.1640595794592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FB3-4E70-8522-113FD67E1AD0}"/>
                </c:ext>
              </c:extLst>
            </c:dLbl>
            <c:dLbl>
              <c:idx val="2"/>
              <c:layout>
                <c:manualLayout>
                  <c:x val="1.9083109655411861E-2"/>
                  <c:y val="-3.5255181307167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FB3-4E70-8522-113FD67E1AD0}"/>
                </c:ext>
              </c:extLst>
            </c:dLbl>
            <c:numFmt formatCode="_-* #,##0.0_);_(* \(#,##0.0\);_-* &quot;-&quot;_-;_-@_-" sourceLinked="0"/>
            <c:spPr>
              <a:noFill/>
              <a:ln>
                <a:noFill/>
              </a:ln>
              <a:effectLst/>
            </c:spPr>
            <c:txPr>
              <a:bodyPr rot="300000" spcFirstLastPara="1" vertOverflow="ellipsis" wrap="square" lIns="38100" tIns="19050" rIns="38100" bIns="19050" anchor="ctr" anchorCtr="0">
                <a:spAutoFit/>
              </a:bodyPr>
              <a:lstStyle/>
              <a:p>
                <a:pPr algn="ctr">
                  <a:defRPr lang="en-US"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Gastos!$B$1:$D$1</c:f>
              <c:strCache>
                <c:ptCount val="3"/>
                <c:pt idx="0">
                  <c:v>Sector Público</c:v>
                </c:pt>
                <c:pt idx="1">
                  <c:v>Nacional</c:v>
                </c:pt>
                <c:pt idx="2">
                  <c:v>Territorial</c:v>
                </c:pt>
              </c:strCache>
            </c:strRef>
          </c:cat>
          <c:val>
            <c:numRef>
              <c:f>Gastos!$B$2:$D$2</c:f>
              <c:numCache>
                <c:formatCode>_-* #,##0.0_);_(* \(#,##0.0\);_-* "-"_-;_-@_-</c:formatCode>
                <c:ptCount val="3"/>
                <c:pt idx="0">
                  <c:v>528316.17000000004</c:v>
                </c:pt>
                <c:pt idx="1">
                  <c:v>450340.11</c:v>
                </c:pt>
                <c:pt idx="2">
                  <c:v>140691.22</c:v>
                </c:pt>
              </c:numCache>
            </c:numRef>
          </c:val>
          <c:extLst>
            <c:ext xmlns:c16="http://schemas.microsoft.com/office/drawing/2014/chart" uri="{C3380CC4-5D6E-409C-BE32-E72D297353CC}">
              <c16:uniqueId val="{0000000B-3FB3-4E70-8522-113FD67E1AD0}"/>
            </c:ext>
          </c:extLst>
        </c:ser>
        <c:dLbls>
          <c:showLegendKey val="0"/>
          <c:showVal val="1"/>
          <c:showCatName val="0"/>
          <c:showSerName val="0"/>
          <c:showPercent val="0"/>
          <c:showBubbleSize val="0"/>
        </c:dLbls>
        <c:gapWidth val="74"/>
        <c:gapDepth val="114"/>
        <c:shape val="box"/>
        <c:axId val="977545408"/>
        <c:axId val="977534368"/>
        <c:axId val="0"/>
      </c:bar3D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a:glow rad="139700">
            <a:schemeClr val="accent4">
              <a:satMod val="175000"/>
              <a:alpha val="40000"/>
            </a:schemeClr>
          </a:glow>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873919534833709E-2"/>
          <c:y val="0.18069806603401503"/>
          <c:w val="0.97814361672455741"/>
          <c:h val="0.68888012428963874"/>
        </c:manualLayout>
      </c:layout>
      <c:barChart>
        <c:barDir val="col"/>
        <c:grouping val="clustered"/>
        <c:varyColors val="0"/>
        <c:ser>
          <c:idx val="0"/>
          <c:order val="0"/>
          <c:tx>
            <c:strRef>
              <c:f>'De administración y operación'!$B$4</c:f>
              <c:strCache>
                <c:ptCount val="1"/>
                <c:pt idx="0">
                  <c:v>Sep_2024</c:v>
                </c:pt>
              </c:strCache>
            </c:strRef>
          </c:tx>
          <c:spPr>
            <a:solidFill>
              <a:srgbClr val="FB6900"/>
            </a:solidFill>
            <a:ln>
              <a:noFill/>
            </a:ln>
            <a:effectLst/>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EF14-47FD-9B3A-80EA9FAF8C6B}"/>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EF14-47FD-9B3A-80EA9FAF8C6B}"/>
              </c:ext>
            </c:extLst>
          </c:dPt>
          <c:dLbls>
            <c:dLbl>
              <c:idx val="0"/>
              <c:layout>
                <c:manualLayout>
                  <c:x val="-4.3441938178780315E-3"/>
                  <c:y val="7.61111111111094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14-47FD-9B3A-80EA9FAF8C6B}"/>
                </c:ext>
              </c:extLst>
            </c:dLbl>
            <c:dLbl>
              <c:idx val="1"/>
              <c:layout>
                <c:manualLayout>
                  <c:x val="9.3987050960734689E-3"/>
                  <c:y val="1.555388888888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14-47FD-9B3A-80EA9FAF8C6B}"/>
                </c:ext>
              </c:extLst>
            </c:dLbl>
            <c:dLbl>
              <c:idx val="2"/>
              <c:layout>
                <c:manualLayout>
                  <c:x val="-2.1219715956558062E-2"/>
                  <c:y val="-4.1572222222222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14-47FD-9B3A-80EA9FAF8C6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 administración y operación'!$C$3:$E$3</c:f>
              <c:strCache>
                <c:ptCount val="3"/>
                <c:pt idx="0">
                  <c:v>Sector Público</c:v>
                </c:pt>
                <c:pt idx="1">
                  <c:v>Nacional</c:v>
                </c:pt>
                <c:pt idx="2">
                  <c:v>Territorial</c:v>
                </c:pt>
              </c:strCache>
            </c:strRef>
          </c:cat>
          <c:val>
            <c:numRef>
              <c:f>'De administración y operación'!$C$4:$E$4</c:f>
              <c:numCache>
                <c:formatCode>_-* #,##0.0_);_(* \(#,##0.0\);_-* "-"_-;_-@_-</c:formatCode>
                <c:ptCount val="3"/>
                <c:pt idx="0">
                  <c:v>174959.76</c:v>
                </c:pt>
                <c:pt idx="1">
                  <c:v>146764.99</c:v>
                </c:pt>
                <c:pt idx="2">
                  <c:v>29928.31</c:v>
                </c:pt>
              </c:numCache>
            </c:numRef>
          </c:val>
          <c:extLst>
            <c:ext xmlns:c16="http://schemas.microsoft.com/office/drawing/2014/chart" uri="{C3380CC4-5D6E-409C-BE32-E72D297353CC}">
              <c16:uniqueId val="{00000005-EF14-47FD-9B3A-80EA9FAF8C6B}"/>
            </c:ext>
          </c:extLst>
        </c:ser>
        <c:ser>
          <c:idx val="1"/>
          <c:order val="1"/>
          <c:tx>
            <c:strRef>
              <c:f>'De administración y operación'!$B$5</c:f>
              <c:strCache>
                <c:ptCount val="1"/>
                <c:pt idx="0">
                  <c:v>Sep_2023</c:v>
                </c:pt>
              </c:strCache>
            </c:strRef>
          </c:tx>
          <c:spPr>
            <a:solidFill>
              <a:srgbClr val="BEED80"/>
            </a:solidFill>
            <a:ln>
              <a:noFill/>
            </a:ln>
            <a:effectLst/>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EF14-47FD-9B3A-80EA9FAF8C6B}"/>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EF14-47FD-9B3A-80EA9FAF8C6B}"/>
              </c:ext>
            </c:extLst>
          </c:dPt>
          <c:dLbls>
            <c:dLbl>
              <c:idx val="0"/>
              <c:layout>
                <c:manualLayout>
                  <c:x val="7.9573934837092724E-3"/>
                  <c:y val="7.05555555555555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14-47FD-9B3A-80EA9FAF8C6B}"/>
                </c:ext>
              </c:extLst>
            </c:dLbl>
            <c:dLbl>
              <c:idx val="1"/>
              <c:layout>
                <c:manualLayout>
                  <c:x val="4.3440895156083648E-3"/>
                  <c:y val="-4.519981077086782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14-47FD-9B3A-80EA9FAF8C6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 administración y operación'!$C$3:$E$3</c:f>
              <c:strCache>
                <c:ptCount val="3"/>
                <c:pt idx="0">
                  <c:v>Sector Público</c:v>
                </c:pt>
                <c:pt idx="1">
                  <c:v>Nacional</c:v>
                </c:pt>
                <c:pt idx="2">
                  <c:v>Territorial</c:v>
                </c:pt>
              </c:strCache>
            </c:strRef>
          </c:cat>
          <c:val>
            <c:numRef>
              <c:f>'De administración y operación'!$C$5:$E$5</c:f>
              <c:numCache>
                <c:formatCode>_-* #,##0.0_);_(* \(#,##0.0\);_-* "-"_-;_-@_-</c:formatCode>
                <c:ptCount val="3"/>
                <c:pt idx="0">
                  <c:v>121728.34</c:v>
                </c:pt>
                <c:pt idx="1">
                  <c:v>94921.9</c:v>
                </c:pt>
                <c:pt idx="2">
                  <c:v>28289.74</c:v>
                </c:pt>
              </c:numCache>
            </c:numRef>
          </c:val>
          <c:extLst>
            <c:ext xmlns:c16="http://schemas.microsoft.com/office/drawing/2014/chart" uri="{C3380CC4-5D6E-409C-BE32-E72D297353CC}">
              <c16:uniqueId val="{0000000A-EF14-47FD-9B3A-80EA9FAF8C6B}"/>
            </c:ext>
          </c:extLst>
        </c:ser>
        <c:dLbls>
          <c:showLegendKey val="0"/>
          <c:showVal val="1"/>
          <c:showCatName val="0"/>
          <c:showSerName val="0"/>
          <c:showPercent val="0"/>
          <c:showBubbleSize val="0"/>
        </c:dLbls>
        <c:gapWidth val="45"/>
        <c:axId val="977545408"/>
        <c:axId val="977534368"/>
      </c:bar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873919534833709E-2"/>
          <c:y val="0.18069806603401503"/>
          <c:w val="0.97814361672455741"/>
          <c:h val="0.68888012428963874"/>
        </c:manualLayout>
      </c:layout>
      <c:barChart>
        <c:barDir val="col"/>
        <c:grouping val="clustered"/>
        <c:varyColors val="0"/>
        <c:ser>
          <c:idx val="0"/>
          <c:order val="0"/>
          <c:tx>
            <c:strRef>
              <c:f>'Comisiones,financ.y AjusteporDi'!$B$4</c:f>
              <c:strCache>
                <c:ptCount val="1"/>
                <c:pt idx="0">
                  <c:v>Sep_2024</c:v>
                </c:pt>
              </c:strCache>
            </c:strRef>
          </c:tx>
          <c:spPr>
            <a:solidFill>
              <a:srgbClr val="FB6900"/>
            </a:solidFill>
            <a:ln>
              <a:noFill/>
            </a:ln>
            <a:effectLst/>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E72A-43FC-BD0A-EEE2270B96B9}"/>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E72A-43FC-BD0A-EEE2270B96B9}"/>
              </c:ext>
            </c:extLst>
          </c:dPt>
          <c:dLbls>
            <c:dLbl>
              <c:idx val="0"/>
              <c:layout>
                <c:manualLayout>
                  <c:x val="-9.7713675213675216E-3"/>
                  <c:y val="2.7058888888888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2A-43FC-BD0A-EEE2270B96B9}"/>
                </c:ext>
              </c:extLst>
            </c:dLbl>
            <c:dLbl>
              <c:idx val="1"/>
              <c:layout>
                <c:manualLayout>
                  <c:x val="-1.737094017094017E-2"/>
                  <c:y val="2.2609444444444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2A-43FC-BD0A-EEE2270B96B9}"/>
                </c:ext>
              </c:extLst>
            </c:dLbl>
            <c:dLbl>
              <c:idx val="2"/>
              <c:layout>
                <c:manualLayout>
                  <c:x val="0"/>
                  <c:y val="7.81666666666666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2A-43FC-BD0A-EEE2270B96B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'Comisiones,financ.y AjusteporDi'!$C$3:$E$3</c:f>
              <c:strCache>
                <c:ptCount val="3"/>
                <c:pt idx="0">
                  <c:v>Sector Público</c:v>
                </c:pt>
                <c:pt idx="1">
                  <c:v>Nacional</c:v>
                </c:pt>
                <c:pt idx="2">
                  <c:v>Territorial</c:v>
                </c:pt>
              </c:strCache>
            </c:strRef>
          </c:cat>
          <c:val>
            <c:numRef>
              <c:f>'Comisiones,financ.y AjusteporDi'!$C$4:$E$4</c:f>
              <c:numCache>
                <c:formatCode>_-* #,##0.0_);_(* \(#,##0.0\);_-* "-"_-;_-@_-</c:formatCode>
                <c:ptCount val="3"/>
                <c:pt idx="0">
                  <c:v>160850.74</c:v>
                </c:pt>
                <c:pt idx="1">
                  <c:v>153057.86000000002</c:v>
                </c:pt>
                <c:pt idx="2">
                  <c:v>11065.77</c:v>
                </c:pt>
              </c:numCache>
            </c:numRef>
          </c:val>
          <c:extLst>
            <c:ext xmlns:c16="http://schemas.microsoft.com/office/drawing/2014/chart" uri="{C3380CC4-5D6E-409C-BE32-E72D297353CC}">
              <c16:uniqueId val="{00000005-E72A-43FC-BD0A-EEE2270B96B9}"/>
            </c:ext>
          </c:extLst>
        </c:ser>
        <c:ser>
          <c:idx val="1"/>
          <c:order val="1"/>
          <c:tx>
            <c:strRef>
              <c:f>'Comisiones,financ.y AjusteporDi'!$B$5</c:f>
              <c:strCache>
                <c:ptCount val="1"/>
                <c:pt idx="0">
                  <c:v>Sep_2023</c:v>
                </c:pt>
              </c:strCache>
            </c:strRef>
          </c:tx>
          <c:spPr>
            <a:solidFill>
              <a:srgbClr val="BEED80"/>
            </a:solidFill>
            <a:ln>
              <a:noFill/>
            </a:ln>
            <a:effectLst/>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E72A-43FC-BD0A-EEE2270B96B9}"/>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E72A-43FC-BD0A-EEE2270B96B9}"/>
              </c:ext>
            </c:extLst>
          </c:dPt>
          <c:dLbls>
            <c:dLbl>
              <c:idx val="0"/>
              <c:layout>
                <c:manualLayout>
                  <c:x val="5.2653399668325038E-3"/>
                  <c:y val="-2.56565656565656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2A-43FC-BD0A-EEE2270B96B9}"/>
                </c:ext>
              </c:extLst>
            </c:dLbl>
            <c:dLbl>
              <c:idx val="1"/>
              <c:layout>
                <c:manualLayout>
                  <c:x val="4.3441127694859036E-3"/>
                  <c:y val="-5.1313131313131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2A-43FC-BD0A-EEE2270B96B9}"/>
                </c:ext>
              </c:extLst>
            </c:dLbl>
            <c:dLbl>
              <c:idx val="2"/>
              <c:layout>
                <c:manualLayout>
                  <c:x val="0"/>
                  <c:y val="-0.109040404040404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72A-43FC-BD0A-EEE2270B96B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'Comisiones,financ.y AjusteporDi'!$C$3:$E$3</c:f>
              <c:strCache>
                <c:ptCount val="3"/>
                <c:pt idx="0">
                  <c:v>Sector Público</c:v>
                </c:pt>
                <c:pt idx="1">
                  <c:v>Nacional</c:v>
                </c:pt>
                <c:pt idx="2">
                  <c:v>Territorial</c:v>
                </c:pt>
              </c:strCache>
            </c:strRef>
          </c:cat>
          <c:val>
            <c:numRef>
              <c:f>'Comisiones,financ.y AjusteporDi'!$C$5:$E$5</c:f>
              <c:numCache>
                <c:formatCode>_-* #,##0.0_);_(* \(#,##0.0\);_-* "-"_-;_-@_-</c:formatCode>
                <c:ptCount val="3"/>
                <c:pt idx="0">
                  <c:v>181346.8</c:v>
                </c:pt>
                <c:pt idx="1">
                  <c:v>166306.07</c:v>
                </c:pt>
                <c:pt idx="2">
                  <c:v>15450.83</c:v>
                </c:pt>
              </c:numCache>
            </c:numRef>
          </c:val>
          <c:extLst>
            <c:ext xmlns:c16="http://schemas.microsoft.com/office/drawing/2014/chart" uri="{C3380CC4-5D6E-409C-BE32-E72D297353CC}">
              <c16:uniqueId val="{0000000A-E72A-43FC-BD0A-EEE2270B96B9}"/>
            </c:ext>
          </c:extLst>
        </c:ser>
        <c:dLbls>
          <c:showLegendKey val="0"/>
          <c:showVal val="1"/>
          <c:showCatName val="0"/>
          <c:showSerName val="0"/>
          <c:showPercent val="0"/>
          <c:showBubbleSize val="0"/>
        </c:dLbls>
        <c:gapWidth val="45"/>
        <c:axId val="977545408"/>
        <c:axId val="977534368"/>
      </c:bar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873919534833709E-2"/>
          <c:y val="0.18069806603401503"/>
          <c:w val="0.97814361672455741"/>
          <c:h val="0.68888012428963874"/>
        </c:manualLayout>
      </c:layout>
      <c:barChart>
        <c:barDir val="col"/>
        <c:grouping val="clustered"/>
        <c:varyColors val="0"/>
        <c:ser>
          <c:idx val="0"/>
          <c:order val="0"/>
          <c:tx>
            <c:strRef>
              <c:f>GPS!$B$4</c:f>
              <c:strCache>
                <c:ptCount val="1"/>
                <c:pt idx="0">
                  <c:v>Sep_2024</c:v>
                </c:pt>
              </c:strCache>
            </c:strRef>
          </c:tx>
          <c:spPr>
            <a:solidFill>
              <a:srgbClr val="FB6900"/>
            </a:solidFill>
            <a:ln>
              <a:noFill/>
            </a:ln>
            <a:effectLst/>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7563-4042-B803-C1DE5937B639}"/>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7563-4042-B803-C1DE5937B639}"/>
              </c:ext>
            </c:extLst>
          </c:dPt>
          <c:dLbls>
            <c:dLbl>
              <c:idx val="0"/>
              <c:layout>
                <c:manualLayout>
                  <c:x val="-4.3440895156083648E-3"/>
                  <c:y val="-3.4516617868426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63-4042-B803-C1DE5937B639}"/>
                </c:ext>
              </c:extLst>
            </c:dLbl>
            <c:dLbl>
              <c:idx val="1"/>
              <c:layout>
                <c:manualLayout>
                  <c:x val="-6.5161342734126274E-3"/>
                  <c:y val="-1.9723781639100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63-4042-B803-C1DE5937B639}"/>
                </c:ext>
              </c:extLst>
            </c:dLbl>
            <c:dLbl>
              <c:idx val="2"/>
              <c:layout>
                <c:manualLayout>
                  <c:x val="-7.9640721103080503E-17"/>
                  <c:y val="-3.4516617868426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63-4042-B803-C1DE5937B63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GPS!$C$3:$E$3</c:f>
              <c:strCache>
                <c:ptCount val="3"/>
                <c:pt idx="0">
                  <c:v>Sector Público</c:v>
                </c:pt>
                <c:pt idx="1">
                  <c:v>Nacional</c:v>
                </c:pt>
                <c:pt idx="2">
                  <c:v>Territorial</c:v>
                </c:pt>
              </c:strCache>
            </c:strRef>
          </c:cat>
          <c:val>
            <c:numRef>
              <c:f>GPS!$C$4:$E$4</c:f>
              <c:numCache>
                <c:formatCode>_-* #,##0.0_);_(* \(#,##0.0\);_-* "-"_-;_-@_-</c:formatCode>
                <c:ptCount val="3"/>
                <c:pt idx="0">
                  <c:v>92313.19</c:v>
                </c:pt>
                <c:pt idx="1">
                  <c:v>18999.82</c:v>
                </c:pt>
                <c:pt idx="2">
                  <c:v>73313.37</c:v>
                </c:pt>
              </c:numCache>
            </c:numRef>
          </c:val>
          <c:extLst>
            <c:ext xmlns:c16="http://schemas.microsoft.com/office/drawing/2014/chart" uri="{C3380CC4-5D6E-409C-BE32-E72D297353CC}">
              <c16:uniqueId val="{00000005-7563-4042-B803-C1DE5937B639}"/>
            </c:ext>
          </c:extLst>
        </c:ser>
        <c:ser>
          <c:idx val="1"/>
          <c:order val="1"/>
          <c:tx>
            <c:strRef>
              <c:f>GPS!$B$5</c:f>
              <c:strCache>
                <c:ptCount val="1"/>
                <c:pt idx="0">
                  <c:v>Sep_2023</c:v>
                </c:pt>
              </c:strCache>
            </c:strRef>
          </c:tx>
          <c:spPr>
            <a:solidFill>
              <a:srgbClr val="BEED80"/>
            </a:solidFill>
            <a:ln>
              <a:noFill/>
            </a:ln>
            <a:effectLst/>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7563-4042-B803-C1DE5937B639}"/>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7563-4042-B803-C1DE5937B639}"/>
              </c:ext>
            </c:extLst>
          </c:dPt>
          <c:dLbls>
            <c:dLbl>
              <c:idx val="1"/>
              <c:layout>
                <c:manualLayout>
                  <c:x val="4.3440895156083648E-3"/>
                  <c:y val="-4.519981077086782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63-4042-B803-C1DE5937B63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53C5C"/>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GPS!$C$3:$E$3</c:f>
              <c:strCache>
                <c:ptCount val="3"/>
                <c:pt idx="0">
                  <c:v>Sector Público</c:v>
                </c:pt>
                <c:pt idx="1">
                  <c:v>Nacional</c:v>
                </c:pt>
                <c:pt idx="2">
                  <c:v>Territorial</c:v>
                </c:pt>
              </c:strCache>
            </c:strRef>
          </c:cat>
          <c:val>
            <c:numRef>
              <c:f>GPS!$C$5:$E$5</c:f>
              <c:numCache>
                <c:formatCode>_-* #,##0.0_);_(* \(#,##0.0\);_-* "-"_-;_-@_-</c:formatCode>
                <c:ptCount val="3"/>
                <c:pt idx="0">
                  <c:v>88852.83</c:v>
                </c:pt>
                <c:pt idx="1">
                  <c:v>19436.14</c:v>
                </c:pt>
                <c:pt idx="2">
                  <c:v>69416.69</c:v>
                </c:pt>
              </c:numCache>
            </c:numRef>
          </c:val>
          <c:extLst>
            <c:ext xmlns:c16="http://schemas.microsoft.com/office/drawing/2014/chart" uri="{C3380CC4-5D6E-409C-BE32-E72D297353CC}">
              <c16:uniqueId val="{0000000A-7563-4042-B803-C1DE5937B639}"/>
            </c:ext>
          </c:extLst>
        </c:ser>
        <c:dLbls>
          <c:showLegendKey val="0"/>
          <c:showVal val="1"/>
          <c:showCatName val="0"/>
          <c:showSerName val="0"/>
          <c:showPercent val="0"/>
          <c:showBubbleSize val="0"/>
        </c:dLbls>
        <c:gapWidth val="45"/>
        <c:axId val="977545408"/>
        <c:axId val="977534368"/>
      </c:bar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7.720815822305184E-2"/>
          <c:w val="1"/>
          <c:h val="0.79451683730606204"/>
        </c:manualLayout>
      </c:layout>
      <c:bar3DChart>
        <c:barDir val="col"/>
        <c:grouping val="clustered"/>
        <c:varyColors val="0"/>
        <c:ser>
          <c:idx val="0"/>
          <c:order val="0"/>
          <c:tx>
            <c:strRef>
              <c:f>Costos!$A$3</c:f>
              <c:strCache>
                <c:ptCount val="1"/>
                <c:pt idx="0">
                  <c:v>Sep_2024</c:v>
                </c:pt>
              </c:strCache>
            </c:strRef>
          </c:tx>
          <c:spPr>
            <a:solidFill>
              <a:srgbClr val="FB6900"/>
            </a:solidFill>
            <a:ln>
              <a:noFill/>
            </a:ln>
            <a:effectLst/>
            <a:sp3d/>
          </c:spPr>
          <c:invertIfNegative val="0"/>
          <c:dPt>
            <c:idx val="1"/>
            <c:invertIfNegative val="0"/>
            <c:bubble3D val="0"/>
            <c:spPr>
              <a:solidFill>
                <a:srgbClr val="007E80"/>
              </a:solidFill>
              <a:ln>
                <a:noFill/>
              </a:ln>
              <a:effectLst/>
              <a:sp3d/>
            </c:spPr>
            <c:extLst>
              <c:ext xmlns:c16="http://schemas.microsoft.com/office/drawing/2014/chart" uri="{C3380CC4-5D6E-409C-BE32-E72D297353CC}">
                <c16:uniqueId val="{00000001-241D-4E84-B5A4-2FAE5014CD45}"/>
              </c:ext>
            </c:extLst>
          </c:dPt>
          <c:dPt>
            <c:idx val="2"/>
            <c:invertIfNegative val="0"/>
            <c:bubble3D val="0"/>
            <c:spPr>
              <a:solidFill>
                <a:srgbClr val="52D681"/>
              </a:solidFill>
              <a:ln>
                <a:noFill/>
              </a:ln>
              <a:effectLst/>
              <a:sp3d/>
            </c:spPr>
            <c:extLst>
              <c:ext xmlns:c16="http://schemas.microsoft.com/office/drawing/2014/chart" uri="{C3380CC4-5D6E-409C-BE32-E72D297353CC}">
                <c16:uniqueId val="{00000003-241D-4E84-B5A4-2FAE5014CD45}"/>
              </c:ext>
            </c:extLst>
          </c:dPt>
          <c:dLbls>
            <c:dLbl>
              <c:idx val="0"/>
              <c:layout>
                <c:manualLayout>
                  <c:x val="2.2907731157731159E-2"/>
                  <c:y val="-2.9297037535140472E-2"/>
                </c:manualLayout>
              </c:layout>
              <c:tx>
                <c:rich>
                  <a:bodyPr/>
                  <a:lstStyle/>
                  <a:p>
                    <a:fld id="{C28F8AB1-88DB-4AEE-85CD-F111AB2B14D8}" type="VALUE">
                      <a:rPr lang="en-US"/>
                      <a:pPr/>
                      <a:t>[VALOR]</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41D-4E84-B5A4-2FAE5014CD45}"/>
                </c:ext>
              </c:extLst>
            </c:dLbl>
            <c:dLbl>
              <c:idx val="1"/>
              <c:layout>
                <c:manualLayout>
                  <c:x val="2.2356595161027844E-2"/>
                  <c:y val="-4.9331529957998825E-2"/>
                </c:manualLayout>
              </c:layout>
              <c:numFmt formatCode="#,##0.0" sourceLinked="0"/>
              <c:spPr>
                <a:noFill/>
                <a:ln>
                  <a:noFill/>
                </a:ln>
                <a:effectLst/>
              </c:spPr>
              <c:txPr>
                <a:bodyPr rot="30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1D-4E84-B5A4-2FAE5014CD45}"/>
                </c:ext>
              </c:extLst>
            </c:dLbl>
            <c:dLbl>
              <c:idx val="2"/>
              <c:layout>
                <c:manualLayout>
                  <c:x val="1.2203721808230126E-2"/>
                  <c:y val="-3.2133535909896871E-2"/>
                </c:manualLayout>
              </c:layout>
              <c:numFmt formatCode="#,##0.0" sourceLinked="0"/>
              <c:spPr>
                <a:noFill/>
                <a:ln>
                  <a:noFill/>
                </a:ln>
                <a:effectLst/>
              </c:spPr>
              <c:txPr>
                <a:bodyPr rot="30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1D-4E84-B5A4-2FAE5014CD45}"/>
                </c:ext>
              </c:extLst>
            </c:dLbl>
            <c:numFmt formatCode="#,##0.0" sourceLinked="0"/>
            <c:spPr>
              <a:noFill/>
              <a:ln>
                <a:noFill/>
              </a:ln>
              <a:effectLst/>
            </c:spPr>
            <c:txPr>
              <a:bodyPr rot="240000" spcFirstLastPara="1" vertOverflow="overflow" horzOverflow="overflow" wrap="square" lIns="38100" tIns="19050" rIns="38100" bIns="19050" anchor="ctr" anchorCtr="1">
                <a:spAutoFit/>
              </a:bodyPr>
              <a:lstStyle/>
              <a:p>
                <a:pPr>
                  <a:defRPr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Costos!$B$1:$D$1</c:f>
              <c:strCache>
                <c:ptCount val="3"/>
                <c:pt idx="0">
                  <c:v>Sector Público</c:v>
                </c:pt>
                <c:pt idx="1">
                  <c:v>Nacional</c:v>
                </c:pt>
                <c:pt idx="2">
                  <c:v>Territorial</c:v>
                </c:pt>
              </c:strCache>
            </c:strRef>
          </c:cat>
          <c:val>
            <c:numRef>
              <c:f>Costos!$B$3:$D$3</c:f>
              <c:numCache>
                <c:formatCode>_-* #,##0.0_);_(* \(#,##0.0\);_-* "-"_-;_-@_-</c:formatCode>
                <c:ptCount val="3"/>
                <c:pt idx="0">
                  <c:v>140031.20000000001</c:v>
                </c:pt>
                <c:pt idx="1">
                  <c:v>98019.94</c:v>
                </c:pt>
                <c:pt idx="2">
                  <c:v>44527.27</c:v>
                </c:pt>
              </c:numCache>
            </c:numRef>
          </c:val>
          <c:extLst>
            <c:ext xmlns:c16="http://schemas.microsoft.com/office/drawing/2014/chart" uri="{C3380CC4-5D6E-409C-BE32-E72D297353CC}">
              <c16:uniqueId val="{00000005-241D-4E84-B5A4-2FAE5014CD45}"/>
            </c:ext>
          </c:extLst>
        </c:ser>
        <c:ser>
          <c:idx val="1"/>
          <c:order val="1"/>
          <c:tx>
            <c:strRef>
              <c:f>Costos!$A$2</c:f>
              <c:strCache>
                <c:ptCount val="1"/>
                <c:pt idx="0">
                  <c:v>Sep_2023</c:v>
                </c:pt>
              </c:strCache>
            </c:strRef>
          </c:tx>
          <c:spPr>
            <a:solidFill>
              <a:srgbClr val="BEED80"/>
            </a:solidFill>
            <a:ln>
              <a:noFill/>
            </a:ln>
            <a:effectLst/>
            <a:sp3d/>
          </c:spPr>
          <c:invertIfNegative val="0"/>
          <c:dPt>
            <c:idx val="0"/>
            <c:invertIfNegative val="0"/>
            <c:bubble3D val="0"/>
            <c:spPr>
              <a:solidFill>
                <a:srgbClr val="F69F50"/>
              </a:solidFill>
              <a:ln>
                <a:noFill/>
              </a:ln>
              <a:effectLst/>
              <a:sp3d/>
            </c:spPr>
            <c:extLst>
              <c:ext xmlns:c16="http://schemas.microsoft.com/office/drawing/2014/chart" uri="{C3380CC4-5D6E-409C-BE32-E72D297353CC}">
                <c16:uniqueId val="{00000007-241D-4E84-B5A4-2FAE5014CD45}"/>
              </c:ext>
            </c:extLst>
          </c:dPt>
          <c:dPt>
            <c:idx val="1"/>
            <c:invertIfNegative val="0"/>
            <c:bubble3D val="0"/>
            <c:spPr>
              <a:solidFill>
                <a:srgbClr val="00B9BD"/>
              </a:solidFill>
              <a:ln>
                <a:noFill/>
              </a:ln>
              <a:effectLst/>
              <a:sp3d/>
            </c:spPr>
            <c:extLst>
              <c:ext xmlns:c16="http://schemas.microsoft.com/office/drawing/2014/chart" uri="{C3380CC4-5D6E-409C-BE32-E72D297353CC}">
                <c16:uniqueId val="{00000009-241D-4E84-B5A4-2FAE5014CD45}"/>
              </c:ext>
            </c:extLst>
          </c:dPt>
          <c:dLbls>
            <c:dLbl>
              <c:idx val="0"/>
              <c:layout>
                <c:manualLayout>
                  <c:x val="6.5440559440559445E-2"/>
                  <c:y val="-4.18548238217719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1D-4E84-B5A4-2FAE5014CD45}"/>
                </c:ext>
              </c:extLst>
            </c:dLbl>
            <c:dLbl>
              <c:idx val="1"/>
              <c:layout>
                <c:manualLayout>
                  <c:x val="4.8547785547785459E-2"/>
                  <c:y val="-7.6306115948489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41D-4E84-B5A4-2FAE5014CD45}"/>
                </c:ext>
              </c:extLst>
            </c:dLbl>
            <c:dLbl>
              <c:idx val="2"/>
              <c:layout>
                <c:manualLayout>
                  <c:x val="1.9083109655411861E-2"/>
                  <c:y val="-3.5255181307167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41D-4E84-B5A4-2FAE5014CD45}"/>
                </c:ext>
              </c:extLst>
            </c:dLbl>
            <c:numFmt formatCode="_-* #,##0.0_);_(* \(#,##0.0\);_-* &quot;-&quot;_-;_-@_-" sourceLinked="0"/>
            <c:spPr>
              <a:noFill/>
              <a:ln>
                <a:noFill/>
              </a:ln>
              <a:effectLst/>
            </c:spPr>
            <c:txPr>
              <a:bodyPr rot="300000" spcFirstLastPara="1" vertOverflow="ellipsis" wrap="square" lIns="38100" tIns="19050" rIns="38100" bIns="19050" anchor="ctr" anchorCtr="0">
                <a:spAutoFit/>
              </a:bodyPr>
              <a:lstStyle/>
              <a:p>
                <a:pPr algn="ctr">
                  <a:defRPr lang="en-US" sz="740" b="1" i="0" u="none" strike="noStrike" kern="1200" spc="-30" baseline="0">
                    <a:solidFill>
                      <a:srgbClr val="453C5C"/>
                    </a:solidFill>
                    <a:latin typeface="Verdana" panose="020B0604030504040204" pitchFamily="34" charset="0"/>
                    <a:ea typeface="Verdana" panose="020B0604030504040204" pitchFamily="34" charset="0"/>
                    <a:cs typeface="72 Black" panose="020B0A04030603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Costos!$B$1:$D$1</c:f>
              <c:strCache>
                <c:ptCount val="3"/>
                <c:pt idx="0">
                  <c:v>Sector Público</c:v>
                </c:pt>
                <c:pt idx="1">
                  <c:v>Nacional</c:v>
                </c:pt>
                <c:pt idx="2">
                  <c:v>Territorial</c:v>
                </c:pt>
              </c:strCache>
            </c:strRef>
          </c:cat>
          <c:val>
            <c:numRef>
              <c:f>Costos!$B$2:$D$2</c:f>
              <c:numCache>
                <c:formatCode>_-* #,##0.0_);_(* \(#,##0.0\);_-* "-"_-;_-@_-</c:formatCode>
                <c:ptCount val="3"/>
                <c:pt idx="0">
                  <c:v>144398.34</c:v>
                </c:pt>
                <c:pt idx="1">
                  <c:v>106194.03</c:v>
                </c:pt>
                <c:pt idx="2">
                  <c:v>40682.69</c:v>
                </c:pt>
              </c:numCache>
            </c:numRef>
          </c:val>
          <c:extLst>
            <c:ext xmlns:c16="http://schemas.microsoft.com/office/drawing/2014/chart" uri="{C3380CC4-5D6E-409C-BE32-E72D297353CC}">
              <c16:uniqueId val="{0000000B-241D-4E84-B5A4-2FAE5014CD45}"/>
            </c:ext>
          </c:extLst>
        </c:ser>
        <c:dLbls>
          <c:showLegendKey val="0"/>
          <c:showVal val="1"/>
          <c:showCatName val="0"/>
          <c:showSerName val="0"/>
          <c:showPercent val="0"/>
          <c:showBubbleSize val="0"/>
        </c:dLbls>
        <c:gapWidth val="74"/>
        <c:gapDepth val="114"/>
        <c:shape val="box"/>
        <c:axId val="977545408"/>
        <c:axId val="977534368"/>
        <c:axId val="0"/>
      </c:bar3DChart>
      <c:catAx>
        <c:axId val="977545408"/>
        <c:scaling>
          <c:orientation val="minMax"/>
        </c:scaling>
        <c:delete val="1"/>
        <c:axPos val="b"/>
        <c:numFmt formatCode="General" sourceLinked="1"/>
        <c:majorTickMark val="out"/>
        <c:minorTickMark val="none"/>
        <c:tickLblPos val="nextTo"/>
        <c:crossAx val="977534368"/>
        <c:crosses val="autoZero"/>
        <c:auto val="1"/>
        <c:lblAlgn val="ctr"/>
        <c:lblOffset val="100"/>
        <c:noMultiLvlLbl val="0"/>
      </c:catAx>
      <c:valAx>
        <c:axId val="977534368"/>
        <c:scaling>
          <c:orientation val="minMax"/>
        </c:scaling>
        <c:delete val="1"/>
        <c:axPos val="l"/>
        <c:numFmt formatCode="_-* #,##0.0_);_(* \(#,##0.0\);_-* &quot;-&quot;_-;_-@_-" sourceLinked="1"/>
        <c:majorTickMark val="out"/>
        <c:minorTickMark val="none"/>
        <c:tickLblPos val="nextTo"/>
        <c:crossAx val="977545408"/>
        <c:crosses val="autoZero"/>
        <c:crossBetween val="between"/>
      </c:valAx>
      <c:spPr>
        <a:noFill/>
        <a:ln>
          <a:noFill/>
        </a:ln>
        <a:effectLst>
          <a:glow rad="139700">
            <a:schemeClr val="accent4">
              <a:satMod val="175000"/>
              <a:alpha val="40000"/>
            </a:schemeClr>
          </a:glow>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D532D-13F7-44A2-B83C-3424CD3ADABF}" type="doc">
      <dgm:prSet loTypeId="urn:microsoft.com/office/officeart/2005/8/layout/funnel1" loCatId="relationship" qsTypeId="urn:microsoft.com/office/officeart/2005/8/quickstyle/3d1" qsCatId="3D" csTypeId="urn:microsoft.com/office/officeart/2005/8/colors/colorful5" csCatId="colorful" phldr="1"/>
      <dgm:spPr/>
      <dgm:t>
        <a:bodyPr/>
        <a:lstStyle/>
        <a:p>
          <a:endParaRPr lang="es-CO"/>
        </a:p>
      </dgm:t>
    </dgm:pt>
    <dgm:pt modelId="{BB062585-F567-47FE-B637-4101057D0310}">
      <dgm:prSet phldrT="[Texto]" custT="1"/>
      <dgm:spPr>
        <a:gradFill rotWithShape="0">
          <a:gsLst>
            <a:gs pos="0">
              <a:schemeClr val="accent3"/>
            </a:gs>
            <a:gs pos="50000">
              <a:schemeClr val="accent3"/>
            </a:gs>
            <a:gs pos="70000">
              <a:schemeClr val="accent3"/>
            </a:gs>
            <a:gs pos="100000">
              <a:schemeClr val="accent3"/>
            </a:gs>
          </a:gsLst>
        </a:gradFill>
      </dgm:spPr>
      <dgm:t>
        <a:bodyPr/>
        <a:lstStyle/>
        <a:p>
          <a:r>
            <a:rPr lang="es-ES" sz="1050" dirty="0">
              <a:solidFill>
                <a:schemeClr val="bg1"/>
              </a:solidFill>
              <a:latin typeface="Verdana" panose="020B0604030504040204" pitchFamily="34" charset="0"/>
              <a:ea typeface="Verdana" panose="020B0604030504040204" pitchFamily="34" charset="0"/>
            </a:rPr>
            <a:t>Territoria</a:t>
          </a:r>
          <a:r>
            <a:rPr lang="es-ES" sz="1200" dirty="0">
              <a:solidFill>
                <a:schemeClr val="bg1"/>
              </a:solidFill>
              <a:latin typeface="Verdana" panose="020B0604030504040204" pitchFamily="34" charset="0"/>
              <a:ea typeface="Verdana" panose="020B0604030504040204" pitchFamily="34" charset="0"/>
            </a:rPr>
            <a:t>l</a:t>
          </a:r>
          <a:br>
            <a:rPr lang="es-ES" sz="1200" dirty="0">
              <a:solidFill>
                <a:schemeClr val="bg1"/>
              </a:solidFill>
              <a:latin typeface="Verdana" panose="020B0604030504040204" pitchFamily="34" charset="0"/>
              <a:ea typeface="Verdana" panose="020B0604030504040204" pitchFamily="34" charset="0"/>
            </a:rPr>
          </a:br>
          <a:r>
            <a:rPr lang="es-ES" sz="1600" dirty="0">
              <a:solidFill>
                <a:schemeClr val="bg1"/>
              </a:solidFill>
              <a:latin typeface="Verdana" panose="020B0604030504040204" pitchFamily="34" charset="0"/>
              <a:ea typeface="Verdana" panose="020B0604030504040204" pitchFamily="34" charset="0"/>
            </a:rPr>
            <a:t>3.667</a:t>
          </a:r>
          <a:endParaRPr lang="es-CO" sz="1100" dirty="0">
            <a:solidFill>
              <a:schemeClr val="bg1"/>
            </a:solidFill>
            <a:latin typeface="Verdana" panose="020B0604030504040204" pitchFamily="34" charset="0"/>
            <a:ea typeface="Verdana" panose="020B0604030504040204" pitchFamily="34" charset="0"/>
          </a:endParaRPr>
        </a:p>
      </dgm:t>
    </dgm:pt>
    <dgm:pt modelId="{0C974ACD-FD45-4777-88AA-FEC966D8750C}" type="parTrans" cxnId="{C3F92113-3A20-44A3-B036-E3891A6E2F97}">
      <dgm:prSet/>
      <dgm:spPr/>
      <dgm:t>
        <a:bodyPr/>
        <a:lstStyle/>
        <a:p>
          <a:endParaRPr lang="es-CO">
            <a:latin typeface="Verdana" panose="020B0604030504040204" pitchFamily="34" charset="0"/>
            <a:ea typeface="Verdana" panose="020B0604030504040204" pitchFamily="34" charset="0"/>
          </a:endParaRPr>
        </a:p>
      </dgm:t>
    </dgm:pt>
    <dgm:pt modelId="{CC6C2458-5A91-40BD-8682-51C1896AD8FD}" type="sibTrans" cxnId="{C3F92113-3A20-44A3-B036-E3891A6E2F97}">
      <dgm:prSet/>
      <dgm:spPr/>
      <dgm:t>
        <a:bodyPr/>
        <a:lstStyle/>
        <a:p>
          <a:endParaRPr lang="es-CO">
            <a:latin typeface="Verdana" panose="020B0604030504040204" pitchFamily="34" charset="0"/>
            <a:ea typeface="Verdana" panose="020B0604030504040204" pitchFamily="34" charset="0"/>
          </a:endParaRPr>
        </a:p>
      </dgm:t>
    </dgm:pt>
    <dgm:pt modelId="{87FE4815-E28D-4C8F-88EC-F920088A17C5}">
      <dgm:prSet phldrT="[Texto]" custT="1"/>
      <dgm:spPr>
        <a:gradFill rotWithShape="0">
          <a:gsLst>
            <a:gs pos="0">
              <a:schemeClr val="accent2"/>
            </a:gs>
            <a:gs pos="50000">
              <a:schemeClr val="accent2"/>
            </a:gs>
            <a:gs pos="70000">
              <a:schemeClr val="accent2"/>
            </a:gs>
            <a:gs pos="100000">
              <a:schemeClr val="accent2"/>
            </a:gs>
          </a:gsLst>
        </a:gradFill>
      </dgm:spPr>
      <dgm:t>
        <a:bodyPr/>
        <a:lstStyle/>
        <a:p>
          <a:r>
            <a:rPr lang="es-ES" sz="1200" dirty="0">
              <a:solidFill>
                <a:schemeClr val="bg1"/>
              </a:solidFill>
              <a:latin typeface="Verdana" panose="020B0604030504040204" pitchFamily="34" charset="0"/>
              <a:ea typeface="Verdana" panose="020B0604030504040204" pitchFamily="34" charset="0"/>
            </a:rPr>
            <a:t>Nacional</a:t>
          </a:r>
          <a:br>
            <a:rPr lang="es-ES" sz="1600" dirty="0">
              <a:solidFill>
                <a:schemeClr val="bg1"/>
              </a:solidFill>
              <a:latin typeface="Verdana" panose="020B0604030504040204" pitchFamily="34" charset="0"/>
              <a:ea typeface="Verdana" panose="020B0604030504040204" pitchFamily="34" charset="0"/>
            </a:rPr>
          </a:br>
          <a:r>
            <a:rPr lang="es-ES" sz="1600" dirty="0">
              <a:solidFill>
                <a:schemeClr val="bg1"/>
              </a:solidFill>
              <a:latin typeface="Verdana" panose="020B0604030504040204" pitchFamily="34" charset="0"/>
              <a:ea typeface="Verdana" panose="020B0604030504040204" pitchFamily="34" charset="0"/>
            </a:rPr>
            <a:t>353</a:t>
          </a:r>
          <a:endParaRPr lang="es-CO" sz="1600" dirty="0">
            <a:solidFill>
              <a:schemeClr val="bg1"/>
            </a:solidFill>
            <a:latin typeface="Verdana" panose="020B0604030504040204" pitchFamily="34" charset="0"/>
            <a:ea typeface="Verdana" panose="020B0604030504040204" pitchFamily="34" charset="0"/>
          </a:endParaRPr>
        </a:p>
      </dgm:t>
    </dgm:pt>
    <dgm:pt modelId="{4F7F4D13-373F-4B9F-B5A5-16A1B8098EC5}" type="parTrans" cxnId="{235F9D6E-2F59-4F4B-B681-19D7895B07C1}">
      <dgm:prSet/>
      <dgm:spPr/>
      <dgm:t>
        <a:bodyPr/>
        <a:lstStyle/>
        <a:p>
          <a:endParaRPr lang="es-CO"/>
        </a:p>
      </dgm:t>
    </dgm:pt>
    <dgm:pt modelId="{7940DE83-AF9A-4F16-A4A7-7940A95C06B7}" type="sibTrans" cxnId="{235F9D6E-2F59-4F4B-B681-19D7895B07C1}">
      <dgm:prSet/>
      <dgm:spPr/>
      <dgm:t>
        <a:bodyPr/>
        <a:lstStyle/>
        <a:p>
          <a:endParaRPr lang="es-CO"/>
        </a:p>
      </dgm:t>
    </dgm:pt>
    <dgm:pt modelId="{4FE1EA4C-AC7B-4D8A-AD7A-A7EEA633F1B5}">
      <dgm:prSet phldrT="[Texto]" custT="1"/>
      <dgm:spPr/>
      <dgm:t>
        <a:bodyPr/>
        <a:lstStyle/>
        <a:p>
          <a:endParaRPr lang="es-ES" sz="2800" dirty="0">
            <a:latin typeface="Century Gothic" panose="020B0502020202020204" pitchFamily="34" charset="0"/>
            <a:ea typeface="Verdana" panose="020B0604030504040204" pitchFamily="34" charset="0"/>
          </a:endParaRPr>
        </a:p>
        <a:p>
          <a:endParaRPr lang="es-ES" sz="2800" dirty="0">
            <a:latin typeface="Century Gothic" panose="020B0502020202020204" pitchFamily="34" charset="0"/>
            <a:ea typeface="Verdana" panose="020B0604030504040204" pitchFamily="34" charset="0"/>
          </a:endParaRPr>
        </a:p>
        <a:p>
          <a:r>
            <a:rPr lang="es-ES" sz="3200" b="1" dirty="0">
              <a:solidFill>
                <a:schemeClr val="accent1"/>
              </a:solidFill>
              <a:latin typeface="Century Gothic" panose="020B0502020202020204" pitchFamily="34" charset="0"/>
              <a:ea typeface="Verdana" panose="020B0604030504040204" pitchFamily="34" charset="0"/>
            </a:rPr>
            <a:t>Sector público</a:t>
          </a:r>
          <a:endParaRPr lang="es-CO" sz="3200" b="1" dirty="0">
            <a:solidFill>
              <a:schemeClr val="accent1"/>
            </a:solidFill>
            <a:latin typeface="Century Gothic" panose="020B0502020202020204" pitchFamily="34" charset="0"/>
          </a:endParaRPr>
        </a:p>
      </dgm:t>
    </dgm:pt>
    <dgm:pt modelId="{7A178CEF-5F55-4715-9E7F-7352FD281728}" type="parTrans" cxnId="{B5C4C0D0-E1F7-4130-A262-19E0E2334AB4}">
      <dgm:prSet/>
      <dgm:spPr/>
      <dgm:t>
        <a:bodyPr/>
        <a:lstStyle/>
        <a:p>
          <a:endParaRPr lang="es-CO"/>
        </a:p>
      </dgm:t>
    </dgm:pt>
    <dgm:pt modelId="{4B870F78-8EE3-442F-AEE0-B7DE4CD34611}" type="sibTrans" cxnId="{B5C4C0D0-E1F7-4130-A262-19E0E2334AB4}">
      <dgm:prSet/>
      <dgm:spPr/>
      <dgm:t>
        <a:bodyPr/>
        <a:lstStyle/>
        <a:p>
          <a:endParaRPr lang="es-CO"/>
        </a:p>
      </dgm:t>
    </dgm:pt>
    <dgm:pt modelId="{3608CC96-CAA3-4987-A8A9-DF01CADD7414}">
      <dgm:prSet phldrT="[Texto]"/>
      <dgm:spPr>
        <a:gradFill rotWithShape="0">
          <a:gsLst>
            <a:gs pos="0">
              <a:schemeClr val="accent4"/>
            </a:gs>
            <a:gs pos="50000">
              <a:schemeClr val="accent4"/>
            </a:gs>
            <a:gs pos="70000">
              <a:schemeClr val="accent4"/>
            </a:gs>
            <a:gs pos="100000">
              <a:schemeClr val="accent4"/>
            </a:gs>
          </a:gsLst>
        </a:gradFill>
      </dgm:spPr>
      <dgm:t>
        <a:bodyPr/>
        <a:lstStyle/>
        <a:p>
          <a:r>
            <a:rPr lang="es-ES" dirty="0">
              <a:latin typeface="Verdana" panose="020B0604030504040204" pitchFamily="34" charset="0"/>
              <a:ea typeface="Verdana" panose="020B0604030504040204" pitchFamily="34" charset="0"/>
            </a:rPr>
            <a:t>SGR y </a:t>
          </a:r>
          <a:r>
            <a:rPr lang="es-ES" dirty="0" err="1">
              <a:latin typeface="Verdana" panose="020B0604030504040204" pitchFamily="34" charset="0"/>
              <a:ea typeface="Verdana" panose="020B0604030504040204" pitchFamily="34" charset="0"/>
            </a:rPr>
            <a:t>BanRep</a:t>
          </a:r>
          <a:br>
            <a:rPr lang="es-ES" dirty="0">
              <a:latin typeface="Verdana" panose="020B0604030504040204" pitchFamily="34" charset="0"/>
              <a:ea typeface="Verdana" panose="020B0604030504040204" pitchFamily="34" charset="0"/>
            </a:rPr>
          </a:br>
          <a:r>
            <a:rPr lang="es-ES" dirty="0">
              <a:latin typeface="Verdana" panose="020B0604030504040204" pitchFamily="34" charset="0"/>
              <a:ea typeface="Verdana" panose="020B0604030504040204" pitchFamily="34" charset="0"/>
            </a:rPr>
            <a:t>2</a:t>
          </a:r>
          <a:endParaRPr lang="es-CO" dirty="0">
            <a:latin typeface="Verdana" panose="020B0604030504040204" pitchFamily="34" charset="0"/>
            <a:ea typeface="Verdana" panose="020B0604030504040204" pitchFamily="34" charset="0"/>
          </a:endParaRPr>
        </a:p>
      </dgm:t>
    </dgm:pt>
    <dgm:pt modelId="{1809867F-5E49-4F1E-AA36-8C2181A993BF}" type="parTrans" cxnId="{31B641C6-8908-4B0E-A551-0D2888BDFCA2}">
      <dgm:prSet/>
      <dgm:spPr/>
      <dgm:t>
        <a:bodyPr/>
        <a:lstStyle/>
        <a:p>
          <a:endParaRPr lang="es-CO"/>
        </a:p>
      </dgm:t>
    </dgm:pt>
    <dgm:pt modelId="{7628472D-F6B2-47CC-8251-BFAE3A58508D}" type="sibTrans" cxnId="{31B641C6-8908-4B0E-A551-0D2888BDFCA2}">
      <dgm:prSet/>
      <dgm:spPr/>
      <dgm:t>
        <a:bodyPr/>
        <a:lstStyle/>
        <a:p>
          <a:endParaRPr lang="es-CO"/>
        </a:p>
      </dgm:t>
    </dgm:pt>
    <dgm:pt modelId="{AD844348-365B-46B4-92AF-65CD5309B656}" type="pres">
      <dgm:prSet presAssocID="{137D532D-13F7-44A2-B83C-3424CD3ADABF}" presName="Name0" presStyleCnt="0">
        <dgm:presLayoutVars>
          <dgm:chMax val="4"/>
          <dgm:resizeHandles val="exact"/>
        </dgm:presLayoutVars>
      </dgm:prSet>
      <dgm:spPr/>
    </dgm:pt>
    <dgm:pt modelId="{4B7B464D-652B-486D-B6F0-21852F76EA30}" type="pres">
      <dgm:prSet presAssocID="{137D532D-13F7-44A2-B83C-3424CD3ADABF}" presName="ellipse" presStyleLbl="trBgShp" presStyleIdx="0" presStyleCnt="1"/>
      <dgm:spPr>
        <a:solidFill>
          <a:schemeClr val="accent1">
            <a:alpha val="10000"/>
          </a:schemeClr>
        </a:solidFill>
      </dgm:spPr>
    </dgm:pt>
    <dgm:pt modelId="{9FB8D28B-4046-4426-9945-EBCE6C2C22C9}" type="pres">
      <dgm:prSet presAssocID="{137D532D-13F7-44A2-B83C-3424CD3ADABF}" presName="arrow1" presStyleLbl="fgShp" presStyleIdx="0" presStyleCnt="1" custAng="16200000" custLinFactNeighborX="2220" custLinFactNeighborY="34212"/>
      <dgm:spPr>
        <a:solidFill>
          <a:schemeClr val="accent1">
            <a:lumMod val="60000"/>
            <a:lumOff val="40000"/>
          </a:schemeClr>
        </a:solidFill>
      </dgm:spPr>
    </dgm:pt>
    <dgm:pt modelId="{1F844577-5337-4211-8D1B-00CD547BC475}" type="pres">
      <dgm:prSet presAssocID="{137D532D-13F7-44A2-B83C-3424CD3ADABF}" presName="rectangle" presStyleLbl="revTx" presStyleIdx="0" presStyleCnt="1" custScaleX="85302" custLinFactY="-100000" custLinFactNeighborX="82012" custLinFactNeighborY="-125332">
        <dgm:presLayoutVars>
          <dgm:bulletEnabled val="1"/>
        </dgm:presLayoutVars>
      </dgm:prSet>
      <dgm:spPr/>
    </dgm:pt>
    <dgm:pt modelId="{7F8358A7-63C7-405F-83A4-7529FBB73212}" type="pres">
      <dgm:prSet presAssocID="{87FE4815-E28D-4C8F-88EC-F920088A17C5}" presName="item1" presStyleLbl="node1" presStyleIdx="0" presStyleCnt="3">
        <dgm:presLayoutVars>
          <dgm:bulletEnabled val="1"/>
        </dgm:presLayoutVars>
      </dgm:prSet>
      <dgm:spPr/>
    </dgm:pt>
    <dgm:pt modelId="{FACD7AB8-AD13-4A4A-9AA9-E098BD8664BB}" type="pres">
      <dgm:prSet presAssocID="{3608CC96-CAA3-4987-A8A9-DF01CADD7414}" presName="item2" presStyleLbl="node1" presStyleIdx="1" presStyleCnt="3">
        <dgm:presLayoutVars>
          <dgm:bulletEnabled val="1"/>
        </dgm:presLayoutVars>
      </dgm:prSet>
      <dgm:spPr/>
    </dgm:pt>
    <dgm:pt modelId="{938BBF38-B840-43C8-BBD8-86C1AAD6816E}" type="pres">
      <dgm:prSet presAssocID="{4FE1EA4C-AC7B-4D8A-AD7A-A7EEA633F1B5}" presName="item3" presStyleLbl="node1" presStyleIdx="2" presStyleCnt="3">
        <dgm:presLayoutVars>
          <dgm:bulletEnabled val="1"/>
        </dgm:presLayoutVars>
      </dgm:prSet>
      <dgm:spPr/>
    </dgm:pt>
    <dgm:pt modelId="{3215AE12-7DF8-4965-BB9A-958690DF1423}" type="pres">
      <dgm:prSet presAssocID="{137D532D-13F7-44A2-B83C-3424CD3ADABF}" presName="funnel" presStyleLbl="trAlignAcc1" presStyleIdx="0" presStyleCnt="1" custLinFactNeighborX="-648" custLinFactNeighborY="-893"/>
      <dgm:spPr>
        <a:gradFill rotWithShape="0">
          <a:gsLst>
            <a:gs pos="60180">
              <a:srgbClr val="F7CDAE">
                <a:alpha val="10000"/>
              </a:srgbClr>
            </a:gs>
            <a:gs pos="85000">
              <a:schemeClr val="bg1"/>
            </a:gs>
            <a:gs pos="100000">
              <a:schemeClr val="bg1"/>
            </a:gs>
          </a:gsLst>
          <a:lin ang="18900000" scaled="0"/>
        </a:gradFill>
        <a:ln>
          <a:solidFill>
            <a:schemeClr val="accent1">
              <a:lumMod val="20000"/>
              <a:lumOff val="80000"/>
            </a:schemeClr>
          </a:solidFill>
        </a:ln>
      </dgm:spPr>
    </dgm:pt>
  </dgm:ptLst>
  <dgm:cxnLst>
    <dgm:cxn modelId="{C3F92113-3A20-44A3-B036-E3891A6E2F97}" srcId="{137D532D-13F7-44A2-B83C-3424CD3ADABF}" destId="{BB062585-F567-47FE-B637-4101057D0310}" srcOrd="0" destOrd="0" parTransId="{0C974ACD-FD45-4777-88AA-FEC966D8750C}" sibTransId="{CC6C2458-5A91-40BD-8682-51C1896AD8FD}"/>
    <dgm:cxn modelId="{63E4433E-C3E5-499B-9468-AF87C410FB23}" type="presOf" srcId="{87FE4815-E28D-4C8F-88EC-F920088A17C5}" destId="{FACD7AB8-AD13-4A4A-9AA9-E098BD8664BB}" srcOrd="0" destOrd="0" presId="urn:microsoft.com/office/officeart/2005/8/layout/funnel1"/>
    <dgm:cxn modelId="{E6FC425C-F5C9-46AF-8964-9002A9275BF9}" type="presOf" srcId="{4FE1EA4C-AC7B-4D8A-AD7A-A7EEA633F1B5}" destId="{1F844577-5337-4211-8D1B-00CD547BC475}" srcOrd="0" destOrd="0" presId="urn:microsoft.com/office/officeart/2005/8/layout/funnel1"/>
    <dgm:cxn modelId="{235F9D6E-2F59-4F4B-B681-19D7895B07C1}" srcId="{137D532D-13F7-44A2-B83C-3424CD3ADABF}" destId="{87FE4815-E28D-4C8F-88EC-F920088A17C5}" srcOrd="1" destOrd="0" parTransId="{4F7F4D13-373F-4B9F-B5A5-16A1B8098EC5}" sibTransId="{7940DE83-AF9A-4F16-A4A7-7940A95C06B7}"/>
    <dgm:cxn modelId="{91D2507A-FE53-4BE3-A2E4-6FEAFA6D4E58}" type="presOf" srcId="{BB062585-F567-47FE-B637-4101057D0310}" destId="{938BBF38-B840-43C8-BBD8-86C1AAD6816E}" srcOrd="0" destOrd="0" presId="urn:microsoft.com/office/officeart/2005/8/layout/funnel1"/>
    <dgm:cxn modelId="{BAA666A9-6D8B-4A46-A33F-C94F7EE8C34F}" type="presOf" srcId="{3608CC96-CAA3-4987-A8A9-DF01CADD7414}" destId="{7F8358A7-63C7-405F-83A4-7529FBB73212}" srcOrd="0" destOrd="0" presId="urn:microsoft.com/office/officeart/2005/8/layout/funnel1"/>
    <dgm:cxn modelId="{31B641C6-8908-4B0E-A551-0D2888BDFCA2}" srcId="{137D532D-13F7-44A2-B83C-3424CD3ADABF}" destId="{3608CC96-CAA3-4987-A8A9-DF01CADD7414}" srcOrd="2" destOrd="0" parTransId="{1809867F-5E49-4F1E-AA36-8C2181A993BF}" sibTransId="{7628472D-F6B2-47CC-8251-BFAE3A58508D}"/>
    <dgm:cxn modelId="{B5C4C0D0-E1F7-4130-A262-19E0E2334AB4}" srcId="{137D532D-13F7-44A2-B83C-3424CD3ADABF}" destId="{4FE1EA4C-AC7B-4D8A-AD7A-A7EEA633F1B5}" srcOrd="3" destOrd="0" parTransId="{7A178CEF-5F55-4715-9E7F-7352FD281728}" sibTransId="{4B870F78-8EE3-442F-AEE0-B7DE4CD34611}"/>
    <dgm:cxn modelId="{9CB625F2-1AC5-46AB-AF7C-567A9C0A7933}" type="presOf" srcId="{137D532D-13F7-44A2-B83C-3424CD3ADABF}" destId="{AD844348-365B-46B4-92AF-65CD5309B656}" srcOrd="0" destOrd="0" presId="urn:microsoft.com/office/officeart/2005/8/layout/funnel1"/>
    <dgm:cxn modelId="{DD2D7CA8-9324-4DB4-86BA-26D923216424}" type="presParOf" srcId="{AD844348-365B-46B4-92AF-65CD5309B656}" destId="{4B7B464D-652B-486D-B6F0-21852F76EA30}" srcOrd="0" destOrd="0" presId="urn:microsoft.com/office/officeart/2005/8/layout/funnel1"/>
    <dgm:cxn modelId="{3D4CBEE8-D169-4406-B71B-70C25F58AF9D}" type="presParOf" srcId="{AD844348-365B-46B4-92AF-65CD5309B656}" destId="{9FB8D28B-4046-4426-9945-EBCE6C2C22C9}" srcOrd="1" destOrd="0" presId="urn:microsoft.com/office/officeart/2005/8/layout/funnel1"/>
    <dgm:cxn modelId="{850963BE-FCB6-4AA2-9C03-0D7BEDBA616B}" type="presParOf" srcId="{AD844348-365B-46B4-92AF-65CD5309B656}" destId="{1F844577-5337-4211-8D1B-00CD547BC475}" srcOrd="2" destOrd="0" presId="urn:microsoft.com/office/officeart/2005/8/layout/funnel1"/>
    <dgm:cxn modelId="{F738E7D6-EC01-4375-8BD6-0083E9EA840A}" type="presParOf" srcId="{AD844348-365B-46B4-92AF-65CD5309B656}" destId="{7F8358A7-63C7-405F-83A4-7529FBB73212}" srcOrd="3" destOrd="0" presId="urn:microsoft.com/office/officeart/2005/8/layout/funnel1"/>
    <dgm:cxn modelId="{F11B2ECC-33F5-4EAD-80BB-72F0084FF26C}" type="presParOf" srcId="{AD844348-365B-46B4-92AF-65CD5309B656}" destId="{FACD7AB8-AD13-4A4A-9AA9-E098BD8664BB}" srcOrd="4" destOrd="0" presId="urn:microsoft.com/office/officeart/2005/8/layout/funnel1"/>
    <dgm:cxn modelId="{9CD979C6-A60D-446A-8EE6-A052A6A8B582}" type="presParOf" srcId="{AD844348-365B-46B4-92AF-65CD5309B656}" destId="{938BBF38-B840-43C8-BBD8-86C1AAD6816E}" srcOrd="5" destOrd="0" presId="urn:microsoft.com/office/officeart/2005/8/layout/funnel1"/>
    <dgm:cxn modelId="{C070CDEB-11DF-4A4E-927A-73AEA1C06A5E}" type="presParOf" srcId="{AD844348-365B-46B4-92AF-65CD5309B656}" destId="{3215AE12-7DF8-4965-BB9A-958690DF1423}" srcOrd="6" destOrd="0" presId="urn:microsoft.com/office/officeart/2005/8/layout/funnel1"/>
  </dgm:cxnLst>
  <dgm:bg>
    <a:no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B464D-652B-486D-B6F0-21852F76EA30}">
      <dsp:nvSpPr>
        <dsp:cNvPr id="0" name=""/>
        <dsp:cNvSpPr/>
      </dsp:nvSpPr>
      <dsp:spPr>
        <a:xfrm>
          <a:off x="1554121" y="144824"/>
          <a:ext cx="2874218" cy="998178"/>
        </a:xfrm>
        <a:prstGeom prst="ellipse">
          <a:avLst/>
        </a:prstGeom>
        <a:solidFill>
          <a:schemeClr val="accent1">
            <a:alpha val="1000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9FB8D28B-4046-4426-9945-EBCE6C2C22C9}">
      <dsp:nvSpPr>
        <dsp:cNvPr id="0" name=""/>
        <dsp:cNvSpPr/>
      </dsp:nvSpPr>
      <dsp:spPr>
        <a:xfrm rot="16200000">
          <a:off x="2729543" y="2710987"/>
          <a:ext cx="557019" cy="356492"/>
        </a:xfrm>
        <a:prstGeom prst="downArrow">
          <a:avLst/>
        </a:prstGeom>
        <a:solidFill>
          <a:schemeClr val="accent1">
            <a:lumMod val="60000"/>
            <a:lumOff val="40000"/>
          </a:schemeClr>
        </a:solidFill>
        <a:ln>
          <a:noFill/>
        </a:ln>
        <a:effectLst>
          <a:outerShdw blurRad="38100" dist="25400" dir="2700000" algn="br"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F844577-5337-4211-8D1B-00CD547BC475}">
      <dsp:nvSpPr>
        <dsp:cNvPr id="0" name=""/>
        <dsp:cNvSpPr/>
      </dsp:nvSpPr>
      <dsp:spPr>
        <a:xfrm>
          <a:off x="3710661" y="1368047"/>
          <a:ext cx="2280712" cy="668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s-ES" sz="2800" kern="1200" dirty="0">
            <a:latin typeface="Century Gothic" panose="020B0502020202020204" pitchFamily="34" charset="0"/>
            <a:ea typeface="Verdana" panose="020B0604030504040204" pitchFamily="34" charset="0"/>
          </a:endParaRPr>
        </a:p>
        <a:p>
          <a:pPr marL="0" lvl="0" indent="0" algn="ctr" defTabSz="1244600">
            <a:lnSpc>
              <a:spcPct val="90000"/>
            </a:lnSpc>
            <a:spcBef>
              <a:spcPct val="0"/>
            </a:spcBef>
            <a:spcAft>
              <a:spcPct val="35000"/>
            </a:spcAft>
            <a:buNone/>
          </a:pPr>
          <a:endParaRPr lang="es-ES" sz="2800" kern="1200" dirty="0">
            <a:latin typeface="Century Gothic" panose="020B0502020202020204" pitchFamily="34" charset="0"/>
            <a:ea typeface="Verdana" panose="020B0604030504040204" pitchFamily="34" charset="0"/>
          </a:endParaRPr>
        </a:p>
        <a:p>
          <a:pPr marL="0" lvl="0" indent="0" algn="ctr" defTabSz="1244600">
            <a:lnSpc>
              <a:spcPct val="90000"/>
            </a:lnSpc>
            <a:spcBef>
              <a:spcPct val="0"/>
            </a:spcBef>
            <a:spcAft>
              <a:spcPct val="35000"/>
            </a:spcAft>
            <a:buNone/>
          </a:pPr>
          <a:r>
            <a:rPr lang="es-ES" sz="3200" b="1" kern="1200" dirty="0">
              <a:solidFill>
                <a:schemeClr val="accent1"/>
              </a:solidFill>
              <a:latin typeface="Century Gothic" panose="020B0502020202020204" pitchFamily="34" charset="0"/>
              <a:ea typeface="Verdana" panose="020B0604030504040204" pitchFamily="34" charset="0"/>
            </a:rPr>
            <a:t>Sector público</a:t>
          </a:r>
          <a:endParaRPr lang="es-CO" sz="3200" b="1" kern="1200" dirty="0">
            <a:solidFill>
              <a:schemeClr val="accent1"/>
            </a:solidFill>
            <a:latin typeface="Century Gothic" panose="020B0502020202020204" pitchFamily="34" charset="0"/>
          </a:endParaRPr>
        </a:p>
      </dsp:txBody>
      <dsp:txXfrm>
        <a:off x="3710661" y="1368047"/>
        <a:ext cx="2280712" cy="668422"/>
      </dsp:txXfrm>
    </dsp:sp>
    <dsp:sp modelId="{7F8358A7-63C7-405F-83A4-7529FBB73212}">
      <dsp:nvSpPr>
        <dsp:cNvPr id="0" name=""/>
        <dsp:cNvSpPr/>
      </dsp:nvSpPr>
      <dsp:spPr>
        <a:xfrm>
          <a:off x="2599089" y="1220094"/>
          <a:ext cx="1002634" cy="1002634"/>
        </a:xfrm>
        <a:prstGeom prst="ellipse">
          <a:avLst/>
        </a:prstGeom>
        <a:gradFill rotWithShape="0">
          <a:gsLst>
            <a:gs pos="0">
              <a:schemeClr val="accent4"/>
            </a:gs>
            <a:gs pos="50000">
              <a:schemeClr val="accent4"/>
            </a:gs>
            <a:gs pos="70000">
              <a:schemeClr val="accent4"/>
            </a:gs>
            <a:gs pos="100000">
              <a:schemeClr val="accent4"/>
            </a:gs>
          </a:gsLst>
          <a:lin ang="16200000" scaled="0"/>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Verdana" panose="020B0604030504040204" pitchFamily="34" charset="0"/>
              <a:ea typeface="Verdana" panose="020B0604030504040204" pitchFamily="34" charset="0"/>
            </a:rPr>
            <a:t>SGR y </a:t>
          </a:r>
          <a:r>
            <a:rPr lang="es-ES" sz="1300" kern="1200" dirty="0" err="1">
              <a:latin typeface="Verdana" panose="020B0604030504040204" pitchFamily="34" charset="0"/>
              <a:ea typeface="Verdana" panose="020B0604030504040204" pitchFamily="34" charset="0"/>
            </a:rPr>
            <a:t>BanRep</a:t>
          </a:r>
          <a:br>
            <a:rPr lang="es-ES" sz="1300" kern="1200" dirty="0">
              <a:latin typeface="Verdana" panose="020B0604030504040204" pitchFamily="34" charset="0"/>
              <a:ea typeface="Verdana" panose="020B0604030504040204" pitchFamily="34" charset="0"/>
            </a:rPr>
          </a:br>
          <a:r>
            <a:rPr lang="es-ES" sz="1300" kern="1200" dirty="0">
              <a:latin typeface="Verdana" panose="020B0604030504040204" pitchFamily="34" charset="0"/>
              <a:ea typeface="Verdana" panose="020B0604030504040204" pitchFamily="34" charset="0"/>
            </a:rPr>
            <a:t>2</a:t>
          </a:r>
          <a:endParaRPr lang="es-CO" sz="1300" kern="1200" dirty="0">
            <a:latin typeface="Verdana" panose="020B0604030504040204" pitchFamily="34" charset="0"/>
            <a:ea typeface="Verdana" panose="020B0604030504040204" pitchFamily="34" charset="0"/>
          </a:endParaRPr>
        </a:p>
      </dsp:txBody>
      <dsp:txXfrm>
        <a:off x="2745921" y="1366926"/>
        <a:ext cx="708970" cy="708970"/>
      </dsp:txXfrm>
    </dsp:sp>
    <dsp:sp modelId="{FACD7AB8-AD13-4A4A-9AA9-E098BD8664BB}">
      <dsp:nvSpPr>
        <dsp:cNvPr id="0" name=""/>
        <dsp:cNvSpPr/>
      </dsp:nvSpPr>
      <dsp:spPr>
        <a:xfrm>
          <a:off x="1881648" y="467896"/>
          <a:ext cx="1002634" cy="1002634"/>
        </a:xfrm>
        <a:prstGeom prst="ellipse">
          <a:avLst/>
        </a:prstGeom>
        <a:gradFill rotWithShape="0">
          <a:gsLst>
            <a:gs pos="0">
              <a:schemeClr val="accent2"/>
            </a:gs>
            <a:gs pos="50000">
              <a:schemeClr val="accent2"/>
            </a:gs>
            <a:gs pos="70000">
              <a:schemeClr val="accent2"/>
            </a:gs>
            <a:gs pos="100000">
              <a:schemeClr val="accent2"/>
            </a:gs>
          </a:gsLst>
          <a:lin ang="16200000" scaled="0"/>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1"/>
              </a:solidFill>
              <a:latin typeface="Verdana" panose="020B0604030504040204" pitchFamily="34" charset="0"/>
              <a:ea typeface="Verdana" panose="020B0604030504040204" pitchFamily="34" charset="0"/>
            </a:rPr>
            <a:t>Nacional</a:t>
          </a:r>
          <a:br>
            <a:rPr lang="es-ES" sz="1600" kern="1200" dirty="0">
              <a:solidFill>
                <a:schemeClr val="bg1"/>
              </a:solidFill>
              <a:latin typeface="Verdana" panose="020B0604030504040204" pitchFamily="34" charset="0"/>
              <a:ea typeface="Verdana" panose="020B0604030504040204" pitchFamily="34" charset="0"/>
            </a:rPr>
          </a:br>
          <a:r>
            <a:rPr lang="es-ES" sz="1600" kern="1200" dirty="0">
              <a:solidFill>
                <a:schemeClr val="bg1"/>
              </a:solidFill>
              <a:latin typeface="Verdana" panose="020B0604030504040204" pitchFamily="34" charset="0"/>
              <a:ea typeface="Verdana" panose="020B0604030504040204" pitchFamily="34" charset="0"/>
            </a:rPr>
            <a:t>353</a:t>
          </a:r>
          <a:endParaRPr lang="es-CO" sz="1600" kern="1200" dirty="0">
            <a:solidFill>
              <a:schemeClr val="bg1"/>
            </a:solidFill>
            <a:latin typeface="Verdana" panose="020B0604030504040204" pitchFamily="34" charset="0"/>
            <a:ea typeface="Verdana" panose="020B0604030504040204" pitchFamily="34" charset="0"/>
          </a:endParaRPr>
        </a:p>
      </dsp:txBody>
      <dsp:txXfrm>
        <a:off x="2028480" y="614728"/>
        <a:ext cx="708970" cy="708970"/>
      </dsp:txXfrm>
    </dsp:sp>
    <dsp:sp modelId="{938BBF38-B840-43C8-BBD8-86C1AAD6816E}">
      <dsp:nvSpPr>
        <dsp:cNvPr id="0" name=""/>
        <dsp:cNvSpPr/>
      </dsp:nvSpPr>
      <dsp:spPr>
        <a:xfrm>
          <a:off x="2906563" y="225481"/>
          <a:ext cx="1002634" cy="1002634"/>
        </a:xfrm>
        <a:prstGeom prst="ellipse">
          <a:avLst/>
        </a:prstGeom>
        <a:gradFill rotWithShape="0">
          <a:gsLst>
            <a:gs pos="0">
              <a:schemeClr val="accent3"/>
            </a:gs>
            <a:gs pos="50000">
              <a:schemeClr val="accent3"/>
            </a:gs>
            <a:gs pos="70000">
              <a:schemeClr val="accent3"/>
            </a:gs>
            <a:gs pos="100000">
              <a:schemeClr val="accent3"/>
            </a:gs>
          </a:gsLst>
          <a:lin ang="16200000" scaled="0"/>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dirty="0">
              <a:solidFill>
                <a:schemeClr val="bg1"/>
              </a:solidFill>
              <a:latin typeface="Verdana" panose="020B0604030504040204" pitchFamily="34" charset="0"/>
              <a:ea typeface="Verdana" panose="020B0604030504040204" pitchFamily="34" charset="0"/>
            </a:rPr>
            <a:t>Territoria</a:t>
          </a:r>
          <a:r>
            <a:rPr lang="es-ES" sz="1200" kern="1200" dirty="0">
              <a:solidFill>
                <a:schemeClr val="bg1"/>
              </a:solidFill>
              <a:latin typeface="Verdana" panose="020B0604030504040204" pitchFamily="34" charset="0"/>
              <a:ea typeface="Verdana" panose="020B0604030504040204" pitchFamily="34" charset="0"/>
            </a:rPr>
            <a:t>l</a:t>
          </a:r>
          <a:br>
            <a:rPr lang="es-ES" sz="1200" kern="1200" dirty="0">
              <a:solidFill>
                <a:schemeClr val="bg1"/>
              </a:solidFill>
              <a:latin typeface="Verdana" panose="020B0604030504040204" pitchFamily="34" charset="0"/>
              <a:ea typeface="Verdana" panose="020B0604030504040204" pitchFamily="34" charset="0"/>
            </a:rPr>
          </a:br>
          <a:r>
            <a:rPr lang="es-ES" sz="1600" kern="1200" dirty="0">
              <a:solidFill>
                <a:schemeClr val="bg1"/>
              </a:solidFill>
              <a:latin typeface="Verdana" panose="020B0604030504040204" pitchFamily="34" charset="0"/>
              <a:ea typeface="Verdana" panose="020B0604030504040204" pitchFamily="34" charset="0"/>
            </a:rPr>
            <a:t>3.667</a:t>
          </a:r>
          <a:endParaRPr lang="es-CO" sz="1100" kern="1200" dirty="0">
            <a:solidFill>
              <a:schemeClr val="bg1"/>
            </a:solidFill>
            <a:latin typeface="Verdana" panose="020B0604030504040204" pitchFamily="34" charset="0"/>
            <a:ea typeface="Verdana" panose="020B0604030504040204" pitchFamily="34" charset="0"/>
          </a:endParaRPr>
        </a:p>
      </dsp:txBody>
      <dsp:txXfrm>
        <a:off x="3053395" y="372313"/>
        <a:ext cx="708970" cy="708970"/>
      </dsp:txXfrm>
    </dsp:sp>
    <dsp:sp modelId="{3215AE12-7DF8-4965-BB9A-958690DF1423}">
      <dsp:nvSpPr>
        <dsp:cNvPr id="0" name=""/>
        <dsp:cNvSpPr/>
      </dsp:nvSpPr>
      <dsp:spPr>
        <a:xfrm>
          <a:off x="1415820" y="0"/>
          <a:ext cx="3119306" cy="2495445"/>
        </a:xfrm>
        <a:prstGeom prst="funnel">
          <a:avLst/>
        </a:prstGeom>
        <a:gradFill rotWithShape="0">
          <a:gsLst>
            <a:gs pos="60180">
              <a:srgbClr val="F7CDAE">
                <a:alpha val="10000"/>
              </a:srgbClr>
            </a:gs>
            <a:gs pos="85000">
              <a:schemeClr val="bg1"/>
            </a:gs>
            <a:gs pos="100000">
              <a:schemeClr val="bg1"/>
            </a:gs>
          </a:gsLst>
          <a:lin ang="18900000" scaled="0"/>
        </a:gradFill>
        <a:ln w="9525" cap="flat" cmpd="sng" algn="ctr">
          <a:solidFill>
            <a:schemeClr val="accent1">
              <a:lumMod val="20000"/>
              <a:lumOff val="80000"/>
            </a:schemeClr>
          </a:solidFill>
          <a:miter lim="800000"/>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0.25398</cdr:x>
      <cdr:y>0.63226</cdr:y>
    </cdr:from>
    <cdr:to>
      <cdr:x>0.35795</cdr:x>
      <cdr:y>0.74551</cdr:y>
    </cdr:to>
    <cdr:sp macro="" textlink="">
      <cdr:nvSpPr>
        <cdr:cNvPr id="2" name="CuadroTexto 10">
          <a:extLst xmlns:a="http://schemas.openxmlformats.org/drawingml/2006/main">
            <a:ext uri="{FF2B5EF4-FFF2-40B4-BE49-F238E27FC236}">
              <a16:creationId xmlns:a16="http://schemas.microsoft.com/office/drawing/2014/main" id="{00000000-0008-0000-0400-00000B000000}"/>
            </a:ext>
          </a:extLst>
        </cdr:cNvPr>
        <cdr:cNvSpPr txBox="1"/>
      </cdr:nvSpPr>
      <cdr:spPr>
        <a:xfrm xmlns:a="http://schemas.openxmlformats.org/drawingml/2006/main" rot="430658">
          <a:off x="1543961" y="1321989"/>
          <a:ext cx="632044" cy="23679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Overflow="clip" horzOverflow="clip"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EC46BADE-6CE6-4A00-9161-F987FB5744A9}" type="TxLink">
            <a:rPr lang="en-US" sz="650" b="0" i="0" u="none" strike="noStrike">
              <a:solidFill>
                <a:schemeClr val="bg1">
                  <a:lumMod val="25000"/>
                </a:schemeClr>
              </a:solidFill>
              <a:latin typeface="Verdana"/>
              <a:ea typeface="Verdana"/>
              <a:cs typeface="+mn-cs"/>
            </a:rPr>
            <a:pPr marL="0" indent="0" algn="ctr"/>
            <a:t>Sep_2023</a:t>
          </a:fld>
          <a:endParaRPr lang="es-CO" sz="650" b="0" i="0" u="none" strike="noStrike">
            <a:solidFill>
              <a:schemeClr val="bg1">
                <a:lumMod val="25000"/>
              </a:schemeClr>
            </a:solidFill>
            <a:latin typeface="Verdana"/>
            <a:ea typeface="Verdan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0.25398</cdr:x>
      <cdr:y>0.63226</cdr:y>
    </cdr:from>
    <cdr:to>
      <cdr:x>0.35795</cdr:x>
      <cdr:y>0.74551</cdr:y>
    </cdr:to>
    <cdr:sp macro="" textlink="">
      <cdr:nvSpPr>
        <cdr:cNvPr id="2" name="CuadroTexto 10">
          <a:extLst xmlns:a="http://schemas.openxmlformats.org/drawingml/2006/main">
            <a:ext uri="{FF2B5EF4-FFF2-40B4-BE49-F238E27FC236}">
              <a16:creationId xmlns:a16="http://schemas.microsoft.com/office/drawing/2014/main" id="{00000000-0008-0000-0400-00000B000000}"/>
            </a:ext>
          </a:extLst>
        </cdr:cNvPr>
        <cdr:cNvSpPr txBox="1"/>
      </cdr:nvSpPr>
      <cdr:spPr>
        <a:xfrm xmlns:a="http://schemas.openxmlformats.org/drawingml/2006/main" rot="430658">
          <a:off x="1543961" y="1321989"/>
          <a:ext cx="632044" cy="23679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Overflow="clip" horzOverflow="clip"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EC46BADE-6CE6-4A00-9161-F987FB5744A9}" type="TxLink">
            <a:rPr lang="en-US" sz="650" b="0" i="0" u="none" strike="noStrike">
              <a:solidFill>
                <a:schemeClr val="bg1">
                  <a:lumMod val="25000"/>
                </a:schemeClr>
              </a:solidFill>
              <a:latin typeface="Verdana"/>
              <a:ea typeface="Verdana"/>
              <a:cs typeface="+mn-cs"/>
            </a:rPr>
            <a:pPr marL="0" indent="0" algn="ctr"/>
            <a:t>Sep_2023</a:t>
          </a:fld>
          <a:endParaRPr lang="es-CO" sz="650" b="0" i="0" u="none" strike="noStrike">
            <a:solidFill>
              <a:schemeClr val="bg1">
                <a:lumMod val="25000"/>
              </a:schemeClr>
            </a:solidFill>
            <a:latin typeface="Verdana"/>
            <a:ea typeface="Verdan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0.25658</cdr:x>
      <cdr:y>0.63746</cdr:y>
    </cdr:from>
    <cdr:to>
      <cdr:x>0.39434</cdr:x>
      <cdr:y>0.75071</cdr:y>
    </cdr:to>
    <cdr:sp macro="" textlink="">
      <cdr:nvSpPr>
        <cdr:cNvPr id="2" name="CuadroTexto 10">
          <a:extLst xmlns:a="http://schemas.openxmlformats.org/drawingml/2006/main">
            <a:ext uri="{FF2B5EF4-FFF2-40B4-BE49-F238E27FC236}">
              <a16:creationId xmlns:a16="http://schemas.microsoft.com/office/drawing/2014/main" id="{00000000-0008-0000-0400-00000B000000}"/>
            </a:ext>
          </a:extLst>
        </cdr:cNvPr>
        <cdr:cNvSpPr txBox="1"/>
      </cdr:nvSpPr>
      <cdr:spPr>
        <a:xfrm xmlns:a="http://schemas.openxmlformats.org/drawingml/2006/main" rot="430658">
          <a:off x="1320875" y="1332857"/>
          <a:ext cx="709200" cy="23679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Overflow="clip" horzOverflow="clip"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EC46BADE-6CE6-4A00-9161-F987FB5744A9}" type="TxLink">
            <a:rPr lang="en-US" sz="650" b="0" i="0" u="none" strike="noStrike">
              <a:solidFill>
                <a:schemeClr val="bg1">
                  <a:lumMod val="25000"/>
                </a:schemeClr>
              </a:solidFill>
              <a:latin typeface="Verdana"/>
              <a:ea typeface="Verdana"/>
              <a:cs typeface="+mn-cs"/>
            </a:rPr>
            <a:pPr marL="0" indent="0" algn="ctr"/>
            <a:t>Sep_2023</a:t>
          </a:fld>
          <a:endParaRPr lang="es-CO" sz="650" b="0" i="0" u="none" strike="noStrike">
            <a:solidFill>
              <a:schemeClr val="bg1">
                <a:lumMod val="25000"/>
              </a:schemeClr>
            </a:solidFill>
            <a:latin typeface="Verdana"/>
            <a:ea typeface="Verdana"/>
            <a:cs typeface="+mn-cs"/>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0.24926</cdr:x>
      <cdr:y>0.64128</cdr:y>
    </cdr:from>
    <cdr:to>
      <cdr:x>0.35323</cdr:x>
      <cdr:y>0.75453</cdr:y>
    </cdr:to>
    <cdr:sp macro="" textlink="">
      <cdr:nvSpPr>
        <cdr:cNvPr id="2" name="CuadroTexto 10">
          <a:extLst xmlns:a="http://schemas.openxmlformats.org/drawingml/2006/main">
            <a:ext uri="{FF2B5EF4-FFF2-40B4-BE49-F238E27FC236}">
              <a16:creationId xmlns:a16="http://schemas.microsoft.com/office/drawing/2014/main" id="{00000000-0008-0000-0400-00000B000000}"/>
            </a:ext>
          </a:extLst>
        </cdr:cNvPr>
        <cdr:cNvSpPr txBox="1"/>
      </cdr:nvSpPr>
      <cdr:spPr>
        <a:xfrm xmlns:a="http://schemas.openxmlformats.org/drawingml/2006/main" rot="430658">
          <a:off x="1508742" y="1354589"/>
          <a:ext cx="629321" cy="23922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Overflow="clip" horzOverflow="clip"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EC46BADE-6CE6-4A00-9161-F987FB5744A9}" type="TxLink">
            <a:rPr lang="en-US" sz="650" b="0" i="0" u="none" strike="noStrike">
              <a:solidFill>
                <a:schemeClr val="bg1">
                  <a:lumMod val="25000"/>
                </a:schemeClr>
              </a:solidFill>
              <a:latin typeface="Verdana"/>
              <a:ea typeface="Verdana"/>
              <a:cs typeface="+mn-cs"/>
            </a:rPr>
            <a:pPr marL="0" indent="0" algn="ctr"/>
            <a:t>Sep_2023</a:t>
          </a:fld>
          <a:endParaRPr lang="es-CO" sz="650" b="0" i="0" u="none" strike="noStrike">
            <a:solidFill>
              <a:schemeClr val="bg1">
                <a:lumMod val="25000"/>
              </a:schemeClr>
            </a:solidFill>
            <a:latin typeface="Verdana"/>
            <a:ea typeface="Verdana"/>
            <a:cs typeface="+mn-cs"/>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0.25398</cdr:x>
      <cdr:y>0.63226</cdr:y>
    </cdr:from>
    <cdr:to>
      <cdr:x>0.35795</cdr:x>
      <cdr:y>0.74551</cdr:y>
    </cdr:to>
    <cdr:sp macro="" textlink="">
      <cdr:nvSpPr>
        <cdr:cNvPr id="2" name="CuadroTexto 10">
          <a:extLst xmlns:a="http://schemas.openxmlformats.org/drawingml/2006/main">
            <a:ext uri="{FF2B5EF4-FFF2-40B4-BE49-F238E27FC236}">
              <a16:creationId xmlns:a16="http://schemas.microsoft.com/office/drawing/2014/main" id="{00000000-0008-0000-0400-00000B000000}"/>
            </a:ext>
          </a:extLst>
        </cdr:cNvPr>
        <cdr:cNvSpPr txBox="1"/>
      </cdr:nvSpPr>
      <cdr:spPr>
        <a:xfrm xmlns:a="http://schemas.openxmlformats.org/drawingml/2006/main" rot="430658">
          <a:off x="1543961" y="1321989"/>
          <a:ext cx="632044" cy="23679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Overflow="clip" horzOverflow="clip"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EC46BADE-6CE6-4A00-9161-F987FB5744A9}" type="TxLink">
            <a:rPr lang="en-US" sz="650" b="0" i="0" u="none" strike="noStrike">
              <a:solidFill>
                <a:schemeClr val="bg1">
                  <a:lumMod val="25000"/>
                </a:schemeClr>
              </a:solidFill>
              <a:latin typeface="Verdana"/>
              <a:ea typeface="Verdana"/>
              <a:cs typeface="+mn-cs"/>
            </a:rPr>
            <a:pPr marL="0" indent="0" algn="ctr"/>
            <a:t>Dic_2023</a:t>
          </a:fld>
          <a:endParaRPr lang="es-CO" sz="650" b="0" i="0" u="none" strike="noStrike">
            <a:solidFill>
              <a:schemeClr val="bg1">
                <a:lumMod val="25000"/>
              </a:schemeClr>
            </a:solidFill>
            <a:latin typeface="Verdana"/>
            <a:ea typeface="Verdana"/>
            <a:cs typeface="+mn-cs"/>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0.25398</cdr:x>
      <cdr:y>0.63226</cdr:y>
    </cdr:from>
    <cdr:to>
      <cdr:x>0.35795</cdr:x>
      <cdr:y>0.74551</cdr:y>
    </cdr:to>
    <cdr:sp macro="" textlink="">
      <cdr:nvSpPr>
        <cdr:cNvPr id="2" name="CuadroTexto 10">
          <a:extLst xmlns:a="http://schemas.openxmlformats.org/drawingml/2006/main">
            <a:ext uri="{FF2B5EF4-FFF2-40B4-BE49-F238E27FC236}">
              <a16:creationId xmlns:a16="http://schemas.microsoft.com/office/drawing/2014/main" id="{00000000-0008-0000-0400-00000B000000}"/>
            </a:ext>
          </a:extLst>
        </cdr:cNvPr>
        <cdr:cNvSpPr txBox="1"/>
      </cdr:nvSpPr>
      <cdr:spPr>
        <a:xfrm xmlns:a="http://schemas.openxmlformats.org/drawingml/2006/main" rot="430658">
          <a:off x="1543961" y="1321989"/>
          <a:ext cx="632044" cy="23679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Overflow="clip" horzOverflow="clip"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EC46BADE-6CE6-4A00-9161-F987FB5744A9}" type="TxLink">
            <a:rPr lang="en-US" sz="650" b="0" i="0" u="none" strike="noStrike">
              <a:solidFill>
                <a:schemeClr val="bg1">
                  <a:lumMod val="25000"/>
                </a:schemeClr>
              </a:solidFill>
              <a:latin typeface="Verdana"/>
              <a:ea typeface="Verdana"/>
              <a:cs typeface="+mn-cs"/>
            </a:rPr>
            <a:pPr marL="0" indent="0" algn="ctr"/>
            <a:t>Dic_2023</a:t>
          </a:fld>
          <a:endParaRPr lang="es-CO" sz="650" b="0" i="0" u="none" strike="noStrike">
            <a:solidFill>
              <a:schemeClr val="bg1">
                <a:lumMod val="25000"/>
              </a:schemeClr>
            </a:solidFill>
            <a:latin typeface="Verdana"/>
            <a:ea typeface="Verdana"/>
            <a:cs typeface="+mn-cs"/>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0.23756</cdr:x>
      <cdr:y>0.63249</cdr:y>
    </cdr:from>
    <cdr:to>
      <cdr:x>0.34112</cdr:x>
      <cdr:y>0.7322</cdr:y>
    </cdr:to>
    <cdr:sp macro="" textlink="">
      <cdr:nvSpPr>
        <cdr:cNvPr id="2" name="CuadroTexto 10">
          <a:extLst xmlns:a="http://schemas.openxmlformats.org/drawingml/2006/main">
            <a:ext uri="{FF2B5EF4-FFF2-40B4-BE49-F238E27FC236}">
              <a16:creationId xmlns:a16="http://schemas.microsoft.com/office/drawing/2014/main" id="{00000000-0008-0000-0400-00000B000000}"/>
            </a:ext>
          </a:extLst>
        </cdr:cNvPr>
        <cdr:cNvSpPr txBox="1"/>
      </cdr:nvSpPr>
      <cdr:spPr>
        <a:xfrm xmlns:a="http://schemas.openxmlformats.org/drawingml/2006/main" rot="430658">
          <a:off x="1466797" y="1322460"/>
          <a:ext cx="639390" cy="20848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Overflow="clip" horzOverflow="clip"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fld id="{F94DB6AC-2925-45CD-98D4-DA11CCBE89F8}" type="TxLink">
            <a:rPr lang="en-US" sz="650" b="0" i="0" u="none" strike="noStrike">
              <a:solidFill>
                <a:schemeClr val="bg1">
                  <a:lumMod val="25000"/>
                </a:schemeClr>
              </a:solidFill>
              <a:latin typeface="Verdana"/>
              <a:ea typeface="Verdana"/>
              <a:cs typeface="+mn-cs"/>
            </a:rPr>
            <a:pPr marL="0" indent="0"/>
            <a:t>Dic_2023</a:t>
          </a:fld>
          <a:endParaRPr lang="es-CO" sz="650" b="0" i="0" u="none" strike="noStrike" dirty="0">
            <a:solidFill>
              <a:schemeClr val="bg1">
                <a:lumMod val="25000"/>
              </a:schemeClr>
            </a:solidFill>
            <a:latin typeface="Verdana"/>
            <a:ea typeface="Verdana"/>
            <a:cs typeface="+mn-cs"/>
          </a:endParaRPr>
        </a:p>
      </cdr:txBody>
    </cdr:sp>
  </cdr:relSizeAnchor>
  <cdr:relSizeAnchor xmlns:cdr="http://schemas.openxmlformats.org/drawingml/2006/chartDrawing">
    <cdr:from>
      <cdr:x>0.44346</cdr:x>
      <cdr:y>0.72205</cdr:y>
    </cdr:from>
    <cdr:to>
      <cdr:x>0.53886</cdr:x>
      <cdr:y>0.80755</cdr:y>
    </cdr:to>
    <cdr:sp macro="" textlink="">
      <cdr:nvSpPr>
        <cdr:cNvPr id="3" name="CuadroTexto 10">
          <a:extLst xmlns:a="http://schemas.openxmlformats.org/drawingml/2006/main">
            <a:ext uri="{FF2B5EF4-FFF2-40B4-BE49-F238E27FC236}">
              <a16:creationId xmlns:a16="http://schemas.microsoft.com/office/drawing/2014/main" id="{6E6F0363-ED20-C59F-E4ED-69A6CB2E65BA}"/>
            </a:ext>
          </a:extLst>
        </cdr:cNvPr>
        <cdr:cNvSpPr txBox="1"/>
      </cdr:nvSpPr>
      <cdr:spPr>
        <a:xfrm xmlns:a="http://schemas.openxmlformats.org/drawingml/2006/main" rot="430658">
          <a:off x="2738080" y="1509733"/>
          <a:ext cx="589034" cy="17877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fld id="{F94DB6AC-2925-45CD-98D4-DA11CCBE89F8}" type="TxLink">
            <a:rPr lang="en-US" sz="650" b="0" i="0" u="none" strike="noStrike">
              <a:solidFill>
                <a:schemeClr val="bg1">
                  <a:lumMod val="25000"/>
                </a:schemeClr>
              </a:solidFill>
              <a:latin typeface="Verdana"/>
              <a:ea typeface="Verdana"/>
              <a:cs typeface="+mn-cs"/>
            </a:rPr>
            <a:pPr marL="0" indent="0"/>
            <a:t>Dic_2023</a:t>
          </a:fld>
          <a:endParaRPr lang="es-CO" sz="650" b="0" i="0" u="none" strike="noStrike">
            <a:solidFill>
              <a:schemeClr val="bg1">
                <a:lumMod val="25000"/>
              </a:schemeClr>
            </a:solidFill>
            <a:latin typeface="Verdana"/>
            <a:ea typeface="Verdana"/>
            <a:cs typeface="+mn-cs"/>
          </a:endParaRPr>
        </a:p>
      </cdr:txBody>
    </cdr:sp>
  </cdr:relSizeAnchor>
  <cdr:relSizeAnchor xmlns:cdr="http://schemas.openxmlformats.org/drawingml/2006/chartDrawing">
    <cdr:from>
      <cdr:x>0.67466</cdr:x>
      <cdr:y>0.46354</cdr:y>
    </cdr:from>
    <cdr:to>
      <cdr:x>0.77132</cdr:x>
      <cdr:y>0.57347</cdr:y>
    </cdr:to>
    <cdr:sp macro="" textlink="">
      <cdr:nvSpPr>
        <cdr:cNvPr id="4" name="CuadroTexto 10">
          <a:extLst xmlns:a="http://schemas.openxmlformats.org/drawingml/2006/main">
            <a:ext uri="{FF2B5EF4-FFF2-40B4-BE49-F238E27FC236}">
              <a16:creationId xmlns:a16="http://schemas.microsoft.com/office/drawing/2014/main" id="{6E6F0363-ED20-C59F-E4ED-69A6CB2E65BA}"/>
            </a:ext>
          </a:extLst>
        </cdr:cNvPr>
        <cdr:cNvSpPr txBox="1"/>
      </cdr:nvSpPr>
      <cdr:spPr>
        <a:xfrm xmlns:a="http://schemas.openxmlformats.org/drawingml/2006/main" rot="430658">
          <a:off x="4165582" y="969202"/>
          <a:ext cx="596813" cy="22985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fld id="{F94DB6AC-2925-45CD-98D4-DA11CCBE89F8}" type="TxLink">
            <a:rPr lang="en-US" sz="650" b="0" i="0" u="none" strike="noStrike">
              <a:solidFill>
                <a:schemeClr val="bg1">
                  <a:lumMod val="25000"/>
                </a:schemeClr>
              </a:solidFill>
              <a:latin typeface="Verdana"/>
              <a:ea typeface="Verdana"/>
              <a:cs typeface="+mn-cs"/>
            </a:rPr>
            <a:pPr marL="0" indent="0"/>
            <a:t>Dic_2023</a:t>
          </a:fld>
          <a:endParaRPr lang="es-CO" sz="650" b="0" i="0" u="none" strike="noStrike" dirty="0">
            <a:solidFill>
              <a:schemeClr val="bg1">
                <a:lumMod val="25000"/>
              </a:schemeClr>
            </a:solidFill>
            <a:latin typeface="Verdana"/>
            <a:ea typeface="Verdana"/>
            <a:cs typeface="+mn-cs"/>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2BE65-DA87-0F41-3537-8E003B787587}"/>
              </a:ext>
            </a:extLst>
          </p:cNvPr>
          <p:cNvSpPr>
            <a:spLocks noGrp="1"/>
          </p:cNvSpPr>
          <p:nvPr>
            <p:ph type="ctrTitle"/>
          </p:nvPr>
        </p:nvSpPr>
        <p:spPr>
          <a:xfrm>
            <a:off x="1143000" y="1122363"/>
            <a:ext cx="6858000" cy="2387600"/>
          </a:xfrm>
        </p:spPr>
        <p:txBody>
          <a:bodyPr anchor="b"/>
          <a:lstStyle>
            <a:lvl1pPr algn="ctr">
              <a:defRPr sz="1656"/>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761D079-839B-4723-7504-0C1E12F4E03E}"/>
              </a:ext>
            </a:extLst>
          </p:cNvPr>
          <p:cNvSpPr>
            <a:spLocks noGrp="1"/>
          </p:cNvSpPr>
          <p:nvPr>
            <p:ph type="subTitle" idx="1"/>
          </p:nvPr>
        </p:nvSpPr>
        <p:spPr>
          <a:xfrm>
            <a:off x="1143000" y="3602038"/>
            <a:ext cx="6858000" cy="1655762"/>
          </a:xfrm>
        </p:spPr>
        <p:txBody>
          <a:bodyPr/>
          <a:lstStyle>
            <a:lvl1pPr marL="0" indent="0" algn="ctr">
              <a:buNone/>
              <a:defRPr sz="662"/>
            </a:lvl1pPr>
            <a:lvl2pPr marL="126218" indent="0" algn="ctr">
              <a:buNone/>
              <a:defRPr sz="552"/>
            </a:lvl2pPr>
            <a:lvl3pPr marL="252435" indent="0" algn="ctr">
              <a:buNone/>
              <a:defRPr sz="497"/>
            </a:lvl3pPr>
            <a:lvl4pPr marL="378652" indent="0" algn="ctr">
              <a:buNone/>
              <a:defRPr sz="442"/>
            </a:lvl4pPr>
            <a:lvl5pPr marL="504869" indent="0" algn="ctr">
              <a:buNone/>
              <a:defRPr sz="442"/>
            </a:lvl5pPr>
            <a:lvl6pPr marL="631087" indent="0" algn="ctr">
              <a:buNone/>
              <a:defRPr sz="442"/>
            </a:lvl6pPr>
            <a:lvl7pPr marL="757304" indent="0" algn="ctr">
              <a:buNone/>
              <a:defRPr sz="442"/>
            </a:lvl7pPr>
            <a:lvl8pPr marL="883522" indent="0" algn="ctr">
              <a:buNone/>
              <a:defRPr sz="442"/>
            </a:lvl8pPr>
            <a:lvl9pPr marL="1009739" indent="0" algn="ctr">
              <a:buNone/>
              <a:defRPr sz="442"/>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138E93E-A548-C5D4-3AD9-80C4FD402725}"/>
              </a:ext>
            </a:extLst>
          </p:cNvPr>
          <p:cNvSpPr>
            <a:spLocks noGrp="1"/>
          </p:cNvSpPr>
          <p:nvPr>
            <p:ph type="dt" sz="half" idx="10"/>
          </p:nvPr>
        </p:nvSpPr>
        <p:spPr/>
        <p:txBody>
          <a:bodyPr/>
          <a:lstStyle/>
          <a:p>
            <a:fld id="{F3097F64-0321-4B94-A870-86A833E4153D}" type="datetimeFigureOut">
              <a:rPr lang="es-CO" smtClean="0"/>
              <a:t>12/02/2025</a:t>
            </a:fld>
            <a:endParaRPr lang="es-CO"/>
          </a:p>
        </p:txBody>
      </p:sp>
      <p:sp>
        <p:nvSpPr>
          <p:cNvPr id="5" name="Marcador de pie de página 4">
            <a:extLst>
              <a:ext uri="{FF2B5EF4-FFF2-40B4-BE49-F238E27FC236}">
                <a16:creationId xmlns:a16="http://schemas.microsoft.com/office/drawing/2014/main" id="{6AC20FCE-F309-6C90-D0B8-7BE50BF29FC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9DF874-EB05-C31D-F551-5137BE79936A}"/>
              </a:ext>
            </a:extLst>
          </p:cNvPr>
          <p:cNvSpPr>
            <a:spLocks noGrp="1"/>
          </p:cNvSpPr>
          <p:nvPr>
            <p:ph type="sldNum" sz="quarter" idx="12"/>
          </p:nvPr>
        </p:nvSpPr>
        <p:spPr/>
        <p:txBody>
          <a:bodyPr/>
          <a:lstStyle/>
          <a:p>
            <a:fld id="{7398EFD8-A5B3-46CA-A11A-1D9A90A7EA01}" type="slidenum">
              <a:rPr lang="es-CO" smtClean="0"/>
              <a:t>‹Nº›</a:t>
            </a:fld>
            <a:endParaRPr lang="es-CO"/>
          </a:p>
        </p:txBody>
      </p:sp>
    </p:spTree>
    <p:extLst>
      <p:ext uri="{BB962C8B-B14F-4D97-AF65-F5344CB8AC3E}">
        <p14:creationId xmlns:p14="http://schemas.microsoft.com/office/powerpoint/2010/main" val="32858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985B74-A684-5A5B-0770-51E28CF402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1D4F68E-BA6C-76C9-2A2E-AFA57C54236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8A31847-845A-6B7A-4943-BB5841819DA4}"/>
              </a:ext>
            </a:extLst>
          </p:cNvPr>
          <p:cNvSpPr>
            <a:spLocks noGrp="1"/>
          </p:cNvSpPr>
          <p:nvPr>
            <p:ph type="dt" sz="half" idx="10"/>
          </p:nvPr>
        </p:nvSpPr>
        <p:spPr/>
        <p:txBody>
          <a:bodyPr/>
          <a:lstStyle/>
          <a:p>
            <a:fld id="{F3097F64-0321-4B94-A870-86A833E4153D}" type="datetimeFigureOut">
              <a:rPr lang="es-CO" smtClean="0"/>
              <a:t>12/02/2025</a:t>
            </a:fld>
            <a:endParaRPr lang="es-CO"/>
          </a:p>
        </p:txBody>
      </p:sp>
      <p:sp>
        <p:nvSpPr>
          <p:cNvPr id="5" name="Marcador de pie de página 4">
            <a:extLst>
              <a:ext uri="{FF2B5EF4-FFF2-40B4-BE49-F238E27FC236}">
                <a16:creationId xmlns:a16="http://schemas.microsoft.com/office/drawing/2014/main" id="{775424FE-10C9-104C-9A78-4FEF73DBAD0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82855BE-D13F-826D-FB50-7A69800D5DCF}"/>
              </a:ext>
            </a:extLst>
          </p:cNvPr>
          <p:cNvSpPr>
            <a:spLocks noGrp="1"/>
          </p:cNvSpPr>
          <p:nvPr>
            <p:ph type="sldNum" sz="quarter" idx="12"/>
          </p:nvPr>
        </p:nvSpPr>
        <p:spPr/>
        <p:txBody>
          <a:bodyPr/>
          <a:lstStyle/>
          <a:p>
            <a:fld id="{7398EFD8-A5B3-46CA-A11A-1D9A90A7EA01}" type="slidenum">
              <a:rPr lang="es-CO" smtClean="0"/>
              <a:t>‹Nº›</a:t>
            </a:fld>
            <a:endParaRPr lang="es-CO"/>
          </a:p>
        </p:txBody>
      </p:sp>
    </p:spTree>
    <p:extLst>
      <p:ext uri="{BB962C8B-B14F-4D97-AF65-F5344CB8AC3E}">
        <p14:creationId xmlns:p14="http://schemas.microsoft.com/office/powerpoint/2010/main" val="315406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3255C20-E278-A3F6-3EE1-ECB8FA413EF4}"/>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185BC39-4140-E0D7-BD22-F35DD8D1AD70}"/>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3DACBC8-744B-4676-DB6F-667D57A93D90}"/>
              </a:ext>
            </a:extLst>
          </p:cNvPr>
          <p:cNvSpPr>
            <a:spLocks noGrp="1"/>
          </p:cNvSpPr>
          <p:nvPr>
            <p:ph type="dt" sz="half" idx="10"/>
          </p:nvPr>
        </p:nvSpPr>
        <p:spPr/>
        <p:txBody>
          <a:bodyPr/>
          <a:lstStyle/>
          <a:p>
            <a:fld id="{F3097F64-0321-4B94-A870-86A833E4153D}" type="datetimeFigureOut">
              <a:rPr lang="es-CO" smtClean="0"/>
              <a:t>12/02/2025</a:t>
            </a:fld>
            <a:endParaRPr lang="es-CO"/>
          </a:p>
        </p:txBody>
      </p:sp>
      <p:sp>
        <p:nvSpPr>
          <p:cNvPr id="5" name="Marcador de pie de página 4">
            <a:extLst>
              <a:ext uri="{FF2B5EF4-FFF2-40B4-BE49-F238E27FC236}">
                <a16:creationId xmlns:a16="http://schemas.microsoft.com/office/drawing/2014/main" id="{E27B70ED-6465-6117-03D1-40D375E2F9B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F151794-830E-B1B9-F37A-82C7D1390840}"/>
              </a:ext>
            </a:extLst>
          </p:cNvPr>
          <p:cNvSpPr>
            <a:spLocks noGrp="1"/>
          </p:cNvSpPr>
          <p:nvPr>
            <p:ph type="sldNum" sz="quarter" idx="12"/>
          </p:nvPr>
        </p:nvSpPr>
        <p:spPr/>
        <p:txBody>
          <a:bodyPr/>
          <a:lstStyle/>
          <a:p>
            <a:fld id="{7398EFD8-A5B3-46CA-A11A-1D9A90A7EA01}" type="slidenum">
              <a:rPr lang="es-CO" smtClean="0"/>
              <a:t>‹Nº›</a:t>
            </a:fld>
            <a:endParaRPr lang="es-CO"/>
          </a:p>
        </p:txBody>
      </p:sp>
    </p:spTree>
    <p:extLst>
      <p:ext uri="{BB962C8B-B14F-4D97-AF65-F5344CB8AC3E}">
        <p14:creationId xmlns:p14="http://schemas.microsoft.com/office/powerpoint/2010/main" val="401150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EB062D-039A-6909-5319-537D4F14FFB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876E44F-6092-ADBD-46A3-BD636777B3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FFE23ED-01FD-941F-AC0F-2C0525C47017}"/>
              </a:ext>
            </a:extLst>
          </p:cNvPr>
          <p:cNvSpPr>
            <a:spLocks noGrp="1"/>
          </p:cNvSpPr>
          <p:nvPr>
            <p:ph type="dt" sz="half" idx="10"/>
          </p:nvPr>
        </p:nvSpPr>
        <p:spPr/>
        <p:txBody>
          <a:bodyPr/>
          <a:lstStyle/>
          <a:p>
            <a:fld id="{F3097F64-0321-4B94-A870-86A833E4153D}" type="datetimeFigureOut">
              <a:rPr lang="es-CO" smtClean="0"/>
              <a:t>12/02/2025</a:t>
            </a:fld>
            <a:endParaRPr lang="es-CO"/>
          </a:p>
        </p:txBody>
      </p:sp>
      <p:sp>
        <p:nvSpPr>
          <p:cNvPr id="5" name="Marcador de pie de página 4">
            <a:extLst>
              <a:ext uri="{FF2B5EF4-FFF2-40B4-BE49-F238E27FC236}">
                <a16:creationId xmlns:a16="http://schemas.microsoft.com/office/drawing/2014/main" id="{04BF9975-102A-FD7A-19F1-872D174F925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4836C39-9A12-CACD-0C19-FF3F0B0A9D60}"/>
              </a:ext>
            </a:extLst>
          </p:cNvPr>
          <p:cNvSpPr>
            <a:spLocks noGrp="1"/>
          </p:cNvSpPr>
          <p:nvPr>
            <p:ph type="sldNum" sz="quarter" idx="12"/>
          </p:nvPr>
        </p:nvSpPr>
        <p:spPr/>
        <p:txBody>
          <a:bodyPr/>
          <a:lstStyle/>
          <a:p>
            <a:fld id="{7398EFD8-A5B3-46CA-A11A-1D9A90A7EA01}" type="slidenum">
              <a:rPr lang="es-CO" smtClean="0"/>
              <a:t>‹Nº›</a:t>
            </a:fld>
            <a:endParaRPr lang="es-CO"/>
          </a:p>
        </p:txBody>
      </p:sp>
    </p:spTree>
    <p:extLst>
      <p:ext uri="{BB962C8B-B14F-4D97-AF65-F5344CB8AC3E}">
        <p14:creationId xmlns:p14="http://schemas.microsoft.com/office/powerpoint/2010/main" val="217530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6BCB1-8F35-FF6C-36D9-0BF321AA0D35}"/>
              </a:ext>
            </a:extLst>
          </p:cNvPr>
          <p:cNvSpPr>
            <a:spLocks noGrp="1"/>
          </p:cNvSpPr>
          <p:nvPr>
            <p:ph type="title"/>
          </p:nvPr>
        </p:nvSpPr>
        <p:spPr>
          <a:xfrm>
            <a:off x="623888" y="1709740"/>
            <a:ext cx="7886700" cy="2852737"/>
          </a:xfrm>
        </p:spPr>
        <p:txBody>
          <a:bodyPr anchor="b"/>
          <a:lstStyle>
            <a:lvl1pPr>
              <a:defRPr sz="1656"/>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1F1CCD7-C957-65B6-9C13-6E60616FDA40}"/>
              </a:ext>
            </a:extLst>
          </p:cNvPr>
          <p:cNvSpPr>
            <a:spLocks noGrp="1"/>
          </p:cNvSpPr>
          <p:nvPr>
            <p:ph type="body" idx="1"/>
          </p:nvPr>
        </p:nvSpPr>
        <p:spPr>
          <a:xfrm>
            <a:off x="623888" y="4589465"/>
            <a:ext cx="7886700" cy="1500187"/>
          </a:xfrm>
        </p:spPr>
        <p:txBody>
          <a:bodyPr/>
          <a:lstStyle>
            <a:lvl1pPr marL="0" indent="0">
              <a:buNone/>
              <a:defRPr sz="662">
                <a:solidFill>
                  <a:schemeClr val="tx1">
                    <a:tint val="82000"/>
                  </a:schemeClr>
                </a:solidFill>
              </a:defRPr>
            </a:lvl1pPr>
            <a:lvl2pPr marL="126218" indent="0">
              <a:buNone/>
              <a:defRPr sz="552">
                <a:solidFill>
                  <a:schemeClr val="tx1">
                    <a:tint val="82000"/>
                  </a:schemeClr>
                </a:solidFill>
              </a:defRPr>
            </a:lvl2pPr>
            <a:lvl3pPr marL="252435" indent="0">
              <a:buNone/>
              <a:defRPr sz="497">
                <a:solidFill>
                  <a:schemeClr val="tx1">
                    <a:tint val="82000"/>
                  </a:schemeClr>
                </a:solidFill>
              </a:defRPr>
            </a:lvl3pPr>
            <a:lvl4pPr marL="378652" indent="0">
              <a:buNone/>
              <a:defRPr sz="442">
                <a:solidFill>
                  <a:schemeClr val="tx1">
                    <a:tint val="82000"/>
                  </a:schemeClr>
                </a:solidFill>
              </a:defRPr>
            </a:lvl4pPr>
            <a:lvl5pPr marL="504869" indent="0">
              <a:buNone/>
              <a:defRPr sz="442">
                <a:solidFill>
                  <a:schemeClr val="tx1">
                    <a:tint val="82000"/>
                  </a:schemeClr>
                </a:solidFill>
              </a:defRPr>
            </a:lvl5pPr>
            <a:lvl6pPr marL="631087" indent="0">
              <a:buNone/>
              <a:defRPr sz="442">
                <a:solidFill>
                  <a:schemeClr val="tx1">
                    <a:tint val="82000"/>
                  </a:schemeClr>
                </a:solidFill>
              </a:defRPr>
            </a:lvl6pPr>
            <a:lvl7pPr marL="757304" indent="0">
              <a:buNone/>
              <a:defRPr sz="442">
                <a:solidFill>
                  <a:schemeClr val="tx1">
                    <a:tint val="82000"/>
                  </a:schemeClr>
                </a:solidFill>
              </a:defRPr>
            </a:lvl7pPr>
            <a:lvl8pPr marL="883522" indent="0">
              <a:buNone/>
              <a:defRPr sz="442">
                <a:solidFill>
                  <a:schemeClr val="tx1">
                    <a:tint val="82000"/>
                  </a:schemeClr>
                </a:solidFill>
              </a:defRPr>
            </a:lvl8pPr>
            <a:lvl9pPr marL="1009739" indent="0">
              <a:buNone/>
              <a:defRPr sz="442">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3A69306-00B6-BB8A-543D-FDE8494E09FD}"/>
              </a:ext>
            </a:extLst>
          </p:cNvPr>
          <p:cNvSpPr>
            <a:spLocks noGrp="1"/>
          </p:cNvSpPr>
          <p:nvPr>
            <p:ph type="dt" sz="half" idx="10"/>
          </p:nvPr>
        </p:nvSpPr>
        <p:spPr/>
        <p:txBody>
          <a:bodyPr/>
          <a:lstStyle/>
          <a:p>
            <a:fld id="{F3097F64-0321-4B94-A870-86A833E4153D}" type="datetimeFigureOut">
              <a:rPr lang="es-CO" smtClean="0"/>
              <a:t>12/02/2025</a:t>
            </a:fld>
            <a:endParaRPr lang="es-CO"/>
          </a:p>
        </p:txBody>
      </p:sp>
      <p:sp>
        <p:nvSpPr>
          <p:cNvPr id="5" name="Marcador de pie de página 4">
            <a:extLst>
              <a:ext uri="{FF2B5EF4-FFF2-40B4-BE49-F238E27FC236}">
                <a16:creationId xmlns:a16="http://schemas.microsoft.com/office/drawing/2014/main" id="{7ECDFF88-90F2-A667-9B2C-49BE7287A18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B06989F-51FD-0953-43C4-2C9A934ACDC4}"/>
              </a:ext>
            </a:extLst>
          </p:cNvPr>
          <p:cNvSpPr>
            <a:spLocks noGrp="1"/>
          </p:cNvSpPr>
          <p:nvPr>
            <p:ph type="sldNum" sz="quarter" idx="12"/>
          </p:nvPr>
        </p:nvSpPr>
        <p:spPr/>
        <p:txBody>
          <a:bodyPr/>
          <a:lstStyle/>
          <a:p>
            <a:fld id="{7398EFD8-A5B3-46CA-A11A-1D9A90A7EA01}" type="slidenum">
              <a:rPr lang="es-CO" smtClean="0"/>
              <a:t>‹Nº›</a:t>
            </a:fld>
            <a:endParaRPr lang="es-CO"/>
          </a:p>
        </p:txBody>
      </p:sp>
    </p:spTree>
    <p:extLst>
      <p:ext uri="{BB962C8B-B14F-4D97-AF65-F5344CB8AC3E}">
        <p14:creationId xmlns:p14="http://schemas.microsoft.com/office/powerpoint/2010/main" val="142464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56F55-BCD3-AE24-B002-BB3E93B3872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2082D9B-3216-B884-D9E4-146625C44006}"/>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794CF32D-3666-C9C4-A881-13FE29130E83}"/>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C3DBADA-5BC0-AFAE-E427-CCDBA04C7BA7}"/>
              </a:ext>
            </a:extLst>
          </p:cNvPr>
          <p:cNvSpPr>
            <a:spLocks noGrp="1"/>
          </p:cNvSpPr>
          <p:nvPr>
            <p:ph type="dt" sz="half" idx="10"/>
          </p:nvPr>
        </p:nvSpPr>
        <p:spPr/>
        <p:txBody>
          <a:bodyPr/>
          <a:lstStyle/>
          <a:p>
            <a:fld id="{F3097F64-0321-4B94-A870-86A833E4153D}" type="datetimeFigureOut">
              <a:rPr lang="es-CO" smtClean="0"/>
              <a:t>12/02/2025</a:t>
            </a:fld>
            <a:endParaRPr lang="es-CO"/>
          </a:p>
        </p:txBody>
      </p:sp>
      <p:sp>
        <p:nvSpPr>
          <p:cNvPr id="6" name="Marcador de pie de página 5">
            <a:extLst>
              <a:ext uri="{FF2B5EF4-FFF2-40B4-BE49-F238E27FC236}">
                <a16:creationId xmlns:a16="http://schemas.microsoft.com/office/drawing/2014/main" id="{E8DEFC10-106D-B12D-0559-77B57EC7C01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A385315-66D5-F937-E986-C9187E53A7C9}"/>
              </a:ext>
            </a:extLst>
          </p:cNvPr>
          <p:cNvSpPr>
            <a:spLocks noGrp="1"/>
          </p:cNvSpPr>
          <p:nvPr>
            <p:ph type="sldNum" sz="quarter" idx="12"/>
          </p:nvPr>
        </p:nvSpPr>
        <p:spPr/>
        <p:txBody>
          <a:bodyPr/>
          <a:lstStyle/>
          <a:p>
            <a:fld id="{7398EFD8-A5B3-46CA-A11A-1D9A90A7EA01}" type="slidenum">
              <a:rPr lang="es-CO" smtClean="0"/>
              <a:t>‹Nº›</a:t>
            </a:fld>
            <a:endParaRPr lang="es-CO"/>
          </a:p>
        </p:txBody>
      </p:sp>
    </p:spTree>
    <p:extLst>
      <p:ext uri="{BB962C8B-B14F-4D97-AF65-F5344CB8AC3E}">
        <p14:creationId xmlns:p14="http://schemas.microsoft.com/office/powerpoint/2010/main" val="1335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BD134F-7F17-E5F9-E753-5F4EA7B5A10B}"/>
              </a:ext>
            </a:extLst>
          </p:cNvPr>
          <p:cNvSpPr>
            <a:spLocks noGrp="1"/>
          </p:cNvSpPr>
          <p:nvPr>
            <p:ph type="title"/>
          </p:nvPr>
        </p:nvSpPr>
        <p:spPr>
          <a:xfrm>
            <a:off x="629841" y="365127"/>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56F5D92-9B91-4FCB-14A5-2059B7EEECEA}"/>
              </a:ext>
            </a:extLst>
          </p:cNvPr>
          <p:cNvSpPr>
            <a:spLocks noGrp="1"/>
          </p:cNvSpPr>
          <p:nvPr>
            <p:ph type="body" idx="1"/>
          </p:nvPr>
        </p:nvSpPr>
        <p:spPr>
          <a:xfrm>
            <a:off x="629842" y="1681163"/>
            <a:ext cx="3868340" cy="823912"/>
          </a:xfrm>
        </p:spPr>
        <p:txBody>
          <a:bodyPr anchor="b"/>
          <a:lstStyle>
            <a:lvl1pPr marL="0" indent="0">
              <a:buNone/>
              <a:defRPr sz="662" b="1"/>
            </a:lvl1pPr>
            <a:lvl2pPr marL="126218" indent="0">
              <a:buNone/>
              <a:defRPr sz="552" b="1"/>
            </a:lvl2pPr>
            <a:lvl3pPr marL="252435" indent="0">
              <a:buNone/>
              <a:defRPr sz="497" b="1"/>
            </a:lvl3pPr>
            <a:lvl4pPr marL="378652" indent="0">
              <a:buNone/>
              <a:defRPr sz="442" b="1"/>
            </a:lvl4pPr>
            <a:lvl5pPr marL="504869" indent="0">
              <a:buNone/>
              <a:defRPr sz="442" b="1"/>
            </a:lvl5pPr>
            <a:lvl6pPr marL="631087" indent="0">
              <a:buNone/>
              <a:defRPr sz="442" b="1"/>
            </a:lvl6pPr>
            <a:lvl7pPr marL="757304" indent="0">
              <a:buNone/>
              <a:defRPr sz="442" b="1"/>
            </a:lvl7pPr>
            <a:lvl8pPr marL="883522" indent="0">
              <a:buNone/>
              <a:defRPr sz="442" b="1"/>
            </a:lvl8pPr>
            <a:lvl9pPr marL="1009739" indent="0">
              <a:buNone/>
              <a:defRPr sz="442"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30B6BD3-9F81-87C3-51C4-49A801D00DD2}"/>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41ACC2E9-B0A7-05FA-C862-622DDED7FDDB}"/>
              </a:ext>
            </a:extLst>
          </p:cNvPr>
          <p:cNvSpPr>
            <a:spLocks noGrp="1"/>
          </p:cNvSpPr>
          <p:nvPr>
            <p:ph type="body" sz="quarter" idx="3"/>
          </p:nvPr>
        </p:nvSpPr>
        <p:spPr>
          <a:xfrm>
            <a:off x="4629151" y="1681163"/>
            <a:ext cx="3887391" cy="823912"/>
          </a:xfrm>
        </p:spPr>
        <p:txBody>
          <a:bodyPr anchor="b"/>
          <a:lstStyle>
            <a:lvl1pPr marL="0" indent="0">
              <a:buNone/>
              <a:defRPr sz="662" b="1"/>
            </a:lvl1pPr>
            <a:lvl2pPr marL="126218" indent="0">
              <a:buNone/>
              <a:defRPr sz="552" b="1"/>
            </a:lvl2pPr>
            <a:lvl3pPr marL="252435" indent="0">
              <a:buNone/>
              <a:defRPr sz="497" b="1"/>
            </a:lvl3pPr>
            <a:lvl4pPr marL="378652" indent="0">
              <a:buNone/>
              <a:defRPr sz="442" b="1"/>
            </a:lvl4pPr>
            <a:lvl5pPr marL="504869" indent="0">
              <a:buNone/>
              <a:defRPr sz="442" b="1"/>
            </a:lvl5pPr>
            <a:lvl6pPr marL="631087" indent="0">
              <a:buNone/>
              <a:defRPr sz="442" b="1"/>
            </a:lvl6pPr>
            <a:lvl7pPr marL="757304" indent="0">
              <a:buNone/>
              <a:defRPr sz="442" b="1"/>
            </a:lvl7pPr>
            <a:lvl8pPr marL="883522" indent="0">
              <a:buNone/>
              <a:defRPr sz="442" b="1"/>
            </a:lvl8pPr>
            <a:lvl9pPr marL="1009739" indent="0">
              <a:buNone/>
              <a:defRPr sz="442"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DA6E8BE-B00A-E604-822A-593CA3AEE4DC}"/>
              </a:ext>
            </a:extLst>
          </p:cNvPr>
          <p:cNvSpPr>
            <a:spLocks noGrp="1"/>
          </p:cNvSpPr>
          <p:nvPr>
            <p:ph sz="quarter" idx="4"/>
          </p:nvPr>
        </p:nvSpPr>
        <p:spPr>
          <a:xfrm>
            <a:off x="4629151"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7898B3B-1942-03CC-694A-04E9F271C401}"/>
              </a:ext>
            </a:extLst>
          </p:cNvPr>
          <p:cNvSpPr>
            <a:spLocks noGrp="1"/>
          </p:cNvSpPr>
          <p:nvPr>
            <p:ph type="dt" sz="half" idx="10"/>
          </p:nvPr>
        </p:nvSpPr>
        <p:spPr/>
        <p:txBody>
          <a:bodyPr/>
          <a:lstStyle/>
          <a:p>
            <a:fld id="{F3097F64-0321-4B94-A870-86A833E4153D}" type="datetimeFigureOut">
              <a:rPr lang="es-CO" smtClean="0"/>
              <a:t>12/02/2025</a:t>
            </a:fld>
            <a:endParaRPr lang="es-CO"/>
          </a:p>
        </p:txBody>
      </p:sp>
      <p:sp>
        <p:nvSpPr>
          <p:cNvPr id="8" name="Marcador de pie de página 7">
            <a:extLst>
              <a:ext uri="{FF2B5EF4-FFF2-40B4-BE49-F238E27FC236}">
                <a16:creationId xmlns:a16="http://schemas.microsoft.com/office/drawing/2014/main" id="{1D9BC20E-280B-DB65-6AB3-A3080D907CEB}"/>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CE599AD-CEB2-7C25-226F-976DAB35A02D}"/>
              </a:ext>
            </a:extLst>
          </p:cNvPr>
          <p:cNvSpPr>
            <a:spLocks noGrp="1"/>
          </p:cNvSpPr>
          <p:nvPr>
            <p:ph type="sldNum" sz="quarter" idx="12"/>
          </p:nvPr>
        </p:nvSpPr>
        <p:spPr/>
        <p:txBody>
          <a:bodyPr/>
          <a:lstStyle/>
          <a:p>
            <a:fld id="{7398EFD8-A5B3-46CA-A11A-1D9A90A7EA01}" type="slidenum">
              <a:rPr lang="es-CO" smtClean="0"/>
              <a:t>‹Nº›</a:t>
            </a:fld>
            <a:endParaRPr lang="es-CO"/>
          </a:p>
        </p:txBody>
      </p:sp>
    </p:spTree>
    <p:extLst>
      <p:ext uri="{BB962C8B-B14F-4D97-AF65-F5344CB8AC3E}">
        <p14:creationId xmlns:p14="http://schemas.microsoft.com/office/powerpoint/2010/main" val="139783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178F1A-DDCF-D268-8473-C2193844EE6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6E188DF-EE00-D309-957D-72D6624DAB89}"/>
              </a:ext>
            </a:extLst>
          </p:cNvPr>
          <p:cNvSpPr>
            <a:spLocks noGrp="1"/>
          </p:cNvSpPr>
          <p:nvPr>
            <p:ph type="dt" sz="half" idx="10"/>
          </p:nvPr>
        </p:nvSpPr>
        <p:spPr/>
        <p:txBody>
          <a:bodyPr/>
          <a:lstStyle/>
          <a:p>
            <a:fld id="{F3097F64-0321-4B94-A870-86A833E4153D}" type="datetimeFigureOut">
              <a:rPr lang="es-CO" smtClean="0"/>
              <a:t>12/02/2025</a:t>
            </a:fld>
            <a:endParaRPr lang="es-CO"/>
          </a:p>
        </p:txBody>
      </p:sp>
      <p:sp>
        <p:nvSpPr>
          <p:cNvPr id="4" name="Marcador de pie de página 3">
            <a:extLst>
              <a:ext uri="{FF2B5EF4-FFF2-40B4-BE49-F238E27FC236}">
                <a16:creationId xmlns:a16="http://schemas.microsoft.com/office/drawing/2014/main" id="{0D600B99-AB6E-0618-E337-452C3248B7C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AF2288D7-338F-210B-F583-1E3B8DFF3313}"/>
              </a:ext>
            </a:extLst>
          </p:cNvPr>
          <p:cNvSpPr>
            <a:spLocks noGrp="1"/>
          </p:cNvSpPr>
          <p:nvPr>
            <p:ph type="sldNum" sz="quarter" idx="12"/>
          </p:nvPr>
        </p:nvSpPr>
        <p:spPr/>
        <p:txBody>
          <a:bodyPr/>
          <a:lstStyle/>
          <a:p>
            <a:fld id="{7398EFD8-A5B3-46CA-A11A-1D9A90A7EA01}" type="slidenum">
              <a:rPr lang="es-CO" smtClean="0"/>
              <a:t>‹Nº›</a:t>
            </a:fld>
            <a:endParaRPr lang="es-CO"/>
          </a:p>
        </p:txBody>
      </p:sp>
    </p:spTree>
    <p:extLst>
      <p:ext uri="{BB962C8B-B14F-4D97-AF65-F5344CB8AC3E}">
        <p14:creationId xmlns:p14="http://schemas.microsoft.com/office/powerpoint/2010/main" val="331158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F37A39D-E58C-5782-CCDE-36C97EBC3679}"/>
              </a:ext>
            </a:extLst>
          </p:cNvPr>
          <p:cNvSpPr>
            <a:spLocks noGrp="1"/>
          </p:cNvSpPr>
          <p:nvPr>
            <p:ph type="dt" sz="half" idx="10"/>
          </p:nvPr>
        </p:nvSpPr>
        <p:spPr/>
        <p:txBody>
          <a:bodyPr/>
          <a:lstStyle/>
          <a:p>
            <a:fld id="{F3097F64-0321-4B94-A870-86A833E4153D}" type="datetimeFigureOut">
              <a:rPr lang="es-CO" smtClean="0"/>
              <a:t>12/02/2025</a:t>
            </a:fld>
            <a:endParaRPr lang="es-CO"/>
          </a:p>
        </p:txBody>
      </p:sp>
      <p:sp>
        <p:nvSpPr>
          <p:cNvPr id="3" name="Marcador de pie de página 2">
            <a:extLst>
              <a:ext uri="{FF2B5EF4-FFF2-40B4-BE49-F238E27FC236}">
                <a16:creationId xmlns:a16="http://schemas.microsoft.com/office/drawing/2014/main" id="{AB7C70EE-F796-C3CF-DC57-46D8D4453B52}"/>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B61D1914-0CBF-AFC9-01F8-1BD64C6D07C7}"/>
              </a:ext>
            </a:extLst>
          </p:cNvPr>
          <p:cNvSpPr>
            <a:spLocks noGrp="1"/>
          </p:cNvSpPr>
          <p:nvPr>
            <p:ph type="sldNum" sz="quarter" idx="12"/>
          </p:nvPr>
        </p:nvSpPr>
        <p:spPr/>
        <p:txBody>
          <a:bodyPr/>
          <a:lstStyle/>
          <a:p>
            <a:fld id="{7398EFD8-A5B3-46CA-A11A-1D9A90A7EA01}" type="slidenum">
              <a:rPr lang="es-CO" smtClean="0"/>
              <a:t>‹Nº›</a:t>
            </a:fld>
            <a:endParaRPr lang="es-CO"/>
          </a:p>
        </p:txBody>
      </p:sp>
    </p:spTree>
    <p:extLst>
      <p:ext uri="{BB962C8B-B14F-4D97-AF65-F5344CB8AC3E}">
        <p14:creationId xmlns:p14="http://schemas.microsoft.com/office/powerpoint/2010/main" val="359978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D0C62-F29D-1A01-D7FC-D618B706D3A2}"/>
              </a:ext>
            </a:extLst>
          </p:cNvPr>
          <p:cNvSpPr>
            <a:spLocks noGrp="1"/>
          </p:cNvSpPr>
          <p:nvPr>
            <p:ph type="title"/>
          </p:nvPr>
        </p:nvSpPr>
        <p:spPr>
          <a:xfrm>
            <a:off x="629842" y="457200"/>
            <a:ext cx="2949178" cy="1600200"/>
          </a:xfrm>
        </p:spPr>
        <p:txBody>
          <a:bodyPr anchor="b"/>
          <a:lstStyle>
            <a:lvl1pPr>
              <a:defRPr sz="884"/>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CAB9356-79C1-1517-F8CB-2A95012DFFEC}"/>
              </a:ext>
            </a:extLst>
          </p:cNvPr>
          <p:cNvSpPr>
            <a:spLocks noGrp="1"/>
          </p:cNvSpPr>
          <p:nvPr>
            <p:ph idx="1"/>
          </p:nvPr>
        </p:nvSpPr>
        <p:spPr>
          <a:xfrm>
            <a:off x="3887392" y="987427"/>
            <a:ext cx="4629150" cy="4873625"/>
          </a:xfrm>
        </p:spPr>
        <p:txBody>
          <a:bodyPr/>
          <a:lstStyle>
            <a:lvl1pPr>
              <a:defRPr sz="884"/>
            </a:lvl1pPr>
            <a:lvl2pPr>
              <a:defRPr sz="773"/>
            </a:lvl2pPr>
            <a:lvl3pPr>
              <a:defRPr sz="662"/>
            </a:lvl3pPr>
            <a:lvl4pPr>
              <a:defRPr sz="552"/>
            </a:lvl4pPr>
            <a:lvl5pPr>
              <a:defRPr sz="552"/>
            </a:lvl5pPr>
            <a:lvl6pPr>
              <a:defRPr sz="552"/>
            </a:lvl6pPr>
            <a:lvl7pPr>
              <a:defRPr sz="552"/>
            </a:lvl7pPr>
            <a:lvl8pPr>
              <a:defRPr sz="552"/>
            </a:lvl8pPr>
            <a:lvl9pPr>
              <a:defRPr sz="552"/>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E681D92-F00C-F3DD-DB74-EB960923EC31}"/>
              </a:ext>
            </a:extLst>
          </p:cNvPr>
          <p:cNvSpPr>
            <a:spLocks noGrp="1"/>
          </p:cNvSpPr>
          <p:nvPr>
            <p:ph type="body" sz="half" idx="2"/>
          </p:nvPr>
        </p:nvSpPr>
        <p:spPr>
          <a:xfrm>
            <a:off x="629842" y="2057400"/>
            <a:ext cx="2949178" cy="3811588"/>
          </a:xfrm>
        </p:spPr>
        <p:txBody>
          <a:bodyPr/>
          <a:lstStyle>
            <a:lvl1pPr marL="0" indent="0">
              <a:buNone/>
              <a:defRPr sz="442"/>
            </a:lvl1pPr>
            <a:lvl2pPr marL="126218" indent="0">
              <a:buNone/>
              <a:defRPr sz="386"/>
            </a:lvl2pPr>
            <a:lvl3pPr marL="252435" indent="0">
              <a:buNone/>
              <a:defRPr sz="332"/>
            </a:lvl3pPr>
            <a:lvl4pPr marL="378652" indent="0">
              <a:buNone/>
              <a:defRPr sz="276"/>
            </a:lvl4pPr>
            <a:lvl5pPr marL="504869" indent="0">
              <a:buNone/>
              <a:defRPr sz="276"/>
            </a:lvl5pPr>
            <a:lvl6pPr marL="631087" indent="0">
              <a:buNone/>
              <a:defRPr sz="276"/>
            </a:lvl6pPr>
            <a:lvl7pPr marL="757304" indent="0">
              <a:buNone/>
              <a:defRPr sz="276"/>
            </a:lvl7pPr>
            <a:lvl8pPr marL="883522" indent="0">
              <a:buNone/>
              <a:defRPr sz="276"/>
            </a:lvl8pPr>
            <a:lvl9pPr marL="1009739" indent="0">
              <a:buNone/>
              <a:defRPr sz="276"/>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BBCDB9-77F4-9C89-BCEF-BFB3C2E4392C}"/>
              </a:ext>
            </a:extLst>
          </p:cNvPr>
          <p:cNvSpPr>
            <a:spLocks noGrp="1"/>
          </p:cNvSpPr>
          <p:nvPr>
            <p:ph type="dt" sz="half" idx="10"/>
          </p:nvPr>
        </p:nvSpPr>
        <p:spPr/>
        <p:txBody>
          <a:bodyPr/>
          <a:lstStyle/>
          <a:p>
            <a:fld id="{F3097F64-0321-4B94-A870-86A833E4153D}" type="datetimeFigureOut">
              <a:rPr lang="es-CO" smtClean="0"/>
              <a:t>12/02/2025</a:t>
            </a:fld>
            <a:endParaRPr lang="es-CO"/>
          </a:p>
        </p:txBody>
      </p:sp>
      <p:sp>
        <p:nvSpPr>
          <p:cNvPr id="6" name="Marcador de pie de página 5">
            <a:extLst>
              <a:ext uri="{FF2B5EF4-FFF2-40B4-BE49-F238E27FC236}">
                <a16:creationId xmlns:a16="http://schemas.microsoft.com/office/drawing/2014/main" id="{6376137D-93ED-BC94-A54A-DF18611F4F8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C5707A2-E475-34FA-EFD2-0B457196E422}"/>
              </a:ext>
            </a:extLst>
          </p:cNvPr>
          <p:cNvSpPr>
            <a:spLocks noGrp="1"/>
          </p:cNvSpPr>
          <p:nvPr>
            <p:ph type="sldNum" sz="quarter" idx="12"/>
          </p:nvPr>
        </p:nvSpPr>
        <p:spPr/>
        <p:txBody>
          <a:bodyPr/>
          <a:lstStyle/>
          <a:p>
            <a:fld id="{7398EFD8-A5B3-46CA-A11A-1D9A90A7EA01}" type="slidenum">
              <a:rPr lang="es-CO" smtClean="0"/>
              <a:t>‹Nº›</a:t>
            </a:fld>
            <a:endParaRPr lang="es-CO"/>
          </a:p>
        </p:txBody>
      </p:sp>
    </p:spTree>
    <p:extLst>
      <p:ext uri="{BB962C8B-B14F-4D97-AF65-F5344CB8AC3E}">
        <p14:creationId xmlns:p14="http://schemas.microsoft.com/office/powerpoint/2010/main" val="176375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E4175-7725-5B79-BFA4-461D608209CC}"/>
              </a:ext>
            </a:extLst>
          </p:cNvPr>
          <p:cNvSpPr>
            <a:spLocks noGrp="1"/>
          </p:cNvSpPr>
          <p:nvPr>
            <p:ph type="title"/>
          </p:nvPr>
        </p:nvSpPr>
        <p:spPr>
          <a:xfrm>
            <a:off x="629842" y="457200"/>
            <a:ext cx="2949178" cy="1600200"/>
          </a:xfrm>
        </p:spPr>
        <p:txBody>
          <a:bodyPr anchor="b"/>
          <a:lstStyle>
            <a:lvl1pPr>
              <a:defRPr sz="884"/>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3191BC7D-4B44-27C2-E6B4-4A247CF86EE5}"/>
              </a:ext>
            </a:extLst>
          </p:cNvPr>
          <p:cNvSpPr>
            <a:spLocks noGrp="1"/>
          </p:cNvSpPr>
          <p:nvPr>
            <p:ph type="pic" idx="1"/>
          </p:nvPr>
        </p:nvSpPr>
        <p:spPr>
          <a:xfrm>
            <a:off x="3887392" y="987427"/>
            <a:ext cx="4629150" cy="4873625"/>
          </a:xfrm>
        </p:spPr>
        <p:txBody>
          <a:bodyPr/>
          <a:lstStyle>
            <a:lvl1pPr marL="0" indent="0">
              <a:buNone/>
              <a:defRPr sz="884"/>
            </a:lvl1pPr>
            <a:lvl2pPr marL="126218" indent="0">
              <a:buNone/>
              <a:defRPr sz="773"/>
            </a:lvl2pPr>
            <a:lvl3pPr marL="252435" indent="0">
              <a:buNone/>
              <a:defRPr sz="662"/>
            </a:lvl3pPr>
            <a:lvl4pPr marL="378652" indent="0">
              <a:buNone/>
              <a:defRPr sz="552"/>
            </a:lvl4pPr>
            <a:lvl5pPr marL="504869" indent="0">
              <a:buNone/>
              <a:defRPr sz="552"/>
            </a:lvl5pPr>
            <a:lvl6pPr marL="631087" indent="0">
              <a:buNone/>
              <a:defRPr sz="552"/>
            </a:lvl6pPr>
            <a:lvl7pPr marL="757304" indent="0">
              <a:buNone/>
              <a:defRPr sz="552"/>
            </a:lvl7pPr>
            <a:lvl8pPr marL="883522" indent="0">
              <a:buNone/>
              <a:defRPr sz="552"/>
            </a:lvl8pPr>
            <a:lvl9pPr marL="1009739" indent="0">
              <a:buNone/>
              <a:defRPr sz="552"/>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97282400-5A8A-D1AB-145D-289472548BC7}"/>
              </a:ext>
            </a:extLst>
          </p:cNvPr>
          <p:cNvSpPr>
            <a:spLocks noGrp="1"/>
          </p:cNvSpPr>
          <p:nvPr>
            <p:ph type="body" sz="half" idx="2"/>
          </p:nvPr>
        </p:nvSpPr>
        <p:spPr>
          <a:xfrm>
            <a:off x="629842" y="2057400"/>
            <a:ext cx="2949178" cy="3811588"/>
          </a:xfrm>
        </p:spPr>
        <p:txBody>
          <a:bodyPr/>
          <a:lstStyle>
            <a:lvl1pPr marL="0" indent="0">
              <a:buNone/>
              <a:defRPr sz="442"/>
            </a:lvl1pPr>
            <a:lvl2pPr marL="126218" indent="0">
              <a:buNone/>
              <a:defRPr sz="386"/>
            </a:lvl2pPr>
            <a:lvl3pPr marL="252435" indent="0">
              <a:buNone/>
              <a:defRPr sz="332"/>
            </a:lvl3pPr>
            <a:lvl4pPr marL="378652" indent="0">
              <a:buNone/>
              <a:defRPr sz="276"/>
            </a:lvl4pPr>
            <a:lvl5pPr marL="504869" indent="0">
              <a:buNone/>
              <a:defRPr sz="276"/>
            </a:lvl5pPr>
            <a:lvl6pPr marL="631087" indent="0">
              <a:buNone/>
              <a:defRPr sz="276"/>
            </a:lvl6pPr>
            <a:lvl7pPr marL="757304" indent="0">
              <a:buNone/>
              <a:defRPr sz="276"/>
            </a:lvl7pPr>
            <a:lvl8pPr marL="883522" indent="0">
              <a:buNone/>
              <a:defRPr sz="276"/>
            </a:lvl8pPr>
            <a:lvl9pPr marL="1009739" indent="0">
              <a:buNone/>
              <a:defRPr sz="276"/>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D74AD3-8D65-B648-60BB-3E2B70B6279B}"/>
              </a:ext>
            </a:extLst>
          </p:cNvPr>
          <p:cNvSpPr>
            <a:spLocks noGrp="1"/>
          </p:cNvSpPr>
          <p:nvPr>
            <p:ph type="dt" sz="half" idx="10"/>
          </p:nvPr>
        </p:nvSpPr>
        <p:spPr/>
        <p:txBody>
          <a:bodyPr/>
          <a:lstStyle/>
          <a:p>
            <a:fld id="{F3097F64-0321-4B94-A870-86A833E4153D}" type="datetimeFigureOut">
              <a:rPr lang="es-CO" smtClean="0"/>
              <a:t>12/02/2025</a:t>
            </a:fld>
            <a:endParaRPr lang="es-CO"/>
          </a:p>
        </p:txBody>
      </p:sp>
      <p:sp>
        <p:nvSpPr>
          <p:cNvPr id="6" name="Marcador de pie de página 5">
            <a:extLst>
              <a:ext uri="{FF2B5EF4-FFF2-40B4-BE49-F238E27FC236}">
                <a16:creationId xmlns:a16="http://schemas.microsoft.com/office/drawing/2014/main" id="{7075EDB3-41D0-0387-75BF-9527E3E10E3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9B844A5-7379-20B9-58D1-B4B40ACC90FF}"/>
              </a:ext>
            </a:extLst>
          </p:cNvPr>
          <p:cNvSpPr>
            <a:spLocks noGrp="1"/>
          </p:cNvSpPr>
          <p:nvPr>
            <p:ph type="sldNum" sz="quarter" idx="12"/>
          </p:nvPr>
        </p:nvSpPr>
        <p:spPr/>
        <p:txBody>
          <a:bodyPr/>
          <a:lstStyle/>
          <a:p>
            <a:fld id="{7398EFD8-A5B3-46CA-A11A-1D9A90A7EA01}" type="slidenum">
              <a:rPr lang="es-CO" smtClean="0"/>
              <a:t>‹Nº›</a:t>
            </a:fld>
            <a:endParaRPr lang="es-CO"/>
          </a:p>
        </p:txBody>
      </p:sp>
    </p:spTree>
    <p:extLst>
      <p:ext uri="{BB962C8B-B14F-4D97-AF65-F5344CB8AC3E}">
        <p14:creationId xmlns:p14="http://schemas.microsoft.com/office/powerpoint/2010/main" val="124149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425E785-66C0-B6F3-A535-F07E62600995}"/>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5D4AF0E-9032-184A-8D88-27A7A72ACF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C95A79F-BCDE-BFE6-794E-B2F44577DC8F}"/>
              </a:ext>
            </a:extLst>
          </p:cNvPr>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332">
                <a:solidFill>
                  <a:schemeClr val="tx1">
                    <a:tint val="82000"/>
                  </a:schemeClr>
                </a:solidFill>
              </a:defRPr>
            </a:lvl1pPr>
          </a:lstStyle>
          <a:p>
            <a:fld id="{F3097F64-0321-4B94-A870-86A833E4153D}" type="datetimeFigureOut">
              <a:rPr lang="es-CO" smtClean="0"/>
              <a:t>12/02/2025</a:t>
            </a:fld>
            <a:endParaRPr lang="es-CO"/>
          </a:p>
        </p:txBody>
      </p:sp>
      <p:sp>
        <p:nvSpPr>
          <p:cNvPr id="5" name="Marcador de pie de página 4">
            <a:extLst>
              <a:ext uri="{FF2B5EF4-FFF2-40B4-BE49-F238E27FC236}">
                <a16:creationId xmlns:a16="http://schemas.microsoft.com/office/drawing/2014/main" id="{B22A6408-1266-A15D-3F65-326658743FEF}"/>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332">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24B1A60D-7237-6EFE-CEC7-BA3A319A1968}"/>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332">
                <a:solidFill>
                  <a:schemeClr val="tx1">
                    <a:tint val="82000"/>
                  </a:schemeClr>
                </a:solidFill>
              </a:defRPr>
            </a:lvl1pPr>
          </a:lstStyle>
          <a:p>
            <a:fld id="{7398EFD8-A5B3-46CA-A11A-1D9A90A7EA01}" type="slidenum">
              <a:rPr lang="es-CO" smtClean="0"/>
              <a:t>‹Nº›</a:t>
            </a:fld>
            <a:endParaRPr lang="es-CO"/>
          </a:p>
        </p:txBody>
      </p:sp>
    </p:spTree>
    <p:extLst>
      <p:ext uri="{BB962C8B-B14F-4D97-AF65-F5344CB8AC3E}">
        <p14:creationId xmlns:p14="http://schemas.microsoft.com/office/powerpoint/2010/main" val="22048261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52435" rtl="0" eaLnBrk="1" latinLnBrk="0" hangingPunct="1">
        <a:lnSpc>
          <a:spcPct val="90000"/>
        </a:lnSpc>
        <a:spcBef>
          <a:spcPct val="0"/>
        </a:spcBef>
        <a:buNone/>
        <a:defRPr sz="1215"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3109" indent="-63109" algn="l" defTabSz="252435" rtl="0" eaLnBrk="1" latinLnBrk="0" hangingPunct="1">
        <a:lnSpc>
          <a:spcPct val="90000"/>
        </a:lnSpc>
        <a:spcBef>
          <a:spcPts val="276"/>
        </a:spcBef>
        <a:buFont typeface="Arial" panose="020B0604020202020204" pitchFamily="34" charset="0"/>
        <a:buChar char="•"/>
        <a:defRPr sz="773" kern="1200">
          <a:solidFill>
            <a:schemeClr val="tx1"/>
          </a:solidFill>
          <a:latin typeface="+mn-lt"/>
          <a:ea typeface="+mn-ea"/>
          <a:cs typeface="+mn-cs"/>
        </a:defRPr>
      </a:lvl1pPr>
      <a:lvl2pPr marL="189326" indent="-63109" algn="l" defTabSz="252435" rtl="0" eaLnBrk="1" latinLnBrk="0" hangingPunct="1">
        <a:lnSpc>
          <a:spcPct val="90000"/>
        </a:lnSpc>
        <a:spcBef>
          <a:spcPts val="138"/>
        </a:spcBef>
        <a:buFont typeface="Arial" panose="020B0604020202020204" pitchFamily="34" charset="0"/>
        <a:buChar char="•"/>
        <a:defRPr sz="662" kern="1200">
          <a:solidFill>
            <a:schemeClr val="tx1"/>
          </a:solidFill>
          <a:latin typeface="+mn-lt"/>
          <a:ea typeface="+mn-ea"/>
          <a:cs typeface="+mn-cs"/>
        </a:defRPr>
      </a:lvl2pPr>
      <a:lvl3pPr marL="315543" indent="-63109" algn="l" defTabSz="252435" rtl="0" eaLnBrk="1" latinLnBrk="0" hangingPunct="1">
        <a:lnSpc>
          <a:spcPct val="90000"/>
        </a:lnSpc>
        <a:spcBef>
          <a:spcPts val="138"/>
        </a:spcBef>
        <a:buFont typeface="Arial" panose="020B0604020202020204" pitchFamily="34" charset="0"/>
        <a:buChar char="•"/>
        <a:defRPr sz="552" kern="1200">
          <a:solidFill>
            <a:schemeClr val="tx1"/>
          </a:solidFill>
          <a:latin typeface="+mn-lt"/>
          <a:ea typeface="+mn-ea"/>
          <a:cs typeface="+mn-cs"/>
        </a:defRPr>
      </a:lvl3pPr>
      <a:lvl4pPr marL="441761" indent="-63109" algn="l" defTabSz="252435" rtl="0" eaLnBrk="1" latinLnBrk="0" hangingPunct="1">
        <a:lnSpc>
          <a:spcPct val="90000"/>
        </a:lnSpc>
        <a:spcBef>
          <a:spcPts val="138"/>
        </a:spcBef>
        <a:buFont typeface="Arial" panose="020B0604020202020204" pitchFamily="34" charset="0"/>
        <a:buChar char="•"/>
        <a:defRPr sz="497" kern="1200">
          <a:solidFill>
            <a:schemeClr val="tx1"/>
          </a:solidFill>
          <a:latin typeface="+mn-lt"/>
          <a:ea typeface="+mn-ea"/>
          <a:cs typeface="+mn-cs"/>
        </a:defRPr>
      </a:lvl4pPr>
      <a:lvl5pPr marL="567978" indent="-63109" algn="l" defTabSz="252435" rtl="0" eaLnBrk="1" latinLnBrk="0" hangingPunct="1">
        <a:lnSpc>
          <a:spcPct val="90000"/>
        </a:lnSpc>
        <a:spcBef>
          <a:spcPts val="138"/>
        </a:spcBef>
        <a:buFont typeface="Arial" panose="020B0604020202020204" pitchFamily="34" charset="0"/>
        <a:buChar char="•"/>
        <a:defRPr sz="497" kern="1200">
          <a:solidFill>
            <a:schemeClr val="tx1"/>
          </a:solidFill>
          <a:latin typeface="+mn-lt"/>
          <a:ea typeface="+mn-ea"/>
          <a:cs typeface="+mn-cs"/>
        </a:defRPr>
      </a:lvl5pPr>
      <a:lvl6pPr marL="694196" indent="-63109" algn="l" defTabSz="252435" rtl="0" eaLnBrk="1" latinLnBrk="0" hangingPunct="1">
        <a:lnSpc>
          <a:spcPct val="90000"/>
        </a:lnSpc>
        <a:spcBef>
          <a:spcPts val="138"/>
        </a:spcBef>
        <a:buFont typeface="Arial" panose="020B0604020202020204" pitchFamily="34" charset="0"/>
        <a:buChar char="•"/>
        <a:defRPr sz="497" kern="1200">
          <a:solidFill>
            <a:schemeClr val="tx1"/>
          </a:solidFill>
          <a:latin typeface="+mn-lt"/>
          <a:ea typeface="+mn-ea"/>
          <a:cs typeface="+mn-cs"/>
        </a:defRPr>
      </a:lvl6pPr>
      <a:lvl7pPr marL="820413" indent="-63109" algn="l" defTabSz="252435" rtl="0" eaLnBrk="1" latinLnBrk="0" hangingPunct="1">
        <a:lnSpc>
          <a:spcPct val="90000"/>
        </a:lnSpc>
        <a:spcBef>
          <a:spcPts val="138"/>
        </a:spcBef>
        <a:buFont typeface="Arial" panose="020B0604020202020204" pitchFamily="34" charset="0"/>
        <a:buChar char="•"/>
        <a:defRPr sz="497" kern="1200">
          <a:solidFill>
            <a:schemeClr val="tx1"/>
          </a:solidFill>
          <a:latin typeface="+mn-lt"/>
          <a:ea typeface="+mn-ea"/>
          <a:cs typeface="+mn-cs"/>
        </a:defRPr>
      </a:lvl7pPr>
      <a:lvl8pPr marL="946630" indent="-63109" algn="l" defTabSz="252435" rtl="0" eaLnBrk="1" latinLnBrk="0" hangingPunct="1">
        <a:lnSpc>
          <a:spcPct val="90000"/>
        </a:lnSpc>
        <a:spcBef>
          <a:spcPts val="138"/>
        </a:spcBef>
        <a:buFont typeface="Arial" panose="020B0604020202020204" pitchFamily="34" charset="0"/>
        <a:buChar char="•"/>
        <a:defRPr sz="497" kern="1200">
          <a:solidFill>
            <a:schemeClr val="tx1"/>
          </a:solidFill>
          <a:latin typeface="+mn-lt"/>
          <a:ea typeface="+mn-ea"/>
          <a:cs typeface="+mn-cs"/>
        </a:defRPr>
      </a:lvl8pPr>
      <a:lvl9pPr marL="1072847" indent="-63109" algn="l" defTabSz="252435" rtl="0" eaLnBrk="1" latinLnBrk="0" hangingPunct="1">
        <a:lnSpc>
          <a:spcPct val="90000"/>
        </a:lnSpc>
        <a:spcBef>
          <a:spcPts val="138"/>
        </a:spcBef>
        <a:buFont typeface="Arial" panose="020B0604020202020204" pitchFamily="34" charset="0"/>
        <a:buChar char="•"/>
        <a:defRPr sz="497" kern="1200">
          <a:solidFill>
            <a:schemeClr val="tx1"/>
          </a:solidFill>
          <a:latin typeface="+mn-lt"/>
          <a:ea typeface="+mn-ea"/>
          <a:cs typeface="+mn-cs"/>
        </a:defRPr>
      </a:lvl9pPr>
    </p:bodyStyle>
    <p:otherStyle>
      <a:defPPr>
        <a:defRPr lang="es-CO"/>
      </a:defPPr>
      <a:lvl1pPr marL="0" algn="l" defTabSz="252435" rtl="0" eaLnBrk="1" latinLnBrk="0" hangingPunct="1">
        <a:defRPr sz="497" kern="1200">
          <a:solidFill>
            <a:schemeClr val="tx1"/>
          </a:solidFill>
          <a:latin typeface="+mn-lt"/>
          <a:ea typeface="+mn-ea"/>
          <a:cs typeface="+mn-cs"/>
        </a:defRPr>
      </a:lvl1pPr>
      <a:lvl2pPr marL="126218" algn="l" defTabSz="252435" rtl="0" eaLnBrk="1" latinLnBrk="0" hangingPunct="1">
        <a:defRPr sz="497" kern="1200">
          <a:solidFill>
            <a:schemeClr val="tx1"/>
          </a:solidFill>
          <a:latin typeface="+mn-lt"/>
          <a:ea typeface="+mn-ea"/>
          <a:cs typeface="+mn-cs"/>
        </a:defRPr>
      </a:lvl2pPr>
      <a:lvl3pPr marL="252435" algn="l" defTabSz="252435" rtl="0" eaLnBrk="1" latinLnBrk="0" hangingPunct="1">
        <a:defRPr sz="497" kern="1200">
          <a:solidFill>
            <a:schemeClr val="tx1"/>
          </a:solidFill>
          <a:latin typeface="+mn-lt"/>
          <a:ea typeface="+mn-ea"/>
          <a:cs typeface="+mn-cs"/>
        </a:defRPr>
      </a:lvl3pPr>
      <a:lvl4pPr marL="378652" algn="l" defTabSz="252435" rtl="0" eaLnBrk="1" latinLnBrk="0" hangingPunct="1">
        <a:defRPr sz="497" kern="1200">
          <a:solidFill>
            <a:schemeClr val="tx1"/>
          </a:solidFill>
          <a:latin typeface="+mn-lt"/>
          <a:ea typeface="+mn-ea"/>
          <a:cs typeface="+mn-cs"/>
        </a:defRPr>
      </a:lvl4pPr>
      <a:lvl5pPr marL="504869" algn="l" defTabSz="252435" rtl="0" eaLnBrk="1" latinLnBrk="0" hangingPunct="1">
        <a:defRPr sz="497" kern="1200">
          <a:solidFill>
            <a:schemeClr val="tx1"/>
          </a:solidFill>
          <a:latin typeface="+mn-lt"/>
          <a:ea typeface="+mn-ea"/>
          <a:cs typeface="+mn-cs"/>
        </a:defRPr>
      </a:lvl5pPr>
      <a:lvl6pPr marL="631087" algn="l" defTabSz="252435" rtl="0" eaLnBrk="1" latinLnBrk="0" hangingPunct="1">
        <a:defRPr sz="497" kern="1200">
          <a:solidFill>
            <a:schemeClr val="tx1"/>
          </a:solidFill>
          <a:latin typeface="+mn-lt"/>
          <a:ea typeface="+mn-ea"/>
          <a:cs typeface="+mn-cs"/>
        </a:defRPr>
      </a:lvl6pPr>
      <a:lvl7pPr marL="757304" algn="l" defTabSz="252435" rtl="0" eaLnBrk="1" latinLnBrk="0" hangingPunct="1">
        <a:defRPr sz="497" kern="1200">
          <a:solidFill>
            <a:schemeClr val="tx1"/>
          </a:solidFill>
          <a:latin typeface="+mn-lt"/>
          <a:ea typeface="+mn-ea"/>
          <a:cs typeface="+mn-cs"/>
        </a:defRPr>
      </a:lvl7pPr>
      <a:lvl8pPr marL="883522" algn="l" defTabSz="252435" rtl="0" eaLnBrk="1" latinLnBrk="0" hangingPunct="1">
        <a:defRPr sz="497" kern="1200">
          <a:solidFill>
            <a:schemeClr val="tx1"/>
          </a:solidFill>
          <a:latin typeface="+mn-lt"/>
          <a:ea typeface="+mn-ea"/>
          <a:cs typeface="+mn-cs"/>
        </a:defRPr>
      </a:lvl8pPr>
      <a:lvl9pPr marL="1009739" algn="l" defTabSz="252435" rtl="0" eaLnBrk="1" latinLnBrk="0" hangingPunct="1">
        <a:defRPr sz="4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chart" Target="../charts/chart5.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image" Target="../media/image28.emf"/><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chart" Target="../charts/chart11.xml"/><Relationship Id="rId5" Type="http://schemas.openxmlformats.org/officeDocument/2006/relationships/image" Target="../media/image34.emf"/><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chart" Target="../charts/chart15.xml"/><Relationship Id="rId5" Type="http://schemas.openxmlformats.org/officeDocument/2006/relationships/image" Target="../media/image39.emf"/><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chart" Target="../charts/chart19.xml"/><Relationship Id="rId5" Type="http://schemas.openxmlformats.org/officeDocument/2006/relationships/image" Target="../media/image44.emf"/><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image" Target="../media/image46.png"/><Relationship Id="rId7"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chart" Target="../charts/chart20.xml"/><Relationship Id="rId4" Type="http://schemas.openxmlformats.org/officeDocument/2006/relationships/image" Target="../media/image47.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1.png"/><Relationship Id="rId7" Type="http://schemas.openxmlformats.org/officeDocument/2006/relationships/diagramLayout" Target="../diagrams/layout1.xml"/><Relationship Id="rId12" Type="http://schemas.openxmlformats.org/officeDocument/2006/relationships/image" Target="../media/image13.emf"/><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12.emf"/><Relationship Id="rId5" Type="http://schemas.openxmlformats.org/officeDocument/2006/relationships/image" Target="../media/image8.sv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8.emf"/><Relationship Id="rId5" Type="http://schemas.openxmlformats.org/officeDocument/2006/relationships/chart" Target="../charts/chart1.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Planta con flores rosas&#10;&#10;Descripción generada automáticamente">
            <a:extLst>
              <a:ext uri="{FF2B5EF4-FFF2-40B4-BE49-F238E27FC236}">
                <a16:creationId xmlns:a16="http://schemas.microsoft.com/office/drawing/2014/main" id="{37C41CC4-EA6E-BB5F-6D44-2F8D7BD0E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531870" y="-1577221"/>
            <a:ext cx="6065916" cy="9158343"/>
          </a:xfrm>
          <a:prstGeom prst="rect">
            <a:avLst/>
          </a:prstGeom>
        </p:spPr>
      </p:pic>
      <p:sp>
        <p:nvSpPr>
          <p:cNvPr id="11" name="Rectángulo 10">
            <a:extLst>
              <a:ext uri="{FF2B5EF4-FFF2-40B4-BE49-F238E27FC236}">
                <a16:creationId xmlns:a16="http://schemas.microsoft.com/office/drawing/2014/main" id="{8C8E880D-11CD-2D49-5C94-20C8FE482333}"/>
              </a:ext>
            </a:extLst>
          </p:cNvPr>
          <p:cNvSpPr/>
          <p:nvPr/>
        </p:nvSpPr>
        <p:spPr>
          <a:xfrm>
            <a:off x="-14342" y="1682496"/>
            <a:ext cx="9158344" cy="5175504"/>
          </a:xfrm>
          <a:prstGeom prst="rect">
            <a:avLst/>
          </a:prstGeom>
          <a:gradFill flip="none" rotWithShape="1">
            <a:gsLst>
              <a:gs pos="0">
                <a:schemeClr val="bg1">
                  <a:alpha val="0"/>
                </a:schemeClr>
              </a:gs>
              <a:gs pos="85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92A1611E-AEBF-4442-83F6-2B0A9E73E489}"/>
              </a:ext>
            </a:extLst>
          </p:cNvPr>
          <p:cNvSpPr/>
          <p:nvPr/>
        </p:nvSpPr>
        <p:spPr>
          <a:xfrm>
            <a:off x="-19541" y="-16065"/>
            <a:ext cx="9145789" cy="6887028"/>
          </a:xfrm>
          <a:prstGeom prst="rect">
            <a:avLst/>
          </a:prstGeom>
          <a:gradFill flip="none" rotWithShape="1">
            <a:gsLst>
              <a:gs pos="0">
                <a:srgbClr val="FB6900">
                  <a:alpha val="10000"/>
                </a:srgbClr>
              </a:gs>
              <a:gs pos="50000">
                <a:srgbClr val="2FCB7D">
                  <a:alpha val="10000"/>
                </a:srgbClr>
              </a:gs>
              <a:gs pos="100000">
                <a:srgbClr val="007E80">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pic>
        <p:nvPicPr>
          <p:cNvPr id="6" name="Imagen 5">
            <a:extLst>
              <a:ext uri="{FF2B5EF4-FFF2-40B4-BE49-F238E27FC236}">
                <a16:creationId xmlns:a16="http://schemas.microsoft.com/office/drawing/2014/main" id="{8DAF990C-071C-4E22-842F-F427B638E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792" y="5510303"/>
            <a:ext cx="2762092" cy="1237097"/>
          </a:xfrm>
          <a:prstGeom prst="rect">
            <a:avLst/>
          </a:prstGeom>
        </p:spPr>
      </p:pic>
      <p:pic>
        <p:nvPicPr>
          <p:cNvPr id="3" name="Ícono cámara" descr="Cámara con relleno sólido">
            <a:extLst>
              <a:ext uri="{FF2B5EF4-FFF2-40B4-BE49-F238E27FC236}">
                <a16:creationId xmlns:a16="http://schemas.microsoft.com/office/drawing/2014/main" id="{96D4EEE9-D9DC-625A-C26E-2486A663E4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412" y="152728"/>
            <a:ext cx="153921" cy="144167"/>
          </a:xfrm>
          <a:prstGeom prst="rect">
            <a:avLst/>
          </a:prstGeom>
        </p:spPr>
      </p:pic>
      <p:sp>
        <p:nvSpPr>
          <p:cNvPr id="8" name="Google Shape;94;p13">
            <a:extLst>
              <a:ext uri="{FF2B5EF4-FFF2-40B4-BE49-F238E27FC236}">
                <a16:creationId xmlns:a16="http://schemas.microsoft.com/office/drawing/2014/main" id="{C8CFC718-F8C0-40E4-95EB-576F3A0D887F}"/>
              </a:ext>
            </a:extLst>
          </p:cNvPr>
          <p:cNvSpPr txBox="1"/>
          <p:nvPr/>
        </p:nvSpPr>
        <p:spPr>
          <a:xfrm>
            <a:off x="1313274" y="4880632"/>
            <a:ext cx="6480157" cy="615553"/>
          </a:xfrm>
          <a:prstGeom prst="rect">
            <a:avLst/>
          </a:prstGeom>
          <a:noFill/>
          <a:ln>
            <a:noFill/>
          </a:ln>
        </p:spPr>
        <p:txBody>
          <a:bodyPr spcFirstLastPara="1" wrap="square" lIns="0" tIns="0" rIns="0" bIns="0" anchor="t" anchorCtr="0">
            <a:spAutoFit/>
          </a:bodyPr>
          <a:lstStyle/>
          <a:p>
            <a:pPr algn="ctr"/>
            <a:r>
              <a:rPr lang="en-US" sz="2000" b="1" dirty="0">
                <a:solidFill>
                  <a:srgbClr val="453C5C"/>
                </a:solidFill>
                <a:latin typeface="Century Gothic"/>
                <a:ea typeface="Century Gothic"/>
                <a:cs typeface="Century Gothic"/>
                <a:sym typeface="Century Gothic"/>
              </a:rPr>
              <a:t>Informe Trimestral </a:t>
            </a:r>
          </a:p>
          <a:p>
            <a:pPr algn="ctr"/>
            <a:r>
              <a:rPr lang="en-US" sz="2000" b="1" dirty="0">
                <a:solidFill>
                  <a:srgbClr val="453C5C"/>
                </a:solidFill>
                <a:latin typeface="Century Gothic"/>
                <a:ea typeface="Century Gothic"/>
                <a:cs typeface="Century Gothic"/>
                <a:sym typeface="Century Gothic"/>
              </a:rPr>
              <a:t>de </a:t>
            </a:r>
            <a:r>
              <a:rPr lang="en-US" sz="2000" b="1" dirty="0" err="1">
                <a:solidFill>
                  <a:srgbClr val="453C5C"/>
                </a:solidFill>
                <a:latin typeface="Century Gothic"/>
                <a:ea typeface="Century Gothic"/>
                <a:cs typeface="Century Gothic"/>
                <a:sym typeface="Century Gothic"/>
              </a:rPr>
              <a:t>Situación</a:t>
            </a:r>
            <a:r>
              <a:rPr lang="en-US" sz="2000" b="1" dirty="0">
                <a:solidFill>
                  <a:srgbClr val="453C5C"/>
                </a:solidFill>
                <a:latin typeface="Century Gothic"/>
                <a:ea typeface="Century Gothic"/>
                <a:cs typeface="Century Gothic"/>
                <a:sym typeface="Century Gothic"/>
              </a:rPr>
              <a:t> </a:t>
            </a:r>
            <a:r>
              <a:rPr lang="en-US" sz="2000" b="1" dirty="0" err="1">
                <a:solidFill>
                  <a:srgbClr val="453C5C"/>
                </a:solidFill>
                <a:latin typeface="Century Gothic"/>
                <a:ea typeface="Century Gothic"/>
                <a:cs typeface="Century Gothic"/>
                <a:sym typeface="Century Gothic"/>
              </a:rPr>
              <a:t>Financiera</a:t>
            </a:r>
            <a:r>
              <a:rPr lang="en-US" sz="2000" b="1" dirty="0">
                <a:solidFill>
                  <a:srgbClr val="453C5C"/>
                </a:solidFill>
                <a:latin typeface="Century Gothic"/>
                <a:ea typeface="Century Gothic"/>
                <a:cs typeface="Century Gothic"/>
                <a:sym typeface="Century Gothic"/>
              </a:rPr>
              <a:t> y </a:t>
            </a:r>
            <a:r>
              <a:rPr lang="en-US" sz="2000" b="1" dirty="0" err="1">
                <a:solidFill>
                  <a:srgbClr val="453C5C"/>
                </a:solidFill>
                <a:latin typeface="Century Gothic"/>
                <a:ea typeface="Century Gothic"/>
                <a:cs typeface="Century Gothic"/>
                <a:sym typeface="Century Gothic"/>
              </a:rPr>
              <a:t>Resultados</a:t>
            </a:r>
            <a:r>
              <a:rPr lang="en-US" sz="2000" b="1" dirty="0">
                <a:solidFill>
                  <a:srgbClr val="453C5C"/>
                </a:solidFill>
                <a:latin typeface="Century Gothic"/>
                <a:ea typeface="Century Gothic"/>
                <a:cs typeface="Century Gothic"/>
                <a:sym typeface="Century Gothic"/>
              </a:rPr>
              <a:t> </a:t>
            </a:r>
            <a:r>
              <a:rPr lang="en-US" sz="2000" b="1" dirty="0" err="1">
                <a:solidFill>
                  <a:srgbClr val="453C5C"/>
                </a:solidFill>
                <a:latin typeface="Century Gothic"/>
                <a:ea typeface="Century Gothic"/>
                <a:cs typeface="Century Gothic"/>
                <a:sym typeface="Century Gothic"/>
              </a:rPr>
              <a:t>Consolidados</a:t>
            </a:r>
            <a:endParaRPr sz="2000" b="1" dirty="0">
              <a:solidFill>
                <a:srgbClr val="453C5C"/>
              </a:solidFill>
              <a:latin typeface="Century Gothic"/>
              <a:ea typeface="Century Gothic"/>
              <a:cs typeface="Century Gothic"/>
              <a:sym typeface="Century Gothic"/>
            </a:endParaRPr>
          </a:p>
        </p:txBody>
      </p:sp>
      <p:sp>
        <p:nvSpPr>
          <p:cNvPr id="9" name="Subtítulo 2">
            <a:extLst>
              <a:ext uri="{FF2B5EF4-FFF2-40B4-BE49-F238E27FC236}">
                <a16:creationId xmlns:a16="http://schemas.microsoft.com/office/drawing/2014/main" id="{2B63E1FA-8674-46EC-A49E-75A6CE1FA34A}"/>
              </a:ext>
            </a:extLst>
          </p:cNvPr>
          <p:cNvSpPr txBox="1">
            <a:spLocks/>
          </p:cNvSpPr>
          <p:nvPr/>
        </p:nvSpPr>
        <p:spPr>
          <a:xfrm>
            <a:off x="2121083" y="5558587"/>
            <a:ext cx="4901834" cy="357059"/>
          </a:xfrm>
          <a:prstGeom prst="rect">
            <a:avLst/>
          </a:prstGeom>
        </p:spPr>
        <p:txBody>
          <a:bodyPr rtlCol="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9pPr>
          </a:lstStyle>
          <a:p>
            <a:pPr algn="ctr"/>
            <a:r>
              <a:rPr lang="es-ES" sz="1600" dirty="0">
                <a:solidFill>
                  <a:srgbClr val="FB6900"/>
                </a:solidFill>
                <a:latin typeface="Verdana" panose="020B0604030504040204" pitchFamily="34" charset="0"/>
                <a:ea typeface="Verdana" panose="020B0604030504040204" pitchFamily="34" charset="0"/>
              </a:rPr>
              <a:t>Sector público y niveles nacional y territorial</a:t>
            </a:r>
          </a:p>
        </p:txBody>
      </p:sp>
      <p:sp>
        <p:nvSpPr>
          <p:cNvPr id="10" name="Marcador de texto 3">
            <a:extLst>
              <a:ext uri="{FF2B5EF4-FFF2-40B4-BE49-F238E27FC236}">
                <a16:creationId xmlns:a16="http://schemas.microsoft.com/office/drawing/2014/main" id="{2D5FF42C-4BEB-4A6B-AE8B-09265584E21B}"/>
              </a:ext>
            </a:extLst>
          </p:cNvPr>
          <p:cNvSpPr txBox="1">
            <a:spLocks/>
          </p:cNvSpPr>
          <p:nvPr/>
        </p:nvSpPr>
        <p:spPr>
          <a:xfrm>
            <a:off x="3184228" y="5869011"/>
            <a:ext cx="2761200" cy="462559"/>
          </a:xfrm>
          <a:prstGeom prst="rect">
            <a:avLst/>
          </a:prstGeom>
        </p:spPr>
        <p:txBody>
          <a:bodyPr rtlCol="0" anchor="ctr" anchorCtr="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312" b="0" i="0" u="none" strike="noStrike" cap="none">
                <a:solidFill>
                  <a:srgbClr val="000000"/>
                </a:solidFill>
                <a:latin typeface="Arial"/>
                <a:ea typeface="Arial"/>
                <a:cs typeface="Arial"/>
                <a:sym typeface="Arial"/>
              </a:defRPr>
            </a:lvl9pPr>
          </a:lstStyle>
          <a:p>
            <a:r>
              <a:rPr lang="es-ES" sz="1400" dirty="0">
                <a:solidFill>
                  <a:srgbClr val="007E80"/>
                </a:solidFill>
                <a:latin typeface="Verdana" panose="020B0604030504040204" pitchFamily="34" charset="0"/>
                <a:ea typeface="Verdana" panose="020B0604030504040204" pitchFamily="34" charset="0"/>
              </a:rPr>
              <a:t>A 30 de septiembre de 2024</a:t>
            </a:r>
          </a:p>
        </p:txBody>
      </p:sp>
      <p:pic>
        <p:nvPicPr>
          <p:cNvPr id="19" name="Imagen 18">
            <a:extLst>
              <a:ext uri="{FF2B5EF4-FFF2-40B4-BE49-F238E27FC236}">
                <a16:creationId xmlns:a16="http://schemas.microsoft.com/office/drawing/2014/main" id="{D9C94E73-9ABD-E016-A502-D4A45F02E9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8884" y="0"/>
            <a:ext cx="918000" cy="1187999"/>
          </a:xfrm>
          <a:prstGeom prst="rect">
            <a:avLst/>
          </a:prstGeom>
        </p:spPr>
      </p:pic>
      <p:sp>
        <p:nvSpPr>
          <p:cNvPr id="2" name="CuadroTexto 1">
            <a:extLst>
              <a:ext uri="{FF2B5EF4-FFF2-40B4-BE49-F238E27FC236}">
                <a16:creationId xmlns:a16="http://schemas.microsoft.com/office/drawing/2014/main" id="{068F900F-785E-4633-FAA1-BC2CEDD90D41}"/>
              </a:ext>
            </a:extLst>
          </p:cNvPr>
          <p:cNvSpPr txBox="1"/>
          <p:nvPr/>
        </p:nvSpPr>
        <p:spPr>
          <a:xfrm>
            <a:off x="137660" y="85513"/>
            <a:ext cx="1783609" cy="415498"/>
          </a:xfrm>
          <a:prstGeom prst="rect">
            <a:avLst/>
          </a:prstGeom>
          <a:noFill/>
        </p:spPr>
        <p:txBody>
          <a:bodyPr wrap="square" rtlCol="0">
            <a:spAutoFit/>
          </a:bodyPr>
          <a:lstStyle/>
          <a:p>
            <a:pPr algn="ctr"/>
            <a:r>
              <a:rPr lang="es-CO" sz="700" dirty="0">
                <a:solidFill>
                  <a:srgbClr val="FFFFFF"/>
                </a:solidFill>
              </a:rPr>
              <a:t>Orquídeas decorativas de flores brillantes con pétalos ondulados</a:t>
            </a:r>
          </a:p>
          <a:p>
            <a:pPr algn="ctr"/>
            <a:r>
              <a:rPr lang="es-CO" sz="700" dirty="0">
                <a:solidFill>
                  <a:srgbClr val="FFFFFF"/>
                </a:solidFill>
              </a:rPr>
              <a:t>Imagen de Skylar Kang en </a:t>
            </a:r>
            <a:r>
              <a:rPr lang="es-CO" sz="700" dirty="0" err="1">
                <a:solidFill>
                  <a:srgbClr val="FFFFFF"/>
                </a:solidFill>
              </a:rPr>
              <a:t>pexels</a:t>
            </a:r>
            <a:endParaRPr lang="es-CO" sz="700" dirty="0">
              <a:solidFill>
                <a:srgbClr val="FFFFFF"/>
              </a:solidFill>
            </a:endParaRPr>
          </a:p>
        </p:txBody>
      </p:sp>
    </p:spTree>
    <p:extLst>
      <p:ext uri="{BB962C8B-B14F-4D97-AF65-F5344CB8AC3E}">
        <p14:creationId xmlns:p14="http://schemas.microsoft.com/office/powerpoint/2010/main" val="2212030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29" name="Rectángulo 28">
            <a:extLst>
              <a:ext uri="{FF2B5EF4-FFF2-40B4-BE49-F238E27FC236}">
                <a16:creationId xmlns:a16="http://schemas.microsoft.com/office/drawing/2014/main" id="{17B62272-1C33-4728-B3E4-65224D08A1BA}"/>
              </a:ext>
            </a:extLst>
          </p:cNvPr>
          <p:cNvSpPr>
            <a:spLocks noChangeAspect="1"/>
          </p:cNvSpPr>
          <p:nvPr/>
        </p:nvSpPr>
        <p:spPr>
          <a:xfrm>
            <a:off x="2689334" y="745652"/>
            <a:ext cx="6368065" cy="2360050"/>
          </a:xfrm>
          <a:prstGeom prst="rect">
            <a:avLst/>
          </a:prstGeom>
          <a:noFill/>
          <a:ln w="12700">
            <a:solidFill>
              <a:srgbClr val="F637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550" dirty="0"/>
          </a:p>
        </p:txBody>
      </p:sp>
      <p:sp>
        <p:nvSpPr>
          <p:cNvPr id="2" name="Elipse 1">
            <a:extLst>
              <a:ext uri="{FF2B5EF4-FFF2-40B4-BE49-F238E27FC236}">
                <a16:creationId xmlns:a16="http://schemas.microsoft.com/office/drawing/2014/main" id="{39160B1A-2932-EA8D-FD9A-A63C90F80513}"/>
              </a:ext>
            </a:extLst>
          </p:cNvPr>
          <p:cNvSpPr/>
          <p:nvPr/>
        </p:nvSpPr>
        <p:spPr>
          <a:xfrm>
            <a:off x="-800699" y="-407154"/>
            <a:ext cx="4154400" cy="41544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550" dirty="0"/>
          </a:p>
        </p:txBody>
      </p:sp>
      <p:sp>
        <p:nvSpPr>
          <p:cNvPr id="46" name="Elipse 45">
            <a:extLst>
              <a:ext uri="{FF2B5EF4-FFF2-40B4-BE49-F238E27FC236}">
                <a16:creationId xmlns:a16="http://schemas.microsoft.com/office/drawing/2014/main" id="{42520D18-C2D2-439B-B56F-EF37534F26B3}"/>
              </a:ext>
            </a:extLst>
          </p:cNvPr>
          <p:cNvSpPr/>
          <p:nvPr/>
        </p:nvSpPr>
        <p:spPr>
          <a:xfrm>
            <a:off x="-545691" y="-364670"/>
            <a:ext cx="3806591"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47" name="Arco de bloque 46">
            <a:extLst>
              <a:ext uri="{FF2B5EF4-FFF2-40B4-BE49-F238E27FC236}">
                <a16:creationId xmlns:a16="http://schemas.microsoft.com/office/drawing/2014/main" id="{1B4BB425-4E5A-4EFA-A5E5-797EEB44A1FB}"/>
              </a:ext>
            </a:extLst>
          </p:cNvPr>
          <p:cNvSpPr/>
          <p:nvPr/>
        </p:nvSpPr>
        <p:spPr>
          <a:xfrm rot="4752619">
            <a:off x="-903751" y="-451147"/>
            <a:ext cx="4338486" cy="4338486"/>
          </a:xfrm>
          <a:prstGeom prst="blockArc">
            <a:avLst>
              <a:gd name="adj1" fmla="val 18251857"/>
              <a:gd name="adj2" fmla="val 21570687"/>
              <a:gd name="adj3" fmla="val 3708"/>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48" name="Arco de bloque 47">
            <a:extLst>
              <a:ext uri="{FF2B5EF4-FFF2-40B4-BE49-F238E27FC236}">
                <a16:creationId xmlns:a16="http://schemas.microsoft.com/office/drawing/2014/main" id="{F4849B18-4CD4-456A-A9DC-324912A26A21}"/>
              </a:ext>
            </a:extLst>
          </p:cNvPr>
          <p:cNvSpPr/>
          <p:nvPr/>
        </p:nvSpPr>
        <p:spPr>
          <a:xfrm rot="2304108">
            <a:off x="-852102" y="-382279"/>
            <a:ext cx="4338486" cy="4338486"/>
          </a:xfrm>
          <a:prstGeom prst="blockArc">
            <a:avLst>
              <a:gd name="adj1" fmla="val 18100031"/>
              <a:gd name="adj2" fmla="val 20608980"/>
              <a:gd name="adj3" fmla="val 4846"/>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51" name="Arco de bloque 50">
            <a:extLst>
              <a:ext uri="{FF2B5EF4-FFF2-40B4-BE49-F238E27FC236}">
                <a16:creationId xmlns:a16="http://schemas.microsoft.com/office/drawing/2014/main" id="{68840050-18FD-4B8E-8342-BAF195E8EB3F}"/>
              </a:ext>
            </a:extLst>
          </p:cNvPr>
          <p:cNvSpPr/>
          <p:nvPr/>
        </p:nvSpPr>
        <p:spPr>
          <a:xfrm rot="19952444">
            <a:off x="-987308" y="-582346"/>
            <a:ext cx="4338486" cy="4338486"/>
          </a:xfrm>
          <a:prstGeom prst="blockArc">
            <a:avLst>
              <a:gd name="adj1" fmla="val 20130524"/>
              <a:gd name="adj2" fmla="val 852507"/>
              <a:gd name="adj3" fmla="val 5565"/>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52" name="Elipse 51">
            <a:extLst>
              <a:ext uri="{FF2B5EF4-FFF2-40B4-BE49-F238E27FC236}">
                <a16:creationId xmlns:a16="http://schemas.microsoft.com/office/drawing/2014/main" id="{71B13073-2B82-458A-A0C4-6A5098B7378A}"/>
              </a:ext>
            </a:extLst>
          </p:cNvPr>
          <p:cNvSpPr/>
          <p:nvPr/>
        </p:nvSpPr>
        <p:spPr>
          <a:xfrm>
            <a:off x="-667350" y="-234435"/>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53" name="Elipse 52">
            <a:extLst>
              <a:ext uri="{FF2B5EF4-FFF2-40B4-BE49-F238E27FC236}">
                <a16:creationId xmlns:a16="http://schemas.microsoft.com/office/drawing/2014/main" id="{C107313F-7DAE-4C56-969E-AD8E1C0585AC}"/>
              </a:ext>
            </a:extLst>
          </p:cNvPr>
          <p:cNvSpPr/>
          <p:nvPr/>
        </p:nvSpPr>
        <p:spPr>
          <a:xfrm>
            <a:off x="-901665" y="-508967"/>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dirty="0"/>
          </a:p>
        </p:txBody>
      </p:sp>
      <p:sp>
        <p:nvSpPr>
          <p:cNvPr id="25" name="Cuadro Derechos de autor">
            <a:extLst>
              <a:ext uri="{FF2B5EF4-FFF2-40B4-BE49-F238E27FC236}">
                <a16:creationId xmlns:a16="http://schemas.microsoft.com/office/drawing/2014/main" id="{679352A1-D036-4433-A8D5-4E9C1D14457F}"/>
              </a:ext>
            </a:extLst>
          </p:cNvPr>
          <p:cNvSpPr txBox="1"/>
          <p:nvPr/>
        </p:nvSpPr>
        <p:spPr>
          <a:xfrm>
            <a:off x="99479" y="2951848"/>
            <a:ext cx="2438943" cy="413575"/>
          </a:xfrm>
          <a:prstGeom prst="rect">
            <a:avLst/>
          </a:prstGeom>
          <a:noFill/>
          <a:ln>
            <a:noFill/>
          </a:ln>
        </p:spPr>
        <p:txBody>
          <a:bodyPr spcFirstLastPara="1" wrap="square" lIns="0" tIns="0" rIns="0" bIns="0" anchor="t" anchorCtr="0">
            <a:spAutoFit/>
          </a:bodyPr>
          <a:lstStyle/>
          <a:p>
            <a:pPr algn="ctr">
              <a:lnSpc>
                <a:spcPct val="128028"/>
              </a:lnSpc>
            </a:pPr>
            <a:r>
              <a:rPr lang="es-ES" sz="700" dirty="0">
                <a:solidFill>
                  <a:srgbClr val="FFFFFF"/>
                </a:solidFill>
                <a:latin typeface="Verdana" panose="020B0604030504040204" pitchFamily="34" charset="0"/>
                <a:ea typeface="Verdana" panose="020B0604030504040204" pitchFamily="34" charset="0"/>
              </a:rPr>
              <a:t>Fotografía En Primer Plano De Una Orquídea</a:t>
            </a:r>
          </a:p>
          <a:p>
            <a:pPr algn="ctr">
              <a:lnSpc>
                <a:spcPct val="128028"/>
              </a:lnSpc>
            </a:pPr>
            <a:r>
              <a:rPr lang="es-ES" sz="700" dirty="0">
                <a:solidFill>
                  <a:srgbClr val="FFFFFF"/>
                </a:solidFill>
                <a:latin typeface="Verdana" panose="020B0604030504040204" pitchFamily="34" charset="0"/>
                <a:ea typeface="Verdana" panose="020B0604030504040204" pitchFamily="34" charset="0"/>
              </a:rPr>
              <a:t>Imagen de </a:t>
            </a:r>
            <a:r>
              <a:rPr lang="es-ES" sz="700" dirty="0" err="1">
                <a:solidFill>
                  <a:srgbClr val="FFFFFF"/>
                </a:solidFill>
                <a:latin typeface="Verdana" panose="020B0604030504040204" pitchFamily="34" charset="0"/>
                <a:ea typeface="Verdana" panose="020B0604030504040204" pitchFamily="34" charset="0"/>
              </a:rPr>
              <a:t>zoosnow</a:t>
            </a:r>
            <a:r>
              <a:rPr lang="es-ES" sz="700" dirty="0">
                <a:solidFill>
                  <a:srgbClr val="FFFFFF"/>
                </a:solidFill>
                <a:latin typeface="Verdana" panose="020B0604030504040204" pitchFamily="34" charset="0"/>
                <a:ea typeface="Verdana" panose="020B0604030504040204" pitchFamily="34" charset="0"/>
              </a:rPr>
              <a:t> en </a:t>
            </a:r>
            <a:r>
              <a:rPr lang="es-ES" sz="700" dirty="0" err="1">
                <a:solidFill>
                  <a:srgbClr val="FFFFFF"/>
                </a:solidFill>
                <a:latin typeface="Verdana" panose="020B0604030504040204" pitchFamily="34" charset="0"/>
                <a:ea typeface="Verdana" panose="020B0604030504040204" pitchFamily="34" charset="0"/>
              </a:rPr>
              <a:t>pexels</a:t>
            </a:r>
            <a:endParaRPr lang="es-ES" sz="700" dirty="0">
              <a:solidFill>
                <a:srgbClr val="FFFFFF"/>
              </a:solidFill>
              <a:latin typeface="Verdana" panose="020B0604030504040204" pitchFamily="34" charset="0"/>
              <a:ea typeface="Verdana" panose="020B0604030504040204" pitchFamily="34" charset="0"/>
            </a:endParaRPr>
          </a:p>
          <a:p>
            <a:pPr algn="ctr">
              <a:lnSpc>
                <a:spcPct val="128028"/>
              </a:lnSpc>
            </a:pPr>
            <a:endParaRPr lang="pt-BR" sz="700" dirty="0">
              <a:solidFill>
                <a:srgbClr val="FFFFFF"/>
              </a:solidFill>
              <a:latin typeface="Verdana" panose="020B0604030504040204" pitchFamily="34" charset="0"/>
              <a:ea typeface="Verdana" panose="020B0604030504040204" pitchFamily="34" charset="0"/>
              <a:cs typeface="Century Gothic"/>
              <a:sym typeface="Century Gothic"/>
            </a:endParaRPr>
          </a:p>
        </p:txBody>
      </p:sp>
      <p:pic>
        <p:nvPicPr>
          <p:cNvPr id="26" name="Ícono cámara" descr="Cámara con relleno sólido">
            <a:extLst>
              <a:ext uri="{FF2B5EF4-FFF2-40B4-BE49-F238E27FC236}">
                <a16:creationId xmlns:a16="http://schemas.microsoft.com/office/drawing/2014/main" id="{FA0409E7-33A9-4124-AF97-0347635959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25" y="2930321"/>
            <a:ext cx="205229" cy="192223"/>
          </a:xfrm>
          <a:prstGeom prst="rect">
            <a:avLst/>
          </a:prstGeom>
        </p:spPr>
      </p:pic>
      <p:sp>
        <p:nvSpPr>
          <p:cNvPr id="28" name="Google Shape;94;p13">
            <a:extLst>
              <a:ext uri="{FF2B5EF4-FFF2-40B4-BE49-F238E27FC236}">
                <a16:creationId xmlns:a16="http://schemas.microsoft.com/office/drawing/2014/main" id="{A0B4F870-8B14-4367-BD29-E144047F4A1D}"/>
              </a:ext>
            </a:extLst>
          </p:cNvPr>
          <p:cNvSpPr txBox="1"/>
          <p:nvPr/>
        </p:nvSpPr>
        <p:spPr>
          <a:xfrm>
            <a:off x="-46770" y="981790"/>
            <a:ext cx="3286976" cy="688256"/>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72000" anchor="t" anchorCtr="0">
            <a:spAutoFit/>
          </a:bodyPr>
          <a:lstStyle/>
          <a:p>
            <a:pPr algn="ctr"/>
            <a:r>
              <a:rPr lang="en-US" sz="4000" b="1" dirty="0" err="1">
                <a:solidFill>
                  <a:srgbClr val="453C5C"/>
                </a:solidFill>
                <a:latin typeface="+mj-lt"/>
                <a:ea typeface="Century Gothic"/>
                <a:cs typeface="Century Gothic"/>
                <a:sym typeface="Century Gothic"/>
              </a:rPr>
              <a:t>Gastos</a:t>
            </a:r>
            <a:endParaRPr sz="4000" b="1" dirty="0">
              <a:solidFill>
                <a:srgbClr val="453C5C"/>
              </a:solidFill>
              <a:latin typeface="+mj-lt"/>
              <a:ea typeface="Century Gothic"/>
              <a:cs typeface="Century Gothic"/>
              <a:sym typeface="Century Gothic"/>
            </a:endParaRPr>
          </a:p>
        </p:txBody>
      </p:sp>
      <p:sp>
        <p:nvSpPr>
          <p:cNvPr id="30" name="Rectángulo 29">
            <a:extLst>
              <a:ext uri="{FF2B5EF4-FFF2-40B4-BE49-F238E27FC236}">
                <a16:creationId xmlns:a16="http://schemas.microsoft.com/office/drawing/2014/main" id="{1209C5A8-708E-44CC-8F74-784B26210780}"/>
              </a:ext>
            </a:extLst>
          </p:cNvPr>
          <p:cNvSpPr/>
          <p:nvPr/>
        </p:nvSpPr>
        <p:spPr>
          <a:xfrm>
            <a:off x="5448258" y="201548"/>
            <a:ext cx="1080000" cy="473745"/>
          </a:xfrm>
          <a:prstGeom prst="rect">
            <a:avLst/>
          </a:prstGeom>
          <a:solidFill>
            <a:srgbClr val="F9AD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1" name="Rectángulo 30">
            <a:extLst>
              <a:ext uri="{FF2B5EF4-FFF2-40B4-BE49-F238E27FC236}">
                <a16:creationId xmlns:a16="http://schemas.microsoft.com/office/drawing/2014/main" id="{D3D368D6-9C38-46CE-8868-F2B3CE733A94}"/>
              </a:ext>
            </a:extLst>
          </p:cNvPr>
          <p:cNvSpPr/>
          <p:nvPr/>
        </p:nvSpPr>
        <p:spPr>
          <a:xfrm>
            <a:off x="6703024" y="201548"/>
            <a:ext cx="1080000" cy="473745"/>
          </a:xfrm>
          <a:prstGeom prst="rect">
            <a:avLst/>
          </a:prstGeom>
          <a:solidFill>
            <a:srgbClr val="00B9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2" name="Rectángulo 31">
            <a:extLst>
              <a:ext uri="{FF2B5EF4-FFF2-40B4-BE49-F238E27FC236}">
                <a16:creationId xmlns:a16="http://schemas.microsoft.com/office/drawing/2014/main" id="{9CEF1D52-7E07-4088-9BAE-AE5B7BB6BD03}"/>
              </a:ext>
            </a:extLst>
          </p:cNvPr>
          <p:cNvSpPr/>
          <p:nvPr/>
        </p:nvSpPr>
        <p:spPr>
          <a:xfrm>
            <a:off x="7956957" y="202334"/>
            <a:ext cx="1080000" cy="473745"/>
          </a:xfrm>
          <a:prstGeom prst="rect">
            <a:avLst/>
          </a:prstGeom>
          <a:solidFill>
            <a:srgbClr val="BFED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3" name="Rectángulo 32">
            <a:extLst>
              <a:ext uri="{FF2B5EF4-FFF2-40B4-BE49-F238E27FC236}">
                <a16:creationId xmlns:a16="http://schemas.microsoft.com/office/drawing/2014/main" id="{DA1A9836-068D-4263-BA0B-983A3B8AB60A}"/>
              </a:ext>
            </a:extLst>
          </p:cNvPr>
          <p:cNvSpPr/>
          <p:nvPr/>
        </p:nvSpPr>
        <p:spPr>
          <a:xfrm>
            <a:off x="5358559" y="105126"/>
            <a:ext cx="1080000" cy="473745"/>
          </a:xfrm>
          <a:prstGeom prst="rect">
            <a:avLst/>
          </a:prstGeom>
          <a:solidFill>
            <a:srgbClr val="FB6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Sector Público</a:t>
            </a:r>
          </a:p>
        </p:txBody>
      </p:sp>
      <p:sp>
        <p:nvSpPr>
          <p:cNvPr id="34" name="Rectángulo 33">
            <a:extLst>
              <a:ext uri="{FF2B5EF4-FFF2-40B4-BE49-F238E27FC236}">
                <a16:creationId xmlns:a16="http://schemas.microsoft.com/office/drawing/2014/main" id="{BB117BDB-9F51-4C56-B60D-F18C3AD0DD30}"/>
              </a:ext>
            </a:extLst>
          </p:cNvPr>
          <p:cNvSpPr/>
          <p:nvPr/>
        </p:nvSpPr>
        <p:spPr>
          <a:xfrm>
            <a:off x="6613322" y="105126"/>
            <a:ext cx="1080000" cy="473745"/>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Nivel Nacional</a:t>
            </a:r>
          </a:p>
        </p:txBody>
      </p:sp>
      <p:sp>
        <p:nvSpPr>
          <p:cNvPr id="35" name="Rectángulo 34">
            <a:extLst>
              <a:ext uri="{FF2B5EF4-FFF2-40B4-BE49-F238E27FC236}">
                <a16:creationId xmlns:a16="http://schemas.microsoft.com/office/drawing/2014/main" id="{36EF2236-DFFA-420F-9BC3-143C176CB185}"/>
              </a:ext>
            </a:extLst>
          </p:cNvPr>
          <p:cNvSpPr/>
          <p:nvPr/>
        </p:nvSpPr>
        <p:spPr>
          <a:xfrm>
            <a:off x="7867257" y="105907"/>
            <a:ext cx="1080000" cy="473745"/>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Nivel Territorial</a:t>
            </a:r>
          </a:p>
        </p:txBody>
      </p:sp>
      <p:sp>
        <p:nvSpPr>
          <p:cNvPr id="36" name="Google Shape;96;p13">
            <a:extLst>
              <a:ext uri="{FF2B5EF4-FFF2-40B4-BE49-F238E27FC236}">
                <a16:creationId xmlns:a16="http://schemas.microsoft.com/office/drawing/2014/main" id="{8611CA12-7F0C-471D-85B7-80F8C44CD996}"/>
              </a:ext>
            </a:extLst>
          </p:cNvPr>
          <p:cNvSpPr txBox="1"/>
          <p:nvPr/>
        </p:nvSpPr>
        <p:spPr>
          <a:xfrm>
            <a:off x="3259375" y="240120"/>
            <a:ext cx="2107652" cy="374270"/>
          </a:xfrm>
          <a:prstGeom prst="rect">
            <a:avLst/>
          </a:prstGeom>
          <a:noFill/>
          <a:ln>
            <a:noFill/>
          </a:ln>
        </p:spPr>
        <p:txBody>
          <a:bodyPr spcFirstLastPara="1" wrap="square" lIns="0" tIns="0" rIns="0" bIns="0" anchor="t" anchorCtr="0">
            <a:spAutoFit/>
          </a:bodyPr>
          <a:lstStyle/>
          <a:p>
            <a:pPr>
              <a:lnSpc>
                <a:spcPct val="128000"/>
              </a:lnSpc>
            </a:pPr>
            <a:r>
              <a:rPr lang="es-CO" sz="1900" b="1" dirty="0">
                <a:solidFill>
                  <a:srgbClr val="E42F2F"/>
                </a:solidFill>
                <a:latin typeface="Verdana" panose="020B0604030504040204" pitchFamily="34" charset="0"/>
                <a:ea typeface="Verdana" panose="020B0604030504040204" pitchFamily="34" charset="0"/>
                <a:cs typeface="Century Gothic"/>
                <a:sym typeface="Century Gothic"/>
              </a:rPr>
              <a:t>Composición</a:t>
            </a:r>
            <a:endParaRPr sz="1900" dirty="0">
              <a:latin typeface="Verdana" panose="020B0604030504040204" pitchFamily="34" charset="0"/>
              <a:ea typeface="Verdana" panose="020B0604030504040204" pitchFamily="34" charset="0"/>
            </a:endParaRPr>
          </a:p>
        </p:txBody>
      </p:sp>
      <p:grpSp>
        <p:nvGrpSpPr>
          <p:cNvPr id="7" name="Grupo 6">
            <a:extLst>
              <a:ext uri="{FF2B5EF4-FFF2-40B4-BE49-F238E27FC236}">
                <a16:creationId xmlns:a16="http://schemas.microsoft.com/office/drawing/2014/main" id="{31A26FBF-023A-0551-D152-86D81A5EB963}"/>
              </a:ext>
            </a:extLst>
          </p:cNvPr>
          <p:cNvGrpSpPr/>
          <p:nvPr/>
        </p:nvGrpSpPr>
        <p:grpSpPr>
          <a:xfrm>
            <a:off x="7018552" y="4238681"/>
            <a:ext cx="1928706" cy="995202"/>
            <a:chOff x="7018552" y="4191056"/>
            <a:chExt cx="1928706" cy="995202"/>
          </a:xfrm>
        </p:grpSpPr>
        <p:sp>
          <p:nvSpPr>
            <p:cNvPr id="61" name="Google Shape;102;p13">
              <a:extLst>
                <a:ext uri="{FF2B5EF4-FFF2-40B4-BE49-F238E27FC236}">
                  <a16:creationId xmlns:a16="http://schemas.microsoft.com/office/drawing/2014/main" id="{D00E7879-36C4-4F3A-A1AE-CBC9BE551ABC}"/>
                </a:ext>
              </a:extLst>
            </p:cNvPr>
            <p:cNvSpPr txBox="1"/>
            <p:nvPr/>
          </p:nvSpPr>
          <p:spPr>
            <a:xfrm>
              <a:off x="7173816" y="4191056"/>
              <a:ext cx="1544477" cy="704874"/>
            </a:xfrm>
            <a:prstGeom prst="roundRect">
              <a:avLst/>
            </a:prstGeom>
            <a:noFill/>
            <a:ln>
              <a:noFill/>
            </a:ln>
          </p:spPr>
          <p:txBody>
            <a:bodyPr spcFirstLastPara="1" wrap="square" lIns="0" tIns="0" rIns="0" bIns="0" anchor="t" anchorCtr="0">
              <a:spAutoFit/>
            </a:bodyPr>
            <a:lstStyle/>
            <a:p>
              <a:pPr algn="ctr">
                <a:lnSpc>
                  <a:spcPct val="115000"/>
                </a:lnSpc>
              </a:pPr>
              <a:r>
                <a:rPr lang="en-US" b="1" dirty="0">
                  <a:solidFill>
                    <a:srgbClr val="007E80"/>
                  </a:solidFill>
                  <a:latin typeface="Verdana" panose="020B0604030504040204" pitchFamily="34" charset="0"/>
                  <a:ea typeface="Verdana" panose="020B0604030504040204" pitchFamily="34" charset="0"/>
                  <a:cs typeface="Century Gothic"/>
                  <a:sym typeface="Century Gothic"/>
                </a:rPr>
                <a:t>Nivel Nacional</a:t>
              </a:r>
            </a:p>
          </p:txBody>
        </p:sp>
        <p:sp>
          <p:nvSpPr>
            <p:cNvPr id="63" name="Google Shape;102;p13">
              <a:extLst>
                <a:ext uri="{FF2B5EF4-FFF2-40B4-BE49-F238E27FC236}">
                  <a16:creationId xmlns:a16="http://schemas.microsoft.com/office/drawing/2014/main" id="{0EE9F51A-73CE-4B30-9372-761B8FBAED47}"/>
                </a:ext>
              </a:extLst>
            </p:cNvPr>
            <p:cNvSpPr txBox="1"/>
            <p:nvPr/>
          </p:nvSpPr>
          <p:spPr>
            <a:xfrm>
              <a:off x="7018552" y="4832315"/>
              <a:ext cx="1928706" cy="353943"/>
            </a:xfrm>
            <a:prstGeom prst="rect">
              <a:avLst/>
            </a:prstGeom>
            <a:noFill/>
            <a:ln>
              <a:noFill/>
            </a:ln>
          </p:spPr>
          <p:txBody>
            <a:bodyPr spcFirstLastPara="1" wrap="square" lIns="0" tIns="0" rIns="0" bIns="0" anchor="t" anchorCtr="0">
              <a:spAutoFit/>
            </a:bodyPr>
            <a:lstStyle/>
            <a:p>
              <a:pPr algn="ctr">
                <a:lnSpc>
                  <a:spcPct val="115000"/>
                </a:lnSpc>
              </a:pPr>
              <a:r>
                <a:rPr lang="en-US" sz="2000" b="1" spc="220" dirty="0">
                  <a:solidFill>
                    <a:srgbClr val="007E80"/>
                  </a:solidFill>
                  <a:latin typeface="Verdana" panose="020B0604030504040204" pitchFamily="34" charset="0"/>
                  <a:ea typeface="Verdana" panose="020B0604030504040204" pitchFamily="34" charset="0"/>
                  <a:cs typeface="72 Black" panose="020B0A04030603020204" pitchFamily="34" charset="0"/>
                  <a:sym typeface="Century Gothic"/>
                </a:rPr>
                <a:t>$498.648,0</a:t>
              </a:r>
            </a:p>
          </p:txBody>
        </p:sp>
      </p:grpSp>
      <p:grpSp>
        <p:nvGrpSpPr>
          <p:cNvPr id="3" name="Grupo 2">
            <a:extLst>
              <a:ext uri="{FF2B5EF4-FFF2-40B4-BE49-F238E27FC236}">
                <a16:creationId xmlns:a16="http://schemas.microsoft.com/office/drawing/2014/main" id="{87EDF62F-3C12-168D-19FA-F72EFF27241F}"/>
              </a:ext>
            </a:extLst>
          </p:cNvPr>
          <p:cNvGrpSpPr/>
          <p:nvPr/>
        </p:nvGrpSpPr>
        <p:grpSpPr>
          <a:xfrm>
            <a:off x="3857314" y="5469955"/>
            <a:ext cx="2028314" cy="995202"/>
            <a:chOff x="3870962" y="5437577"/>
            <a:chExt cx="2028314" cy="995202"/>
          </a:xfrm>
        </p:grpSpPr>
        <p:sp>
          <p:nvSpPr>
            <p:cNvPr id="62" name="Google Shape;102;p13">
              <a:extLst>
                <a:ext uri="{FF2B5EF4-FFF2-40B4-BE49-F238E27FC236}">
                  <a16:creationId xmlns:a16="http://schemas.microsoft.com/office/drawing/2014/main" id="{678D2B4B-20E9-4729-9E3E-B9126B0B01D2}"/>
                </a:ext>
              </a:extLst>
            </p:cNvPr>
            <p:cNvSpPr txBox="1"/>
            <p:nvPr/>
          </p:nvSpPr>
          <p:spPr>
            <a:xfrm>
              <a:off x="4049758" y="5437577"/>
              <a:ext cx="1684976" cy="704874"/>
            </a:xfrm>
            <a:prstGeom prst="roundRect">
              <a:avLst/>
            </a:prstGeom>
            <a:noFill/>
            <a:ln>
              <a:noFill/>
            </a:ln>
          </p:spPr>
          <p:txBody>
            <a:bodyPr spcFirstLastPara="1" wrap="square" lIns="0" tIns="0" rIns="0" bIns="0" anchor="t" anchorCtr="0">
              <a:spAutoFit/>
            </a:bodyPr>
            <a:lstStyle/>
            <a:p>
              <a:pPr algn="ctr">
                <a:lnSpc>
                  <a:spcPct val="115000"/>
                </a:lnSpc>
              </a:pPr>
              <a:r>
                <a:rPr lang="en-US" b="1" dirty="0">
                  <a:solidFill>
                    <a:srgbClr val="2FCB7D"/>
                  </a:solidFill>
                  <a:latin typeface="Verdana" panose="020B0604030504040204" pitchFamily="34" charset="0"/>
                  <a:ea typeface="Verdana" panose="020B0604030504040204" pitchFamily="34" charset="0"/>
                  <a:cs typeface="Century Gothic"/>
                  <a:sym typeface="Century Gothic"/>
                </a:rPr>
                <a:t>Nivel Territorial</a:t>
              </a:r>
            </a:p>
          </p:txBody>
        </p:sp>
        <p:sp>
          <p:nvSpPr>
            <p:cNvPr id="64" name="Google Shape;102;p13">
              <a:extLst>
                <a:ext uri="{FF2B5EF4-FFF2-40B4-BE49-F238E27FC236}">
                  <a16:creationId xmlns:a16="http://schemas.microsoft.com/office/drawing/2014/main" id="{9EAD357E-B3A7-479F-910D-CF6AAC251278}"/>
                </a:ext>
              </a:extLst>
            </p:cNvPr>
            <p:cNvSpPr txBox="1"/>
            <p:nvPr/>
          </p:nvSpPr>
          <p:spPr>
            <a:xfrm>
              <a:off x="3870962" y="6078836"/>
              <a:ext cx="2028314" cy="353943"/>
            </a:xfrm>
            <a:prstGeom prst="rect">
              <a:avLst/>
            </a:prstGeom>
            <a:noFill/>
            <a:ln>
              <a:noFill/>
            </a:ln>
          </p:spPr>
          <p:txBody>
            <a:bodyPr spcFirstLastPara="1" wrap="square" lIns="0" tIns="0" rIns="0" bIns="0" anchor="t" anchorCtr="0">
              <a:spAutoFit/>
            </a:bodyPr>
            <a:lstStyle/>
            <a:p>
              <a:pPr algn="ctr">
                <a:lnSpc>
                  <a:spcPct val="115000"/>
                </a:lnSpc>
              </a:pPr>
              <a:r>
                <a:rPr lang="en-US" sz="2000" b="1" spc="220" dirty="0">
                  <a:solidFill>
                    <a:srgbClr val="2FCB7D"/>
                  </a:solidFill>
                  <a:latin typeface="Verdana" panose="020B0604030504040204" pitchFamily="34" charset="0"/>
                  <a:ea typeface="Verdana" panose="020B0604030504040204" pitchFamily="34" charset="0"/>
                  <a:cs typeface="72 Black" panose="020B0A04030603020204" pitchFamily="34" charset="0"/>
                  <a:sym typeface="Century Gothic"/>
                </a:rPr>
                <a:t>$143.342,2</a:t>
              </a:r>
            </a:p>
          </p:txBody>
        </p:sp>
      </p:grpSp>
      <p:grpSp>
        <p:nvGrpSpPr>
          <p:cNvPr id="5" name="Grupo 4">
            <a:extLst>
              <a:ext uri="{FF2B5EF4-FFF2-40B4-BE49-F238E27FC236}">
                <a16:creationId xmlns:a16="http://schemas.microsoft.com/office/drawing/2014/main" id="{E79E5CD9-1C3E-CFCA-2314-43F10465F05E}"/>
              </a:ext>
            </a:extLst>
          </p:cNvPr>
          <p:cNvGrpSpPr/>
          <p:nvPr/>
        </p:nvGrpSpPr>
        <p:grpSpPr>
          <a:xfrm>
            <a:off x="2689334" y="3189500"/>
            <a:ext cx="2160000" cy="995202"/>
            <a:chOff x="2689334" y="3093244"/>
            <a:chExt cx="2160000" cy="995202"/>
          </a:xfrm>
        </p:grpSpPr>
        <p:sp>
          <p:nvSpPr>
            <p:cNvPr id="74" name="Google Shape;931;p23">
              <a:extLst>
                <a:ext uri="{FF2B5EF4-FFF2-40B4-BE49-F238E27FC236}">
                  <a16:creationId xmlns:a16="http://schemas.microsoft.com/office/drawing/2014/main" id="{FD3C9A3E-CFBA-4130-8BA9-774C4F331B20}"/>
                </a:ext>
              </a:extLst>
            </p:cNvPr>
            <p:cNvSpPr txBox="1"/>
            <p:nvPr/>
          </p:nvSpPr>
          <p:spPr>
            <a:xfrm>
              <a:off x="2689334" y="3734503"/>
              <a:ext cx="2160000" cy="3539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a:lnSpc>
                  <a:spcPct val="115000"/>
                </a:lnSpc>
                <a:defRPr sz="2358" b="1">
                  <a:solidFill>
                    <a:srgbClr val="FB6900"/>
                  </a:solidFill>
                  <a:latin typeface="Verdana" panose="020B0604030504040204" pitchFamily="34" charset="0"/>
                  <a:ea typeface="Verdana" panose="020B0604030504040204" pitchFamily="34" charset="0"/>
                  <a:cs typeface="Century Gothic"/>
                </a:defRPr>
              </a:lvl1pPr>
            </a:lstStyle>
            <a:p>
              <a:pPr algn="r"/>
              <a:r>
                <a:rPr lang="en-US" sz="2000" spc="220" dirty="0">
                  <a:sym typeface="Montserrat Black"/>
                </a:rPr>
                <a:t>$561.517,7</a:t>
              </a:r>
            </a:p>
          </p:txBody>
        </p:sp>
        <p:sp>
          <p:nvSpPr>
            <p:cNvPr id="81" name="Google Shape;102;p13">
              <a:extLst>
                <a:ext uri="{FF2B5EF4-FFF2-40B4-BE49-F238E27FC236}">
                  <a16:creationId xmlns:a16="http://schemas.microsoft.com/office/drawing/2014/main" id="{0B42150A-C8E2-4109-AFFE-688F43279B05}"/>
                </a:ext>
              </a:extLst>
            </p:cNvPr>
            <p:cNvSpPr txBox="1"/>
            <p:nvPr/>
          </p:nvSpPr>
          <p:spPr>
            <a:xfrm>
              <a:off x="3105599" y="3093244"/>
              <a:ext cx="1674793" cy="704874"/>
            </a:xfrm>
            <a:prstGeom prst="roundRect">
              <a:avLst/>
            </a:prstGeom>
            <a:noFill/>
            <a:ln>
              <a:noFill/>
            </a:ln>
          </p:spPr>
          <p:txBody>
            <a:bodyPr spcFirstLastPara="1" wrap="square" lIns="0" tIns="0" rIns="0" bIns="0" anchor="t" anchorCtr="0">
              <a:spAutoFit/>
            </a:bodyPr>
            <a:lstStyle/>
            <a:p>
              <a:pPr algn="ctr">
                <a:lnSpc>
                  <a:spcPct val="115000"/>
                </a:lnSpc>
              </a:pPr>
              <a:r>
                <a:rPr lang="en-US" b="1" dirty="0">
                  <a:solidFill>
                    <a:srgbClr val="FB6900"/>
                  </a:solidFill>
                  <a:latin typeface="Verdana" panose="020B0604030504040204" pitchFamily="34" charset="0"/>
                  <a:ea typeface="Verdana" panose="020B0604030504040204" pitchFamily="34" charset="0"/>
                  <a:cs typeface="Century Gothic"/>
                  <a:sym typeface="Century Gothic"/>
                </a:rPr>
                <a:t>Sector Público</a:t>
              </a:r>
              <a:endParaRPr dirty="0">
                <a:solidFill>
                  <a:srgbClr val="FB6900"/>
                </a:solidFill>
                <a:latin typeface="Verdana" panose="020B0604030504040204" pitchFamily="34" charset="0"/>
                <a:ea typeface="Verdana" panose="020B0604030504040204" pitchFamily="34" charset="0"/>
              </a:endParaRPr>
            </a:p>
          </p:txBody>
        </p:sp>
      </p:grpSp>
      <p:sp>
        <p:nvSpPr>
          <p:cNvPr id="49" name="Google Shape;96;p13">
            <a:extLst>
              <a:ext uri="{FF2B5EF4-FFF2-40B4-BE49-F238E27FC236}">
                <a16:creationId xmlns:a16="http://schemas.microsoft.com/office/drawing/2014/main" id="{B7851A76-44C5-4FBB-BD33-3A32C950485B}"/>
              </a:ext>
            </a:extLst>
          </p:cNvPr>
          <p:cNvSpPr txBox="1"/>
          <p:nvPr/>
        </p:nvSpPr>
        <p:spPr>
          <a:xfrm>
            <a:off x="246703" y="6294544"/>
            <a:ext cx="1361176" cy="315151"/>
          </a:xfrm>
          <a:prstGeom prst="rect">
            <a:avLst/>
          </a:prstGeom>
          <a:noFill/>
          <a:ln>
            <a:noFill/>
          </a:ln>
        </p:spPr>
        <p:txBody>
          <a:bodyPr spcFirstLastPara="1" wrap="square" lIns="0" tIns="0" rIns="0" bIns="0" anchor="t" anchorCtr="0">
            <a:spAutoFit/>
          </a:bodyPr>
          <a:lstStyle/>
          <a:p>
            <a:pPr>
              <a:lnSpc>
                <a:spcPct val="128000"/>
              </a:lnSpc>
            </a:pPr>
            <a:r>
              <a:rPr lang="es-CO" sz="1600"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1600" dirty="0">
              <a:latin typeface="Verdana" panose="020B0604030504040204" pitchFamily="34" charset="0"/>
              <a:ea typeface="Verdana" panose="020B0604030504040204" pitchFamily="34" charset="0"/>
            </a:endParaRPr>
          </a:p>
        </p:txBody>
      </p:sp>
      <p:sp>
        <p:nvSpPr>
          <p:cNvPr id="6" name="Google Shape;103;p13">
            <a:extLst>
              <a:ext uri="{FF2B5EF4-FFF2-40B4-BE49-F238E27FC236}">
                <a16:creationId xmlns:a16="http://schemas.microsoft.com/office/drawing/2014/main" id="{C44153DF-9F12-7384-3014-280EE6BA0401}"/>
              </a:ext>
            </a:extLst>
          </p:cNvPr>
          <p:cNvSpPr txBox="1"/>
          <p:nvPr/>
        </p:nvSpPr>
        <p:spPr>
          <a:xfrm>
            <a:off x="2658854" y="4354156"/>
            <a:ext cx="4267618" cy="865749"/>
          </a:xfrm>
          <a:prstGeom prst="roundRect">
            <a:avLst/>
          </a:prstGeom>
          <a:solidFill>
            <a:schemeClr val="bg1">
              <a:lumMod val="95000"/>
            </a:schemeClr>
          </a:solidFill>
          <a:ln>
            <a:noFill/>
          </a:ln>
        </p:spPr>
        <p:txBody>
          <a:bodyPr spcFirstLastPara="1" wrap="square" lIns="72000" tIns="72000" rIns="72000" bIns="72000" anchor="t" anchorCtr="0">
            <a:spAutoFit/>
          </a:bodyPr>
          <a:lstStyle/>
          <a:p>
            <a:pPr algn="just">
              <a:lnSpc>
                <a:spcPct val="115000"/>
              </a:lnSpc>
            </a:pPr>
            <a:r>
              <a:rPr lang="es-ES" sz="900" dirty="0">
                <a:solidFill>
                  <a:srgbClr val="453C5C"/>
                </a:solidFill>
                <a:latin typeface="Verdana" panose="020B0604030504040204" pitchFamily="34" charset="0"/>
                <a:ea typeface="Verdana" panose="020B0604030504040204" pitchFamily="34" charset="0"/>
                <a:cs typeface="Century Gothic"/>
                <a:sym typeface="Century Gothic"/>
              </a:rPr>
              <a:t>En este nivel, </a:t>
            </a:r>
            <a:r>
              <a:rPr lang="es-ES" sz="900" b="1" dirty="0">
                <a:solidFill>
                  <a:srgbClr val="007E80"/>
                </a:solidFill>
                <a:latin typeface="Verdana" panose="020B0604030504040204" pitchFamily="34" charset="0"/>
                <a:ea typeface="Verdana" panose="020B0604030504040204" pitchFamily="34" charset="0"/>
                <a:cs typeface="Century Gothic"/>
                <a:sym typeface="Century Gothic"/>
              </a:rPr>
              <a:t>337</a:t>
            </a:r>
            <a:r>
              <a:rPr lang="es-ES" sz="900" dirty="0">
                <a:latin typeface="Verdana" panose="020B0604030504040204" pitchFamily="34" charset="0"/>
                <a:ea typeface="Verdana" panose="020B0604030504040204" pitchFamily="34" charset="0"/>
                <a:cs typeface="Century Gothic"/>
                <a:sym typeface="Century Gothic"/>
              </a:rPr>
              <a:t>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entidades reportaron saldos en Gastos, reflejando un incremento de </a:t>
            </a:r>
            <a:r>
              <a:rPr lang="es-ES" sz="900" b="1" dirty="0">
                <a:solidFill>
                  <a:srgbClr val="007E80"/>
                </a:solidFill>
                <a:latin typeface="Verdana" panose="020B0604030504040204" pitchFamily="34" charset="0"/>
                <a:ea typeface="Verdana" panose="020B0604030504040204" pitchFamily="34" charset="0"/>
                <a:cs typeface="Century Gothic"/>
                <a:sym typeface="Century Gothic"/>
              </a:rPr>
              <a:t>$48.307,9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con respecto a septiembre de 2023. Los conceptos más representativos son Comisiones, financieros y ajuste por diferencia en cambio y De administración y operación.</a:t>
            </a:r>
            <a:endParaRPr lang="es-ES" sz="900" dirty="0">
              <a:solidFill>
                <a:srgbClr val="453C5C"/>
              </a:solidFill>
              <a:latin typeface="Verdana" panose="020B0604030504040204" pitchFamily="34" charset="0"/>
              <a:ea typeface="Verdana" panose="020B0604030504040204" pitchFamily="34" charset="0"/>
            </a:endParaRPr>
          </a:p>
        </p:txBody>
      </p:sp>
      <p:sp>
        <p:nvSpPr>
          <p:cNvPr id="9" name="Google Shape;103;p13">
            <a:extLst>
              <a:ext uri="{FF2B5EF4-FFF2-40B4-BE49-F238E27FC236}">
                <a16:creationId xmlns:a16="http://schemas.microsoft.com/office/drawing/2014/main" id="{AF72BEB5-D8FD-0FC1-FCC5-9C7D4FB25AD1}"/>
              </a:ext>
            </a:extLst>
          </p:cNvPr>
          <p:cNvSpPr txBox="1"/>
          <p:nvPr/>
        </p:nvSpPr>
        <p:spPr>
          <a:xfrm>
            <a:off x="5914592" y="5430176"/>
            <a:ext cx="3053686" cy="1041967"/>
          </a:xfrm>
          <a:prstGeom prst="roundRect">
            <a:avLst/>
          </a:prstGeom>
          <a:solidFill>
            <a:schemeClr val="bg1">
              <a:lumMod val="95000"/>
            </a:schemeClr>
          </a:solidFill>
          <a:ln>
            <a:noFill/>
          </a:ln>
        </p:spPr>
        <p:txBody>
          <a:bodyPr spcFirstLastPara="1" wrap="square" lIns="72000" tIns="72000" rIns="72000" bIns="72000" anchor="t" anchorCtr="0">
            <a:spAutoFit/>
          </a:bodyPr>
          <a:lstStyle/>
          <a:p>
            <a:pPr algn="just">
              <a:lnSpc>
                <a:spcPct val="115000"/>
              </a:lnSpc>
            </a:pPr>
            <a:r>
              <a:rPr lang="es-ES" sz="900" b="1" dirty="0">
                <a:solidFill>
                  <a:srgbClr val="2FCB7D"/>
                </a:solidFill>
                <a:latin typeface="Verdana" panose="020B0604030504040204" pitchFamily="34" charset="0"/>
                <a:ea typeface="Verdana" panose="020B0604030504040204" pitchFamily="34" charset="0"/>
                <a:cs typeface="Century Gothic"/>
                <a:sym typeface="Century Gothic"/>
              </a:rPr>
              <a:t>3.646</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 entidades reportaron saldos en Gastos, reflejando un incremento de </a:t>
            </a:r>
            <a:r>
              <a:rPr lang="es-ES" sz="900" b="1" dirty="0">
                <a:solidFill>
                  <a:srgbClr val="2FCB7D"/>
                </a:solidFill>
                <a:latin typeface="Verdana" panose="020B0604030504040204" pitchFamily="34" charset="0"/>
                <a:ea typeface="Verdana" panose="020B0604030504040204" pitchFamily="34" charset="0"/>
                <a:sym typeface="Century Gothic"/>
              </a:rPr>
              <a:t>$2.651,0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con respecto a septiembre de 2023. Los conceptos más representativos son Gasto público social y De administración y operación.</a:t>
            </a:r>
            <a:endParaRPr lang="es-ES" sz="900" dirty="0">
              <a:solidFill>
                <a:srgbClr val="453C5C"/>
              </a:solidFill>
              <a:latin typeface="Verdana" panose="020B0604030504040204" pitchFamily="34" charset="0"/>
              <a:ea typeface="Verdana" panose="020B0604030504040204" pitchFamily="34" charset="0"/>
            </a:endParaRPr>
          </a:p>
        </p:txBody>
      </p:sp>
      <p:sp>
        <p:nvSpPr>
          <p:cNvPr id="11" name="Google Shape;103;p13">
            <a:extLst>
              <a:ext uri="{FF2B5EF4-FFF2-40B4-BE49-F238E27FC236}">
                <a16:creationId xmlns:a16="http://schemas.microsoft.com/office/drawing/2014/main" id="{DB202C77-5F6C-B52F-7AC2-449924C9833C}"/>
              </a:ext>
            </a:extLst>
          </p:cNvPr>
          <p:cNvSpPr txBox="1"/>
          <p:nvPr/>
        </p:nvSpPr>
        <p:spPr>
          <a:xfrm>
            <a:off x="5026263" y="3212317"/>
            <a:ext cx="3942016" cy="1041967"/>
          </a:xfrm>
          <a:prstGeom prst="roundRect">
            <a:avLst/>
          </a:prstGeom>
          <a:solidFill>
            <a:schemeClr val="bg1">
              <a:lumMod val="95000"/>
            </a:schemeClr>
          </a:solidFill>
          <a:ln>
            <a:noFill/>
          </a:ln>
        </p:spPr>
        <p:txBody>
          <a:bodyPr spcFirstLastPara="1" wrap="square" lIns="72000" tIns="72000" rIns="72000" bIns="72000" anchor="t" anchorCtr="0">
            <a:spAutoFit/>
          </a:bodyPr>
          <a:lstStyle/>
          <a:p>
            <a:pPr algn="just">
              <a:lnSpc>
                <a:spcPct val="115000"/>
              </a:lnSpc>
            </a:pPr>
            <a:r>
              <a:rPr lang="es-ES" sz="900" b="1" dirty="0">
                <a:solidFill>
                  <a:srgbClr val="FB6900"/>
                </a:solidFill>
                <a:latin typeface="Verdana" panose="020B0604030504040204" pitchFamily="34" charset="0"/>
                <a:ea typeface="Verdana" panose="020B0604030504040204" pitchFamily="34" charset="0"/>
                <a:cs typeface="Century Gothic"/>
                <a:sym typeface="Century Gothic"/>
              </a:rPr>
              <a:t>3.985</a:t>
            </a:r>
            <a:r>
              <a:rPr lang="es-ES" sz="900" dirty="0">
                <a:latin typeface="Verdana" panose="020B0604030504040204" pitchFamily="34" charset="0"/>
                <a:ea typeface="Verdana" panose="020B0604030504040204" pitchFamily="34" charset="0"/>
                <a:cs typeface="Century Gothic"/>
                <a:sym typeface="Century Gothic"/>
              </a:rPr>
              <a:t>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entidades públicas reportaron saldos en Gastos, reflejando un incremento de </a:t>
            </a:r>
            <a:r>
              <a:rPr lang="es-ES" sz="900" b="1" dirty="0">
                <a:solidFill>
                  <a:srgbClr val="FB6900"/>
                </a:solidFill>
                <a:latin typeface="Verdana" panose="020B0604030504040204" pitchFamily="34" charset="0"/>
                <a:ea typeface="Verdana" panose="020B0604030504040204" pitchFamily="34" charset="0"/>
                <a:cs typeface="Century Gothic"/>
                <a:sym typeface="Century Gothic"/>
              </a:rPr>
              <a:t>$33.201,5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con respecto a septiembre de 2023. Los conceptos más representativos son De administración y operación y Comisiones, financieros y ajuste por diferencia en cambio.</a:t>
            </a:r>
            <a:endParaRPr lang="es-ES" sz="900" dirty="0">
              <a:solidFill>
                <a:srgbClr val="453C5C"/>
              </a:solidFill>
              <a:latin typeface="Verdana" panose="020B0604030504040204" pitchFamily="34" charset="0"/>
              <a:ea typeface="Verdana" panose="020B0604030504040204" pitchFamily="34" charset="0"/>
            </a:endParaRPr>
          </a:p>
        </p:txBody>
      </p:sp>
      <p:sp>
        <p:nvSpPr>
          <p:cNvPr id="13" name="CuadroTexto 303">
            <a:extLst>
              <a:ext uri="{FF2B5EF4-FFF2-40B4-BE49-F238E27FC236}">
                <a16:creationId xmlns:a16="http://schemas.microsoft.com/office/drawing/2014/main" id="{68744D2E-54FC-696B-165D-71F4D6B52ABD}"/>
              </a:ext>
            </a:extLst>
          </p:cNvPr>
          <p:cNvSpPr txBox="1"/>
          <p:nvPr/>
        </p:nvSpPr>
        <p:spPr>
          <a:xfrm>
            <a:off x="3501015" y="2901135"/>
            <a:ext cx="5543506" cy="200055"/>
          </a:xfrm>
          <a:prstGeom prst="rect">
            <a:avLst/>
          </a:prstGeom>
          <a:noFill/>
        </p:spPr>
        <p:txBody>
          <a:bodyPr wrap="square">
            <a:spAutoFit/>
          </a:bodyPr>
          <a:lstStyle>
            <a:defPPr>
              <a:defRPr lang="es-CO"/>
            </a:defPPr>
            <a:lvl1pPr>
              <a:defRPr sz="800">
                <a:latin typeface="Verdana" panose="020B0604030504040204" pitchFamily="34" charset="0"/>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700" dirty="0"/>
              <a:t>*Otros grupos: Otros gastos, De actividades y/o servicios especializados, De ventas y Operaciones interinstitucionales. </a:t>
            </a:r>
            <a:endParaRPr lang="es-CO" sz="700" dirty="0"/>
          </a:p>
        </p:txBody>
      </p:sp>
      <p:grpSp>
        <p:nvGrpSpPr>
          <p:cNvPr id="15" name="Grupo 14">
            <a:extLst>
              <a:ext uri="{FF2B5EF4-FFF2-40B4-BE49-F238E27FC236}">
                <a16:creationId xmlns:a16="http://schemas.microsoft.com/office/drawing/2014/main" id="{09C3132F-F4D5-457E-A261-92AD8F627E36}"/>
              </a:ext>
            </a:extLst>
          </p:cNvPr>
          <p:cNvGrpSpPr/>
          <p:nvPr/>
        </p:nvGrpSpPr>
        <p:grpSpPr>
          <a:xfrm>
            <a:off x="-1013825" y="4589772"/>
            <a:ext cx="6079101" cy="2090894"/>
            <a:chOff x="0" y="0"/>
            <a:chExt cx="6079101" cy="2090894"/>
          </a:xfrm>
        </p:grpSpPr>
        <p:grpSp>
          <p:nvGrpSpPr>
            <p:cNvPr id="16" name="Grupo 15">
              <a:extLst>
                <a:ext uri="{FF2B5EF4-FFF2-40B4-BE49-F238E27FC236}">
                  <a16:creationId xmlns:a16="http://schemas.microsoft.com/office/drawing/2014/main" id="{F6DEB666-3880-FD41-00CD-C16F4286127E}"/>
                </a:ext>
              </a:extLst>
            </p:cNvPr>
            <p:cNvGrpSpPr/>
            <p:nvPr/>
          </p:nvGrpSpPr>
          <p:grpSpPr>
            <a:xfrm>
              <a:off x="0" y="0"/>
              <a:ext cx="6079101" cy="2090894"/>
              <a:chOff x="0" y="0"/>
              <a:chExt cx="6079101" cy="2090894"/>
            </a:xfrm>
          </p:grpSpPr>
          <p:grpSp>
            <p:nvGrpSpPr>
              <p:cNvPr id="19" name="Grupo 18">
                <a:extLst>
                  <a:ext uri="{FF2B5EF4-FFF2-40B4-BE49-F238E27FC236}">
                    <a16:creationId xmlns:a16="http://schemas.microsoft.com/office/drawing/2014/main" id="{9EA161E9-D57B-8262-4BA1-CDDE6B40C534}"/>
                  </a:ext>
                </a:extLst>
              </p:cNvPr>
              <p:cNvGrpSpPr/>
              <p:nvPr/>
            </p:nvGrpSpPr>
            <p:grpSpPr>
              <a:xfrm>
                <a:off x="0" y="0"/>
                <a:ext cx="6079101" cy="2090894"/>
                <a:chOff x="0" y="0"/>
                <a:chExt cx="6079101" cy="2090894"/>
              </a:xfrm>
            </p:grpSpPr>
            <p:grpSp>
              <p:nvGrpSpPr>
                <p:cNvPr id="21" name="Grupo 20">
                  <a:extLst>
                    <a:ext uri="{FF2B5EF4-FFF2-40B4-BE49-F238E27FC236}">
                      <a16:creationId xmlns:a16="http://schemas.microsoft.com/office/drawing/2014/main" id="{5A4E6917-412E-FFAA-9801-D73CE6D8E0E5}"/>
                    </a:ext>
                  </a:extLst>
                </p:cNvPr>
                <p:cNvGrpSpPr/>
                <p:nvPr/>
              </p:nvGrpSpPr>
              <p:grpSpPr>
                <a:xfrm>
                  <a:off x="0" y="0"/>
                  <a:ext cx="6079101" cy="2090894"/>
                  <a:chOff x="0" y="0"/>
                  <a:chExt cx="5606583" cy="2087376"/>
                </a:xfrm>
              </p:grpSpPr>
              <p:graphicFrame>
                <p:nvGraphicFramePr>
                  <p:cNvPr id="50" name="Gráfico 49">
                    <a:extLst>
                      <a:ext uri="{FF2B5EF4-FFF2-40B4-BE49-F238E27FC236}">
                        <a16:creationId xmlns:a16="http://schemas.microsoft.com/office/drawing/2014/main" id="{AFE55C9D-3F32-5D5E-7FD3-BF3ED4BE109D}"/>
                      </a:ext>
                    </a:extLst>
                  </p:cNvPr>
                  <p:cNvGraphicFramePr/>
                  <p:nvPr/>
                </p:nvGraphicFramePr>
                <p:xfrm>
                  <a:off x="0" y="0"/>
                  <a:ext cx="5606583" cy="2087376"/>
                </p:xfrm>
                <a:graphic>
                  <a:graphicData uri="http://schemas.openxmlformats.org/drawingml/2006/chart">
                    <c:chart xmlns:c="http://schemas.openxmlformats.org/drawingml/2006/chart" xmlns:r="http://schemas.openxmlformats.org/officeDocument/2006/relationships" r:id="rId5"/>
                  </a:graphicData>
                </a:graphic>
              </p:graphicFrame>
              <p:sp>
                <p:nvSpPr>
                  <p:cNvPr id="54" name="CuadroTexto 22">
                    <a:extLst>
                      <a:ext uri="{FF2B5EF4-FFF2-40B4-BE49-F238E27FC236}">
                        <a16:creationId xmlns:a16="http://schemas.microsoft.com/office/drawing/2014/main" id="{4343611F-1499-B9D4-0CEF-56B65BF09FDA}"/>
                      </a:ext>
                    </a:extLst>
                  </p:cNvPr>
                  <p:cNvSpPr txBox="1"/>
                  <p:nvPr/>
                </p:nvSpPr>
                <p:spPr>
                  <a:xfrm rot="430658">
                    <a:off x="949704" y="1240752"/>
                    <a:ext cx="630058" cy="25285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a:solidFill>
                        <a:schemeClr val="bg1">
                          <a:lumMod val="25000"/>
                        </a:schemeClr>
                      </a:solidFill>
                      <a:latin typeface="Verdana"/>
                      <a:ea typeface="Verdana"/>
                      <a:cs typeface="+mn-cs"/>
                    </a:endParaRPr>
                  </a:p>
                </p:txBody>
              </p:sp>
            </p:grpSp>
            <p:sp>
              <p:nvSpPr>
                <p:cNvPr id="22" name="CuadroTexto 20">
                  <a:extLst>
                    <a:ext uri="{FF2B5EF4-FFF2-40B4-BE49-F238E27FC236}">
                      <a16:creationId xmlns:a16="http://schemas.microsoft.com/office/drawing/2014/main" id="{15337844-CF0A-54DA-CFA3-F4D30AD1705B}"/>
                    </a:ext>
                  </a:extLst>
                </p:cNvPr>
                <p:cNvSpPr txBox="1"/>
                <p:nvPr/>
              </p:nvSpPr>
              <p:spPr>
                <a:xfrm rot="489192">
                  <a:off x="4039939" y="1621154"/>
                  <a:ext cx="666750" cy="2619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61C62C15-8C94-439D-8DB8-F44481AE2E25}" type="TxLink">
                    <a:rPr lang="en-US" sz="650" b="0" i="0" u="none" strike="noStrike">
                      <a:solidFill>
                        <a:schemeClr val="bg1">
                          <a:lumMod val="25000"/>
                        </a:schemeClr>
                      </a:solidFill>
                      <a:latin typeface="Verdana"/>
                      <a:ea typeface="Verdana"/>
                      <a:cs typeface="+mn-cs"/>
                    </a:rPr>
                    <a:pPr marL="0" indent="0" algn="ctr"/>
                    <a:t>Sep_2023</a:t>
                  </a:fld>
                  <a:endParaRPr lang="es-CO" sz="650" b="0" i="0" u="none" strike="noStrike">
                    <a:solidFill>
                      <a:schemeClr val="bg1">
                        <a:lumMod val="25000"/>
                      </a:schemeClr>
                    </a:solidFill>
                    <a:latin typeface="Verdana"/>
                    <a:ea typeface="Verdana"/>
                    <a:cs typeface="+mn-cs"/>
                  </a:endParaRPr>
                </a:p>
              </p:txBody>
            </p:sp>
          </p:grpSp>
          <p:sp>
            <p:nvSpPr>
              <p:cNvPr id="20" name="CuadroTexto 18">
                <a:extLst>
                  <a:ext uri="{FF2B5EF4-FFF2-40B4-BE49-F238E27FC236}">
                    <a16:creationId xmlns:a16="http://schemas.microsoft.com/office/drawing/2014/main" id="{34475337-20E4-57FE-2C48-12697D157E50}"/>
                  </a:ext>
                </a:extLst>
              </p:cNvPr>
              <p:cNvSpPr txBox="1"/>
              <p:nvPr/>
            </p:nvSpPr>
            <p:spPr>
              <a:xfrm rot="338142">
                <a:off x="2706436" y="1452723"/>
                <a:ext cx="666750" cy="2619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61C62C15-8C94-439D-8DB8-F44481AE2E25}" type="TxLink">
                  <a:rPr lang="en-US" sz="650" b="0" i="0" u="none" strike="noStrike">
                    <a:solidFill>
                      <a:schemeClr val="bg1">
                        <a:lumMod val="25000"/>
                      </a:schemeClr>
                    </a:solidFill>
                    <a:latin typeface="Verdana"/>
                    <a:ea typeface="Verdana"/>
                    <a:cs typeface="+mn-cs"/>
                  </a:rPr>
                  <a:pPr marL="0" indent="0" algn="ctr"/>
                  <a:t>Sep_2023</a:t>
                </a:fld>
                <a:endParaRPr lang="es-CO" sz="650" b="0" i="0" u="none" strike="noStrike" dirty="0">
                  <a:solidFill>
                    <a:schemeClr val="bg1">
                      <a:lumMod val="25000"/>
                    </a:schemeClr>
                  </a:solidFill>
                  <a:latin typeface="Verdana"/>
                  <a:ea typeface="Verdana"/>
                  <a:cs typeface="+mn-cs"/>
                </a:endParaRPr>
              </a:p>
            </p:txBody>
          </p:sp>
        </p:grpSp>
        <p:sp>
          <p:nvSpPr>
            <p:cNvPr id="17" name="CuadroTexto 15">
              <a:extLst>
                <a:ext uri="{FF2B5EF4-FFF2-40B4-BE49-F238E27FC236}">
                  <a16:creationId xmlns:a16="http://schemas.microsoft.com/office/drawing/2014/main" id="{48D004E6-C1E4-AA20-231D-A409D6385186}"/>
                </a:ext>
              </a:extLst>
            </p:cNvPr>
            <p:cNvSpPr txBox="1"/>
            <p:nvPr/>
          </p:nvSpPr>
          <p:spPr>
            <a:xfrm rot="430658">
              <a:off x="2202656" y="1393033"/>
              <a:ext cx="683159" cy="253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a:solidFill>
                  <a:schemeClr val="bg1">
                    <a:lumMod val="25000"/>
                  </a:schemeClr>
                </a:solidFill>
                <a:latin typeface="Verdana"/>
                <a:ea typeface="Verdana"/>
                <a:cs typeface="+mn-cs"/>
              </a:endParaRPr>
            </a:p>
          </p:txBody>
        </p:sp>
        <p:sp>
          <p:nvSpPr>
            <p:cNvPr id="18" name="CuadroTexto 16">
              <a:extLst>
                <a:ext uri="{FF2B5EF4-FFF2-40B4-BE49-F238E27FC236}">
                  <a16:creationId xmlns:a16="http://schemas.microsoft.com/office/drawing/2014/main" id="{6A82449F-C71F-C759-2895-40F044927BEF}"/>
                </a:ext>
              </a:extLst>
            </p:cNvPr>
            <p:cNvSpPr txBox="1"/>
            <p:nvPr/>
          </p:nvSpPr>
          <p:spPr>
            <a:xfrm rot="430658">
              <a:off x="3521868" y="1557337"/>
              <a:ext cx="683159" cy="253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a:solidFill>
                  <a:schemeClr val="bg1">
                    <a:lumMod val="25000"/>
                  </a:schemeClr>
                </a:solidFill>
                <a:latin typeface="Verdana"/>
                <a:ea typeface="Verdana"/>
                <a:cs typeface="+mn-cs"/>
              </a:endParaRPr>
            </a:p>
          </p:txBody>
        </p:sp>
      </p:grpSp>
      <p:pic>
        <p:nvPicPr>
          <p:cNvPr id="55" name="Imagen 54">
            <a:extLst>
              <a:ext uri="{FF2B5EF4-FFF2-40B4-BE49-F238E27FC236}">
                <a16:creationId xmlns:a16="http://schemas.microsoft.com/office/drawing/2014/main" id="{8DC7C38E-5363-D030-6232-DE2FFD7C0860}"/>
              </a:ext>
            </a:extLst>
          </p:cNvPr>
          <p:cNvPicPr>
            <a:picLocks noChangeAspect="1"/>
          </p:cNvPicPr>
          <p:nvPr/>
        </p:nvPicPr>
        <p:blipFill>
          <a:blip r:embed="rId6"/>
          <a:stretch>
            <a:fillRect/>
          </a:stretch>
        </p:blipFill>
        <p:spPr>
          <a:xfrm>
            <a:off x="3545444" y="817438"/>
            <a:ext cx="5419725" cy="2057400"/>
          </a:xfrm>
          <a:prstGeom prst="rect">
            <a:avLst/>
          </a:prstGeom>
        </p:spPr>
      </p:pic>
    </p:spTree>
    <p:extLst>
      <p:ext uri="{BB962C8B-B14F-4D97-AF65-F5344CB8AC3E}">
        <p14:creationId xmlns:p14="http://schemas.microsoft.com/office/powerpoint/2010/main" val="26122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4234E7B0-7A33-C9F0-327E-341F11DDE0C7}"/>
              </a:ext>
            </a:extLst>
          </p:cNvPr>
          <p:cNvSpPr txBox="1"/>
          <p:nvPr/>
        </p:nvSpPr>
        <p:spPr>
          <a:xfrm>
            <a:off x="154686" y="3640108"/>
            <a:ext cx="4329393" cy="1608133"/>
          </a:xfrm>
          <a:prstGeom prst="rect">
            <a:avLst/>
          </a:prstGeom>
          <a:noFill/>
        </p:spPr>
        <p:txBody>
          <a:bodyPr wrap="square">
            <a:spAutoFit/>
          </a:bodyPr>
          <a:lstStyle/>
          <a:p>
            <a:pPr algn="ctr"/>
            <a:r>
              <a:rPr lang="es-ES" sz="1100" b="1" dirty="0">
                <a:solidFill>
                  <a:srgbClr val="453C5C"/>
                </a:solidFill>
                <a:latin typeface="Verdana" panose="020B0604030504040204" pitchFamily="34" charset="0"/>
                <a:ea typeface="Verdana" panose="020B0604030504040204" pitchFamily="34" charset="0"/>
              </a:rPr>
              <a:t>Incremento</a:t>
            </a:r>
            <a:r>
              <a:rPr lang="es-ES" sz="1100" dirty="0">
                <a:solidFill>
                  <a:srgbClr val="453C5C"/>
                </a:solidFill>
                <a:latin typeface="Verdana" panose="020B0604030504040204" pitchFamily="34" charset="0"/>
                <a:ea typeface="Verdana" panose="020B0604030504040204" pitchFamily="34" charset="0"/>
              </a:rPr>
              <a:t> respecto a septiembre de 2023:</a:t>
            </a:r>
          </a:p>
          <a:p>
            <a:pPr algn="ctr"/>
            <a:endParaRPr lang="es-ES" sz="600" dirty="0">
              <a:solidFill>
                <a:srgbClr val="453C5C"/>
              </a:solidFill>
              <a:latin typeface="Verdana" panose="020B0604030504040204" pitchFamily="34" charset="0"/>
              <a:ea typeface="Verdana" panose="020B0604030504040204" pitchFamily="34" charset="0"/>
            </a:endParaRPr>
          </a:p>
          <a:p>
            <a:pPr algn="ctr"/>
            <a:r>
              <a:rPr lang="es-CO" sz="1100" b="1" dirty="0">
                <a:solidFill>
                  <a:srgbClr val="453C5C"/>
                </a:solidFill>
                <a:latin typeface="Verdana" panose="020B0604030504040204" pitchFamily="34" charset="0"/>
                <a:ea typeface="Verdana" panose="020B0604030504040204" pitchFamily="34" charset="0"/>
              </a:rPr>
              <a:t>Sector Público: </a:t>
            </a:r>
            <a:r>
              <a:rPr lang="es-CO" sz="1100" dirty="0">
                <a:solidFill>
                  <a:srgbClr val="FD6A00"/>
                </a:solidFill>
                <a:latin typeface="Verdana" panose="020B0604030504040204" pitchFamily="34" charset="0"/>
                <a:ea typeface="Verdana" panose="020B0604030504040204" pitchFamily="34" charset="0"/>
              </a:rPr>
              <a:t>$53.231,4  </a:t>
            </a:r>
          </a:p>
          <a:p>
            <a:pPr algn="just"/>
            <a:r>
              <a:rPr lang="es-ES" sz="1100" b="1" dirty="0">
                <a:solidFill>
                  <a:srgbClr val="453C5C"/>
                </a:solidFill>
                <a:latin typeface="Verdana" panose="020B0604030504040204" pitchFamily="34" charset="0"/>
                <a:ea typeface="Verdana" panose="020B0604030504040204" pitchFamily="34" charset="0"/>
              </a:rPr>
              <a:t>Nivel Nacional: </a:t>
            </a:r>
            <a:r>
              <a:rPr lang="es-ES" sz="1100" dirty="0">
                <a:solidFill>
                  <a:srgbClr val="007E80"/>
                </a:solidFill>
                <a:latin typeface="Verdana" panose="020B0604030504040204" pitchFamily="34" charset="0"/>
                <a:ea typeface="Verdana" panose="020B0604030504040204" pitchFamily="34" charset="0"/>
              </a:rPr>
              <a:t>$51.843,1 </a:t>
            </a:r>
            <a:r>
              <a:rPr lang="es-ES" sz="1100" b="1" dirty="0">
                <a:solidFill>
                  <a:srgbClr val="453C5C"/>
                </a:solidFill>
                <a:latin typeface="Verdana" panose="020B0604030504040204" pitchFamily="34" charset="0"/>
                <a:ea typeface="Verdana" panose="020B0604030504040204" pitchFamily="34" charset="0"/>
              </a:rPr>
              <a:t>Nivel Territorial: </a:t>
            </a:r>
            <a:r>
              <a:rPr lang="es-ES" sz="1100" dirty="0">
                <a:solidFill>
                  <a:srgbClr val="2FCB7D"/>
                </a:solidFill>
                <a:latin typeface="Verdana" panose="020B0604030504040204" pitchFamily="34" charset="0"/>
                <a:ea typeface="Verdana" panose="020B0604030504040204" pitchFamily="34" charset="0"/>
              </a:rPr>
              <a:t>$1.638,6</a:t>
            </a:r>
          </a:p>
          <a:p>
            <a:pPr algn="just"/>
            <a:endParaRPr lang="es-ES" sz="700" dirty="0">
              <a:solidFill>
                <a:srgbClr val="2FCB7D"/>
              </a:solidFill>
              <a:latin typeface="Verdana" panose="020B0604030504040204" pitchFamily="34" charset="0"/>
              <a:ea typeface="Verdana" panose="020B0604030504040204" pitchFamily="34" charset="0"/>
            </a:endParaRPr>
          </a:p>
          <a:p>
            <a:pPr algn="just"/>
            <a:r>
              <a:rPr lang="es-ES" sz="1050" dirty="0">
                <a:solidFill>
                  <a:srgbClr val="453C5C"/>
                </a:solidFill>
                <a:latin typeface="Verdana" panose="020B0604030504040204" pitchFamily="34" charset="0"/>
                <a:ea typeface="Verdana" panose="020B0604030504040204" pitchFamily="34" charset="0"/>
              </a:rPr>
              <a:t>Este comportamiento se explica principalmente por el aumento de Recursos destinados a financiación del Régimen de Prima Media (RPM), Recursos destinados a la administración del Sistema General de Seguridad Social en Salud y Sueldos y salarios.</a:t>
            </a:r>
            <a:endParaRPr lang="es-CO" sz="1050" dirty="0">
              <a:solidFill>
                <a:srgbClr val="453C5C"/>
              </a:solidFill>
              <a:latin typeface="Verdana" panose="020B0604030504040204" pitchFamily="34" charset="0"/>
              <a:ea typeface="Verdana" panose="020B0604030504040204" pitchFamily="34" charset="0"/>
            </a:endParaRPr>
          </a:p>
        </p:txBody>
      </p:sp>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7" name="Google Shape;103;p13">
            <a:extLst>
              <a:ext uri="{FF2B5EF4-FFF2-40B4-BE49-F238E27FC236}">
                <a16:creationId xmlns:a16="http://schemas.microsoft.com/office/drawing/2014/main" id="{7AB35154-A90A-0998-202B-3FB46BB1DB53}"/>
              </a:ext>
            </a:extLst>
          </p:cNvPr>
          <p:cNvSpPr txBox="1"/>
          <p:nvPr/>
        </p:nvSpPr>
        <p:spPr>
          <a:xfrm>
            <a:off x="83382" y="740741"/>
            <a:ext cx="4392440" cy="507831"/>
          </a:xfrm>
          <a:prstGeom prst="rect">
            <a:avLst/>
          </a:prstGeom>
          <a:noFill/>
          <a:ln>
            <a:noFill/>
          </a:ln>
        </p:spPr>
        <p:txBody>
          <a:bodyPr spcFirstLastPara="1" wrap="square" lIns="0" tIns="0" rIns="0" bIns="0" anchor="t" anchorCtr="0">
            <a:spAutoFit/>
          </a:bodyPr>
          <a:lstStyle/>
          <a:p>
            <a:pPr algn="just"/>
            <a:r>
              <a:rPr lang="es-ES" sz="1100" dirty="0">
                <a:solidFill>
                  <a:srgbClr val="453C5C"/>
                </a:solidFill>
                <a:latin typeface="Verdana" panose="020B0604030504040204" pitchFamily="34" charset="0"/>
                <a:ea typeface="Verdana" panose="020B0604030504040204" pitchFamily="34" charset="0"/>
                <a:cs typeface="Century Gothic"/>
                <a:sym typeface="Century Gothic"/>
              </a:rPr>
              <a:t>Este grupo tiene la mayor participación en los ingresos del sector público, mientras que, en los niveles nacional y territorial, ocupa el segundo lugar.</a:t>
            </a:r>
          </a:p>
        </p:txBody>
      </p:sp>
      <p:sp>
        <p:nvSpPr>
          <p:cNvPr id="8" name="Google Shape;94;p13">
            <a:extLst>
              <a:ext uri="{FF2B5EF4-FFF2-40B4-BE49-F238E27FC236}">
                <a16:creationId xmlns:a16="http://schemas.microsoft.com/office/drawing/2014/main" id="{BDD3ADE1-AE67-6EFC-4E5F-B2A0DC94FB5C}"/>
              </a:ext>
            </a:extLst>
          </p:cNvPr>
          <p:cNvSpPr txBox="1"/>
          <p:nvPr/>
        </p:nvSpPr>
        <p:spPr>
          <a:xfrm>
            <a:off x="83381" y="90159"/>
            <a:ext cx="4357403" cy="615553"/>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ES" sz="2000" b="1" dirty="0">
                <a:solidFill>
                  <a:srgbClr val="453C5C"/>
                </a:solidFill>
                <a:latin typeface="Verdana" panose="020B0604030504040204" pitchFamily="34" charset="0"/>
                <a:ea typeface="Verdana" panose="020B0604030504040204" pitchFamily="34" charset="0"/>
                <a:cs typeface="Century Gothic"/>
                <a:sym typeface="Century Gothic"/>
              </a:rPr>
              <a:t>De administración  y operación</a:t>
            </a:r>
          </a:p>
        </p:txBody>
      </p:sp>
      <p:sp>
        <p:nvSpPr>
          <p:cNvPr id="16" name="Google Shape;96;p13">
            <a:extLst>
              <a:ext uri="{FF2B5EF4-FFF2-40B4-BE49-F238E27FC236}">
                <a16:creationId xmlns:a16="http://schemas.microsoft.com/office/drawing/2014/main" id="{A7127770-4F55-BB8B-F078-45797719CC2A}"/>
              </a:ext>
            </a:extLst>
          </p:cNvPr>
          <p:cNvSpPr txBox="1"/>
          <p:nvPr/>
        </p:nvSpPr>
        <p:spPr>
          <a:xfrm>
            <a:off x="3242538" y="5567036"/>
            <a:ext cx="1037865" cy="193451"/>
          </a:xfrm>
          <a:prstGeom prst="rect">
            <a:avLst/>
          </a:prstGeom>
          <a:noFill/>
          <a:ln>
            <a:noFill/>
          </a:ln>
        </p:spPr>
        <p:txBody>
          <a:bodyPr spcFirstLastPara="1" wrap="square" lIns="0" tIns="0" rIns="0" bIns="0" anchor="t" anchorCtr="0">
            <a:spAutoFit/>
          </a:bodyPr>
          <a:lstStyle/>
          <a:p>
            <a:pPr algn="r">
              <a:lnSpc>
                <a:spcPct val="128000"/>
              </a:lnSpc>
            </a:pPr>
            <a:r>
              <a:rPr lang="es-CO" sz="982"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982" b="1" dirty="0">
              <a:latin typeface="Verdana" panose="020B0604030504040204" pitchFamily="34" charset="0"/>
              <a:ea typeface="Verdana" panose="020B0604030504040204" pitchFamily="34" charset="0"/>
            </a:endParaRPr>
          </a:p>
        </p:txBody>
      </p:sp>
      <p:cxnSp>
        <p:nvCxnSpPr>
          <p:cNvPr id="96" name="Conector recto 95">
            <a:extLst>
              <a:ext uri="{FF2B5EF4-FFF2-40B4-BE49-F238E27FC236}">
                <a16:creationId xmlns:a16="http://schemas.microsoft.com/office/drawing/2014/main" id="{B4278ECA-6AD5-C865-3F17-82E93330D5BD}"/>
              </a:ext>
            </a:extLst>
          </p:cNvPr>
          <p:cNvCxnSpPr>
            <a:cxnSpLocks/>
          </p:cNvCxnSpPr>
          <p:nvPr/>
        </p:nvCxnSpPr>
        <p:spPr>
          <a:xfrm>
            <a:off x="4619448" y="541415"/>
            <a:ext cx="0" cy="5760000"/>
          </a:xfrm>
          <a:prstGeom prst="line">
            <a:avLst/>
          </a:prstGeom>
          <a:ln w="12700">
            <a:solidFill>
              <a:srgbClr val="F63700"/>
            </a:solidFill>
            <a:prstDash val="sysDash"/>
          </a:ln>
        </p:spPr>
        <p:style>
          <a:lnRef idx="1">
            <a:schemeClr val="accent1"/>
          </a:lnRef>
          <a:fillRef idx="0">
            <a:schemeClr val="accent1"/>
          </a:fillRef>
          <a:effectRef idx="0">
            <a:schemeClr val="accent1"/>
          </a:effectRef>
          <a:fontRef idx="minor">
            <a:schemeClr val="tx1"/>
          </a:fontRef>
        </p:style>
      </p:cxnSp>
      <p:sp>
        <p:nvSpPr>
          <p:cNvPr id="98" name="CuadroTexto 97">
            <a:extLst>
              <a:ext uri="{FF2B5EF4-FFF2-40B4-BE49-F238E27FC236}">
                <a16:creationId xmlns:a16="http://schemas.microsoft.com/office/drawing/2014/main" id="{31EB3578-A3CA-6952-06B0-222CA0E3F194}"/>
              </a:ext>
            </a:extLst>
          </p:cNvPr>
          <p:cNvSpPr txBox="1"/>
          <p:nvPr/>
        </p:nvSpPr>
        <p:spPr>
          <a:xfrm>
            <a:off x="4775048" y="4747525"/>
            <a:ext cx="4166807" cy="245058"/>
          </a:xfrm>
          <a:prstGeom prst="rect">
            <a:avLst/>
          </a:prstGeom>
          <a:solidFill>
            <a:schemeClr val="bg1">
              <a:lumMod val="85000"/>
            </a:schemeClr>
          </a:solidFill>
        </p:spPr>
        <p:txBody>
          <a:bodyPr wrap="square" tIns="36000" bIns="36000">
            <a:spAutoFit/>
          </a:bodyPr>
          <a:lstStyle/>
          <a:p>
            <a:pPr algn="ctr"/>
            <a:r>
              <a:rPr lang="es-ES" sz="1120" b="1" spc="100" dirty="0">
                <a:solidFill>
                  <a:srgbClr val="453C5C"/>
                </a:solidFill>
                <a:latin typeface="Verdana" panose="020B0604030504040204" pitchFamily="34" charset="0"/>
              </a:rPr>
              <a:t>Entidades que reportan los mayores saldos</a:t>
            </a:r>
            <a:endParaRPr lang="es-CO" sz="1120" b="1" spc="100" dirty="0">
              <a:solidFill>
                <a:srgbClr val="453C5C"/>
              </a:solidFill>
            </a:endParaRPr>
          </a:p>
        </p:txBody>
      </p:sp>
      <p:sp>
        <p:nvSpPr>
          <p:cNvPr id="5" name="CuadroTexto 4">
            <a:extLst>
              <a:ext uri="{FF2B5EF4-FFF2-40B4-BE49-F238E27FC236}">
                <a16:creationId xmlns:a16="http://schemas.microsoft.com/office/drawing/2014/main" id="{36679E3E-310A-7E68-FA76-E75F2F1BE12E}"/>
              </a:ext>
            </a:extLst>
          </p:cNvPr>
          <p:cNvSpPr txBox="1"/>
          <p:nvPr/>
        </p:nvSpPr>
        <p:spPr>
          <a:xfrm>
            <a:off x="4867918" y="90159"/>
            <a:ext cx="4160875" cy="1107996"/>
          </a:xfrm>
          <a:prstGeom prst="rect">
            <a:avLst/>
          </a:prstGeom>
          <a:gradFill>
            <a:gsLst>
              <a:gs pos="92000">
                <a:srgbClr val="F6F6F6"/>
              </a:gs>
              <a:gs pos="2000">
                <a:schemeClr val="bg1"/>
              </a:gs>
            </a:gsLst>
            <a:lin ang="5400000" scaled="1"/>
          </a:gradFill>
        </p:spPr>
        <p:txBody>
          <a:bodyPr wrap="square">
            <a:spAutoFit/>
          </a:bodyPr>
          <a:lstStyle>
            <a:defPPr marR="0" lvl="0" algn="l" rtl="0">
              <a:lnSpc>
                <a:spcPct val="100000"/>
              </a:lnSpc>
              <a:spcBef>
                <a:spcPts val="0"/>
              </a:spcBef>
              <a:spcAft>
                <a:spcPts val="0"/>
              </a:spcAft>
            </a:defPPr>
            <a:lvl1pPr>
              <a:defRPr sz="1081">
                <a:solidFill>
                  <a:srgbClr val="453C5C"/>
                </a:solidFill>
                <a:latin typeface="Verdana" panose="020B0604030504040204" pitchFamily="34" charset="0"/>
                <a:ea typeface="Verdana" panose="020B0604030504040204" pitchFamily="34" charset="0"/>
              </a:defRPr>
            </a:lvl1pPr>
          </a:lstStyle>
          <a:p>
            <a:pPr algn="just"/>
            <a:r>
              <a:rPr lang="es-ES" sz="1100" dirty="0"/>
              <a:t>La cuenta </a:t>
            </a:r>
            <a:r>
              <a:rPr lang="es-ES" sz="1100" b="1" dirty="0">
                <a:solidFill>
                  <a:schemeClr val="accent1"/>
                </a:solidFill>
              </a:rPr>
              <a:t>Generales</a:t>
            </a:r>
            <a:r>
              <a:rPr lang="es-ES" sz="1100" dirty="0">
                <a:solidFill>
                  <a:schemeClr val="accent1"/>
                </a:solidFill>
              </a:rPr>
              <a:t> </a:t>
            </a:r>
            <a:r>
              <a:rPr lang="es-ES" sz="1100" dirty="0"/>
              <a:t>es la más representativa del grupo en el sector público y en el nivel territorial, mientras que, en el nivel nacional se destaca </a:t>
            </a:r>
            <a:r>
              <a:rPr lang="es-ES" sz="1100" b="1" dirty="0">
                <a:solidFill>
                  <a:srgbClr val="007E80"/>
                </a:solidFill>
              </a:rPr>
              <a:t>Recursos destinados a la financiación del RPM</a:t>
            </a:r>
            <a:r>
              <a:rPr lang="es-ES" sz="1100" dirty="0"/>
              <a:t>. A continuación, se presentan los conceptos más representativos:</a:t>
            </a:r>
            <a:endParaRPr lang="es-CO" sz="1100" dirty="0"/>
          </a:p>
        </p:txBody>
      </p:sp>
      <p:sp>
        <p:nvSpPr>
          <p:cNvPr id="60" name="Google Shape;552;p24">
            <a:extLst>
              <a:ext uri="{FF2B5EF4-FFF2-40B4-BE49-F238E27FC236}">
                <a16:creationId xmlns:a16="http://schemas.microsoft.com/office/drawing/2014/main" id="{78ECBDCD-4C17-21E2-8A3A-A762DAF0D386}"/>
              </a:ext>
            </a:extLst>
          </p:cNvPr>
          <p:cNvSpPr>
            <a:spLocks noChangeAspect="1"/>
          </p:cNvSpPr>
          <p:nvPr/>
        </p:nvSpPr>
        <p:spPr>
          <a:xfrm>
            <a:off x="6890931" y="6051142"/>
            <a:ext cx="1932267" cy="684000"/>
          </a:xfrm>
          <a:prstGeom prst="parallelogram">
            <a:avLst>
              <a:gd name="adj" fmla="val 27646"/>
            </a:avLst>
          </a:prstGeom>
          <a:noFill/>
          <a:ln>
            <a:gradFill>
              <a:gsLst>
                <a:gs pos="0">
                  <a:srgbClr val="5AD999"/>
                </a:gs>
                <a:gs pos="100000">
                  <a:srgbClr val="BEED80"/>
                </a:gs>
              </a:gsLst>
              <a:lin ang="5400000" scaled="1"/>
            </a:gradFill>
          </a:ln>
        </p:spPr>
        <p:txBody>
          <a:bodyPr lIns="36000" tIns="36000" rIns="36000" bIns="36000"/>
          <a:lstStyle/>
          <a:p>
            <a:pPr algn="ctr"/>
            <a:endParaRPr lang="es-CO" sz="1100" dirty="0">
              <a:solidFill>
                <a:srgbClr val="453C5C"/>
              </a:solidFill>
              <a:latin typeface="Verdana" panose="020B0604030504040204" pitchFamily="34" charset="0"/>
              <a:ea typeface="Verdana" panose="020B0604030504040204" pitchFamily="34" charset="0"/>
            </a:endParaRPr>
          </a:p>
        </p:txBody>
      </p:sp>
      <p:sp>
        <p:nvSpPr>
          <p:cNvPr id="61" name="Google Shape;552;p24">
            <a:extLst>
              <a:ext uri="{FF2B5EF4-FFF2-40B4-BE49-F238E27FC236}">
                <a16:creationId xmlns:a16="http://schemas.microsoft.com/office/drawing/2014/main" id="{DCA46F11-885F-4A9A-F2F0-6BD3FE92DD53}"/>
              </a:ext>
            </a:extLst>
          </p:cNvPr>
          <p:cNvSpPr>
            <a:spLocks noChangeAspect="1"/>
          </p:cNvSpPr>
          <p:nvPr/>
        </p:nvSpPr>
        <p:spPr>
          <a:xfrm>
            <a:off x="4824394" y="6051142"/>
            <a:ext cx="2083340" cy="684000"/>
          </a:xfrm>
          <a:prstGeom prst="parallelogram">
            <a:avLst>
              <a:gd name="adj" fmla="val 28949"/>
            </a:avLst>
          </a:prstGeom>
          <a:noFill/>
          <a:ln>
            <a:gradFill>
              <a:gsLst>
                <a:gs pos="0">
                  <a:srgbClr val="007E80"/>
                </a:gs>
                <a:gs pos="100000">
                  <a:srgbClr val="89FBE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62" name="Google Shape;552;p24">
            <a:extLst>
              <a:ext uri="{FF2B5EF4-FFF2-40B4-BE49-F238E27FC236}">
                <a16:creationId xmlns:a16="http://schemas.microsoft.com/office/drawing/2014/main" id="{828E0298-7B14-50F9-A770-999947D26808}"/>
              </a:ext>
            </a:extLst>
          </p:cNvPr>
          <p:cNvSpPr>
            <a:spLocks noChangeAspect="1"/>
          </p:cNvSpPr>
          <p:nvPr/>
        </p:nvSpPr>
        <p:spPr>
          <a:xfrm>
            <a:off x="6023560" y="5248996"/>
            <a:ext cx="1982038" cy="684000"/>
          </a:xfrm>
          <a:prstGeom prst="parallelogram">
            <a:avLst>
              <a:gd name="adj" fmla="val 28277"/>
            </a:avLst>
          </a:prstGeom>
          <a:noFill/>
          <a:ln w="12700">
            <a:gradFill>
              <a:gsLst>
                <a:gs pos="0">
                  <a:srgbClr val="FD6A00"/>
                </a:gs>
                <a:gs pos="100000">
                  <a:srgbClr val="EEB85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63" name="Google Shape;552;p24">
            <a:extLst>
              <a:ext uri="{FF2B5EF4-FFF2-40B4-BE49-F238E27FC236}">
                <a16:creationId xmlns:a16="http://schemas.microsoft.com/office/drawing/2014/main" id="{067F8DC9-C243-6ED2-C66D-87E5DA6C604E}"/>
              </a:ext>
            </a:extLst>
          </p:cNvPr>
          <p:cNvSpPr>
            <a:spLocks noChangeAspect="1"/>
          </p:cNvSpPr>
          <p:nvPr/>
        </p:nvSpPr>
        <p:spPr>
          <a:xfrm>
            <a:off x="6075192" y="5205454"/>
            <a:ext cx="1906746" cy="684000"/>
          </a:xfrm>
          <a:prstGeom prst="roundRect">
            <a:avLst/>
          </a:prstGeom>
          <a:gradFill>
            <a:gsLst>
              <a:gs pos="21000">
                <a:srgbClr val="FD6A00"/>
              </a:gs>
              <a:gs pos="98000">
                <a:srgbClr val="EEB85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ADRES </a:t>
            </a:r>
            <a:r>
              <a:rPr lang="es-CO" sz="1100" dirty="0">
                <a:solidFill>
                  <a:schemeClr val="bg1"/>
                </a:solidFill>
                <a:latin typeface="Verdana" panose="020B0604030504040204" pitchFamily="34" charset="0"/>
                <a:ea typeface="Verdana" panose="020B0604030504040204" pitchFamily="34" charset="0"/>
              </a:rPr>
              <a:t>– 21,6%</a:t>
            </a:r>
          </a:p>
          <a:p>
            <a:pPr algn="ctr"/>
            <a:r>
              <a:rPr lang="es-CO" sz="1100" b="1" dirty="0">
                <a:solidFill>
                  <a:schemeClr val="bg1"/>
                </a:solidFill>
                <a:latin typeface="Verdana" panose="020B0604030504040204" pitchFamily="34" charset="0"/>
                <a:ea typeface="Verdana" panose="020B0604030504040204" pitchFamily="34" charset="0"/>
              </a:rPr>
              <a:t>Colpensiones </a:t>
            </a:r>
            <a:r>
              <a:rPr lang="es-CO" sz="1100" dirty="0">
                <a:solidFill>
                  <a:schemeClr val="bg1"/>
                </a:solidFill>
                <a:latin typeface="Verdana" panose="020B0604030504040204" pitchFamily="34" charset="0"/>
                <a:ea typeface="Verdana" panose="020B0604030504040204" pitchFamily="34" charset="0"/>
              </a:rPr>
              <a:t>– 20,0%</a:t>
            </a:r>
            <a:r>
              <a:rPr lang="es-CO" sz="1100" b="1" dirty="0">
                <a:solidFill>
                  <a:schemeClr val="bg1"/>
                </a:solidFill>
                <a:latin typeface="Verdana" panose="020B0604030504040204" pitchFamily="34" charset="0"/>
                <a:ea typeface="Verdana" panose="020B0604030504040204" pitchFamily="34" charset="0"/>
              </a:rPr>
              <a:t> MinDefensa </a:t>
            </a:r>
            <a:r>
              <a:rPr lang="es-CO" sz="1100" dirty="0">
                <a:solidFill>
                  <a:schemeClr val="bg1"/>
                </a:solidFill>
                <a:latin typeface="Verdana" panose="020B0604030504040204" pitchFamily="34" charset="0"/>
                <a:ea typeface="Verdana" panose="020B0604030504040204" pitchFamily="34" charset="0"/>
              </a:rPr>
              <a:t>– 6,4%</a:t>
            </a:r>
          </a:p>
        </p:txBody>
      </p:sp>
      <p:sp>
        <p:nvSpPr>
          <p:cNvPr id="64" name="Google Shape;552;p24">
            <a:extLst>
              <a:ext uri="{FF2B5EF4-FFF2-40B4-BE49-F238E27FC236}">
                <a16:creationId xmlns:a16="http://schemas.microsoft.com/office/drawing/2014/main" id="{7F49AE84-B7DF-ECF2-2A40-6DF871DABEC7}"/>
              </a:ext>
            </a:extLst>
          </p:cNvPr>
          <p:cNvSpPr>
            <a:spLocks noChangeAspect="1"/>
          </p:cNvSpPr>
          <p:nvPr/>
        </p:nvSpPr>
        <p:spPr>
          <a:xfrm>
            <a:off x="4903217" y="6000343"/>
            <a:ext cx="1921531" cy="684000"/>
          </a:xfrm>
          <a:prstGeom prst="roundRect">
            <a:avLst/>
          </a:prstGeom>
          <a:gradFill>
            <a:gsLst>
              <a:gs pos="24000">
                <a:srgbClr val="007E80"/>
              </a:gs>
              <a:gs pos="100000">
                <a:srgbClr val="89FBE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ADRES </a:t>
            </a:r>
            <a:r>
              <a:rPr lang="es-CO" sz="1100" dirty="0">
                <a:solidFill>
                  <a:schemeClr val="bg1"/>
                </a:solidFill>
                <a:latin typeface="Verdana" panose="020B0604030504040204" pitchFamily="34" charset="0"/>
                <a:ea typeface="Verdana" panose="020B0604030504040204" pitchFamily="34" charset="0"/>
              </a:rPr>
              <a:t>– 25,8%</a:t>
            </a:r>
          </a:p>
          <a:p>
            <a:pPr algn="ctr"/>
            <a:r>
              <a:rPr lang="es-CO" sz="1100" b="1" dirty="0">
                <a:solidFill>
                  <a:schemeClr val="bg1"/>
                </a:solidFill>
                <a:latin typeface="Verdana" panose="020B0604030504040204" pitchFamily="34" charset="0"/>
                <a:ea typeface="Verdana" panose="020B0604030504040204" pitchFamily="34" charset="0"/>
              </a:rPr>
              <a:t>Colpensiones </a:t>
            </a:r>
            <a:r>
              <a:rPr lang="es-CO" sz="1100" dirty="0">
                <a:solidFill>
                  <a:schemeClr val="bg1"/>
                </a:solidFill>
                <a:latin typeface="Verdana" panose="020B0604030504040204" pitchFamily="34" charset="0"/>
                <a:ea typeface="Verdana" panose="020B0604030504040204" pitchFamily="34" charset="0"/>
              </a:rPr>
              <a:t>– 23,9%</a:t>
            </a:r>
            <a:r>
              <a:rPr lang="es-CO" sz="1100" b="1" dirty="0">
                <a:solidFill>
                  <a:schemeClr val="bg1"/>
                </a:solidFill>
                <a:latin typeface="Verdana" panose="020B0604030504040204" pitchFamily="34" charset="0"/>
                <a:ea typeface="Verdana" panose="020B0604030504040204" pitchFamily="34" charset="0"/>
              </a:rPr>
              <a:t> MinDefensa </a:t>
            </a:r>
            <a:r>
              <a:rPr lang="es-CO" sz="1100" dirty="0">
                <a:solidFill>
                  <a:schemeClr val="bg1"/>
                </a:solidFill>
                <a:latin typeface="Verdana" panose="020B0604030504040204" pitchFamily="34" charset="0"/>
                <a:ea typeface="Verdana" panose="020B0604030504040204" pitchFamily="34" charset="0"/>
              </a:rPr>
              <a:t>– 7,7%</a:t>
            </a:r>
          </a:p>
        </p:txBody>
      </p:sp>
      <p:sp>
        <p:nvSpPr>
          <p:cNvPr id="65" name="Google Shape;552;p24">
            <a:extLst>
              <a:ext uri="{FF2B5EF4-FFF2-40B4-BE49-F238E27FC236}">
                <a16:creationId xmlns:a16="http://schemas.microsoft.com/office/drawing/2014/main" id="{EAFAAA46-9643-A7D7-0E91-EB0739861A9C}"/>
              </a:ext>
            </a:extLst>
          </p:cNvPr>
          <p:cNvSpPr>
            <a:spLocks noChangeAspect="1"/>
          </p:cNvSpPr>
          <p:nvPr/>
        </p:nvSpPr>
        <p:spPr>
          <a:xfrm>
            <a:off x="7011519" y="6000343"/>
            <a:ext cx="1718112" cy="684000"/>
          </a:xfrm>
          <a:prstGeom prst="roundRect">
            <a:avLst/>
          </a:prstGeom>
          <a:gradFill>
            <a:gsLst>
              <a:gs pos="7000">
                <a:srgbClr val="5AD999"/>
              </a:gs>
              <a:gs pos="100000">
                <a:srgbClr val="BEED80"/>
              </a:gs>
            </a:gsLst>
            <a:lin ang="0" scaled="0"/>
          </a:gradFill>
          <a:ln>
            <a:noFill/>
          </a:ln>
        </p:spPr>
        <p:txBody>
          <a:bodyPr lIns="36000" tIns="36000" rIns="36000" bIns="36000"/>
          <a:lstStyle/>
          <a:p>
            <a:pPr algn="ctr"/>
            <a:r>
              <a:rPr lang="es-CO" sz="1100" b="1" dirty="0">
                <a:solidFill>
                  <a:srgbClr val="453C5C"/>
                </a:solidFill>
                <a:latin typeface="Verdana" panose="020B0604030504040204" pitchFamily="34" charset="0"/>
              </a:rPr>
              <a:t>Bogotá </a:t>
            </a:r>
            <a:r>
              <a:rPr lang="es-CO" sz="1100" dirty="0">
                <a:solidFill>
                  <a:srgbClr val="453C5C"/>
                </a:solidFill>
                <a:latin typeface="Verdana" panose="020B0604030504040204" pitchFamily="34" charset="0"/>
              </a:rPr>
              <a:t>– 10,7%</a:t>
            </a:r>
          </a:p>
          <a:p>
            <a:pPr algn="ctr"/>
            <a:r>
              <a:rPr lang="es-CO" sz="1100" b="1" dirty="0">
                <a:solidFill>
                  <a:srgbClr val="453C5C"/>
                </a:solidFill>
                <a:latin typeface="Verdana" panose="020B0604030504040204" pitchFamily="34" charset="0"/>
              </a:rPr>
              <a:t>Medellín </a:t>
            </a:r>
            <a:r>
              <a:rPr lang="es-CO" sz="1100" dirty="0">
                <a:solidFill>
                  <a:srgbClr val="453C5C"/>
                </a:solidFill>
                <a:latin typeface="Verdana" panose="020B0604030504040204" pitchFamily="34" charset="0"/>
              </a:rPr>
              <a:t>– 3,1%</a:t>
            </a:r>
          </a:p>
          <a:p>
            <a:pPr algn="ctr"/>
            <a:r>
              <a:rPr lang="es-CO" sz="1100" b="1" dirty="0">
                <a:solidFill>
                  <a:srgbClr val="453C5C"/>
                </a:solidFill>
                <a:latin typeface="Verdana" panose="020B0604030504040204" pitchFamily="34" charset="0"/>
              </a:rPr>
              <a:t>EPM </a:t>
            </a:r>
            <a:r>
              <a:rPr lang="es-CO" sz="1100" dirty="0">
                <a:solidFill>
                  <a:srgbClr val="453C5C"/>
                </a:solidFill>
                <a:latin typeface="Verdana" panose="020B0604030504040204" pitchFamily="34" charset="0"/>
              </a:rPr>
              <a:t>– 2,6%</a:t>
            </a:r>
          </a:p>
        </p:txBody>
      </p:sp>
      <p:pic>
        <p:nvPicPr>
          <p:cNvPr id="4" name="Imagen 3">
            <a:extLst>
              <a:ext uri="{FF2B5EF4-FFF2-40B4-BE49-F238E27FC236}">
                <a16:creationId xmlns:a16="http://schemas.microsoft.com/office/drawing/2014/main" id="{159EB7C1-4471-60F8-B801-DCC245DC212C}"/>
              </a:ext>
            </a:extLst>
          </p:cNvPr>
          <p:cNvPicPr>
            <a:picLocks noChangeAspect="1"/>
          </p:cNvPicPr>
          <p:nvPr/>
        </p:nvPicPr>
        <p:blipFill>
          <a:blip r:embed="rId2"/>
          <a:stretch>
            <a:fillRect/>
          </a:stretch>
        </p:blipFill>
        <p:spPr>
          <a:xfrm>
            <a:off x="-696324" y="1079963"/>
            <a:ext cx="5947993" cy="2952000"/>
          </a:xfrm>
          <a:prstGeom prst="rect">
            <a:avLst/>
          </a:prstGeom>
        </p:spPr>
      </p:pic>
      <p:grpSp>
        <p:nvGrpSpPr>
          <p:cNvPr id="6" name="Grupo 5">
            <a:extLst>
              <a:ext uri="{FF2B5EF4-FFF2-40B4-BE49-F238E27FC236}">
                <a16:creationId xmlns:a16="http://schemas.microsoft.com/office/drawing/2014/main" id="{0E7882DF-F10A-4F52-BF15-0745CD337D3A}"/>
              </a:ext>
            </a:extLst>
          </p:cNvPr>
          <p:cNvGrpSpPr/>
          <p:nvPr/>
        </p:nvGrpSpPr>
        <p:grpSpPr>
          <a:xfrm>
            <a:off x="-96051" y="5037272"/>
            <a:ext cx="4788000" cy="1800000"/>
            <a:chOff x="0" y="0"/>
            <a:chExt cx="5869515" cy="2600707"/>
          </a:xfrm>
        </p:grpSpPr>
        <p:grpSp>
          <p:nvGrpSpPr>
            <p:cNvPr id="9" name="Grupo 8">
              <a:extLst>
                <a:ext uri="{FF2B5EF4-FFF2-40B4-BE49-F238E27FC236}">
                  <a16:creationId xmlns:a16="http://schemas.microsoft.com/office/drawing/2014/main" id="{3BEAF5FC-80E3-E5C6-A3F9-FD48B57C655B}"/>
                </a:ext>
              </a:extLst>
            </p:cNvPr>
            <p:cNvGrpSpPr/>
            <p:nvPr/>
          </p:nvGrpSpPr>
          <p:grpSpPr>
            <a:xfrm>
              <a:off x="0" y="0"/>
              <a:ext cx="5869515" cy="2600707"/>
              <a:chOff x="0" y="0"/>
              <a:chExt cx="6112951" cy="2915770"/>
            </a:xfrm>
          </p:grpSpPr>
          <p:graphicFrame>
            <p:nvGraphicFramePr>
              <p:cNvPr id="46" name="Gráfico 45">
                <a:extLst>
                  <a:ext uri="{FF2B5EF4-FFF2-40B4-BE49-F238E27FC236}">
                    <a16:creationId xmlns:a16="http://schemas.microsoft.com/office/drawing/2014/main" id="{9627EC99-2B89-F09E-39B7-F89CC74A0451}"/>
                  </a:ext>
                </a:extLst>
              </p:cNvPr>
              <p:cNvGraphicFramePr/>
              <p:nvPr>
                <p:extLst>
                  <p:ext uri="{D42A27DB-BD31-4B8C-83A1-F6EECF244321}">
                    <p14:modId xmlns:p14="http://schemas.microsoft.com/office/powerpoint/2010/main" val="3527922707"/>
                  </p:ext>
                </p:extLst>
              </p:nvPr>
            </p:nvGraphicFramePr>
            <p:xfrm>
              <a:off x="0" y="0"/>
              <a:ext cx="6112951" cy="2915770"/>
            </p:xfrm>
            <a:graphic>
              <a:graphicData uri="http://schemas.openxmlformats.org/drawingml/2006/chart">
                <c:chart xmlns:c="http://schemas.openxmlformats.org/drawingml/2006/chart" xmlns:r="http://schemas.openxmlformats.org/officeDocument/2006/relationships" r:id="rId3"/>
              </a:graphicData>
            </a:graphic>
          </p:graphicFrame>
          <p:sp>
            <p:nvSpPr>
              <p:cNvPr id="47" name="CuadroTexto 9">
                <a:extLst>
                  <a:ext uri="{FF2B5EF4-FFF2-40B4-BE49-F238E27FC236}">
                    <a16:creationId xmlns:a16="http://schemas.microsoft.com/office/drawing/2014/main" id="{70A7667F-4441-29B0-056E-24D2A0CF224A}"/>
                  </a:ext>
                </a:extLst>
              </p:cNvPr>
              <p:cNvSpPr txBox="1"/>
              <p:nvPr/>
            </p:nvSpPr>
            <p:spPr>
              <a:xfrm>
                <a:off x="256934" y="2503598"/>
                <a:ext cx="852047" cy="26265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grpSp>
        <p:sp>
          <p:nvSpPr>
            <p:cNvPr id="10" name="CuadroTexto 3">
              <a:extLst>
                <a:ext uri="{FF2B5EF4-FFF2-40B4-BE49-F238E27FC236}">
                  <a16:creationId xmlns:a16="http://schemas.microsoft.com/office/drawing/2014/main" id="{F7F91055-70C0-29E4-0ADA-8C3D7AB3B636}"/>
                </a:ext>
              </a:extLst>
            </p:cNvPr>
            <p:cNvSpPr txBox="1"/>
            <p:nvPr/>
          </p:nvSpPr>
          <p:spPr>
            <a:xfrm>
              <a:off x="990734" y="2254852"/>
              <a:ext cx="813413" cy="17416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a:solidFill>
                  <a:schemeClr val="bg1">
                    <a:lumMod val="25000"/>
                  </a:schemeClr>
                </a:solidFill>
                <a:latin typeface="Verdana" panose="020B0604030504040204" pitchFamily="34" charset="0"/>
                <a:ea typeface="Verdana" panose="020B0604030504040204" pitchFamily="34" charset="0"/>
              </a:endParaRPr>
            </a:p>
          </p:txBody>
        </p:sp>
        <p:sp>
          <p:nvSpPr>
            <p:cNvPr id="11" name="CuadroTexto 4">
              <a:extLst>
                <a:ext uri="{FF2B5EF4-FFF2-40B4-BE49-F238E27FC236}">
                  <a16:creationId xmlns:a16="http://schemas.microsoft.com/office/drawing/2014/main" id="{A07354FA-E8A5-5FB4-2DF5-7377B32B3AB1}"/>
                </a:ext>
              </a:extLst>
            </p:cNvPr>
            <p:cNvSpPr txBox="1"/>
            <p:nvPr/>
          </p:nvSpPr>
          <p:spPr>
            <a:xfrm>
              <a:off x="2198737" y="2265437"/>
              <a:ext cx="818116" cy="1783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13" name="CuadroTexto 5">
              <a:extLst>
                <a:ext uri="{FF2B5EF4-FFF2-40B4-BE49-F238E27FC236}">
                  <a16:creationId xmlns:a16="http://schemas.microsoft.com/office/drawing/2014/main" id="{1AD3D3AA-3AA5-9DFE-AD34-3E3F0A9A5971}"/>
                </a:ext>
              </a:extLst>
            </p:cNvPr>
            <p:cNvSpPr txBox="1"/>
            <p:nvPr/>
          </p:nvSpPr>
          <p:spPr>
            <a:xfrm>
              <a:off x="4107968" y="2269669"/>
              <a:ext cx="941948" cy="17416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44" name="CuadroTexto 6">
              <a:extLst>
                <a:ext uri="{FF2B5EF4-FFF2-40B4-BE49-F238E27FC236}">
                  <a16:creationId xmlns:a16="http://schemas.microsoft.com/office/drawing/2014/main" id="{A3ABE4F5-2256-F76F-0158-ABC027101F2E}"/>
                </a:ext>
              </a:extLst>
            </p:cNvPr>
            <p:cNvSpPr txBox="1"/>
            <p:nvPr/>
          </p:nvSpPr>
          <p:spPr>
            <a:xfrm>
              <a:off x="2938067" y="2263999"/>
              <a:ext cx="940942"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45" name="CuadroTexto 7">
              <a:extLst>
                <a:ext uri="{FF2B5EF4-FFF2-40B4-BE49-F238E27FC236}">
                  <a16:creationId xmlns:a16="http://schemas.microsoft.com/office/drawing/2014/main" id="{D868E257-D81E-09FC-8300-EE241C5B686A}"/>
                </a:ext>
              </a:extLst>
            </p:cNvPr>
            <p:cNvSpPr txBox="1"/>
            <p:nvPr/>
          </p:nvSpPr>
          <p:spPr>
            <a:xfrm>
              <a:off x="4847300" y="2259088"/>
              <a:ext cx="941948" cy="1755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grpSp>
      <p:grpSp>
        <p:nvGrpSpPr>
          <p:cNvPr id="50" name="Grupo 49">
            <a:extLst>
              <a:ext uri="{FF2B5EF4-FFF2-40B4-BE49-F238E27FC236}">
                <a16:creationId xmlns:a16="http://schemas.microsoft.com/office/drawing/2014/main" id="{E32F02B8-1813-4EEE-9C93-C0A2649D1253}"/>
              </a:ext>
            </a:extLst>
          </p:cNvPr>
          <p:cNvGrpSpPr/>
          <p:nvPr/>
        </p:nvGrpSpPr>
        <p:grpSpPr>
          <a:xfrm>
            <a:off x="4768864" y="1256308"/>
            <a:ext cx="4260722" cy="3378619"/>
            <a:chOff x="0" y="0"/>
            <a:chExt cx="4314992" cy="3376013"/>
          </a:xfrm>
        </p:grpSpPr>
        <p:grpSp>
          <p:nvGrpSpPr>
            <p:cNvPr id="51" name="Grupo 50">
              <a:extLst>
                <a:ext uri="{FF2B5EF4-FFF2-40B4-BE49-F238E27FC236}">
                  <a16:creationId xmlns:a16="http://schemas.microsoft.com/office/drawing/2014/main" id="{078C5D53-1B12-E309-D20F-4D8048E44F17}"/>
                </a:ext>
              </a:extLst>
            </p:cNvPr>
            <p:cNvGrpSpPr/>
            <p:nvPr/>
          </p:nvGrpSpPr>
          <p:grpSpPr>
            <a:xfrm>
              <a:off x="0" y="3380"/>
              <a:ext cx="869995" cy="3330959"/>
              <a:chOff x="0" y="3380"/>
              <a:chExt cx="871765" cy="3295467"/>
            </a:xfrm>
          </p:grpSpPr>
          <p:grpSp>
            <p:nvGrpSpPr>
              <p:cNvPr id="167" name="Grupo 166">
                <a:extLst>
                  <a:ext uri="{FF2B5EF4-FFF2-40B4-BE49-F238E27FC236}">
                    <a16:creationId xmlns:a16="http://schemas.microsoft.com/office/drawing/2014/main" id="{A0DE730E-9659-BFB7-3A2C-4551A36C1753}"/>
                  </a:ext>
                </a:extLst>
              </p:cNvPr>
              <p:cNvGrpSpPr/>
              <p:nvPr/>
            </p:nvGrpSpPr>
            <p:grpSpPr>
              <a:xfrm>
                <a:off x="9516" y="3380"/>
                <a:ext cx="862249" cy="3295467"/>
                <a:chOff x="9516" y="3380"/>
                <a:chExt cx="862249" cy="3295467"/>
              </a:xfrm>
            </p:grpSpPr>
            <p:grpSp>
              <p:nvGrpSpPr>
                <p:cNvPr id="171" name="Grupo 170">
                  <a:extLst>
                    <a:ext uri="{FF2B5EF4-FFF2-40B4-BE49-F238E27FC236}">
                      <a16:creationId xmlns:a16="http://schemas.microsoft.com/office/drawing/2014/main" id="{60B99C14-1C8F-4C83-9176-AC725CA44B75}"/>
                    </a:ext>
                  </a:extLst>
                </p:cNvPr>
                <p:cNvGrpSpPr/>
                <p:nvPr/>
              </p:nvGrpSpPr>
              <p:grpSpPr>
                <a:xfrm>
                  <a:off x="9516" y="3380"/>
                  <a:ext cx="862249" cy="3295467"/>
                  <a:chOff x="9516" y="3380"/>
                  <a:chExt cx="860459" cy="3360780"/>
                </a:xfrm>
              </p:grpSpPr>
              <p:sp>
                <p:nvSpPr>
                  <p:cNvPr id="175" name="Rectángulo 174">
                    <a:extLst>
                      <a:ext uri="{FF2B5EF4-FFF2-40B4-BE49-F238E27FC236}">
                        <a16:creationId xmlns:a16="http://schemas.microsoft.com/office/drawing/2014/main" id="{56B39637-8FE2-349D-1FCD-3547D06E3993}"/>
                      </a:ext>
                    </a:extLst>
                  </p:cNvPr>
                  <p:cNvSpPr/>
                  <p:nvPr/>
                </p:nvSpPr>
                <p:spPr>
                  <a:xfrm>
                    <a:off x="72872" y="14812"/>
                    <a:ext cx="562051" cy="702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Sector Público</a:t>
                    </a:r>
                  </a:p>
                </p:txBody>
              </p:sp>
              <p:sp>
                <p:nvSpPr>
                  <p:cNvPr id="176" name="Rectángulo 175">
                    <a:extLst>
                      <a:ext uri="{FF2B5EF4-FFF2-40B4-BE49-F238E27FC236}">
                        <a16:creationId xmlns:a16="http://schemas.microsoft.com/office/drawing/2014/main" id="{2A272EA2-7171-4AE7-23B3-E37F8AE1F496}"/>
                      </a:ext>
                    </a:extLst>
                  </p:cNvPr>
                  <p:cNvSpPr/>
                  <p:nvPr/>
                </p:nvSpPr>
                <p:spPr>
                  <a:xfrm>
                    <a:off x="72870" y="746837"/>
                    <a:ext cx="562052" cy="324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B3FA010A-2C48-41D6-AEF9-8364F15DC5FA}"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23,2%</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77" name="Elipse 176">
                    <a:extLst>
                      <a:ext uri="{FF2B5EF4-FFF2-40B4-BE49-F238E27FC236}">
                        <a16:creationId xmlns:a16="http://schemas.microsoft.com/office/drawing/2014/main" id="{025BD698-9D66-DFBD-A186-1823FAFFC6DD}"/>
                      </a:ext>
                    </a:extLst>
                  </p:cNvPr>
                  <p:cNvSpPr/>
                  <p:nvPr/>
                </p:nvSpPr>
                <p:spPr>
                  <a:xfrm>
                    <a:off x="72872" y="14811"/>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8" name="Elipse 177">
                    <a:extLst>
                      <a:ext uri="{FF2B5EF4-FFF2-40B4-BE49-F238E27FC236}">
                        <a16:creationId xmlns:a16="http://schemas.microsoft.com/office/drawing/2014/main" id="{6CEEABCC-2FE7-DE9C-03CD-5FA5133D61BF}"/>
                      </a:ext>
                    </a:extLst>
                  </p:cNvPr>
                  <p:cNvSpPr/>
                  <p:nvPr/>
                </p:nvSpPr>
                <p:spPr>
                  <a:xfrm>
                    <a:off x="9516" y="56723"/>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9" name="Elipse 178">
                    <a:extLst>
                      <a:ext uri="{FF2B5EF4-FFF2-40B4-BE49-F238E27FC236}">
                        <a16:creationId xmlns:a16="http://schemas.microsoft.com/office/drawing/2014/main" id="{077D0CF9-DEBC-DD7A-36A9-1FEA857AE9A3}"/>
                      </a:ext>
                    </a:extLst>
                  </p:cNvPr>
                  <p:cNvSpPr/>
                  <p:nvPr/>
                </p:nvSpPr>
                <p:spPr>
                  <a:xfrm>
                    <a:off x="32895" y="3380"/>
                    <a:ext cx="576000"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80" name="Rectángulo 179">
                    <a:extLst>
                      <a:ext uri="{FF2B5EF4-FFF2-40B4-BE49-F238E27FC236}">
                        <a16:creationId xmlns:a16="http://schemas.microsoft.com/office/drawing/2014/main" id="{FEBA6056-5D22-0872-C3F4-65D2B10363BE}"/>
                      </a:ext>
                    </a:extLst>
                  </p:cNvPr>
                  <p:cNvSpPr/>
                  <p:nvPr/>
                </p:nvSpPr>
                <p:spPr>
                  <a:xfrm>
                    <a:off x="653975" y="14809"/>
                    <a:ext cx="216000" cy="10548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72000" tIns="0" rIns="72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B35C8232-BEDC-4488-BA0F-504A7C4B87C8}"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$ 40.548,1 </a:t>
                    </a:fld>
                    <a:endParaRPr lang="es-CO" sz="6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1" name="Rectángulo 180">
                    <a:extLst>
                      <a:ext uri="{FF2B5EF4-FFF2-40B4-BE49-F238E27FC236}">
                        <a16:creationId xmlns:a16="http://schemas.microsoft.com/office/drawing/2014/main" id="{617A4D9A-63EE-4CF0-093B-E224403C417C}"/>
                      </a:ext>
                    </a:extLst>
                  </p:cNvPr>
                  <p:cNvSpPr/>
                  <p:nvPr/>
                </p:nvSpPr>
                <p:spPr>
                  <a:xfrm>
                    <a:off x="64940" y="1161621"/>
                    <a:ext cx="562051" cy="7020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Nacional</a:t>
                    </a:r>
                  </a:p>
                </p:txBody>
              </p:sp>
              <p:sp>
                <p:nvSpPr>
                  <p:cNvPr id="182" name="Rectángulo 181">
                    <a:extLst>
                      <a:ext uri="{FF2B5EF4-FFF2-40B4-BE49-F238E27FC236}">
                        <a16:creationId xmlns:a16="http://schemas.microsoft.com/office/drawing/2014/main" id="{AA18EF24-613C-1D04-7088-FADB95540125}"/>
                      </a:ext>
                    </a:extLst>
                  </p:cNvPr>
                  <p:cNvSpPr/>
                  <p:nvPr/>
                </p:nvSpPr>
                <p:spPr>
                  <a:xfrm>
                    <a:off x="649210" y="1161618"/>
                    <a:ext cx="216000" cy="10548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9881CBD2-D5EC-4D0F-89EF-27F8488956EB}"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$ 39.306,9 </a:t>
                    </a:fld>
                    <a:endParaRPr lang="es-CO" sz="6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3" name="Rectángulo 182">
                    <a:extLst>
                      <a:ext uri="{FF2B5EF4-FFF2-40B4-BE49-F238E27FC236}">
                        <a16:creationId xmlns:a16="http://schemas.microsoft.com/office/drawing/2014/main" id="{A092E0DB-35C4-8A7F-D1D5-3B5A8560DBA6}"/>
                      </a:ext>
                    </a:extLst>
                  </p:cNvPr>
                  <p:cNvSpPr/>
                  <p:nvPr/>
                </p:nvSpPr>
                <p:spPr>
                  <a:xfrm>
                    <a:off x="68108" y="2311373"/>
                    <a:ext cx="562051" cy="702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2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Territorial</a:t>
                    </a:r>
                  </a:p>
                </p:txBody>
              </p:sp>
              <p:sp>
                <p:nvSpPr>
                  <p:cNvPr id="184" name="Rectángulo 183">
                    <a:extLst>
                      <a:ext uri="{FF2B5EF4-FFF2-40B4-BE49-F238E27FC236}">
                        <a16:creationId xmlns:a16="http://schemas.microsoft.com/office/drawing/2014/main" id="{89E7C7AC-5983-D3A0-F425-9BB2E867BA25}"/>
                      </a:ext>
                    </a:extLst>
                  </p:cNvPr>
                  <p:cNvSpPr/>
                  <p:nvPr/>
                </p:nvSpPr>
                <p:spPr>
                  <a:xfrm>
                    <a:off x="68108" y="3040160"/>
                    <a:ext cx="562052" cy="324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48108F6C-81AB-4859-BF18-11188FAEA87C}"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45,8%</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85" name="Rectángulo 184">
                    <a:extLst>
                      <a:ext uri="{FF2B5EF4-FFF2-40B4-BE49-F238E27FC236}">
                        <a16:creationId xmlns:a16="http://schemas.microsoft.com/office/drawing/2014/main" id="{934A7A33-94F5-1E1E-A74B-DA85B5D23A09}"/>
                      </a:ext>
                    </a:extLst>
                  </p:cNvPr>
                  <p:cNvSpPr/>
                  <p:nvPr/>
                </p:nvSpPr>
                <p:spPr>
                  <a:xfrm>
                    <a:off x="649211" y="2308134"/>
                    <a:ext cx="216000" cy="1054801"/>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42D9205E-6388-473A-BC95-1D2B592A895A}"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$ 13.698,3 </a:t>
                    </a:fld>
                    <a:endParaRPr lang="es-CO" sz="6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6" name="Rectángulo 185">
                    <a:extLst>
                      <a:ext uri="{FF2B5EF4-FFF2-40B4-BE49-F238E27FC236}">
                        <a16:creationId xmlns:a16="http://schemas.microsoft.com/office/drawing/2014/main" id="{6FCB6D67-29CD-37C7-A005-D9CD75D7DB60}"/>
                      </a:ext>
                    </a:extLst>
                  </p:cNvPr>
                  <p:cNvSpPr/>
                  <p:nvPr/>
                </p:nvSpPr>
                <p:spPr>
                  <a:xfrm>
                    <a:off x="68103" y="1893349"/>
                    <a:ext cx="562052" cy="32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rtl="0">
                      <a:lnSpc>
                        <a:spcPct val="100000"/>
                      </a:lnSpc>
                      <a:spcBef>
                        <a:spcPts val="0"/>
                      </a:spcBef>
                      <a:spcAft>
                        <a:spcPts val="0"/>
                      </a:spcAft>
                      <a:buClr>
                        <a:srgbClr val="000000"/>
                      </a:buClr>
                      <a:buFont typeface="Arial"/>
                    </a:pPr>
                    <a:fld id="{8A819950-AD19-480C-A287-B973947B6A7A}" type="TxLink">
                      <a:rPr lang="en-US"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rPr>
                      <a:pPr marL="0" marR="0" indent="0" algn="ctr" rtl="0">
                        <a:lnSpc>
                          <a:spcPct val="100000"/>
                        </a:lnSpc>
                        <a:spcBef>
                          <a:spcPts val="0"/>
                        </a:spcBef>
                        <a:spcAft>
                          <a:spcPts val="0"/>
                        </a:spcAft>
                        <a:buClr>
                          <a:srgbClr val="000000"/>
                        </a:buClr>
                        <a:buFont typeface="Arial"/>
                      </a:pPr>
                      <a:t>26,8%</a:t>
                    </a:fld>
                    <a:endParaRPr lang="es-CO"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endParaRPr>
                  </a:p>
                </p:txBody>
              </p:sp>
            </p:grpSp>
            <p:sp>
              <p:nvSpPr>
                <p:cNvPr id="172" name="Elipse 171">
                  <a:extLst>
                    <a:ext uri="{FF2B5EF4-FFF2-40B4-BE49-F238E27FC236}">
                      <a16:creationId xmlns:a16="http://schemas.microsoft.com/office/drawing/2014/main" id="{8FFD56FF-E547-77EE-20E4-8422AA766539}"/>
                    </a:ext>
                  </a:extLst>
                </p:cNvPr>
                <p:cNvSpPr/>
                <p:nvPr/>
              </p:nvSpPr>
              <p:spPr>
                <a:xfrm>
                  <a:off x="95242" y="1129013"/>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3" name="Elipse 172">
                  <a:extLst>
                    <a:ext uri="{FF2B5EF4-FFF2-40B4-BE49-F238E27FC236}">
                      <a16:creationId xmlns:a16="http://schemas.microsoft.com/office/drawing/2014/main" id="{79C57127-B3B0-A20E-B485-1BA7C4CA2A86}"/>
                    </a:ext>
                  </a:extLst>
                </p:cNvPr>
                <p:cNvSpPr/>
                <p:nvPr/>
              </p:nvSpPr>
              <p:spPr>
                <a:xfrm>
                  <a:off x="31750" y="1170111"/>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4" name="Elipse 173">
                  <a:extLst>
                    <a:ext uri="{FF2B5EF4-FFF2-40B4-BE49-F238E27FC236}">
                      <a16:creationId xmlns:a16="http://schemas.microsoft.com/office/drawing/2014/main" id="{3081DA46-2600-482E-9ABE-632B3AE7EEEB}"/>
                    </a:ext>
                  </a:extLst>
                </p:cNvPr>
                <p:cNvSpPr/>
                <p:nvPr/>
              </p:nvSpPr>
              <p:spPr>
                <a:xfrm>
                  <a:off x="55185" y="1117809"/>
                  <a:ext cx="577197"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sp>
            <p:nvSpPr>
              <p:cNvPr id="168" name="Elipse 167">
                <a:extLst>
                  <a:ext uri="{FF2B5EF4-FFF2-40B4-BE49-F238E27FC236}">
                    <a16:creationId xmlns:a16="http://schemas.microsoft.com/office/drawing/2014/main" id="{C9E59A83-0C92-4070-4DC9-17536A139FEA}"/>
                  </a:ext>
                </a:extLst>
              </p:cNvPr>
              <p:cNvSpPr/>
              <p:nvPr/>
            </p:nvSpPr>
            <p:spPr>
              <a:xfrm>
                <a:off x="63492" y="2243437"/>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69" name="Elipse 168">
                <a:extLst>
                  <a:ext uri="{FF2B5EF4-FFF2-40B4-BE49-F238E27FC236}">
                    <a16:creationId xmlns:a16="http://schemas.microsoft.com/office/drawing/2014/main" id="{F6660CE9-3148-F3CA-0BCC-C1CBF4F69418}"/>
                  </a:ext>
                </a:extLst>
              </p:cNvPr>
              <p:cNvSpPr/>
              <p:nvPr/>
            </p:nvSpPr>
            <p:spPr>
              <a:xfrm>
                <a:off x="0" y="2284535"/>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0" name="Elipse 169">
                <a:extLst>
                  <a:ext uri="{FF2B5EF4-FFF2-40B4-BE49-F238E27FC236}">
                    <a16:creationId xmlns:a16="http://schemas.microsoft.com/office/drawing/2014/main" id="{A19B05F2-49FF-DEAD-24D9-637271E5860B}"/>
                  </a:ext>
                </a:extLst>
              </p:cNvPr>
              <p:cNvSpPr/>
              <p:nvPr/>
            </p:nvSpPr>
            <p:spPr>
              <a:xfrm>
                <a:off x="23433" y="2232233"/>
                <a:ext cx="577197"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grpSp>
          <p:nvGrpSpPr>
            <p:cNvPr id="52" name="Grupo 51">
              <a:extLst>
                <a:ext uri="{FF2B5EF4-FFF2-40B4-BE49-F238E27FC236}">
                  <a16:creationId xmlns:a16="http://schemas.microsoft.com/office/drawing/2014/main" id="{C1B72375-6D56-57DD-C616-39EB7B86E7EB}"/>
                </a:ext>
              </a:extLst>
            </p:cNvPr>
            <p:cNvGrpSpPr/>
            <p:nvPr/>
          </p:nvGrpSpPr>
          <p:grpSpPr>
            <a:xfrm>
              <a:off x="819937" y="0"/>
              <a:ext cx="3495055" cy="3376013"/>
              <a:chOff x="819937" y="0"/>
              <a:chExt cx="3495055" cy="3376013"/>
            </a:xfrm>
          </p:grpSpPr>
          <p:grpSp>
            <p:nvGrpSpPr>
              <p:cNvPr id="53" name="Grupo 52">
                <a:extLst>
                  <a:ext uri="{FF2B5EF4-FFF2-40B4-BE49-F238E27FC236}">
                    <a16:creationId xmlns:a16="http://schemas.microsoft.com/office/drawing/2014/main" id="{504B6AAB-9705-C545-5FF9-8806C77DD12A}"/>
                  </a:ext>
                </a:extLst>
              </p:cNvPr>
              <p:cNvGrpSpPr/>
              <p:nvPr/>
            </p:nvGrpSpPr>
            <p:grpSpPr>
              <a:xfrm>
                <a:off x="892282" y="0"/>
                <a:ext cx="3296888" cy="1098938"/>
                <a:chOff x="892282" y="0"/>
                <a:chExt cx="3296888" cy="1098938"/>
              </a:xfrm>
            </p:grpSpPr>
            <p:grpSp>
              <p:nvGrpSpPr>
                <p:cNvPr id="151" name="Grupo 150">
                  <a:extLst>
                    <a:ext uri="{FF2B5EF4-FFF2-40B4-BE49-F238E27FC236}">
                      <a16:creationId xmlns:a16="http://schemas.microsoft.com/office/drawing/2014/main" id="{678C89E1-92EC-0474-DFB5-42DE8C402A69}"/>
                    </a:ext>
                  </a:extLst>
                </p:cNvPr>
                <p:cNvGrpSpPr/>
                <p:nvPr/>
              </p:nvGrpSpPr>
              <p:grpSpPr>
                <a:xfrm>
                  <a:off x="892282" y="0"/>
                  <a:ext cx="3285194" cy="1098938"/>
                  <a:chOff x="892282" y="0"/>
                  <a:chExt cx="3291145" cy="1074010"/>
                </a:xfrm>
              </p:grpSpPr>
              <p:grpSp>
                <p:nvGrpSpPr>
                  <p:cNvPr id="155" name="Grupo 154">
                    <a:extLst>
                      <a:ext uri="{FF2B5EF4-FFF2-40B4-BE49-F238E27FC236}">
                        <a16:creationId xmlns:a16="http://schemas.microsoft.com/office/drawing/2014/main" id="{FA45834B-CDCC-4B9B-699C-1CC2C3F92ED2}"/>
                      </a:ext>
                    </a:extLst>
                  </p:cNvPr>
                  <p:cNvGrpSpPr/>
                  <p:nvPr/>
                </p:nvGrpSpPr>
                <p:grpSpPr>
                  <a:xfrm>
                    <a:off x="892282" y="0"/>
                    <a:ext cx="1134765" cy="1071101"/>
                    <a:chOff x="892282" y="0"/>
                    <a:chExt cx="1134765" cy="1071101"/>
                  </a:xfrm>
                </p:grpSpPr>
                <p:sp>
                  <p:nvSpPr>
                    <p:cNvPr id="164" name="CuadroTexto 61">
                      <a:extLst>
                        <a:ext uri="{FF2B5EF4-FFF2-40B4-BE49-F238E27FC236}">
                          <a16:creationId xmlns:a16="http://schemas.microsoft.com/office/drawing/2014/main" id="{B62D7049-C32A-839B-CB50-19A967964272}"/>
                        </a:ext>
                      </a:extLst>
                    </p:cNvPr>
                    <p:cNvSpPr txBox="1"/>
                    <p:nvPr/>
                  </p:nvSpPr>
                  <p:spPr>
                    <a:xfrm>
                      <a:off x="892282" y="0"/>
                      <a:ext cx="1134765"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48DFC4BB-8CE7-48E1-A088-F35AA0D0442F}" type="TxLink">
                        <a:rPr lang="en-US" sz="1000" b="0" i="0" u="none" strike="noStrike" kern="1200">
                          <a:solidFill>
                            <a:srgbClr val="453C5C"/>
                          </a:solidFill>
                          <a:latin typeface="Verdana"/>
                          <a:ea typeface="Verdana"/>
                          <a:cs typeface="Verdana"/>
                        </a:rPr>
                        <a:pPr algn="ctr"/>
                        <a:t>Honorarios</a:t>
                      </a:fld>
                      <a:endParaRPr lang="es-MX" sz="1100" kern="1200"/>
                    </a:p>
                  </p:txBody>
                </p:sp>
                <p:sp>
                  <p:nvSpPr>
                    <p:cNvPr id="165" name="CuadroTexto 62">
                      <a:extLst>
                        <a:ext uri="{FF2B5EF4-FFF2-40B4-BE49-F238E27FC236}">
                          <a16:creationId xmlns:a16="http://schemas.microsoft.com/office/drawing/2014/main" id="{8804C0AE-7CA9-A214-1E71-8B137A6B293A}"/>
                        </a:ext>
                      </a:extLst>
                    </p:cNvPr>
                    <p:cNvSpPr txBox="1"/>
                    <p:nvPr/>
                  </p:nvSpPr>
                  <p:spPr>
                    <a:xfrm>
                      <a:off x="942870" y="623584"/>
                      <a:ext cx="1033590"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9DA5B100-B744-4182-A82C-453738661DDF}" type="TxLink">
                        <a:rPr lang="en-US" sz="1000" b="1" i="0" u="none" strike="noStrike" kern="1200">
                          <a:solidFill>
                            <a:srgbClr val="453C5C"/>
                          </a:solidFill>
                          <a:latin typeface="Verdana"/>
                          <a:ea typeface="Verdana"/>
                          <a:cs typeface="Verdana"/>
                        </a:rPr>
                        <a:pPr marL="0" indent="0" algn="ctr"/>
                        <a:t> $ 9.315,2 </a:t>
                      </a:fld>
                      <a:endParaRPr lang="es-MX" sz="1000" b="1" i="0" u="none" strike="noStrike" kern="1200">
                        <a:solidFill>
                          <a:srgbClr val="453C5C"/>
                        </a:solidFill>
                        <a:latin typeface="Verdana"/>
                        <a:ea typeface="Verdana"/>
                        <a:cs typeface="Verdana"/>
                      </a:endParaRPr>
                    </a:p>
                  </p:txBody>
                </p:sp>
                <p:sp>
                  <p:nvSpPr>
                    <p:cNvPr id="166" name="CuadroTexto 63">
                      <a:extLst>
                        <a:ext uri="{FF2B5EF4-FFF2-40B4-BE49-F238E27FC236}">
                          <a16:creationId xmlns:a16="http://schemas.microsoft.com/office/drawing/2014/main" id="{97D7AEF5-9C93-74E0-B32E-0A732CC14603}"/>
                        </a:ext>
                      </a:extLst>
                    </p:cNvPr>
                    <p:cNvSpPr txBox="1"/>
                    <p:nvPr/>
                  </p:nvSpPr>
                  <p:spPr>
                    <a:xfrm>
                      <a:off x="987225" y="813494"/>
                      <a:ext cx="944880" cy="25760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C7FE3BB9-5016-4D64-AD6A-D6EEA86BB3E2}" type="TxLink">
                        <a:rPr lang="en-US" sz="1100" b="0" i="0" u="none" strike="noStrike" kern="1200">
                          <a:solidFill>
                            <a:srgbClr val="453C5C"/>
                          </a:solidFill>
                          <a:latin typeface="Verdana"/>
                          <a:ea typeface="Verdana"/>
                          <a:cs typeface="Verdana"/>
                        </a:rPr>
                        <a:pPr algn="ctr"/>
                        <a:t>23,0%</a:t>
                      </a:fld>
                      <a:endParaRPr lang="es-MX" sz="2000" b="1" kern="1200"/>
                    </a:p>
                  </p:txBody>
                </p:sp>
              </p:grpSp>
              <p:grpSp>
                <p:nvGrpSpPr>
                  <p:cNvPr id="156" name="Grupo 155">
                    <a:extLst>
                      <a:ext uri="{FF2B5EF4-FFF2-40B4-BE49-F238E27FC236}">
                        <a16:creationId xmlns:a16="http://schemas.microsoft.com/office/drawing/2014/main" id="{C2258209-EB5F-D3BB-2AF0-885BFE09B14F}"/>
                      </a:ext>
                    </a:extLst>
                  </p:cNvPr>
                  <p:cNvGrpSpPr/>
                  <p:nvPr/>
                </p:nvGrpSpPr>
                <p:grpSpPr>
                  <a:xfrm>
                    <a:off x="2003616" y="0"/>
                    <a:ext cx="1111337" cy="1074009"/>
                    <a:chOff x="2003616" y="0"/>
                    <a:chExt cx="1111337" cy="1074009"/>
                  </a:xfrm>
                </p:grpSpPr>
                <p:sp>
                  <p:nvSpPr>
                    <p:cNvPr id="161" name="CuadroTexto 58">
                      <a:extLst>
                        <a:ext uri="{FF2B5EF4-FFF2-40B4-BE49-F238E27FC236}">
                          <a16:creationId xmlns:a16="http://schemas.microsoft.com/office/drawing/2014/main" id="{939D8267-8B53-E234-9515-737F27849381}"/>
                        </a:ext>
                      </a:extLst>
                    </p:cNvPr>
                    <p:cNvSpPr txBox="1"/>
                    <p:nvPr/>
                  </p:nvSpPr>
                  <p:spPr>
                    <a:xfrm>
                      <a:off x="2003616" y="0"/>
                      <a:ext cx="1111337"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633206B2-F058-4DDD-B2D7-8C476AB3383C}" type="TxLink">
                        <a:rPr lang="en-US" sz="1000" b="0" i="0" u="none" strike="noStrike" kern="1200">
                          <a:solidFill>
                            <a:srgbClr val="453C5C"/>
                          </a:solidFill>
                          <a:latin typeface="Verdana"/>
                          <a:ea typeface="Verdana"/>
                          <a:cs typeface="Verdana"/>
                        </a:rPr>
                        <a:pPr algn="ctr"/>
                        <a:t>Servicios</a:t>
                      </a:fld>
                      <a:endParaRPr lang="es-MX" sz="1100" kern="1200"/>
                    </a:p>
                  </p:txBody>
                </p:sp>
                <p:sp>
                  <p:nvSpPr>
                    <p:cNvPr id="162" name="CuadroTexto 59">
                      <a:extLst>
                        <a:ext uri="{FF2B5EF4-FFF2-40B4-BE49-F238E27FC236}">
                          <a16:creationId xmlns:a16="http://schemas.microsoft.com/office/drawing/2014/main" id="{3EB5B071-EBEE-2B07-FD17-0C4FB69C32ED}"/>
                        </a:ext>
                      </a:extLst>
                    </p:cNvPr>
                    <p:cNvSpPr txBox="1"/>
                    <p:nvPr/>
                  </p:nvSpPr>
                  <p:spPr>
                    <a:xfrm>
                      <a:off x="2050385" y="623584"/>
                      <a:ext cx="1017800"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721C2D24-06C2-41DE-BAFE-9C57292EDFC5}" type="TxLink">
                        <a:rPr lang="en-US" sz="1000" b="1" i="0" u="none" strike="noStrike" kern="1200">
                          <a:solidFill>
                            <a:srgbClr val="453C5C"/>
                          </a:solidFill>
                          <a:latin typeface="Verdana"/>
                          <a:ea typeface="Verdana"/>
                          <a:cs typeface="Verdana"/>
                        </a:rPr>
                        <a:pPr marL="0" indent="0" algn="ctr"/>
                        <a:t> $ 3.977,4 </a:t>
                      </a:fld>
                      <a:endParaRPr lang="es-MX" sz="1000" b="1" i="0" u="none" strike="noStrike" kern="1200">
                        <a:solidFill>
                          <a:srgbClr val="453C5C"/>
                        </a:solidFill>
                        <a:latin typeface="Verdana"/>
                        <a:ea typeface="Verdana"/>
                        <a:cs typeface="Verdana"/>
                      </a:endParaRPr>
                    </a:p>
                  </p:txBody>
                </p:sp>
                <p:sp>
                  <p:nvSpPr>
                    <p:cNvPr id="163" name="CuadroTexto 60">
                      <a:extLst>
                        <a:ext uri="{FF2B5EF4-FFF2-40B4-BE49-F238E27FC236}">
                          <a16:creationId xmlns:a16="http://schemas.microsoft.com/office/drawing/2014/main" id="{B872707A-7692-8EE1-77ED-2F3B8A516255}"/>
                        </a:ext>
                      </a:extLst>
                    </p:cNvPr>
                    <p:cNvSpPr txBox="1"/>
                    <p:nvPr/>
                  </p:nvSpPr>
                  <p:spPr>
                    <a:xfrm>
                      <a:off x="2086844" y="810587"/>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B543170-B28B-4841-AB73-CC391F7B3068}" type="TxLink">
                        <a:rPr lang="en-US" sz="1100" b="0" i="0" u="none" strike="noStrike" kern="1200">
                          <a:solidFill>
                            <a:srgbClr val="453C5C"/>
                          </a:solidFill>
                          <a:latin typeface="Verdana"/>
                          <a:ea typeface="Verdana"/>
                          <a:cs typeface="Verdana"/>
                        </a:rPr>
                        <a:pPr algn="ctr"/>
                        <a:t>9,8%</a:t>
                      </a:fld>
                      <a:endParaRPr lang="es-MX" sz="2000" b="1" kern="1200"/>
                    </a:p>
                  </p:txBody>
                </p:sp>
              </p:grpSp>
              <p:grpSp>
                <p:nvGrpSpPr>
                  <p:cNvPr id="157" name="Grupo 156">
                    <a:extLst>
                      <a:ext uri="{FF2B5EF4-FFF2-40B4-BE49-F238E27FC236}">
                        <a16:creationId xmlns:a16="http://schemas.microsoft.com/office/drawing/2014/main" id="{6BD70944-6B0F-13A1-7CC0-BC1C0B34E263}"/>
                      </a:ext>
                    </a:extLst>
                  </p:cNvPr>
                  <p:cNvGrpSpPr/>
                  <p:nvPr/>
                </p:nvGrpSpPr>
                <p:grpSpPr>
                  <a:xfrm>
                    <a:off x="3126495" y="0"/>
                    <a:ext cx="1056932" cy="1074010"/>
                    <a:chOff x="3126495" y="0"/>
                    <a:chExt cx="1056932" cy="1074010"/>
                  </a:xfrm>
                </p:grpSpPr>
                <p:sp>
                  <p:nvSpPr>
                    <p:cNvPr id="158" name="CuadroTexto 55">
                      <a:extLst>
                        <a:ext uri="{FF2B5EF4-FFF2-40B4-BE49-F238E27FC236}">
                          <a16:creationId xmlns:a16="http://schemas.microsoft.com/office/drawing/2014/main" id="{2231B9B5-DB3B-45B4-D598-B674F26888D4}"/>
                        </a:ext>
                      </a:extLst>
                    </p:cNvPr>
                    <p:cNvSpPr txBox="1"/>
                    <p:nvPr/>
                  </p:nvSpPr>
                  <p:spPr>
                    <a:xfrm>
                      <a:off x="3126640"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91986B40-DC6E-44A4-B4A6-18A9DFFC23D4}" type="TxLink">
                        <a:rPr lang="en-US" sz="1000" b="0" i="0" u="none" strike="noStrike" kern="1200">
                          <a:solidFill>
                            <a:srgbClr val="453C5C"/>
                          </a:solidFill>
                          <a:latin typeface="Verdana"/>
                          <a:ea typeface="Verdana"/>
                          <a:cs typeface="Verdana"/>
                        </a:rPr>
                        <a:pPr algn="ctr"/>
                        <a:t>Materiales y suministros</a:t>
                      </a:fld>
                      <a:endParaRPr lang="es-MX" sz="1100" kern="1200"/>
                    </a:p>
                  </p:txBody>
                </p:sp>
                <p:sp>
                  <p:nvSpPr>
                    <p:cNvPr id="159" name="CuadroTexto 56">
                      <a:extLst>
                        <a:ext uri="{FF2B5EF4-FFF2-40B4-BE49-F238E27FC236}">
                          <a16:creationId xmlns:a16="http://schemas.microsoft.com/office/drawing/2014/main" id="{824F0987-E56B-FDF8-2E7F-C299B83F0E4C}"/>
                        </a:ext>
                      </a:extLst>
                    </p:cNvPr>
                    <p:cNvSpPr txBox="1"/>
                    <p:nvPr/>
                  </p:nvSpPr>
                  <p:spPr>
                    <a:xfrm>
                      <a:off x="3126495" y="623583"/>
                      <a:ext cx="1056932"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1EC59D06-30CE-4B22-B2C2-26AF965E1408}" type="TxLink">
                        <a:rPr lang="en-US" sz="1000" b="1" i="0" u="none" strike="noStrike" kern="1200">
                          <a:solidFill>
                            <a:srgbClr val="453C5C"/>
                          </a:solidFill>
                          <a:latin typeface="Verdana"/>
                          <a:ea typeface="Verdana"/>
                          <a:cs typeface="Verdana"/>
                        </a:rPr>
                        <a:pPr marL="0" indent="0" algn="ctr"/>
                        <a:t> $ 2.613,4 </a:t>
                      </a:fld>
                      <a:endParaRPr lang="es-MX" sz="1000" b="1" i="0" u="none" strike="noStrike" kern="1200">
                        <a:solidFill>
                          <a:srgbClr val="453C5C"/>
                        </a:solidFill>
                        <a:latin typeface="Verdana"/>
                        <a:ea typeface="Verdana"/>
                        <a:cs typeface="Verdana"/>
                      </a:endParaRPr>
                    </a:p>
                  </p:txBody>
                </p:sp>
                <p:sp>
                  <p:nvSpPr>
                    <p:cNvPr id="160" name="CuadroTexto 57">
                      <a:extLst>
                        <a:ext uri="{FF2B5EF4-FFF2-40B4-BE49-F238E27FC236}">
                          <a16:creationId xmlns:a16="http://schemas.microsoft.com/office/drawing/2014/main" id="{45E2FC23-FD42-0192-2CE0-6515D7099391}"/>
                        </a:ext>
                      </a:extLst>
                    </p:cNvPr>
                    <p:cNvSpPr txBox="1"/>
                    <p:nvPr/>
                  </p:nvSpPr>
                  <p:spPr>
                    <a:xfrm>
                      <a:off x="3182521" y="810588"/>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E28CD935-21C6-40A6-BCB5-9164D280CDD9}" type="TxLink">
                        <a:rPr lang="en-US" sz="1100" b="0" i="0" u="none" strike="noStrike" kern="1200">
                          <a:solidFill>
                            <a:srgbClr val="453C5C"/>
                          </a:solidFill>
                          <a:latin typeface="Verdana"/>
                          <a:ea typeface="Verdana"/>
                          <a:cs typeface="Verdana"/>
                        </a:rPr>
                        <a:pPr algn="ctr"/>
                        <a:t>6,4%</a:t>
                      </a:fld>
                      <a:endParaRPr lang="es-MX" sz="2000" b="1" kern="1200"/>
                    </a:p>
                  </p:txBody>
                </p:sp>
              </p:grpSp>
            </p:grpSp>
            <p:cxnSp>
              <p:nvCxnSpPr>
                <p:cNvPr id="152" name="Conector recto 151">
                  <a:extLst>
                    <a:ext uri="{FF2B5EF4-FFF2-40B4-BE49-F238E27FC236}">
                      <a16:creationId xmlns:a16="http://schemas.microsoft.com/office/drawing/2014/main" id="{E9BD5C59-86E7-C1C6-4A39-609EB5690DEB}"/>
                    </a:ext>
                  </a:extLst>
                </p:cNvPr>
                <p:cNvCxnSpPr/>
                <p:nvPr/>
              </p:nvCxnSpPr>
              <p:spPr>
                <a:xfrm flipV="1">
                  <a:off x="965596" y="594185"/>
                  <a:ext cx="3223574" cy="761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3" name="Conector recto 152">
                  <a:extLst>
                    <a:ext uri="{FF2B5EF4-FFF2-40B4-BE49-F238E27FC236}">
                      <a16:creationId xmlns:a16="http://schemas.microsoft.com/office/drawing/2014/main" id="{509E5CAF-3BA6-0540-965A-3B2E2EFDBF53}"/>
                    </a:ext>
                  </a:extLst>
                </p:cNvPr>
                <p:cNvCxnSpPr/>
                <p:nvPr/>
              </p:nvCxnSpPr>
              <p:spPr>
                <a:xfrm>
                  <a:off x="2012290" y="23698"/>
                  <a:ext cx="7067"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4" name="Conector recto 153">
                  <a:extLst>
                    <a:ext uri="{FF2B5EF4-FFF2-40B4-BE49-F238E27FC236}">
                      <a16:creationId xmlns:a16="http://schemas.microsoft.com/office/drawing/2014/main" id="{5FC5FD96-9136-C310-EFA7-C18BE1339080}"/>
                    </a:ext>
                  </a:extLst>
                </p:cNvPr>
                <p:cNvCxnSpPr>
                  <a:cxnSpLocks/>
                </p:cNvCxnSpPr>
                <p:nvPr/>
              </p:nvCxnSpPr>
              <p:spPr>
                <a:xfrm>
                  <a:off x="3113838" y="3379"/>
                  <a:ext cx="10889"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54" name="Grupo 53">
                <a:extLst>
                  <a:ext uri="{FF2B5EF4-FFF2-40B4-BE49-F238E27FC236}">
                    <a16:creationId xmlns:a16="http://schemas.microsoft.com/office/drawing/2014/main" id="{7D21A355-F8C5-E61A-8630-911A88BD9D65}"/>
                  </a:ext>
                </a:extLst>
              </p:cNvPr>
              <p:cNvGrpSpPr/>
              <p:nvPr/>
            </p:nvGrpSpPr>
            <p:grpSpPr>
              <a:xfrm>
                <a:off x="856105" y="1076371"/>
                <a:ext cx="3458887" cy="1135635"/>
                <a:chOff x="856105" y="1076371"/>
                <a:chExt cx="3458887" cy="1135635"/>
              </a:xfrm>
            </p:grpSpPr>
            <p:grpSp>
              <p:nvGrpSpPr>
                <p:cNvPr id="135" name="Grupo 134">
                  <a:extLst>
                    <a:ext uri="{FF2B5EF4-FFF2-40B4-BE49-F238E27FC236}">
                      <a16:creationId xmlns:a16="http://schemas.microsoft.com/office/drawing/2014/main" id="{1FC87655-2F5F-2357-CA62-A7649D319C4F}"/>
                    </a:ext>
                  </a:extLst>
                </p:cNvPr>
                <p:cNvGrpSpPr/>
                <p:nvPr/>
              </p:nvGrpSpPr>
              <p:grpSpPr>
                <a:xfrm>
                  <a:off x="856105" y="1076371"/>
                  <a:ext cx="3458887" cy="1135635"/>
                  <a:chOff x="856105" y="1076372"/>
                  <a:chExt cx="3465155" cy="1109958"/>
                </a:xfrm>
              </p:grpSpPr>
              <p:grpSp>
                <p:nvGrpSpPr>
                  <p:cNvPr id="139" name="Grupo 138">
                    <a:extLst>
                      <a:ext uri="{FF2B5EF4-FFF2-40B4-BE49-F238E27FC236}">
                        <a16:creationId xmlns:a16="http://schemas.microsoft.com/office/drawing/2014/main" id="{0A18A126-3266-46A6-5C3E-F1D6E4915200}"/>
                      </a:ext>
                    </a:extLst>
                  </p:cNvPr>
                  <p:cNvGrpSpPr/>
                  <p:nvPr/>
                </p:nvGrpSpPr>
                <p:grpSpPr>
                  <a:xfrm>
                    <a:off x="856105" y="1093814"/>
                    <a:ext cx="1155400" cy="1092516"/>
                    <a:chOff x="856105" y="1093814"/>
                    <a:chExt cx="1155400" cy="1092516"/>
                  </a:xfrm>
                </p:grpSpPr>
                <p:sp>
                  <p:nvSpPr>
                    <p:cNvPr id="148" name="CuadroTexto 45">
                      <a:extLst>
                        <a:ext uri="{FF2B5EF4-FFF2-40B4-BE49-F238E27FC236}">
                          <a16:creationId xmlns:a16="http://schemas.microsoft.com/office/drawing/2014/main" id="{6EE9F71B-954A-A732-B3C1-D4710954A9F5}"/>
                        </a:ext>
                      </a:extLst>
                    </p:cNvPr>
                    <p:cNvSpPr txBox="1"/>
                    <p:nvPr/>
                  </p:nvSpPr>
                  <p:spPr>
                    <a:xfrm>
                      <a:off x="856105" y="1093814"/>
                      <a:ext cx="1155400" cy="660592"/>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EAC4191E-B934-4B66-9550-6E25CB17350C}" type="TxLink">
                        <a:rPr lang="en-US" sz="1000" b="0" i="0" u="none" strike="noStrike" kern="1200">
                          <a:solidFill>
                            <a:srgbClr val="453C5C"/>
                          </a:solidFill>
                          <a:latin typeface="Verdana"/>
                          <a:ea typeface="Verdana"/>
                          <a:cs typeface="Verdana"/>
                        </a:rPr>
                        <a:pPr algn="ctr"/>
                        <a:t>Prestaciones económicas</a:t>
                      </a:fld>
                      <a:endParaRPr lang="es-MX" sz="1100" kern="1200"/>
                    </a:p>
                  </p:txBody>
                </p:sp>
                <p:sp>
                  <p:nvSpPr>
                    <p:cNvPr id="149" name="CuadroTexto 46">
                      <a:extLst>
                        <a:ext uri="{FF2B5EF4-FFF2-40B4-BE49-F238E27FC236}">
                          <a16:creationId xmlns:a16="http://schemas.microsoft.com/office/drawing/2014/main" id="{60BB4B95-C256-D320-70CC-CCCE3EAC2795}"/>
                        </a:ext>
                      </a:extLst>
                    </p:cNvPr>
                    <p:cNvSpPr txBox="1"/>
                    <p:nvPr/>
                  </p:nvSpPr>
                  <p:spPr>
                    <a:xfrm>
                      <a:off x="917707" y="1711577"/>
                      <a:ext cx="1032195"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44E7AB9D-4483-49E9-A7F8-B5BECCE1B8EC}" type="TxLink">
                        <a:rPr lang="en-US" sz="1000" b="1" i="0" u="none" strike="noStrike" kern="1200">
                          <a:solidFill>
                            <a:srgbClr val="453C5C"/>
                          </a:solidFill>
                          <a:latin typeface="Verdana"/>
                          <a:ea typeface="Verdana"/>
                          <a:cs typeface="Verdana"/>
                        </a:rPr>
                        <a:pPr marL="0" indent="0" algn="ctr"/>
                        <a:t> $ 38.298,5 </a:t>
                      </a:fld>
                      <a:endParaRPr lang="es-MX" sz="1000" b="1" i="0" u="none" strike="noStrike" kern="1200">
                        <a:solidFill>
                          <a:srgbClr val="453C5C"/>
                        </a:solidFill>
                        <a:latin typeface="Verdana"/>
                        <a:ea typeface="Verdana"/>
                        <a:cs typeface="Verdana"/>
                      </a:endParaRPr>
                    </a:p>
                  </p:txBody>
                </p:sp>
                <p:sp>
                  <p:nvSpPr>
                    <p:cNvPr id="150" name="CuadroTexto 47">
                      <a:extLst>
                        <a:ext uri="{FF2B5EF4-FFF2-40B4-BE49-F238E27FC236}">
                          <a16:creationId xmlns:a16="http://schemas.microsoft.com/office/drawing/2014/main" id="{2E479540-10AD-0615-9F3E-BD2CC708E454}"/>
                        </a:ext>
                      </a:extLst>
                    </p:cNvPr>
                    <p:cNvSpPr txBox="1"/>
                    <p:nvPr/>
                  </p:nvSpPr>
                  <p:spPr>
                    <a:xfrm>
                      <a:off x="961365" y="1923500"/>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91126ECC-1D31-47BA-900D-0DF2540D6D11}" type="TxLink">
                        <a:rPr lang="en-US" sz="1100" b="0" i="0" u="none" strike="noStrike" kern="1200">
                          <a:solidFill>
                            <a:srgbClr val="453C5C"/>
                          </a:solidFill>
                          <a:latin typeface="Verdana"/>
                          <a:ea typeface="Verdana"/>
                          <a:cs typeface="Verdana"/>
                        </a:rPr>
                        <a:pPr algn="ctr"/>
                        <a:t>97,4%</a:t>
                      </a:fld>
                      <a:endParaRPr lang="es-MX" sz="2000" b="1" kern="1200"/>
                    </a:p>
                  </p:txBody>
                </p:sp>
              </p:grpSp>
              <p:grpSp>
                <p:nvGrpSpPr>
                  <p:cNvPr id="140" name="Grupo 139">
                    <a:extLst>
                      <a:ext uri="{FF2B5EF4-FFF2-40B4-BE49-F238E27FC236}">
                        <a16:creationId xmlns:a16="http://schemas.microsoft.com/office/drawing/2014/main" id="{BFD8328A-530B-C8AC-BE8A-55C4B6774B3F}"/>
                      </a:ext>
                    </a:extLst>
                  </p:cNvPr>
                  <p:cNvGrpSpPr/>
                  <p:nvPr/>
                </p:nvGrpSpPr>
                <p:grpSpPr>
                  <a:xfrm>
                    <a:off x="2015764" y="1076372"/>
                    <a:ext cx="1171735" cy="1109956"/>
                    <a:chOff x="2015764" y="1076372"/>
                    <a:chExt cx="1171735" cy="1109956"/>
                  </a:xfrm>
                </p:grpSpPr>
                <p:sp>
                  <p:nvSpPr>
                    <p:cNvPr id="145" name="CuadroTexto 42">
                      <a:extLst>
                        <a:ext uri="{FF2B5EF4-FFF2-40B4-BE49-F238E27FC236}">
                          <a16:creationId xmlns:a16="http://schemas.microsoft.com/office/drawing/2014/main" id="{5D02F5FF-BBFA-4025-1A22-EA1CCA1CCBA7}"/>
                        </a:ext>
                      </a:extLst>
                    </p:cNvPr>
                    <p:cNvSpPr txBox="1"/>
                    <p:nvPr/>
                  </p:nvSpPr>
                  <p:spPr>
                    <a:xfrm>
                      <a:off x="2015764" y="1076372"/>
                      <a:ext cx="1171735" cy="695476"/>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53874D9C-430C-4F66-9623-2B9CDDF2A1D0}" type="TxLink">
                        <a:rPr lang="en-US" sz="900" b="0" i="0" u="none" strike="noStrike" kern="1200">
                          <a:solidFill>
                            <a:srgbClr val="453C5C"/>
                          </a:solidFill>
                          <a:latin typeface="Verdana"/>
                          <a:ea typeface="Verdana"/>
                          <a:cs typeface="Verdana"/>
                        </a:rPr>
                        <a:pPr algn="ctr"/>
                        <a:t>Indemnizaciones sustitutivas</a:t>
                      </a:fld>
                      <a:endParaRPr lang="es-MX" sz="1050" kern="1200"/>
                    </a:p>
                  </p:txBody>
                </p:sp>
                <p:sp>
                  <p:nvSpPr>
                    <p:cNvPr id="146" name="CuadroTexto 43">
                      <a:extLst>
                        <a:ext uri="{FF2B5EF4-FFF2-40B4-BE49-F238E27FC236}">
                          <a16:creationId xmlns:a16="http://schemas.microsoft.com/office/drawing/2014/main" id="{910FCB93-D19C-F3FC-C0B8-ED40D7DA20A0}"/>
                        </a:ext>
                      </a:extLst>
                    </p:cNvPr>
                    <p:cNvSpPr txBox="1"/>
                    <p:nvPr/>
                  </p:nvSpPr>
                  <p:spPr>
                    <a:xfrm>
                      <a:off x="2062730" y="1711578"/>
                      <a:ext cx="1028480"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E13C4EE7-F4E7-4F59-B8E4-26182003182A}" type="TxLink">
                        <a:rPr lang="en-US" sz="1000" b="1" i="0" u="none" strike="noStrike" kern="1200">
                          <a:solidFill>
                            <a:srgbClr val="453C5C"/>
                          </a:solidFill>
                          <a:latin typeface="Verdana"/>
                          <a:ea typeface="Verdana"/>
                          <a:cs typeface="Verdana"/>
                        </a:rPr>
                        <a:pPr marL="0" indent="0" algn="ctr"/>
                        <a:t> $ 741,2 </a:t>
                      </a:fld>
                      <a:endParaRPr lang="es-MX" sz="1000" b="1" i="0" u="none" strike="noStrike" kern="1200">
                        <a:solidFill>
                          <a:srgbClr val="453C5C"/>
                        </a:solidFill>
                        <a:latin typeface="Verdana"/>
                        <a:ea typeface="Verdana"/>
                        <a:cs typeface="Verdana"/>
                      </a:endParaRPr>
                    </a:p>
                  </p:txBody>
                </p:sp>
                <p:sp>
                  <p:nvSpPr>
                    <p:cNvPr id="147" name="CuadroTexto 44">
                      <a:extLst>
                        <a:ext uri="{FF2B5EF4-FFF2-40B4-BE49-F238E27FC236}">
                          <a16:creationId xmlns:a16="http://schemas.microsoft.com/office/drawing/2014/main" id="{48487E70-D64A-E7FC-D88C-D87C1FEBDBCF}"/>
                        </a:ext>
                      </a:extLst>
                    </p:cNvPr>
                    <p:cNvSpPr txBox="1"/>
                    <p:nvPr/>
                  </p:nvSpPr>
                  <p:spPr>
                    <a:xfrm>
                      <a:off x="2104530" y="1923498"/>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27890FB-D5F8-4DA8-9593-36BF0B3156D4}" type="TxLink">
                        <a:rPr lang="en-US" sz="1100" b="0" i="0" u="none" strike="noStrike" kern="1200">
                          <a:solidFill>
                            <a:srgbClr val="453C5C"/>
                          </a:solidFill>
                          <a:latin typeface="Verdana"/>
                          <a:ea typeface="Verdana"/>
                          <a:cs typeface="Verdana"/>
                        </a:rPr>
                        <a:pPr algn="ctr"/>
                        <a:t>1,9%</a:t>
                      </a:fld>
                      <a:endParaRPr lang="es-MX" sz="2000" b="1" kern="1200"/>
                    </a:p>
                  </p:txBody>
                </p:sp>
              </p:grpSp>
              <p:grpSp>
                <p:nvGrpSpPr>
                  <p:cNvPr id="141" name="Grupo 140">
                    <a:extLst>
                      <a:ext uri="{FF2B5EF4-FFF2-40B4-BE49-F238E27FC236}">
                        <a16:creationId xmlns:a16="http://schemas.microsoft.com/office/drawing/2014/main" id="{256A268E-7E95-0152-448B-7F87D4771327}"/>
                      </a:ext>
                    </a:extLst>
                  </p:cNvPr>
                  <p:cNvGrpSpPr/>
                  <p:nvPr/>
                </p:nvGrpSpPr>
                <p:grpSpPr>
                  <a:xfrm>
                    <a:off x="3173683" y="1117070"/>
                    <a:ext cx="1147577" cy="1069258"/>
                    <a:chOff x="3173683" y="1117070"/>
                    <a:chExt cx="1147577" cy="1069258"/>
                  </a:xfrm>
                </p:grpSpPr>
                <p:sp>
                  <p:nvSpPr>
                    <p:cNvPr id="142" name="CuadroTexto 39">
                      <a:extLst>
                        <a:ext uri="{FF2B5EF4-FFF2-40B4-BE49-F238E27FC236}">
                          <a16:creationId xmlns:a16="http://schemas.microsoft.com/office/drawing/2014/main" id="{2464F2CE-E745-503F-059E-D7950D7569FB}"/>
                        </a:ext>
                      </a:extLst>
                    </p:cNvPr>
                    <p:cNvSpPr txBox="1"/>
                    <p:nvPr/>
                  </p:nvSpPr>
                  <p:spPr>
                    <a:xfrm>
                      <a:off x="3219152" y="1117070"/>
                      <a:ext cx="1056640" cy="614079"/>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8BCE581-0C4D-4A30-9B1D-C52325D95534}" type="TxLink">
                        <a:rPr lang="en-US" sz="1000" b="0" i="0" u="none" strike="noStrike" kern="1200">
                          <a:solidFill>
                            <a:srgbClr val="453C5C"/>
                          </a:solidFill>
                          <a:latin typeface="Verdana"/>
                          <a:ea typeface="Verdana"/>
                          <a:cs typeface="Verdana"/>
                        </a:rPr>
                        <a:pPr algn="ctr"/>
                        <a:t>Auxilios funerarios</a:t>
                      </a:fld>
                      <a:endParaRPr lang="es-MX" sz="1100" kern="1200"/>
                    </a:p>
                  </p:txBody>
                </p:sp>
                <p:sp>
                  <p:nvSpPr>
                    <p:cNvPr id="143" name="CuadroTexto 40">
                      <a:extLst>
                        <a:ext uri="{FF2B5EF4-FFF2-40B4-BE49-F238E27FC236}">
                          <a16:creationId xmlns:a16="http://schemas.microsoft.com/office/drawing/2014/main" id="{8B0428CC-622B-CEE7-6FD4-C3133B15F163}"/>
                        </a:ext>
                      </a:extLst>
                    </p:cNvPr>
                    <p:cNvSpPr txBox="1"/>
                    <p:nvPr/>
                  </p:nvSpPr>
                  <p:spPr>
                    <a:xfrm>
                      <a:off x="3173683" y="1711578"/>
                      <a:ext cx="1147577"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3EE7FDCA-1B28-4EA9-AB18-A869B7C165B0}" type="TxLink">
                        <a:rPr lang="en-US" sz="1000" b="1" i="0" u="none" strike="noStrike" kern="1200">
                          <a:solidFill>
                            <a:srgbClr val="453C5C"/>
                          </a:solidFill>
                          <a:latin typeface="Verdana"/>
                          <a:ea typeface="Verdana"/>
                          <a:cs typeface="Verdana"/>
                        </a:rPr>
                        <a:pPr marL="0" indent="0" algn="ctr"/>
                        <a:t> $ 133,6 </a:t>
                      </a:fld>
                      <a:endParaRPr lang="es-MX" sz="1000" b="1" i="0" u="none" strike="noStrike" kern="1200">
                        <a:solidFill>
                          <a:srgbClr val="453C5C"/>
                        </a:solidFill>
                        <a:latin typeface="Verdana"/>
                        <a:ea typeface="Verdana"/>
                        <a:cs typeface="Verdana"/>
                      </a:endParaRPr>
                    </a:p>
                  </p:txBody>
                </p:sp>
                <p:sp>
                  <p:nvSpPr>
                    <p:cNvPr id="144" name="CuadroTexto 41">
                      <a:extLst>
                        <a:ext uri="{FF2B5EF4-FFF2-40B4-BE49-F238E27FC236}">
                          <a16:creationId xmlns:a16="http://schemas.microsoft.com/office/drawing/2014/main" id="{0775C123-F178-0B69-0B27-6A837455FB37}"/>
                        </a:ext>
                      </a:extLst>
                    </p:cNvPr>
                    <p:cNvSpPr txBox="1"/>
                    <p:nvPr/>
                  </p:nvSpPr>
                  <p:spPr>
                    <a:xfrm>
                      <a:off x="3275032" y="1923498"/>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5BA7926E-26DB-4A64-B2AE-49E591D87B1D}" type="TxLink">
                        <a:rPr lang="en-US" sz="1100" b="0" i="0" u="none" strike="noStrike" kern="1200">
                          <a:solidFill>
                            <a:srgbClr val="453C5C"/>
                          </a:solidFill>
                          <a:latin typeface="Verdana"/>
                          <a:ea typeface="Verdana"/>
                          <a:cs typeface="Verdana"/>
                        </a:rPr>
                        <a:pPr algn="ctr"/>
                        <a:t>0,3%</a:t>
                      </a:fld>
                      <a:endParaRPr lang="es-MX" sz="2000" b="1" kern="1200"/>
                    </a:p>
                  </p:txBody>
                </p:sp>
              </p:grpSp>
            </p:grpSp>
            <p:cxnSp>
              <p:nvCxnSpPr>
                <p:cNvPr id="136" name="Conector recto 135">
                  <a:extLst>
                    <a:ext uri="{FF2B5EF4-FFF2-40B4-BE49-F238E27FC236}">
                      <a16:creationId xmlns:a16="http://schemas.microsoft.com/office/drawing/2014/main" id="{9C7C7082-A623-D536-F1FC-43E331953F7F}"/>
                    </a:ext>
                  </a:extLst>
                </p:cNvPr>
                <p:cNvCxnSpPr/>
                <p:nvPr/>
              </p:nvCxnSpPr>
              <p:spPr>
                <a:xfrm flipV="1">
                  <a:off x="969159" y="1687044"/>
                  <a:ext cx="3223574" cy="7614"/>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7" name="Conector recto 136">
                  <a:extLst>
                    <a:ext uri="{FF2B5EF4-FFF2-40B4-BE49-F238E27FC236}">
                      <a16:creationId xmlns:a16="http://schemas.microsoft.com/office/drawing/2014/main" id="{FC16D4D5-B5B9-9F02-65F9-93D1942DCE7A}"/>
                    </a:ext>
                  </a:extLst>
                </p:cNvPr>
                <p:cNvCxnSpPr/>
                <p:nvPr/>
              </p:nvCxnSpPr>
              <p:spPr>
                <a:xfrm>
                  <a:off x="2015910" y="1172187"/>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8" name="Conector recto 137">
                  <a:extLst>
                    <a:ext uri="{FF2B5EF4-FFF2-40B4-BE49-F238E27FC236}">
                      <a16:creationId xmlns:a16="http://schemas.microsoft.com/office/drawing/2014/main" id="{807A3AE5-7DE1-6109-949C-FA72D2773EB8}"/>
                    </a:ext>
                  </a:extLst>
                </p:cNvPr>
                <p:cNvCxnSpPr/>
                <p:nvPr/>
              </p:nvCxnSpPr>
              <p:spPr>
                <a:xfrm>
                  <a:off x="3117458" y="1165199"/>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55" name="Grupo 54">
                <a:extLst>
                  <a:ext uri="{FF2B5EF4-FFF2-40B4-BE49-F238E27FC236}">
                    <a16:creationId xmlns:a16="http://schemas.microsoft.com/office/drawing/2014/main" id="{E8E31FA6-680E-A7F1-27E8-243C13CF98D9}"/>
                  </a:ext>
                </a:extLst>
              </p:cNvPr>
              <p:cNvGrpSpPr/>
              <p:nvPr/>
            </p:nvGrpSpPr>
            <p:grpSpPr>
              <a:xfrm>
                <a:off x="819937" y="2154648"/>
                <a:ext cx="3424440" cy="1221365"/>
                <a:chOff x="819937" y="2154648"/>
                <a:chExt cx="3429350" cy="1218140"/>
              </a:xfrm>
            </p:grpSpPr>
            <p:grpSp>
              <p:nvGrpSpPr>
                <p:cNvPr id="56" name="Grupo 55">
                  <a:extLst>
                    <a:ext uri="{FF2B5EF4-FFF2-40B4-BE49-F238E27FC236}">
                      <a16:creationId xmlns:a16="http://schemas.microsoft.com/office/drawing/2014/main" id="{A93BACF7-5711-27D6-D2A0-C25B87C09EE6}"/>
                    </a:ext>
                  </a:extLst>
                </p:cNvPr>
                <p:cNvGrpSpPr/>
                <p:nvPr/>
              </p:nvGrpSpPr>
              <p:grpSpPr>
                <a:xfrm>
                  <a:off x="819937" y="2154648"/>
                  <a:ext cx="3429350" cy="1218140"/>
                  <a:chOff x="819937" y="2154648"/>
                  <a:chExt cx="3430565" cy="1193809"/>
                </a:xfrm>
              </p:grpSpPr>
              <p:grpSp>
                <p:nvGrpSpPr>
                  <p:cNvPr id="123" name="Grupo 122">
                    <a:extLst>
                      <a:ext uri="{FF2B5EF4-FFF2-40B4-BE49-F238E27FC236}">
                        <a16:creationId xmlns:a16="http://schemas.microsoft.com/office/drawing/2014/main" id="{5932F59C-C0DD-B590-17CE-52088FFF4BB2}"/>
                      </a:ext>
                    </a:extLst>
                  </p:cNvPr>
                  <p:cNvGrpSpPr/>
                  <p:nvPr/>
                </p:nvGrpSpPr>
                <p:grpSpPr>
                  <a:xfrm>
                    <a:off x="819937" y="2156671"/>
                    <a:ext cx="1194532" cy="1191786"/>
                    <a:chOff x="819937" y="2156671"/>
                    <a:chExt cx="1194532" cy="1191786"/>
                  </a:xfrm>
                </p:grpSpPr>
                <p:sp>
                  <p:nvSpPr>
                    <p:cNvPr id="132" name="CuadroTexto 29">
                      <a:extLst>
                        <a:ext uri="{FF2B5EF4-FFF2-40B4-BE49-F238E27FC236}">
                          <a16:creationId xmlns:a16="http://schemas.microsoft.com/office/drawing/2014/main" id="{6CF42AE3-E2A1-389B-FB56-59B084D66D6C}"/>
                        </a:ext>
                      </a:extLst>
                    </p:cNvPr>
                    <p:cNvSpPr txBox="1"/>
                    <p:nvPr/>
                  </p:nvSpPr>
                  <p:spPr>
                    <a:xfrm>
                      <a:off x="819937" y="2156671"/>
                      <a:ext cx="1194532" cy="848883"/>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F3DFCB1D-6CF3-41D2-82FE-B24D2100A023}" type="TxLink">
                        <a:rPr lang="en-US" sz="1000" b="0" i="0" u="none" strike="noStrike" kern="1200">
                          <a:solidFill>
                            <a:srgbClr val="453C5C"/>
                          </a:solidFill>
                          <a:latin typeface="Verdana"/>
                          <a:ea typeface="Verdana"/>
                          <a:cs typeface="Verdana"/>
                        </a:rPr>
                        <a:pPr algn="ctr"/>
                        <a:t>Honorarios</a:t>
                      </a:fld>
                      <a:endParaRPr lang="es-MX" sz="1000" kern="1200"/>
                    </a:p>
                  </p:txBody>
                </p:sp>
                <p:sp>
                  <p:nvSpPr>
                    <p:cNvPr id="133" name="CuadroTexto 30">
                      <a:extLst>
                        <a:ext uri="{FF2B5EF4-FFF2-40B4-BE49-F238E27FC236}">
                          <a16:creationId xmlns:a16="http://schemas.microsoft.com/office/drawing/2014/main" id="{445CA05C-2D00-C8F4-0EA4-D94C7A78B4C1}"/>
                        </a:ext>
                      </a:extLst>
                    </p:cNvPr>
                    <p:cNvSpPr txBox="1"/>
                    <p:nvPr/>
                  </p:nvSpPr>
                  <p:spPr>
                    <a:xfrm>
                      <a:off x="896200" y="2892495"/>
                      <a:ext cx="1042008" cy="24242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07E74C28-F30D-44F7-913A-94200A18312B}" type="TxLink">
                        <a:rPr lang="en-US" sz="1000" b="1" i="0" u="none" strike="noStrike" kern="1200">
                          <a:solidFill>
                            <a:srgbClr val="453C5C"/>
                          </a:solidFill>
                          <a:latin typeface="Verdana"/>
                          <a:ea typeface="Verdana"/>
                          <a:cs typeface="Verdana"/>
                        </a:rPr>
                        <a:pPr marL="0" indent="0" algn="ctr"/>
                        <a:t> $ 3.854,7 </a:t>
                      </a:fld>
                      <a:endParaRPr lang="es-MX" sz="1000" b="1" i="0" u="none" strike="noStrike" kern="1200">
                        <a:solidFill>
                          <a:srgbClr val="453C5C"/>
                        </a:solidFill>
                        <a:latin typeface="Verdana"/>
                        <a:ea typeface="Verdana"/>
                        <a:cs typeface="Verdana"/>
                      </a:endParaRPr>
                    </a:p>
                  </p:txBody>
                </p:sp>
                <p:sp>
                  <p:nvSpPr>
                    <p:cNvPr id="134" name="CuadroTexto 31">
                      <a:extLst>
                        <a:ext uri="{FF2B5EF4-FFF2-40B4-BE49-F238E27FC236}">
                          <a16:creationId xmlns:a16="http://schemas.microsoft.com/office/drawing/2014/main" id="{2DCF8276-5134-53D8-A8EE-C13A933DE750}"/>
                        </a:ext>
                      </a:extLst>
                    </p:cNvPr>
                    <p:cNvSpPr txBox="1"/>
                    <p:nvPr/>
                  </p:nvSpPr>
                  <p:spPr>
                    <a:xfrm>
                      <a:off x="944763" y="3085627"/>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1FE6FDDA-10EF-428A-B2EF-3BAE52426404}" type="TxLink">
                        <a:rPr lang="en-US" sz="1100" b="0" i="0" u="none" strike="noStrike" kern="1200">
                          <a:solidFill>
                            <a:srgbClr val="453C5C"/>
                          </a:solidFill>
                          <a:latin typeface="Verdana"/>
                          <a:ea typeface="Verdana"/>
                          <a:cs typeface="Verdana"/>
                        </a:rPr>
                        <a:pPr algn="ctr"/>
                        <a:t>28,1%</a:t>
                      </a:fld>
                      <a:endParaRPr lang="es-MX" sz="2000" b="1" kern="1200"/>
                    </a:p>
                  </p:txBody>
                </p:sp>
              </p:grpSp>
              <p:grpSp>
                <p:nvGrpSpPr>
                  <p:cNvPr id="124" name="Grupo 123">
                    <a:extLst>
                      <a:ext uri="{FF2B5EF4-FFF2-40B4-BE49-F238E27FC236}">
                        <a16:creationId xmlns:a16="http://schemas.microsoft.com/office/drawing/2014/main" id="{8833D61B-4C1B-23F7-B53E-6BD6F668D1C5}"/>
                      </a:ext>
                    </a:extLst>
                  </p:cNvPr>
                  <p:cNvGrpSpPr/>
                  <p:nvPr/>
                </p:nvGrpSpPr>
                <p:grpSpPr>
                  <a:xfrm>
                    <a:off x="2064128" y="2352347"/>
                    <a:ext cx="1087154" cy="996110"/>
                    <a:chOff x="2064128" y="2352347"/>
                    <a:chExt cx="1087154" cy="996110"/>
                  </a:xfrm>
                </p:grpSpPr>
                <p:sp>
                  <p:nvSpPr>
                    <p:cNvPr id="129" name="CuadroTexto 26">
                      <a:extLst>
                        <a:ext uri="{FF2B5EF4-FFF2-40B4-BE49-F238E27FC236}">
                          <a16:creationId xmlns:a16="http://schemas.microsoft.com/office/drawing/2014/main" id="{0DE823BA-80EF-1CCC-5D72-3202E79F392A}"/>
                        </a:ext>
                      </a:extLst>
                    </p:cNvPr>
                    <p:cNvSpPr txBox="1"/>
                    <p:nvPr/>
                  </p:nvSpPr>
                  <p:spPr>
                    <a:xfrm>
                      <a:off x="2079385" y="2352347"/>
                      <a:ext cx="1056640" cy="45753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BC29908F-1877-4757-A97D-1C420DB8A0D7}" type="TxLink">
                        <a:rPr lang="en-US" sz="1000" b="0" i="0" u="none" strike="noStrike" kern="1200">
                          <a:solidFill>
                            <a:srgbClr val="453C5C"/>
                          </a:solidFill>
                          <a:latin typeface="Verdana"/>
                          <a:ea typeface="Verdana"/>
                          <a:cs typeface="Verdana"/>
                        </a:rPr>
                        <a:pPr algn="ctr"/>
                        <a:t>Servicios</a:t>
                      </a:fld>
                      <a:endParaRPr lang="es-MX" sz="1000" kern="1200"/>
                    </a:p>
                  </p:txBody>
                </p:sp>
                <p:sp>
                  <p:nvSpPr>
                    <p:cNvPr id="130" name="CuadroTexto 27">
                      <a:extLst>
                        <a:ext uri="{FF2B5EF4-FFF2-40B4-BE49-F238E27FC236}">
                          <a16:creationId xmlns:a16="http://schemas.microsoft.com/office/drawing/2014/main" id="{A645EA57-D3CE-BC42-135D-714A376B6426}"/>
                        </a:ext>
                      </a:extLst>
                    </p:cNvPr>
                    <p:cNvSpPr txBox="1"/>
                    <p:nvPr/>
                  </p:nvSpPr>
                  <p:spPr>
                    <a:xfrm>
                      <a:off x="2064128" y="2892495"/>
                      <a:ext cx="1087154" cy="24242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C75AFAB7-5F20-4CFD-9139-05E615F6A013}" type="TxLink">
                        <a:rPr lang="en-US" sz="1000" b="1" i="0" u="none" strike="noStrike" kern="1200">
                          <a:solidFill>
                            <a:srgbClr val="453C5C"/>
                          </a:solidFill>
                          <a:latin typeface="Verdana"/>
                          <a:ea typeface="Verdana"/>
                          <a:cs typeface="Verdana"/>
                        </a:rPr>
                        <a:pPr marL="0" indent="0" algn="ctr"/>
                        <a:t> $ 1.869,6 </a:t>
                      </a:fld>
                      <a:endParaRPr lang="es-MX" sz="1000" b="1" i="0" u="none" strike="noStrike" kern="1200">
                        <a:solidFill>
                          <a:srgbClr val="453C5C"/>
                        </a:solidFill>
                        <a:latin typeface="Verdana"/>
                        <a:ea typeface="Verdana"/>
                        <a:cs typeface="Verdana"/>
                      </a:endParaRPr>
                    </a:p>
                  </p:txBody>
                </p:sp>
                <p:sp>
                  <p:nvSpPr>
                    <p:cNvPr id="131" name="CuadroTexto 28">
                      <a:extLst>
                        <a:ext uri="{FF2B5EF4-FFF2-40B4-BE49-F238E27FC236}">
                          <a16:creationId xmlns:a16="http://schemas.microsoft.com/office/drawing/2014/main" id="{0FF9620A-6C5D-DF18-5A97-4359192A59EB}"/>
                        </a:ext>
                      </a:extLst>
                    </p:cNvPr>
                    <p:cNvSpPr txBox="1"/>
                    <p:nvPr/>
                  </p:nvSpPr>
                  <p:spPr>
                    <a:xfrm>
                      <a:off x="2135265" y="3085627"/>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6FDBEC78-432F-4788-A2E6-FBF336FF249D}" type="TxLink">
                        <a:rPr lang="en-US" sz="1100" b="0" i="0" u="none" strike="noStrike" kern="1200">
                          <a:solidFill>
                            <a:srgbClr val="453C5C"/>
                          </a:solidFill>
                          <a:latin typeface="Verdana"/>
                          <a:ea typeface="Verdana"/>
                          <a:cs typeface="Verdana"/>
                        </a:rPr>
                        <a:pPr algn="ctr"/>
                        <a:t>13,6%</a:t>
                      </a:fld>
                      <a:endParaRPr lang="es-MX" sz="2000" b="1" kern="1200"/>
                    </a:p>
                  </p:txBody>
                </p:sp>
              </p:grpSp>
              <p:grpSp>
                <p:nvGrpSpPr>
                  <p:cNvPr id="125" name="Grupo 124">
                    <a:extLst>
                      <a:ext uri="{FF2B5EF4-FFF2-40B4-BE49-F238E27FC236}">
                        <a16:creationId xmlns:a16="http://schemas.microsoft.com/office/drawing/2014/main" id="{1D40124E-80B4-0637-4AA6-538BDD86E411}"/>
                      </a:ext>
                    </a:extLst>
                  </p:cNvPr>
                  <p:cNvGrpSpPr/>
                  <p:nvPr/>
                </p:nvGrpSpPr>
                <p:grpSpPr>
                  <a:xfrm>
                    <a:off x="3066714" y="2154648"/>
                    <a:ext cx="1183788" cy="1193807"/>
                    <a:chOff x="3066714" y="2154648"/>
                    <a:chExt cx="1183788" cy="1193807"/>
                  </a:xfrm>
                </p:grpSpPr>
                <p:sp>
                  <p:nvSpPr>
                    <p:cNvPr id="126" name="CuadroTexto 23">
                      <a:extLst>
                        <a:ext uri="{FF2B5EF4-FFF2-40B4-BE49-F238E27FC236}">
                          <a16:creationId xmlns:a16="http://schemas.microsoft.com/office/drawing/2014/main" id="{0A924144-FCD3-6A24-A32E-CB00E6DA9CD5}"/>
                        </a:ext>
                      </a:extLst>
                    </p:cNvPr>
                    <p:cNvSpPr txBox="1"/>
                    <p:nvPr/>
                  </p:nvSpPr>
                  <p:spPr>
                    <a:xfrm>
                      <a:off x="3066714" y="2154648"/>
                      <a:ext cx="1183788" cy="852926"/>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FBE53B96-1C19-4DA1-8AFB-3B0263E15F56}" type="TxLink">
                        <a:rPr lang="en-US" sz="1000" b="0" i="0" u="none" strike="noStrike" kern="1200">
                          <a:solidFill>
                            <a:srgbClr val="453C5C"/>
                          </a:solidFill>
                          <a:latin typeface="Verdana"/>
                          <a:ea typeface="Verdana"/>
                          <a:cs typeface="Verdana"/>
                        </a:rPr>
                        <a:pPr algn="ctr"/>
                        <a:t>Vigilancia y seguridad</a:t>
                      </a:fld>
                      <a:endParaRPr lang="es-MX" sz="1000" kern="1200"/>
                    </a:p>
                  </p:txBody>
                </p:sp>
                <p:sp>
                  <p:nvSpPr>
                    <p:cNvPr id="127" name="CuadroTexto 24">
                      <a:extLst>
                        <a:ext uri="{FF2B5EF4-FFF2-40B4-BE49-F238E27FC236}">
                          <a16:creationId xmlns:a16="http://schemas.microsoft.com/office/drawing/2014/main" id="{AC785096-8242-7A83-82A5-DA210F844DAB}"/>
                        </a:ext>
                      </a:extLst>
                    </p:cNvPr>
                    <p:cNvSpPr txBox="1"/>
                    <p:nvPr/>
                  </p:nvSpPr>
                  <p:spPr>
                    <a:xfrm>
                      <a:off x="3186168" y="2892495"/>
                      <a:ext cx="944880" cy="24242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94E3215E-7FB9-472E-B6BE-602EC92167E0}" type="TxLink">
                        <a:rPr lang="en-US" sz="1000" b="1" i="0" u="none" strike="noStrike" kern="1200">
                          <a:solidFill>
                            <a:srgbClr val="453C5C"/>
                          </a:solidFill>
                          <a:latin typeface="Verdana"/>
                          <a:ea typeface="Verdana"/>
                          <a:cs typeface="Verdana"/>
                        </a:rPr>
                        <a:pPr marL="0" indent="0" algn="ctr"/>
                        <a:t> $ 1.009,2 </a:t>
                      </a:fld>
                      <a:endParaRPr lang="es-MX" sz="1000" b="1" i="0" u="none" strike="noStrike" kern="1200">
                        <a:solidFill>
                          <a:srgbClr val="453C5C"/>
                        </a:solidFill>
                        <a:latin typeface="Verdana"/>
                        <a:ea typeface="Verdana"/>
                        <a:cs typeface="Verdana"/>
                      </a:endParaRPr>
                    </a:p>
                  </p:txBody>
                </p:sp>
                <p:sp>
                  <p:nvSpPr>
                    <p:cNvPr id="128" name="CuadroTexto 25">
                      <a:extLst>
                        <a:ext uri="{FF2B5EF4-FFF2-40B4-BE49-F238E27FC236}">
                          <a16:creationId xmlns:a16="http://schemas.microsoft.com/office/drawing/2014/main" id="{5BD17EC9-18E6-2D68-715B-B9DE25917A70}"/>
                        </a:ext>
                      </a:extLst>
                    </p:cNvPr>
                    <p:cNvSpPr txBox="1"/>
                    <p:nvPr/>
                  </p:nvSpPr>
                  <p:spPr>
                    <a:xfrm>
                      <a:off x="3186168" y="3085625"/>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11F39824-E410-41D5-BA2E-A1E7278BAD66}" type="TxLink">
                        <a:rPr lang="en-US" sz="1100" b="0" i="0" u="none" strike="noStrike" kern="1200">
                          <a:solidFill>
                            <a:srgbClr val="453C5C"/>
                          </a:solidFill>
                          <a:latin typeface="Verdana"/>
                          <a:ea typeface="Verdana"/>
                          <a:cs typeface="Verdana"/>
                        </a:rPr>
                        <a:pPr algn="ctr"/>
                        <a:t>7,4%</a:t>
                      </a:fld>
                      <a:endParaRPr lang="es-MX" sz="2000" b="1" kern="1200"/>
                    </a:p>
                  </p:txBody>
                </p:sp>
              </p:grpSp>
            </p:grpSp>
            <p:cxnSp>
              <p:nvCxnSpPr>
                <p:cNvPr id="57" name="Conector recto 56">
                  <a:extLst>
                    <a:ext uri="{FF2B5EF4-FFF2-40B4-BE49-F238E27FC236}">
                      <a16:creationId xmlns:a16="http://schemas.microsoft.com/office/drawing/2014/main" id="{1462DA47-FC86-8622-79C8-DD4D231A3FA2}"/>
                    </a:ext>
                  </a:extLst>
                </p:cNvPr>
                <p:cNvCxnSpPr/>
                <p:nvPr/>
              </p:nvCxnSpPr>
              <p:spPr>
                <a:xfrm flipV="1">
                  <a:off x="968100" y="2816764"/>
                  <a:ext cx="3228213" cy="7614"/>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8" name="Conector recto 57">
                  <a:extLst>
                    <a:ext uri="{FF2B5EF4-FFF2-40B4-BE49-F238E27FC236}">
                      <a16:creationId xmlns:a16="http://schemas.microsoft.com/office/drawing/2014/main" id="{92815535-AF7E-1461-27A9-7599CC5DF886}"/>
                    </a:ext>
                  </a:extLst>
                </p:cNvPr>
                <p:cNvCxnSpPr/>
                <p:nvPr/>
              </p:nvCxnSpPr>
              <p:spPr>
                <a:xfrm>
                  <a:off x="2025195" y="2304487"/>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9" name="Conector recto 58">
                  <a:extLst>
                    <a:ext uri="{FF2B5EF4-FFF2-40B4-BE49-F238E27FC236}">
                      <a16:creationId xmlns:a16="http://schemas.microsoft.com/office/drawing/2014/main" id="{C333FAFD-1DEC-FF2B-FA85-1188C5BA65B9}"/>
                    </a:ext>
                  </a:extLst>
                </p:cNvPr>
                <p:cNvCxnSpPr/>
                <p:nvPr/>
              </p:nvCxnSpPr>
              <p:spPr>
                <a:xfrm>
                  <a:off x="3126060" y="2300835"/>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spTree>
    <p:extLst>
      <p:ext uri="{BB962C8B-B14F-4D97-AF65-F5344CB8AC3E}">
        <p14:creationId xmlns:p14="http://schemas.microsoft.com/office/powerpoint/2010/main" val="2990692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4234E7B0-7A33-C9F0-327E-341F11DDE0C7}"/>
              </a:ext>
            </a:extLst>
          </p:cNvPr>
          <p:cNvSpPr txBox="1"/>
          <p:nvPr/>
        </p:nvSpPr>
        <p:spPr>
          <a:xfrm>
            <a:off x="98931" y="3859004"/>
            <a:ext cx="4412298" cy="1315745"/>
          </a:xfrm>
          <a:prstGeom prst="rect">
            <a:avLst/>
          </a:prstGeom>
          <a:noFill/>
        </p:spPr>
        <p:txBody>
          <a:bodyPr wrap="square">
            <a:spAutoFit/>
          </a:bodyPr>
          <a:lstStyle/>
          <a:p>
            <a:pPr algn="ctr"/>
            <a:r>
              <a:rPr lang="es-ES" sz="1100" b="1" dirty="0">
                <a:solidFill>
                  <a:srgbClr val="453C5C"/>
                </a:solidFill>
                <a:latin typeface="Verdana" panose="020B0604030504040204" pitchFamily="34" charset="0"/>
                <a:ea typeface="Verdana" panose="020B0604030504040204" pitchFamily="34" charset="0"/>
              </a:rPr>
              <a:t>Disminución</a:t>
            </a:r>
            <a:r>
              <a:rPr lang="es-ES" sz="1100" dirty="0">
                <a:solidFill>
                  <a:srgbClr val="453C5C"/>
                </a:solidFill>
                <a:latin typeface="Verdana" panose="020B0604030504040204" pitchFamily="34" charset="0"/>
                <a:ea typeface="Verdana" panose="020B0604030504040204" pitchFamily="34" charset="0"/>
              </a:rPr>
              <a:t> respecto a septiembre de 2023:</a:t>
            </a:r>
          </a:p>
          <a:p>
            <a:pPr algn="ctr"/>
            <a:endParaRPr lang="es-ES" sz="600" dirty="0">
              <a:solidFill>
                <a:srgbClr val="453C5C"/>
              </a:solidFill>
              <a:latin typeface="Verdana" panose="020B0604030504040204" pitchFamily="34" charset="0"/>
              <a:ea typeface="Verdana" panose="020B0604030504040204" pitchFamily="34" charset="0"/>
            </a:endParaRPr>
          </a:p>
          <a:p>
            <a:pPr algn="ctr"/>
            <a:r>
              <a:rPr lang="es-CO" sz="1100" b="1" dirty="0">
                <a:solidFill>
                  <a:srgbClr val="453C5C"/>
                </a:solidFill>
                <a:latin typeface="Verdana" panose="020B0604030504040204" pitchFamily="34" charset="0"/>
                <a:ea typeface="Verdana" panose="020B0604030504040204" pitchFamily="34" charset="0"/>
              </a:rPr>
              <a:t>Sector Público: </a:t>
            </a:r>
            <a:r>
              <a:rPr lang="es-CO" sz="1100" dirty="0">
                <a:solidFill>
                  <a:srgbClr val="FD6A00"/>
                </a:solidFill>
                <a:latin typeface="Verdana" panose="020B0604030504040204" pitchFamily="34" charset="0"/>
                <a:ea typeface="Verdana" panose="020B0604030504040204" pitchFamily="34" charset="0"/>
              </a:rPr>
              <a:t>($20.496,1)  </a:t>
            </a:r>
          </a:p>
          <a:p>
            <a:pPr algn="ctr"/>
            <a:r>
              <a:rPr lang="es-ES" sz="1100" b="1" dirty="0">
                <a:solidFill>
                  <a:srgbClr val="453C5C"/>
                </a:solidFill>
                <a:latin typeface="Verdana" panose="020B0604030504040204" pitchFamily="34" charset="0"/>
                <a:ea typeface="Verdana" panose="020B0604030504040204" pitchFamily="34" charset="0"/>
              </a:rPr>
              <a:t>Nivel Nacional: </a:t>
            </a:r>
            <a:r>
              <a:rPr lang="es-ES" sz="1100" dirty="0">
                <a:solidFill>
                  <a:srgbClr val="007E80"/>
                </a:solidFill>
                <a:latin typeface="Verdana" panose="020B0604030504040204" pitchFamily="34" charset="0"/>
                <a:ea typeface="Verdana" panose="020B0604030504040204" pitchFamily="34" charset="0"/>
              </a:rPr>
              <a:t>($13.248,2) </a:t>
            </a:r>
            <a:r>
              <a:rPr lang="es-ES" sz="1100" b="1" dirty="0">
                <a:solidFill>
                  <a:srgbClr val="453C5C"/>
                </a:solidFill>
                <a:latin typeface="Verdana" panose="020B0604030504040204" pitchFamily="34" charset="0"/>
                <a:ea typeface="Verdana" panose="020B0604030504040204" pitchFamily="34" charset="0"/>
              </a:rPr>
              <a:t>Nivel Territorial: </a:t>
            </a:r>
            <a:r>
              <a:rPr lang="es-ES" sz="1100" dirty="0">
                <a:solidFill>
                  <a:srgbClr val="2FCB7D"/>
                </a:solidFill>
                <a:latin typeface="Verdana" panose="020B0604030504040204" pitchFamily="34" charset="0"/>
                <a:ea typeface="Verdana" panose="020B0604030504040204" pitchFamily="34" charset="0"/>
              </a:rPr>
              <a:t>($4.385,1)</a:t>
            </a:r>
          </a:p>
          <a:p>
            <a:pPr algn="just"/>
            <a:endParaRPr lang="es-ES" sz="900" dirty="0">
              <a:solidFill>
                <a:srgbClr val="2FCB7D"/>
              </a:solidFill>
              <a:latin typeface="Verdana" panose="020B0604030504040204" pitchFamily="34" charset="0"/>
              <a:ea typeface="Verdana" panose="020B0604030504040204" pitchFamily="34" charset="0"/>
            </a:endParaRPr>
          </a:p>
          <a:p>
            <a:pPr algn="just"/>
            <a:r>
              <a:rPr lang="es-ES" sz="1050" dirty="0">
                <a:solidFill>
                  <a:srgbClr val="453C5C"/>
                </a:solidFill>
                <a:latin typeface="Verdana" panose="020B0604030504040204" pitchFamily="34" charset="0"/>
                <a:ea typeface="Verdana" panose="020B0604030504040204" pitchFamily="34" charset="0"/>
              </a:rPr>
              <a:t>Este comportamiento se explica principalmente por la disminución en los saldos de ajuste por diferencia en cambio y gastos financieros. </a:t>
            </a:r>
            <a:endParaRPr lang="es-CO" sz="1050" dirty="0">
              <a:solidFill>
                <a:srgbClr val="453C5C"/>
              </a:solidFill>
              <a:latin typeface="Verdana" panose="020B0604030504040204" pitchFamily="34" charset="0"/>
              <a:ea typeface="Verdana" panose="020B0604030504040204" pitchFamily="34" charset="0"/>
            </a:endParaRPr>
          </a:p>
        </p:txBody>
      </p:sp>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7" name="Google Shape;103;p13">
            <a:extLst>
              <a:ext uri="{FF2B5EF4-FFF2-40B4-BE49-F238E27FC236}">
                <a16:creationId xmlns:a16="http://schemas.microsoft.com/office/drawing/2014/main" id="{7AB35154-A90A-0998-202B-3FB46BB1DB53}"/>
              </a:ext>
            </a:extLst>
          </p:cNvPr>
          <p:cNvSpPr txBox="1"/>
          <p:nvPr/>
        </p:nvSpPr>
        <p:spPr>
          <a:xfrm>
            <a:off x="83382" y="1018346"/>
            <a:ext cx="4392440" cy="507831"/>
          </a:xfrm>
          <a:prstGeom prst="rect">
            <a:avLst/>
          </a:prstGeom>
          <a:noFill/>
          <a:ln>
            <a:noFill/>
          </a:ln>
        </p:spPr>
        <p:txBody>
          <a:bodyPr spcFirstLastPara="1" wrap="square" lIns="0" tIns="0" rIns="0" bIns="0" anchor="t" anchorCtr="0">
            <a:spAutoFit/>
          </a:bodyPr>
          <a:lstStyle/>
          <a:p>
            <a:pPr algn="just"/>
            <a:r>
              <a:rPr lang="es-ES" sz="1100" dirty="0">
                <a:solidFill>
                  <a:srgbClr val="453C5C"/>
                </a:solidFill>
                <a:latin typeface="Verdana" panose="020B0604030504040204" pitchFamily="34" charset="0"/>
                <a:ea typeface="Verdana" panose="020B0604030504040204" pitchFamily="34" charset="0"/>
                <a:cs typeface="Century Gothic"/>
                <a:sym typeface="Century Gothic"/>
              </a:rPr>
              <a:t>Este grupo tiene la mayor participación en los gastos del nivel nacional, mientras que, en el sector público y en el nivel territorial, ocupa el segundo y tercer lugar respectivamente.</a:t>
            </a:r>
          </a:p>
        </p:txBody>
      </p:sp>
      <p:sp>
        <p:nvSpPr>
          <p:cNvPr id="8" name="Google Shape;94;p13">
            <a:extLst>
              <a:ext uri="{FF2B5EF4-FFF2-40B4-BE49-F238E27FC236}">
                <a16:creationId xmlns:a16="http://schemas.microsoft.com/office/drawing/2014/main" id="{BDD3ADE1-AE67-6EFC-4E5F-B2A0DC94FB5C}"/>
              </a:ext>
            </a:extLst>
          </p:cNvPr>
          <p:cNvSpPr txBox="1"/>
          <p:nvPr/>
        </p:nvSpPr>
        <p:spPr>
          <a:xfrm>
            <a:off x="83381" y="67857"/>
            <a:ext cx="4357403" cy="923330"/>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ES" sz="2000" b="1" dirty="0">
                <a:solidFill>
                  <a:srgbClr val="453C5C"/>
                </a:solidFill>
                <a:latin typeface="Verdana" panose="020B0604030504040204" pitchFamily="34" charset="0"/>
                <a:ea typeface="Verdana" panose="020B0604030504040204" pitchFamily="34" charset="0"/>
                <a:cs typeface="Century Gothic"/>
                <a:sym typeface="Century Gothic"/>
              </a:rPr>
              <a:t>Comisiones, financieros y ajuste por diferencia en cambio</a:t>
            </a:r>
          </a:p>
        </p:txBody>
      </p:sp>
      <p:sp>
        <p:nvSpPr>
          <p:cNvPr id="16" name="Google Shape;96;p13">
            <a:extLst>
              <a:ext uri="{FF2B5EF4-FFF2-40B4-BE49-F238E27FC236}">
                <a16:creationId xmlns:a16="http://schemas.microsoft.com/office/drawing/2014/main" id="{A7127770-4F55-BB8B-F078-45797719CC2A}"/>
              </a:ext>
            </a:extLst>
          </p:cNvPr>
          <p:cNvSpPr txBox="1"/>
          <p:nvPr/>
        </p:nvSpPr>
        <p:spPr>
          <a:xfrm>
            <a:off x="3242538" y="5326406"/>
            <a:ext cx="1037865" cy="193451"/>
          </a:xfrm>
          <a:prstGeom prst="rect">
            <a:avLst/>
          </a:prstGeom>
          <a:noFill/>
          <a:ln>
            <a:noFill/>
          </a:ln>
        </p:spPr>
        <p:txBody>
          <a:bodyPr spcFirstLastPara="1" wrap="square" lIns="0" tIns="0" rIns="0" bIns="0" anchor="t" anchorCtr="0">
            <a:spAutoFit/>
          </a:bodyPr>
          <a:lstStyle/>
          <a:p>
            <a:pPr algn="r">
              <a:lnSpc>
                <a:spcPct val="128000"/>
              </a:lnSpc>
            </a:pPr>
            <a:r>
              <a:rPr lang="es-CO" sz="982"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982" b="1" dirty="0">
              <a:latin typeface="Verdana" panose="020B0604030504040204" pitchFamily="34" charset="0"/>
              <a:ea typeface="Verdana" panose="020B0604030504040204" pitchFamily="34" charset="0"/>
            </a:endParaRPr>
          </a:p>
        </p:txBody>
      </p:sp>
      <p:cxnSp>
        <p:nvCxnSpPr>
          <p:cNvPr id="96" name="Conector recto 95">
            <a:extLst>
              <a:ext uri="{FF2B5EF4-FFF2-40B4-BE49-F238E27FC236}">
                <a16:creationId xmlns:a16="http://schemas.microsoft.com/office/drawing/2014/main" id="{B4278ECA-6AD5-C865-3F17-82E93330D5BD}"/>
              </a:ext>
            </a:extLst>
          </p:cNvPr>
          <p:cNvCxnSpPr>
            <a:cxnSpLocks/>
          </p:cNvCxnSpPr>
          <p:nvPr/>
        </p:nvCxnSpPr>
        <p:spPr>
          <a:xfrm>
            <a:off x="4619448" y="541415"/>
            <a:ext cx="0" cy="5760000"/>
          </a:xfrm>
          <a:prstGeom prst="line">
            <a:avLst/>
          </a:prstGeom>
          <a:ln w="12700">
            <a:solidFill>
              <a:srgbClr val="F63700"/>
            </a:solidFill>
            <a:prstDash val="sysDash"/>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BC53ADC4-D88F-5BCA-BF0F-E5B912FC48AB}"/>
              </a:ext>
            </a:extLst>
          </p:cNvPr>
          <p:cNvSpPr txBox="1"/>
          <p:nvPr/>
        </p:nvSpPr>
        <p:spPr>
          <a:xfrm>
            <a:off x="4875357" y="159175"/>
            <a:ext cx="4035600" cy="938719"/>
          </a:xfrm>
          <a:prstGeom prst="rect">
            <a:avLst/>
          </a:prstGeom>
          <a:gradFill>
            <a:gsLst>
              <a:gs pos="89000">
                <a:srgbClr val="F6F6F6"/>
              </a:gs>
              <a:gs pos="26000">
                <a:schemeClr val="bg1"/>
              </a:gs>
            </a:gsLst>
            <a:lin ang="5400000" scaled="1"/>
          </a:gradFill>
        </p:spPr>
        <p:txBody>
          <a:bodyPr wrap="square">
            <a:spAutoFit/>
          </a:bodyPr>
          <a:lstStyle/>
          <a:p>
            <a:pPr algn="just"/>
            <a:r>
              <a:rPr lang="es-ES" sz="1100" dirty="0">
                <a:solidFill>
                  <a:srgbClr val="453C5C"/>
                </a:solidFill>
                <a:latin typeface="Verdana" panose="020B0604030504040204" pitchFamily="34" charset="0"/>
                <a:ea typeface="Verdana" panose="020B0604030504040204" pitchFamily="34" charset="0"/>
              </a:rPr>
              <a:t>La cuenta </a:t>
            </a:r>
            <a:r>
              <a:rPr lang="es-ES" sz="1100" b="1" dirty="0">
                <a:solidFill>
                  <a:srgbClr val="FD6A00"/>
                </a:solidFill>
                <a:latin typeface="Verdana" panose="020B0604030504040204" pitchFamily="34" charset="0"/>
                <a:ea typeface="Verdana" panose="020B0604030504040204" pitchFamily="34" charset="0"/>
              </a:rPr>
              <a:t>Ajuste por diferencia en cambio </a:t>
            </a:r>
            <a:r>
              <a:rPr lang="es-ES" sz="1100" dirty="0">
                <a:solidFill>
                  <a:srgbClr val="453C5C"/>
                </a:solidFill>
                <a:latin typeface="Verdana" panose="020B0604030504040204" pitchFamily="34" charset="0"/>
                <a:ea typeface="Verdana" panose="020B0604030504040204" pitchFamily="34" charset="0"/>
              </a:rPr>
              <a:t>es la más representativa del grupo en el sector público y en el nivel nacional, mientras que en el territorial es </a:t>
            </a:r>
            <a:r>
              <a:rPr lang="es-ES" sz="1100" b="1" dirty="0">
                <a:solidFill>
                  <a:srgbClr val="2FCB7D"/>
                </a:solidFill>
                <a:latin typeface="Verdana" panose="020B0604030504040204" pitchFamily="34" charset="0"/>
                <a:ea typeface="Verdana" panose="020B0604030504040204" pitchFamily="34" charset="0"/>
              </a:rPr>
              <a:t>Financieros</a:t>
            </a:r>
            <a:r>
              <a:rPr lang="es-ES" sz="1100" dirty="0">
                <a:solidFill>
                  <a:srgbClr val="453C5C"/>
                </a:solidFill>
                <a:latin typeface="Verdana" panose="020B0604030504040204" pitchFamily="34" charset="0"/>
                <a:ea typeface="Verdana" panose="020B0604030504040204" pitchFamily="34" charset="0"/>
              </a:rPr>
              <a:t>. A continuación, se presentan los conceptos más representativos:</a:t>
            </a:r>
            <a:endParaRPr lang="es-CO" sz="1100" dirty="0">
              <a:solidFill>
                <a:srgbClr val="453C5C"/>
              </a:solidFill>
              <a:latin typeface="Verdana" panose="020B0604030504040204" pitchFamily="34" charset="0"/>
              <a:ea typeface="Verdana" panose="020B0604030504040204" pitchFamily="34" charset="0"/>
            </a:endParaRPr>
          </a:p>
        </p:txBody>
      </p:sp>
      <p:sp>
        <p:nvSpPr>
          <p:cNvPr id="38" name="Google Shape;552;p24">
            <a:extLst>
              <a:ext uri="{FF2B5EF4-FFF2-40B4-BE49-F238E27FC236}">
                <a16:creationId xmlns:a16="http://schemas.microsoft.com/office/drawing/2014/main" id="{275F800B-6256-DA46-D630-E07CBE4D230C}"/>
              </a:ext>
            </a:extLst>
          </p:cNvPr>
          <p:cNvSpPr>
            <a:spLocks noChangeAspect="1"/>
          </p:cNvSpPr>
          <p:nvPr/>
        </p:nvSpPr>
        <p:spPr>
          <a:xfrm>
            <a:off x="6939813" y="6019922"/>
            <a:ext cx="1932267" cy="684000"/>
          </a:xfrm>
          <a:prstGeom prst="parallelogram">
            <a:avLst>
              <a:gd name="adj" fmla="val 27646"/>
            </a:avLst>
          </a:prstGeom>
          <a:noFill/>
          <a:ln>
            <a:gradFill>
              <a:gsLst>
                <a:gs pos="0">
                  <a:srgbClr val="5AD999"/>
                </a:gs>
                <a:gs pos="100000">
                  <a:srgbClr val="BEED80"/>
                </a:gs>
              </a:gsLst>
              <a:lin ang="5400000" scaled="1"/>
            </a:gradFill>
          </a:ln>
        </p:spPr>
        <p:txBody>
          <a:bodyPr lIns="36000" tIns="36000" rIns="36000" bIns="36000"/>
          <a:lstStyle/>
          <a:p>
            <a:pPr algn="ctr"/>
            <a:endParaRPr lang="es-CO" sz="1100" dirty="0">
              <a:solidFill>
                <a:srgbClr val="453C5C"/>
              </a:solidFill>
              <a:latin typeface="Verdana" panose="020B0604030504040204" pitchFamily="34" charset="0"/>
              <a:ea typeface="Verdana" panose="020B0604030504040204" pitchFamily="34" charset="0"/>
            </a:endParaRPr>
          </a:p>
        </p:txBody>
      </p:sp>
      <p:sp>
        <p:nvSpPr>
          <p:cNvPr id="39" name="Google Shape;552;p24">
            <a:extLst>
              <a:ext uri="{FF2B5EF4-FFF2-40B4-BE49-F238E27FC236}">
                <a16:creationId xmlns:a16="http://schemas.microsoft.com/office/drawing/2014/main" id="{2C4CBFCD-50A0-5D15-AB1C-7165BBE8211B}"/>
              </a:ext>
            </a:extLst>
          </p:cNvPr>
          <p:cNvSpPr>
            <a:spLocks noChangeAspect="1"/>
          </p:cNvSpPr>
          <p:nvPr/>
        </p:nvSpPr>
        <p:spPr>
          <a:xfrm>
            <a:off x="4873276" y="6019922"/>
            <a:ext cx="2083340" cy="684000"/>
          </a:xfrm>
          <a:prstGeom prst="parallelogram">
            <a:avLst>
              <a:gd name="adj" fmla="val 28949"/>
            </a:avLst>
          </a:prstGeom>
          <a:noFill/>
          <a:ln>
            <a:gradFill>
              <a:gsLst>
                <a:gs pos="0">
                  <a:srgbClr val="007E80"/>
                </a:gs>
                <a:gs pos="100000">
                  <a:srgbClr val="89FBE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40" name="Google Shape;552;p24">
            <a:extLst>
              <a:ext uri="{FF2B5EF4-FFF2-40B4-BE49-F238E27FC236}">
                <a16:creationId xmlns:a16="http://schemas.microsoft.com/office/drawing/2014/main" id="{ADC7D0E3-E1CE-3929-F2E9-B3EAE5ABD087}"/>
              </a:ext>
            </a:extLst>
          </p:cNvPr>
          <p:cNvSpPr>
            <a:spLocks noChangeAspect="1"/>
          </p:cNvSpPr>
          <p:nvPr/>
        </p:nvSpPr>
        <p:spPr>
          <a:xfrm>
            <a:off x="5992615" y="5217776"/>
            <a:ext cx="1982038" cy="684000"/>
          </a:xfrm>
          <a:prstGeom prst="parallelogram">
            <a:avLst>
              <a:gd name="adj" fmla="val 28277"/>
            </a:avLst>
          </a:prstGeom>
          <a:noFill/>
          <a:ln w="12700">
            <a:gradFill>
              <a:gsLst>
                <a:gs pos="0">
                  <a:srgbClr val="FD6A00"/>
                </a:gs>
                <a:gs pos="100000">
                  <a:srgbClr val="EEB85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41" name="Google Shape;552;p24">
            <a:extLst>
              <a:ext uri="{FF2B5EF4-FFF2-40B4-BE49-F238E27FC236}">
                <a16:creationId xmlns:a16="http://schemas.microsoft.com/office/drawing/2014/main" id="{62C54DA9-AB6D-869D-AF07-4DD68EC5D402}"/>
              </a:ext>
            </a:extLst>
          </p:cNvPr>
          <p:cNvSpPr>
            <a:spLocks noChangeAspect="1"/>
          </p:cNvSpPr>
          <p:nvPr/>
        </p:nvSpPr>
        <p:spPr>
          <a:xfrm>
            <a:off x="5950264" y="5174234"/>
            <a:ext cx="1982038" cy="684000"/>
          </a:xfrm>
          <a:prstGeom prst="roundRect">
            <a:avLst/>
          </a:prstGeom>
          <a:gradFill>
            <a:gsLst>
              <a:gs pos="21000">
                <a:srgbClr val="FD6A00"/>
              </a:gs>
              <a:gs pos="98000">
                <a:srgbClr val="EEB85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DGCPTN</a:t>
            </a:r>
            <a:r>
              <a:rPr lang="es-CO" sz="1100" dirty="0">
                <a:solidFill>
                  <a:schemeClr val="bg1"/>
                </a:solidFill>
                <a:latin typeface="Verdana" panose="020B0604030504040204" pitchFamily="34" charset="0"/>
                <a:ea typeface="Verdana" panose="020B0604030504040204" pitchFamily="34" charset="0"/>
              </a:rPr>
              <a:t> – 58,1% </a:t>
            </a:r>
          </a:p>
          <a:p>
            <a:pPr algn="ctr"/>
            <a:r>
              <a:rPr lang="es-CO" sz="1100" b="1" dirty="0">
                <a:solidFill>
                  <a:schemeClr val="bg1"/>
                </a:solidFill>
                <a:latin typeface="Verdana" panose="020B0604030504040204" pitchFamily="34" charset="0"/>
                <a:ea typeface="Verdana" panose="020B0604030504040204" pitchFamily="34" charset="0"/>
              </a:rPr>
              <a:t>Ecopetrol</a:t>
            </a:r>
            <a:r>
              <a:rPr lang="es-CO" sz="1100" dirty="0">
                <a:solidFill>
                  <a:schemeClr val="bg1"/>
                </a:solidFill>
                <a:latin typeface="Verdana" panose="020B0604030504040204" pitchFamily="34" charset="0"/>
                <a:ea typeface="Verdana" panose="020B0604030504040204" pitchFamily="34" charset="0"/>
              </a:rPr>
              <a:t> – 15,8% </a:t>
            </a:r>
          </a:p>
          <a:p>
            <a:pPr algn="ctr"/>
            <a:r>
              <a:rPr lang="es-CO" sz="1100" b="1" dirty="0">
                <a:solidFill>
                  <a:schemeClr val="bg1"/>
                </a:solidFill>
                <a:latin typeface="Verdana" panose="020B0604030504040204" pitchFamily="34" charset="0"/>
                <a:ea typeface="Verdana" panose="020B0604030504040204" pitchFamily="34" charset="0"/>
              </a:rPr>
              <a:t>Reficar</a:t>
            </a:r>
            <a:r>
              <a:rPr lang="es-CO" sz="1100" dirty="0">
                <a:solidFill>
                  <a:schemeClr val="bg1"/>
                </a:solidFill>
                <a:latin typeface="Verdana" panose="020B0604030504040204" pitchFamily="34" charset="0"/>
                <a:ea typeface="Verdana" panose="020B0604030504040204" pitchFamily="34" charset="0"/>
              </a:rPr>
              <a:t> – 11,8%</a:t>
            </a:r>
          </a:p>
        </p:txBody>
      </p:sp>
      <p:sp>
        <p:nvSpPr>
          <p:cNvPr id="42" name="Google Shape;552;p24">
            <a:extLst>
              <a:ext uri="{FF2B5EF4-FFF2-40B4-BE49-F238E27FC236}">
                <a16:creationId xmlns:a16="http://schemas.microsoft.com/office/drawing/2014/main" id="{1A604E2D-729C-9F91-15EB-198FD17118E7}"/>
              </a:ext>
            </a:extLst>
          </p:cNvPr>
          <p:cNvSpPr>
            <a:spLocks noChangeAspect="1"/>
          </p:cNvSpPr>
          <p:nvPr/>
        </p:nvSpPr>
        <p:spPr>
          <a:xfrm>
            <a:off x="4952100" y="5969123"/>
            <a:ext cx="1927691" cy="684000"/>
          </a:xfrm>
          <a:prstGeom prst="roundRect">
            <a:avLst/>
          </a:prstGeom>
          <a:gradFill>
            <a:gsLst>
              <a:gs pos="24000">
                <a:srgbClr val="007E80"/>
              </a:gs>
              <a:gs pos="100000">
                <a:srgbClr val="89FBE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DGCPTN</a:t>
            </a:r>
            <a:r>
              <a:rPr lang="es-CO" sz="1100" dirty="0">
                <a:solidFill>
                  <a:schemeClr val="bg1"/>
                </a:solidFill>
                <a:latin typeface="Verdana" panose="020B0604030504040204" pitchFamily="34" charset="0"/>
                <a:ea typeface="Verdana" panose="020B0604030504040204" pitchFamily="34" charset="0"/>
              </a:rPr>
              <a:t> – 61,0% </a:t>
            </a:r>
          </a:p>
          <a:p>
            <a:pPr algn="ctr"/>
            <a:r>
              <a:rPr lang="es-CO" sz="1100" b="1" dirty="0">
                <a:solidFill>
                  <a:schemeClr val="bg1"/>
                </a:solidFill>
                <a:latin typeface="Verdana" panose="020B0604030504040204" pitchFamily="34" charset="0"/>
                <a:ea typeface="Verdana" panose="020B0604030504040204" pitchFamily="34" charset="0"/>
              </a:rPr>
              <a:t>Ecopetrol</a:t>
            </a:r>
            <a:r>
              <a:rPr lang="es-CO" sz="1100" dirty="0">
                <a:solidFill>
                  <a:schemeClr val="bg1"/>
                </a:solidFill>
                <a:latin typeface="Verdana" panose="020B0604030504040204" pitchFamily="34" charset="0"/>
                <a:ea typeface="Verdana" panose="020B0604030504040204" pitchFamily="34" charset="0"/>
              </a:rPr>
              <a:t> – 16,6% </a:t>
            </a:r>
          </a:p>
          <a:p>
            <a:pPr algn="ctr"/>
            <a:r>
              <a:rPr lang="es-CO" sz="1100" b="1" dirty="0">
                <a:solidFill>
                  <a:schemeClr val="bg1"/>
                </a:solidFill>
                <a:latin typeface="Verdana" panose="020B0604030504040204" pitchFamily="34" charset="0"/>
                <a:ea typeface="Verdana" panose="020B0604030504040204" pitchFamily="34" charset="0"/>
              </a:rPr>
              <a:t>Reficar</a:t>
            </a:r>
            <a:r>
              <a:rPr lang="es-CO" sz="1100" dirty="0">
                <a:solidFill>
                  <a:schemeClr val="bg1"/>
                </a:solidFill>
                <a:latin typeface="Verdana" panose="020B0604030504040204" pitchFamily="34" charset="0"/>
                <a:ea typeface="Verdana" panose="020B0604030504040204" pitchFamily="34" charset="0"/>
              </a:rPr>
              <a:t> – 12,4%</a:t>
            </a:r>
          </a:p>
        </p:txBody>
      </p:sp>
      <p:sp>
        <p:nvSpPr>
          <p:cNvPr id="43" name="Google Shape;552;p24">
            <a:extLst>
              <a:ext uri="{FF2B5EF4-FFF2-40B4-BE49-F238E27FC236}">
                <a16:creationId xmlns:a16="http://schemas.microsoft.com/office/drawing/2014/main" id="{68B9B331-700E-C130-1A71-51250AD45522}"/>
              </a:ext>
            </a:extLst>
          </p:cNvPr>
          <p:cNvSpPr>
            <a:spLocks noChangeAspect="1"/>
          </p:cNvSpPr>
          <p:nvPr/>
        </p:nvSpPr>
        <p:spPr>
          <a:xfrm>
            <a:off x="7005995" y="5969123"/>
            <a:ext cx="1932267" cy="684000"/>
          </a:xfrm>
          <a:prstGeom prst="roundRect">
            <a:avLst/>
          </a:prstGeom>
          <a:gradFill>
            <a:gsLst>
              <a:gs pos="7000">
                <a:srgbClr val="5AD999"/>
              </a:gs>
              <a:gs pos="100000">
                <a:srgbClr val="BEED80"/>
              </a:gs>
            </a:gsLst>
            <a:lin ang="0" scaled="0"/>
          </a:gradFill>
          <a:ln>
            <a:noFill/>
          </a:ln>
        </p:spPr>
        <p:txBody>
          <a:bodyPr lIns="36000" tIns="36000" rIns="36000" bIns="36000"/>
          <a:lstStyle/>
          <a:p>
            <a:pPr algn="ctr"/>
            <a:r>
              <a:rPr lang="es-CO" sz="1100" b="1" dirty="0">
                <a:solidFill>
                  <a:srgbClr val="453C5C"/>
                </a:solidFill>
                <a:latin typeface="Verdana" panose="020B0604030504040204" pitchFamily="34" charset="0"/>
              </a:rPr>
              <a:t>EPM</a:t>
            </a:r>
            <a:r>
              <a:rPr lang="es-CO" sz="1100" dirty="0">
                <a:solidFill>
                  <a:srgbClr val="453C5C"/>
                </a:solidFill>
                <a:latin typeface="Verdana" panose="020B0604030504040204" pitchFamily="34" charset="0"/>
              </a:rPr>
              <a:t> – 27,2% </a:t>
            </a:r>
          </a:p>
          <a:p>
            <a:pPr algn="ctr"/>
            <a:r>
              <a:rPr lang="es-CO" sz="1100" b="1" dirty="0">
                <a:solidFill>
                  <a:srgbClr val="453C5C"/>
                </a:solidFill>
                <a:latin typeface="Verdana" panose="020B0604030504040204" pitchFamily="34" charset="0"/>
              </a:rPr>
              <a:t>Bogotá</a:t>
            </a:r>
            <a:r>
              <a:rPr lang="es-CO" sz="1100" dirty="0">
                <a:solidFill>
                  <a:srgbClr val="453C5C"/>
                </a:solidFill>
                <a:latin typeface="Verdana" panose="020B0604030504040204" pitchFamily="34" charset="0"/>
              </a:rPr>
              <a:t> – 17,1% </a:t>
            </a:r>
          </a:p>
          <a:p>
            <a:pPr algn="ctr"/>
            <a:r>
              <a:rPr lang="es-CO" sz="1100" b="1" dirty="0">
                <a:solidFill>
                  <a:srgbClr val="453C5C"/>
                </a:solidFill>
                <a:latin typeface="Verdana" panose="020B0604030504040204" pitchFamily="34" charset="0"/>
              </a:rPr>
              <a:t>Enel</a:t>
            </a:r>
            <a:r>
              <a:rPr lang="es-CO" sz="1100" dirty="0">
                <a:solidFill>
                  <a:srgbClr val="453C5C"/>
                </a:solidFill>
                <a:latin typeface="Verdana" panose="020B0604030504040204" pitchFamily="34" charset="0"/>
              </a:rPr>
              <a:t> – 6,9% </a:t>
            </a:r>
          </a:p>
        </p:txBody>
      </p:sp>
      <p:sp>
        <p:nvSpPr>
          <p:cNvPr id="98" name="CuadroTexto 97">
            <a:extLst>
              <a:ext uri="{FF2B5EF4-FFF2-40B4-BE49-F238E27FC236}">
                <a16:creationId xmlns:a16="http://schemas.microsoft.com/office/drawing/2014/main" id="{31EB3578-A3CA-6952-06B0-222CA0E3F194}"/>
              </a:ext>
            </a:extLst>
          </p:cNvPr>
          <p:cNvSpPr txBox="1"/>
          <p:nvPr/>
        </p:nvSpPr>
        <p:spPr>
          <a:xfrm>
            <a:off x="4798113" y="4804042"/>
            <a:ext cx="4166807" cy="245058"/>
          </a:xfrm>
          <a:prstGeom prst="rect">
            <a:avLst/>
          </a:prstGeom>
          <a:solidFill>
            <a:schemeClr val="bg1">
              <a:lumMod val="85000"/>
            </a:schemeClr>
          </a:solidFill>
        </p:spPr>
        <p:txBody>
          <a:bodyPr wrap="square" tIns="36000" bIns="36000">
            <a:spAutoFit/>
          </a:bodyPr>
          <a:lstStyle/>
          <a:p>
            <a:pPr algn="ctr"/>
            <a:r>
              <a:rPr lang="es-ES" sz="1120" b="1" spc="100" dirty="0">
                <a:solidFill>
                  <a:srgbClr val="453C5C"/>
                </a:solidFill>
                <a:latin typeface="Verdana" panose="020B0604030504040204" pitchFamily="34" charset="0"/>
              </a:rPr>
              <a:t>Entidades que reportan los mayores saldos</a:t>
            </a:r>
            <a:endParaRPr lang="es-CO" sz="1120" b="1" spc="100" dirty="0">
              <a:solidFill>
                <a:srgbClr val="453C5C"/>
              </a:solidFill>
            </a:endParaRPr>
          </a:p>
        </p:txBody>
      </p:sp>
      <p:pic>
        <p:nvPicPr>
          <p:cNvPr id="2" name="Imagen 1">
            <a:extLst>
              <a:ext uri="{FF2B5EF4-FFF2-40B4-BE49-F238E27FC236}">
                <a16:creationId xmlns:a16="http://schemas.microsoft.com/office/drawing/2014/main" id="{99EB2E59-2D06-17AC-8479-504054108A12}"/>
              </a:ext>
            </a:extLst>
          </p:cNvPr>
          <p:cNvPicPr>
            <a:picLocks noChangeAspect="1"/>
          </p:cNvPicPr>
          <p:nvPr/>
        </p:nvPicPr>
        <p:blipFill>
          <a:blip r:embed="rId2"/>
          <a:stretch>
            <a:fillRect/>
          </a:stretch>
        </p:blipFill>
        <p:spPr>
          <a:xfrm>
            <a:off x="-653035" y="1311173"/>
            <a:ext cx="5875457" cy="2916000"/>
          </a:xfrm>
          <a:prstGeom prst="rect">
            <a:avLst/>
          </a:prstGeom>
        </p:spPr>
      </p:pic>
      <p:grpSp>
        <p:nvGrpSpPr>
          <p:cNvPr id="14" name="Grupo 13">
            <a:extLst>
              <a:ext uri="{FF2B5EF4-FFF2-40B4-BE49-F238E27FC236}">
                <a16:creationId xmlns:a16="http://schemas.microsoft.com/office/drawing/2014/main" id="{67D31CCD-0803-48D3-8E49-92BFEE7559DB}"/>
              </a:ext>
            </a:extLst>
          </p:cNvPr>
          <p:cNvGrpSpPr/>
          <p:nvPr/>
        </p:nvGrpSpPr>
        <p:grpSpPr>
          <a:xfrm>
            <a:off x="-50563" y="5030230"/>
            <a:ext cx="4680000" cy="1800000"/>
            <a:chOff x="0" y="0"/>
            <a:chExt cx="5869515" cy="2600707"/>
          </a:xfrm>
        </p:grpSpPr>
        <p:grpSp>
          <p:nvGrpSpPr>
            <p:cNvPr id="17" name="Grupo 16">
              <a:extLst>
                <a:ext uri="{FF2B5EF4-FFF2-40B4-BE49-F238E27FC236}">
                  <a16:creationId xmlns:a16="http://schemas.microsoft.com/office/drawing/2014/main" id="{71922810-686D-9BEE-5C62-13CF77C06BC2}"/>
                </a:ext>
              </a:extLst>
            </p:cNvPr>
            <p:cNvGrpSpPr/>
            <p:nvPr/>
          </p:nvGrpSpPr>
          <p:grpSpPr>
            <a:xfrm>
              <a:off x="0" y="0"/>
              <a:ext cx="5869515" cy="2600707"/>
              <a:chOff x="0" y="0"/>
              <a:chExt cx="6112951" cy="2915770"/>
            </a:xfrm>
          </p:grpSpPr>
          <p:graphicFrame>
            <p:nvGraphicFramePr>
              <p:cNvPr id="23" name="Gráfico 22">
                <a:extLst>
                  <a:ext uri="{FF2B5EF4-FFF2-40B4-BE49-F238E27FC236}">
                    <a16:creationId xmlns:a16="http://schemas.microsoft.com/office/drawing/2014/main" id="{08599197-A25F-D711-0716-2C92129498E1}"/>
                  </a:ext>
                </a:extLst>
              </p:cNvPr>
              <p:cNvGraphicFramePr/>
              <p:nvPr>
                <p:extLst>
                  <p:ext uri="{D42A27DB-BD31-4B8C-83A1-F6EECF244321}">
                    <p14:modId xmlns:p14="http://schemas.microsoft.com/office/powerpoint/2010/main" val="1973098480"/>
                  </p:ext>
                </p:extLst>
              </p:nvPr>
            </p:nvGraphicFramePr>
            <p:xfrm>
              <a:off x="0" y="0"/>
              <a:ext cx="6112951" cy="2915770"/>
            </p:xfrm>
            <a:graphic>
              <a:graphicData uri="http://schemas.openxmlformats.org/drawingml/2006/chart">
                <c:chart xmlns:c="http://schemas.openxmlformats.org/drawingml/2006/chart" xmlns:r="http://schemas.openxmlformats.org/officeDocument/2006/relationships" r:id="rId3"/>
              </a:graphicData>
            </a:graphic>
          </p:graphicFrame>
          <p:sp>
            <p:nvSpPr>
              <p:cNvPr id="24" name="CuadroTexto 9">
                <a:extLst>
                  <a:ext uri="{FF2B5EF4-FFF2-40B4-BE49-F238E27FC236}">
                    <a16:creationId xmlns:a16="http://schemas.microsoft.com/office/drawing/2014/main" id="{9D01A330-C1A9-74D1-144B-78C926BAC54D}"/>
                  </a:ext>
                </a:extLst>
              </p:cNvPr>
              <p:cNvSpPr txBox="1"/>
              <p:nvPr/>
            </p:nvSpPr>
            <p:spPr>
              <a:xfrm>
                <a:off x="225218" y="2545607"/>
                <a:ext cx="883763" cy="1783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grpSp>
        <p:sp>
          <p:nvSpPr>
            <p:cNvPr id="18" name="CuadroTexto 3">
              <a:extLst>
                <a:ext uri="{FF2B5EF4-FFF2-40B4-BE49-F238E27FC236}">
                  <a16:creationId xmlns:a16="http://schemas.microsoft.com/office/drawing/2014/main" id="{C2179800-A630-C213-6463-3BF9FFCE129D}"/>
                </a:ext>
              </a:extLst>
            </p:cNvPr>
            <p:cNvSpPr txBox="1"/>
            <p:nvPr/>
          </p:nvSpPr>
          <p:spPr>
            <a:xfrm>
              <a:off x="990734" y="2270498"/>
              <a:ext cx="875959" cy="15912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19" name="CuadroTexto 4">
              <a:extLst>
                <a:ext uri="{FF2B5EF4-FFF2-40B4-BE49-F238E27FC236}">
                  <a16:creationId xmlns:a16="http://schemas.microsoft.com/office/drawing/2014/main" id="{E97F29B2-E4D2-375C-07B5-3DFF29B03581}"/>
                </a:ext>
              </a:extLst>
            </p:cNvPr>
            <p:cNvSpPr txBox="1"/>
            <p:nvPr/>
          </p:nvSpPr>
          <p:spPr>
            <a:xfrm>
              <a:off x="2162110" y="2275788"/>
              <a:ext cx="854742" cy="1485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20" name="CuadroTexto 5">
              <a:extLst>
                <a:ext uri="{FF2B5EF4-FFF2-40B4-BE49-F238E27FC236}">
                  <a16:creationId xmlns:a16="http://schemas.microsoft.com/office/drawing/2014/main" id="{3DD6B362-6038-87B8-B6DA-9647DAC28046}"/>
                </a:ext>
              </a:extLst>
            </p:cNvPr>
            <p:cNvSpPr txBox="1"/>
            <p:nvPr/>
          </p:nvSpPr>
          <p:spPr>
            <a:xfrm>
              <a:off x="4002886" y="2275788"/>
              <a:ext cx="891449" cy="1485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21" name="CuadroTexto 6">
              <a:extLst>
                <a:ext uri="{FF2B5EF4-FFF2-40B4-BE49-F238E27FC236}">
                  <a16:creationId xmlns:a16="http://schemas.microsoft.com/office/drawing/2014/main" id="{9C57480B-E851-1B39-4F0A-C6EF60A82036}"/>
                </a:ext>
              </a:extLst>
            </p:cNvPr>
            <p:cNvSpPr txBox="1"/>
            <p:nvPr/>
          </p:nvSpPr>
          <p:spPr>
            <a:xfrm>
              <a:off x="2938067" y="2265437"/>
              <a:ext cx="853271" cy="1692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22" name="CuadroTexto 7">
              <a:extLst>
                <a:ext uri="{FF2B5EF4-FFF2-40B4-BE49-F238E27FC236}">
                  <a16:creationId xmlns:a16="http://schemas.microsoft.com/office/drawing/2014/main" id="{64AB5A81-B191-FC8E-5938-C1A1BCC4207E}"/>
                </a:ext>
              </a:extLst>
            </p:cNvPr>
            <p:cNvSpPr txBox="1"/>
            <p:nvPr/>
          </p:nvSpPr>
          <p:spPr>
            <a:xfrm>
              <a:off x="4847300" y="2270497"/>
              <a:ext cx="950179" cy="1591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grpSp>
      <p:grpSp>
        <p:nvGrpSpPr>
          <p:cNvPr id="25" name="Grupo 24">
            <a:extLst>
              <a:ext uri="{FF2B5EF4-FFF2-40B4-BE49-F238E27FC236}">
                <a16:creationId xmlns:a16="http://schemas.microsoft.com/office/drawing/2014/main" id="{8ED0238F-BFD2-467E-9F2B-9B43556023E0}"/>
              </a:ext>
            </a:extLst>
          </p:cNvPr>
          <p:cNvGrpSpPr/>
          <p:nvPr/>
        </p:nvGrpSpPr>
        <p:grpSpPr>
          <a:xfrm>
            <a:off x="4761941" y="1214727"/>
            <a:ext cx="4262432" cy="3378640"/>
            <a:chOff x="0" y="0"/>
            <a:chExt cx="4316724" cy="3376034"/>
          </a:xfrm>
        </p:grpSpPr>
        <p:grpSp>
          <p:nvGrpSpPr>
            <p:cNvPr id="26" name="Grupo 25">
              <a:extLst>
                <a:ext uri="{FF2B5EF4-FFF2-40B4-BE49-F238E27FC236}">
                  <a16:creationId xmlns:a16="http://schemas.microsoft.com/office/drawing/2014/main" id="{A3E4855D-EA15-5ABA-25B6-9535B0B70A5B}"/>
                </a:ext>
              </a:extLst>
            </p:cNvPr>
            <p:cNvGrpSpPr/>
            <p:nvPr/>
          </p:nvGrpSpPr>
          <p:grpSpPr>
            <a:xfrm>
              <a:off x="0" y="3380"/>
              <a:ext cx="869995" cy="3330959"/>
              <a:chOff x="0" y="3380"/>
              <a:chExt cx="871765" cy="3295467"/>
            </a:xfrm>
          </p:grpSpPr>
          <p:grpSp>
            <p:nvGrpSpPr>
              <p:cNvPr id="164" name="Grupo 163">
                <a:extLst>
                  <a:ext uri="{FF2B5EF4-FFF2-40B4-BE49-F238E27FC236}">
                    <a16:creationId xmlns:a16="http://schemas.microsoft.com/office/drawing/2014/main" id="{3B9E791E-FF77-D573-B7DF-2C962AB6D518}"/>
                  </a:ext>
                </a:extLst>
              </p:cNvPr>
              <p:cNvGrpSpPr/>
              <p:nvPr/>
            </p:nvGrpSpPr>
            <p:grpSpPr>
              <a:xfrm>
                <a:off x="9516" y="3380"/>
                <a:ext cx="862249" cy="3295467"/>
                <a:chOff x="9516" y="3380"/>
                <a:chExt cx="862249" cy="3295467"/>
              </a:xfrm>
            </p:grpSpPr>
            <p:grpSp>
              <p:nvGrpSpPr>
                <p:cNvPr id="168" name="Grupo 167">
                  <a:extLst>
                    <a:ext uri="{FF2B5EF4-FFF2-40B4-BE49-F238E27FC236}">
                      <a16:creationId xmlns:a16="http://schemas.microsoft.com/office/drawing/2014/main" id="{DE2FEC5F-162C-EA3A-2131-DBB32BCF93BD}"/>
                    </a:ext>
                  </a:extLst>
                </p:cNvPr>
                <p:cNvGrpSpPr/>
                <p:nvPr/>
              </p:nvGrpSpPr>
              <p:grpSpPr>
                <a:xfrm>
                  <a:off x="9516" y="3380"/>
                  <a:ext cx="862249" cy="3295467"/>
                  <a:chOff x="9516" y="3380"/>
                  <a:chExt cx="860459" cy="3360780"/>
                </a:xfrm>
              </p:grpSpPr>
              <p:sp>
                <p:nvSpPr>
                  <p:cNvPr id="172" name="Rectángulo 171">
                    <a:extLst>
                      <a:ext uri="{FF2B5EF4-FFF2-40B4-BE49-F238E27FC236}">
                        <a16:creationId xmlns:a16="http://schemas.microsoft.com/office/drawing/2014/main" id="{E38DC289-F3CA-E4AF-0E18-B87899C71C29}"/>
                      </a:ext>
                    </a:extLst>
                  </p:cNvPr>
                  <p:cNvSpPr/>
                  <p:nvPr/>
                </p:nvSpPr>
                <p:spPr>
                  <a:xfrm>
                    <a:off x="72872" y="14812"/>
                    <a:ext cx="562051" cy="702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Sector Público</a:t>
                    </a:r>
                  </a:p>
                </p:txBody>
              </p:sp>
              <p:sp>
                <p:nvSpPr>
                  <p:cNvPr id="173" name="Rectángulo 172">
                    <a:extLst>
                      <a:ext uri="{FF2B5EF4-FFF2-40B4-BE49-F238E27FC236}">
                        <a16:creationId xmlns:a16="http://schemas.microsoft.com/office/drawing/2014/main" id="{E1F4C087-5BB2-6160-87E1-E145300CD8F7}"/>
                      </a:ext>
                    </a:extLst>
                  </p:cNvPr>
                  <p:cNvSpPr/>
                  <p:nvPr/>
                </p:nvSpPr>
                <p:spPr>
                  <a:xfrm>
                    <a:off x="72870" y="746837"/>
                    <a:ext cx="562052" cy="324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2E1E119F-BBD2-488B-9BCB-6FB87D3139C2}"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57,0%</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74" name="Elipse 173">
                    <a:extLst>
                      <a:ext uri="{FF2B5EF4-FFF2-40B4-BE49-F238E27FC236}">
                        <a16:creationId xmlns:a16="http://schemas.microsoft.com/office/drawing/2014/main" id="{5C0176C6-9061-504A-302E-4D892F5A89F0}"/>
                      </a:ext>
                    </a:extLst>
                  </p:cNvPr>
                  <p:cNvSpPr/>
                  <p:nvPr/>
                </p:nvSpPr>
                <p:spPr>
                  <a:xfrm>
                    <a:off x="72872" y="14811"/>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5" name="Elipse 174">
                    <a:extLst>
                      <a:ext uri="{FF2B5EF4-FFF2-40B4-BE49-F238E27FC236}">
                        <a16:creationId xmlns:a16="http://schemas.microsoft.com/office/drawing/2014/main" id="{040A09DA-DF33-3F35-D940-0FF92209EB0A}"/>
                      </a:ext>
                    </a:extLst>
                  </p:cNvPr>
                  <p:cNvSpPr/>
                  <p:nvPr/>
                </p:nvSpPr>
                <p:spPr>
                  <a:xfrm>
                    <a:off x="9516" y="56723"/>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6" name="Elipse 175">
                    <a:extLst>
                      <a:ext uri="{FF2B5EF4-FFF2-40B4-BE49-F238E27FC236}">
                        <a16:creationId xmlns:a16="http://schemas.microsoft.com/office/drawing/2014/main" id="{D0267299-1CF9-D576-93B9-F861F5B96A3E}"/>
                      </a:ext>
                    </a:extLst>
                  </p:cNvPr>
                  <p:cNvSpPr/>
                  <p:nvPr/>
                </p:nvSpPr>
                <p:spPr>
                  <a:xfrm>
                    <a:off x="32895" y="3380"/>
                    <a:ext cx="576000"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7" name="Rectángulo 176">
                    <a:extLst>
                      <a:ext uri="{FF2B5EF4-FFF2-40B4-BE49-F238E27FC236}">
                        <a16:creationId xmlns:a16="http://schemas.microsoft.com/office/drawing/2014/main" id="{B044FB20-3927-DCF5-1C27-501769866CA6}"/>
                      </a:ext>
                    </a:extLst>
                  </p:cNvPr>
                  <p:cNvSpPr/>
                  <p:nvPr/>
                </p:nvSpPr>
                <p:spPr>
                  <a:xfrm>
                    <a:off x="653975" y="14809"/>
                    <a:ext cx="216000" cy="10548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72000" tIns="0" rIns="72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44330BD3-FCFD-4853-9E4B-911BBC3EE73B}"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$ 91.735,3 </a:t>
                    </a:fld>
                    <a:endParaRPr lang="es-CO" sz="8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78" name="Rectángulo 177">
                    <a:extLst>
                      <a:ext uri="{FF2B5EF4-FFF2-40B4-BE49-F238E27FC236}">
                        <a16:creationId xmlns:a16="http://schemas.microsoft.com/office/drawing/2014/main" id="{789C138C-4720-A700-77FD-9F21A7AE8187}"/>
                      </a:ext>
                    </a:extLst>
                  </p:cNvPr>
                  <p:cNvSpPr/>
                  <p:nvPr/>
                </p:nvSpPr>
                <p:spPr>
                  <a:xfrm>
                    <a:off x="64940" y="1161621"/>
                    <a:ext cx="562051" cy="7020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Nacional</a:t>
                    </a:r>
                  </a:p>
                </p:txBody>
              </p:sp>
              <p:sp>
                <p:nvSpPr>
                  <p:cNvPr id="179" name="Rectángulo 178">
                    <a:extLst>
                      <a:ext uri="{FF2B5EF4-FFF2-40B4-BE49-F238E27FC236}">
                        <a16:creationId xmlns:a16="http://schemas.microsoft.com/office/drawing/2014/main" id="{A475CCF0-01EF-F24B-2A57-5B7F799F13C4}"/>
                      </a:ext>
                    </a:extLst>
                  </p:cNvPr>
                  <p:cNvSpPr/>
                  <p:nvPr/>
                </p:nvSpPr>
                <p:spPr>
                  <a:xfrm>
                    <a:off x="649210" y="1161618"/>
                    <a:ext cx="216000" cy="10548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5BEE27AF-E5BF-46DB-A6CE-4B9A515CE50E}"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$ 90.256,5 </a:t>
                    </a:fld>
                    <a:endParaRPr lang="es-CO" sz="8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0" name="Rectángulo 179">
                    <a:extLst>
                      <a:ext uri="{FF2B5EF4-FFF2-40B4-BE49-F238E27FC236}">
                        <a16:creationId xmlns:a16="http://schemas.microsoft.com/office/drawing/2014/main" id="{11AF508A-A089-C99C-B02D-7DC58BDF4252}"/>
                      </a:ext>
                    </a:extLst>
                  </p:cNvPr>
                  <p:cNvSpPr/>
                  <p:nvPr/>
                </p:nvSpPr>
                <p:spPr>
                  <a:xfrm>
                    <a:off x="68108" y="2311373"/>
                    <a:ext cx="562051" cy="702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2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Territorial</a:t>
                    </a:r>
                  </a:p>
                </p:txBody>
              </p:sp>
              <p:sp>
                <p:nvSpPr>
                  <p:cNvPr id="181" name="Rectángulo 180">
                    <a:extLst>
                      <a:ext uri="{FF2B5EF4-FFF2-40B4-BE49-F238E27FC236}">
                        <a16:creationId xmlns:a16="http://schemas.microsoft.com/office/drawing/2014/main" id="{DDE6F2BD-4C7D-5D73-0A9C-856BC141E93A}"/>
                      </a:ext>
                    </a:extLst>
                  </p:cNvPr>
                  <p:cNvSpPr/>
                  <p:nvPr/>
                </p:nvSpPr>
                <p:spPr>
                  <a:xfrm>
                    <a:off x="68108" y="3040160"/>
                    <a:ext cx="562052" cy="324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AFD3BA8A-6C28-4ABE-9F79-E74896259DD1}"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85,5%</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82" name="Rectángulo 181">
                    <a:extLst>
                      <a:ext uri="{FF2B5EF4-FFF2-40B4-BE49-F238E27FC236}">
                        <a16:creationId xmlns:a16="http://schemas.microsoft.com/office/drawing/2014/main" id="{5E0F1D41-451E-8172-5F23-F6607FBC372C}"/>
                      </a:ext>
                    </a:extLst>
                  </p:cNvPr>
                  <p:cNvSpPr/>
                  <p:nvPr/>
                </p:nvSpPr>
                <p:spPr>
                  <a:xfrm>
                    <a:off x="649211" y="2308134"/>
                    <a:ext cx="216000" cy="1054801"/>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915449D8-6321-4463-810E-83633E72C195}"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$ 9.462,4 </a:t>
                    </a:fld>
                    <a:endParaRPr lang="es-CO" sz="8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3" name="Rectángulo 182">
                    <a:extLst>
                      <a:ext uri="{FF2B5EF4-FFF2-40B4-BE49-F238E27FC236}">
                        <a16:creationId xmlns:a16="http://schemas.microsoft.com/office/drawing/2014/main" id="{0EF2C93E-2F13-6616-3F76-FE2ED9216809}"/>
                      </a:ext>
                    </a:extLst>
                  </p:cNvPr>
                  <p:cNvSpPr/>
                  <p:nvPr/>
                </p:nvSpPr>
                <p:spPr>
                  <a:xfrm>
                    <a:off x="68103" y="1893349"/>
                    <a:ext cx="562052" cy="32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rtl="0">
                      <a:lnSpc>
                        <a:spcPct val="100000"/>
                      </a:lnSpc>
                      <a:spcBef>
                        <a:spcPts val="0"/>
                      </a:spcBef>
                      <a:spcAft>
                        <a:spcPts val="0"/>
                      </a:spcAft>
                      <a:buClr>
                        <a:srgbClr val="000000"/>
                      </a:buClr>
                      <a:buFont typeface="Arial"/>
                    </a:pPr>
                    <a:fld id="{268BE0B8-99FB-4254-B5FC-318603F6B6E8}" type="TxLink">
                      <a:rPr lang="en-US"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rPr>
                      <a:pPr marL="0" marR="0" indent="0" algn="ctr" rtl="0">
                        <a:lnSpc>
                          <a:spcPct val="100000"/>
                        </a:lnSpc>
                        <a:spcBef>
                          <a:spcPts val="0"/>
                        </a:spcBef>
                        <a:spcAft>
                          <a:spcPts val="0"/>
                        </a:spcAft>
                        <a:buClr>
                          <a:srgbClr val="000000"/>
                        </a:buClr>
                        <a:buFont typeface="Arial"/>
                      </a:pPr>
                      <a:t>59,0%</a:t>
                    </a:fld>
                    <a:endParaRPr lang="es-CO"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endParaRPr>
                  </a:p>
                </p:txBody>
              </p:sp>
            </p:grpSp>
            <p:sp>
              <p:nvSpPr>
                <p:cNvPr id="169" name="Elipse 168">
                  <a:extLst>
                    <a:ext uri="{FF2B5EF4-FFF2-40B4-BE49-F238E27FC236}">
                      <a16:creationId xmlns:a16="http://schemas.microsoft.com/office/drawing/2014/main" id="{C831F035-8856-A6CA-1CD3-23FEB6F9CBF7}"/>
                    </a:ext>
                  </a:extLst>
                </p:cNvPr>
                <p:cNvSpPr/>
                <p:nvPr/>
              </p:nvSpPr>
              <p:spPr>
                <a:xfrm>
                  <a:off x="95242" y="1129013"/>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0" name="Elipse 169">
                  <a:extLst>
                    <a:ext uri="{FF2B5EF4-FFF2-40B4-BE49-F238E27FC236}">
                      <a16:creationId xmlns:a16="http://schemas.microsoft.com/office/drawing/2014/main" id="{9B6D1FD4-7E70-8EB2-952B-A81F214354D4}"/>
                    </a:ext>
                  </a:extLst>
                </p:cNvPr>
                <p:cNvSpPr/>
                <p:nvPr/>
              </p:nvSpPr>
              <p:spPr>
                <a:xfrm>
                  <a:off x="31750" y="1170111"/>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1" name="Elipse 170">
                  <a:extLst>
                    <a:ext uri="{FF2B5EF4-FFF2-40B4-BE49-F238E27FC236}">
                      <a16:creationId xmlns:a16="http://schemas.microsoft.com/office/drawing/2014/main" id="{689C65A6-B174-F2FA-6A72-AAE0839580EE}"/>
                    </a:ext>
                  </a:extLst>
                </p:cNvPr>
                <p:cNvSpPr/>
                <p:nvPr/>
              </p:nvSpPr>
              <p:spPr>
                <a:xfrm>
                  <a:off x="55185" y="1117809"/>
                  <a:ext cx="577197"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sp>
            <p:nvSpPr>
              <p:cNvPr id="165" name="Elipse 164">
                <a:extLst>
                  <a:ext uri="{FF2B5EF4-FFF2-40B4-BE49-F238E27FC236}">
                    <a16:creationId xmlns:a16="http://schemas.microsoft.com/office/drawing/2014/main" id="{3718720B-B003-52BF-0B5E-94890E50F396}"/>
                  </a:ext>
                </a:extLst>
              </p:cNvPr>
              <p:cNvSpPr/>
              <p:nvPr/>
            </p:nvSpPr>
            <p:spPr>
              <a:xfrm>
                <a:off x="63492" y="2243437"/>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66" name="Elipse 165">
                <a:extLst>
                  <a:ext uri="{FF2B5EF4-FFF2-40B4-BE49-F238E27FC236}">
                    <a16:creationId xmlns:a16="http://schemas.microsoft.com/office/drawing/2014/main" id="{FE96C1C3-883A-CA56-5C73-9B2A7951CD59}"/>
                  </a:ext>
                </a:extLst>
              </p:cNvPr>
              <p:cNvSpPr/>
              <p:nvPr/>
            </p:nvSpPr>
            <p:spPr>
              <a:xfrm>
                <a:off x="0" y="2284535"/>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67" name="Elipse 166">
                <a:extLst>
                  <a:ext uri="{FF2B5EF4-FFF2-40B4-BE49-F238E27FC236}">
                    <a16:creationId xmlns:a16="http://schemas.microsoft.com/office/drawing/2014/main" id="{3EBB9A91-D2D4-5D12-92F4-3B3A5FA5611F}"/>
                  </a:ext>
                </a:extLst>
              </p:cNvPr>
              <p:cNvSpPr/>
              <p:nvPr/>
            </p:nvSpPr>
            <p:spPr>
              <a:xfrm>
                <a:off x="23433" y="2232233"/>
                <a:ext cx="577197"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grpSp>
          <p:nvGrpSpPr>
            <p:cNvPr id="27" name="Grupo 26">
              <a:extLst>
                <a:ext uri="{FF2B5EF4-FFF2-40B4-BE49-F238E27FC236}">
                  <a16:creationId xmlns:a16="http://schemas.microsoft.com/office/drawing/2014/main" id="{85DBF7E8-684C-A4C8-585A-6731322263F7}"/>
                </a:ext>
              </a:extLst>
            </p:cNvPr>
            <p:cNvGrpSpPr/>
            <p:nvPr/>
          </p:nvGrpSpPr>
          <p:grpSpPr>
            <a:xfrm>
              <a:off x="819937" y="0"/>
              <a:ext cx="3496787" cy="3376034"/>
              <a:chOff x="819937" y="0"/>
              <a:chExt cx="3496787" cy="3376034"/>
            </a:xfrm>
          </p:grpSpPr>
          <p:grpSp>
            <p:nvGrpSpPr>
              <p:cNvPr id="28" name="Grupo 27">
                <a:extLst>
                  <a:ext uri="{FF2B5EF4-FFF2-40B4-BE49-F238E27FC236}">
                    <a16:creationId xmlns:a16="http://schemas.microsoft.com/office/drawing/2014/main" id="{BF0800C0-FD7D-712A-5E51-B02C1C77AE73}"/>
                  </a:ext>
                </a:extLst>
              </p:cNvPr>
              <p:cNvGrpSpPr/>
              <p:nvPr/>
            </p:nvGrpSpPr>
            <p:grpSpPr>
              <a:xfrm>
                <a:off x="892281" y="0"/>
                <a:ext cx="3315927" cy="1098938"/>
                <a:chOff x="892281" y="0"/>
                <a:chExt cx="3315927" cy="1098938"/>
              </a:xfrm>
            </p:grpSpPr>
            <p:grpSp>
              <p:nvGrpSpPr>
                <p:cNvPr id="148" name="Grupo 147">
                  <a:extLst>
                    <a:ext uri="{FF2B5EF4-FFF2-40B4-BE49-F238E27FC236}">
                      <a16:creationId xmlns:a16="http://schemas.microsoft.com/office/drawing/2014/main" id="{4918CF70-831C-0BEA-6E3A-9155888B9989}"/>
                    </a:ext>
                  </a:extLst>
                </p:cNvPr>
                <p:cNvGrpSpPr/>
                <p:nvPr/>
              </p:nvGrpSpPr>
              <p:grpSpPr>
                <a:xfrm>
                  <a:off x="892281" y="0"/>
                  <a:ext cx="3315927" cy="1098938"/>
                  <a:chOff x="892281" y="0"/>
                  <a:chExt cx="3321934" cy="1074010"/>
                </a:xfrm>
              </p:grpSpPr>
              <p:grpSp>
                <p:nvGrpSpPr>
                  <p:cNvPr id="152" name="Grupo 151">
                    <a:extLst>
                      <a:ext uri="{FF2B5EF4-FFF2-40B4-BE49-F238E27FC236}">
                        <a16:creationId xmlns:a16="http://schemas.microsoft.com/office/drawing/2014/main" id="{43E9E0BE-A99B-04EF-945F-B8975551E56D}"/>
                      </a:ext>
                    </a:extLst>
                  </p:cNvPr>
                  <p:cNvGrpSpPr/>
                  <p:nvPr/>
                </p:nvGrpSpPr>
                <p:grpSpPr>
                  <a:xfrm>
                    <a:off x="892281" y="0"/>
                    <a:ext cx="1134765" cy="1071101"/>
                    <a:chOff x="892281" y="0"/>
                    <a:chExt cx="1134765" cy="1071101"/>
                  </a:xfrm>
                </p:grpSpPr>
                <p:sp>
                  <p:nvSpPr>
                    <p:cNvPr id="161" name="CuadroTexto 73">
                      <a:extLst>
                        <a:ext uri="{FF2B5EF4-FFF2-40B4-BE49-F238E27FC236}">
                          <a16:creationId xmlns:a16="http://schemas.microsoft.com/office/drawing/2014/main" id="{91F9C0C2-8C00-9A8E-61FC-E0A59E0436FC}"/>
                        </a:ext>
                      </a:extLst>
                    </p:cNvPr>
                    <p:cNvSpPr txBox="1"/>
                    <p:nvPr/>
                  </p:nvSpPr>
                  <p:spPr>
                    <a:xfrm>
                      <a:off x="892281" y="0"/>
                      <a:ext cx="1134765"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4041AD70-5B95-40BC-93EF-4BC8BC73BD92}" type="TxLink">
                        <a:rPr lang="en-US" sz="900" b="0" i="0" u="none" strike="noStrike" kern="1200">
                          <a:solidFill>
                            <a:srgbClr val="453C5C"/>
                          </a:solidFill>
                          <a:latin typeface="Verdana"/>
                          <a:ea typeface="Verdana"/>
                          <a:cs typeface="Verdana"/>
                        </a:rPr>
                        <a:pPr algn="ctr"/>
                        <a:t>Financ. Externo LP en emisión y colocación de títulos de deuda</a:t>
                      </a:fld>
                      <a:endParaRPr lang="es-MX" sz="1400" kern="1200" dirty="0"/>
                    </a:p>
                  </p:txBody>
                </p:sp>
                <p:sp>
                  <p:nvSpPr>
                    <p:cNvPr id="162" name="CuadroTexto 74">
                      <a:extLst>
                        <a:ext uri="{FF2B5EF4-FFF2-40B4-BE49-F238E27FC236}">
                          <a16:creationId xmlns:a16="http://schemas.microsoft.com/office/drawing/2014/main" id="{A76B5E45-C3EE-29C2-B948-34A5B4AB14C1}"/>
                        </a:ext>
                      </a:extLst>
                    </p:cNvPr>
                    <p:cNvSpPr txBox="1"/>
                    <p:nvPr/>
                  </p:nvSpPr>
                  <p:spPr>
                    <a:xfrm>
                      <a:off x="964764" y="646838"/>
                      <a:ext cx="1033590"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3C2287E4-3B79-4C58-96AB-65779E126CB5}" type="TxLink">
                        <a:rPr lang="en-US" sz="1000" b="1" i="0" u="none" strike="noStrike" kern="1200">
                          <a:solidFill>
                            <a:srgbClr val="453C5C"/>
                          </a:solidFill>
                          <a:latin typeface="Verdana"/>
                          <a:ea typeface="Verdana"/>
                          <a:cs typeface="Verdana"/>
                        </a:rPr>
                        <a:pPr marL="0" indent="0" algn="ctr"/>
                        <a:t> $ 32.503,2 </a:t>
                      </a:fld>
                      <a:endParaRPr lang="es-MX" sz="1000" b="1" i="0" u="none" strike="noStrike" kern="1200">
                        <a:solidFill>
                          <a:srgbClr val="453C5C"/>
                        </a:solidFill>
                        <a:latin typeface="Verdana"/>
                        <a:ea typeface="Verdana"/>
                        <a:cs typeface="Verdana"/>
                      </a:endParaRPr>
                    </a:p>
                  </p:txBody>
                </p:sp>
                <p:sp>
                  <p:nvSpPr>
                    <p:cNvPr id="163" name="CuadroTexto 75">
                      <a:extLst>
                        <a:ext uri="{FF2B5EF4-FFF2-40B4-BE49-F238E27FC236}">
                          <a16:creationId xmlns:a16="http://schemas.microsoft.com/office/drawing/2014/main" id="{245F34F2-FE39-6EA3-87B8-649AF6709BB2}"/>
                        </a:ext>
                      </a:extLst>
                    </p:cNvPr>
                    <p:cNvSpPr txBox="1"/>
                    <p:nvPr/>
                  </p:nvSpPr>
                  <p:spPr>
                    <a:xfrm>
                      <a:off x="1009119" y="813494"/>
                      <a:ext cx="944880" cy="25760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F2C7FA8-9135-4F27-A461-5902F9632D16}" type="TxLink">
                        <a:rPr lang="en-US" sz="1100" b="0" i="0" u="none" strike="noStrike" kern="1200">
                          <a:solidFill>
                            <a:srgbClr val="453C5C"/>
                          </a:solidFill>
                          <a:latin typeface="Verdana"/>
                          <a:ea typeface="Verdana"/>
                          <a:cs typeface="Verdana"/>
                        </a:rPr>
                        <a:pPr algn="ctr"/>
                        <a:t>35,4%</a:t>
                      </a:fld>
                      <a:endParaRPr lang="es-MX" sz="2000" b="1" kern="1200"/>
                    </a:p>
                  </p:txBody>
                </p:sp>
              </p:grpSp>
              <p:grpSp>
                <p:nvGrpSpPr>
                  <p:cNvPr id="153" name="Grupo 152">
                    <a:extLst>
                      <a:ext uri="{FF2B5EF4-FFF2-40B4-BE49-F238E27FC236}">
                        <a16:creationId xmlns:a16="http://schemas.microsoft.com/office/drawing/2014/main" id="{3C349B09-7931-2265-9D01-CE1BA03289AD}"/>
                      </a:ext>
                    </a:extLst>
                  </p:cNvPr>
                  <p:cNvGrpSpPr/>
                  <p:nvPr/>
                </p:nvGrpSpPr>
                <p:grpSpPr>
                  <a:xfrm>
                    <a:off x="2039862" y="0"/>
                    <a:ext cx="1063418" cy="1074009"/>
                    <a:chOff x="2039862" y="0"/>
                    <a:chExt cx="1063418" cy="1074009"/>
                  </a:xfrm>
                </p:grpSpPr>
                <p:sp>
                  <p:nvSpPr>
                    <p:cNvPr id="158" name="CuadroTexto 70">
                      <a:extLst>
                        <a:ext uri="{FF2B5EF4-FFF2-40B4-BE49-F238E27FC236}">
                          <a16:creationId xmlns:a16="http://schemas.microsoft.com/office/drawing/2014/main" id="{B7A27374-DAC7-B58A-7EE8-3949097BFC56}"/>
                        </a:ext>
                      </a:extLst>
                    </p:cNvPr>
                    <p:cNvSpPr txBox="1"/>
                    <p:nvPr/>
                  </p:nvSpPr>
                  <p:spPr>
                    <a:xfrm>
                      <a:off x="2046640"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DB693F48-870F-4795-A545-08605F6D10B1}" type="TxLink">
                        <a:rPr lang="en-US" sz="900" b="0" i="0" u="none" strike="noStrike" kern="1200">
                          <a:solidFill>
                            <a:srgbClr val="453C5C"/>
                          </a:solidFill>
                          <a:latin typeface="Verdana"/>
                          <a:ea typeface="Verdana"/>
                          <a:cs typeface="Verdana"/>
                        </a:rPr>
                        <a:pPr algn="ctr"/>
                        <a:t>Financ. Externo LP en préstamos por pagar</a:t>
                      </a:fld>
                      <a:endParaRPr lang="es-MX" sz="1400" kern="1200"/>
                    </a:p>
                  </p:txBody>
                </p:sp>
                <p:sp>
                  <p:nvSpPr>
                    <p:cNvPr id="159" name="CuadroTexto 71">
                      <a:extLst>
                        <a:ext uri="{FF2B5EF4-FFF2-40B4-BE49-F238E27FC236}">
                          <a16:creationId xmlns:a16="http://schemas.microsoft.com/office/drawing/2014/main" id="{60028519-935E-F4D0-3851-8E6C9E90E7FA}"/>
                        </a:ext>
                      </a:extLst>
                    </p:cNvPr>
                    <p:cNvSpPr txBox="1"/>
                    <p:nvPr/>
                  </p:nvSpPr>
                  <p:spPr>
                    <a:xfrm>
                      <a:off x="2039862" y="646837"/>
                      <a:ext cx="1017800"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9BA4222F-6F8F-4F9B-B807-286A9E96C651}" type="TxLink">
                        <a:rPr lang="en-US" sz="1000" b="1" i="0" u="none" strike="noStrike" kern="1200">
                          <a:solidFill>
                            <a:srgbClr val="453C5C"/>
                          </a:solidFill>
                          <a:latin typeface="Verdana"/>
                          <a:ea typeface="Verdana"/>
                          <a:cs typeface="Verdana"/>
                        </a:rPr>
                        <a:pPr marL="0" indent="0" algn="ctr"/>
                        <a:t> $ 21.925,2 </a:t>
                      </a:fld>
                      <a:endParaRPr lang="es-MX" sz="1000" b="1" i="0" u="none" strike="noStrike" kern="1200">
                        <a:solidFill>
                          <a:srgbClr val="453C5C"/>
                        </a:solidFill>
                        <a:latin typeface="Verdana"/>
                        <a:ea typeface="Verdana"/>
                        <a:cs typeface="Verdana"/>
                      </a:endParaRPr>
                    </a:p>
                  </p:txBody>
                </p:sp>
                <p:sp>
                  <p:nvSpPr>
                    <p:cNvPr id="160" name="CuadroTexto 72">
                      <a:extLst>
                        <a:ext uri="{FF2B5EF4-FFF2-40B4-BE49-F238E27FC236}">
                          <a16:creationId xmlns:a16="http://schemas.microsoft.com/office/drawing/2014/main" id="{18C9A235-461B-3E20-8317-A0CDD523DD61}"/>
                        </a:ext>
                      </a:extLst>
                    </p:cNvPr>
                    <p:cNvSpPr txBox="1"/>
                    <p:nvPr/>
                  </p:nvSpPr>
                  <p:spPr>
                    <a:xfrm>
                      <a:off x="2076323" y="810587"/>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2398B285-128C-40B1-B7C6-8CD3CF4BBD08}" type="TxLink">
                        <a:rPr lang="en-US" sz="1100" b="0" i="0" u="none" strike="noStrike" kern="1200">
                          <a:solidFill>
                            <a:srgbClr val="453C5C"/>
                          </a:solidFill>
                          <a:latin typeface="Verdana"/>
                          <a:ea typeface="Verdana"/>
                          <a:cs typeface="Verdana"/>
                        </a:rPr>
                        <a:pPr algn="ctr"/>
                        <a:t>23,9%</a:t>
                      </a:fld>
                      <a:endParaRPr lang="es-MX" sz="2000" b="1" kern="1200"/>
                    </a:p>
                  </p:txBody>
                </p:sp>
              </p:grpSp>
              <p:grpSp>
                <p:nvGrpSpPr>
                  <p:cNvPr id="154" name="Grupo 153">
                    <a:extLst>
                      <a:ext uri="{FF2B5EF4-FFF2-40B4-BE49-F238E27FC236}">
                        <a16:creationId xmlns:a16="http://schemas.microsoft.com/office/drawing/2014/main" id="{20A54011-7CD6-80A1-211A-E05DC75D02C7}"/>
                      </a:ext>
                    </a:extLst>
                  </p:cNvPr>
                  <p:cNvGrpSpPr/>
                  <p:nvPr/>
                </p:nvGrpSpPr>
                <p:grpSpPr>
                  <a:xfrm>
                    <a:off x="3095705" y="0"/>
                    <a:ext cx="1118510" cy="1074010"/>
                    <a:chOff x="3095705" y="0"/>
                    <a:chExt cx="1118510" cy="1074010"/>
                  </a:xfrm>
                </p:grpSpPr>
                <p:sp>
                  <p:nvSpPr>
                    <p:cNvPr id="155" name="CuadroTexto 67">
                      <a:extLst>
                        <a:ext uri="{FF2B5EF4-FFF2-40B4-BE49-F238E27FC236}">
                          <a16:creationId xmlns:a16="http://schemas.microsoft.com/office/drawing/2014/main" id="{F14B9543-C0A2-E9D4-B003-D07B3FFA37BC}"/>
                        </a:ext>
                      </a:extLst>
                    </p:cNvPr>
                    <p:cNvSpPr txBox="1"/>
                    <p:nvPr/>
                  </p:nvSpPr>
                  <p:spPr>
                    <a:xfrm>
                      <a:off x="3095705"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6FB446D6-2877-4B7A-9224-4C4176CCBB3C}" type="TxLink">
                        <a:rPr lang="en-US" sz="900" b="0" i="0" u="none" strike="noStrike" kern="1200">
                          <a:solidFill>
                            <a:srgbClr val="453C5C"/>
                          </a:solidFill>
                          <a:latin typeface="Verdana"/>
                          <a:ea typeface="Verdana"/>
                          <a:cs typeface="Verdana"/>
                        </a:rPr>
                        <a:pPr algn="ctr"/>
                        <a:t>Cuentas por cobrar</a:t>
                      </a:fld>
                      <a:endParaRPr lang="es-MX" sz="1400" kern="1200"/>
                    </a:p>
                  </p:txBody>
                </p:sp>
                <p:sp>
                  <p:nvSpPr>
                    <p:cNvPr id="156" name="CuadroTexto 68">
                      <a:extLst>
                        <a:ext uri="{FF2B5EF4-FFF2-40B4-BE49-F238E27FC236}">
                          <a16:creationId xmlns:a16="http://schemas.microsoft.com/office/drawing/2014/main" id="{2B640B67-61AA-B90D-E6F1-703DA33B10BC}"/>
                        </a:ext>
                      </a:extLst>
                    </p:cNvPr>
                    <p:cNvSpPr txBox="1"/>
                    <p:nvPr/>
                  </p:nvSpPr>
                  <p:spPr>
                    <a:xfrm>
                      <a:off x="3157283" y="646837"/>
                      <a:ext cx="1056932"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2EFCF41A-8991-4A74-9F44-01B07363881D}" type="TxLink">
                        <a:rPr lang="en-US" sz="1000" b="1" i="0" u="none" strike="noStrike" kern="1200">
                          <a:solidFill>
                            <a:srgbClr val="453C5C"/>
                          </a:solidFill>
                          <a:latin typeface="Verdana"/>
                          <a:ea typeface="Verdana"/>
                          <a:cs typeface="Verdana"/>
                        </a:rPr>
                        <a:pPr marL="0" indent="0" algn="ctr"/>
                        <a:t> $ 19.167,7 </a:t>
                      </a:fld>
                      <a:endParaRPr lang="es-MX" sz="1000" b="1" i="0" u="none" strike="noStrike" kern="1200">
                        <a:solidFill>
                          <a:srgbClr val="453C5C"/>
                        </a:solidFill>
                        <a:latin typeface="Verdana"/>
                        <a:ea typeface="Verdana"/>
                        <a:cs typeface="Verdana"/>
                      </a:endParaRPr>
                    </a:p>
                  </p:txBody>
                </p:sp>
                <p:sp>
                  <p:nvSpPr>
                    <p:cNvPr id="157" name="CuadroTexto 69">
                      <a:extLst>
                        <a:ext uri="{FF2B5EF4-FFF2-40B4-BE49-F238E27FC236}">
                          <a16:creationId xmlns:a16="http://schemas.microsoft.com/office/drawing/2014/main" id="{ED7CA781-1C22-72E4-EFFF-24C1C59CF3D2}"/>
                        </a:ext>
                      </a:extLst>
                    </p:cNvPr>
                    <p:cNvSpPr txBox="1"/>
                    <p:nvPr/>
                  </p:nvSpPr>
                  <p:spPr>
                    <a:xfrm>
                      <a:off x="3213309" y="810588"/>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9C35EE0B-B760-4EB4-8C8A-D98893D6FC98}" type="TxLink">
                        <a:rPr lang="en-US" sz="1100" b="0" i="0" u="none" strike="noStrike" kern="1200">
                          <a:solidFill>
                            <a:srgbClr val="453C5C"/>
                          </a:solidFill>
                          <a:latin typeface="Verdana"/>
                          <a:ea typeface="Verdana"/>
                          <a:cs typeface="Verdana"/>
                        </a:rPr>
                        <a:pPr algn="ctr"/>
                        <a:t>20,9%</a:t>
                      </a:fld>
                      <a:endParaRPr lang="es-MX" sz="2000" b="1" kern="1200"/>
                    </a:p>
                  </p:txBody>
                </p:sp>
              </p:grpSp>
            </p:grpSp>
            <p:cxnSp>
              <p:nvCxnSpPr>
                <p:cNvPr id="149" name="Conector recto 148">
                  <a:extLst>
                    <a:ext uri="{FF2B5EF4-FFF2-40B4-BE49-F238E27FC236}">
                      <a16:creationId xmlns:a16="http://schemas.microsoft.com/office/drawing/2014/main" id="{2092F85F-2728-63C5-31DB-965A293DCFE0}"/>
                    </a:ext>
                  </a:extLst>
                </p:cNvPr>
                <p:cNvCxnSpPr/>
                <p:nvPr/>
              </p:nvCxnSpPr>
              <p:spPr>
                <a:xfrm flipV="1">
                  <a:off x="965596" y="665566"/>
                  <a:ext cx="3223574" cy="761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0" name="Conector recto 149">
                  <a:extLst>
                    <a:ext uri="{FF2B5EF4-FFF2-40B4-BE49-F238E27FC236}">
                      <a16:creationId xmlns:a16="http://schemas.microsoft.com/office/drawing/2014/main" id="{651C4941-C15B-AB8A-210A-EC859924E19A}"/>
                    </a:ext>
                  </a:extLst>
                </p:cNvPr>
                <p:cNvCxnSpPr/>
                <p:nvPr/>
              </p:nvCxnSpPr>
              <p:spPr>
                <a:xfrm>
                  <a:off x="2012290" y="23698"/>
                  <a:ext cx="7067"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1" name="Conector recto 150">
                  <a:extLst>
                    <a:ext uri="{FF2B5EF4-FFF2-40B4-BE49-F238E27FC236}">
                      <a16:creationId xmlns:a16="http://schemas.microsoft.com/office/drawing/2014/main" id="{4327D037-2D49-096F-ECE8-77898748C95C}"/>
                    </a:ext>
                  </a:extLst>
                </p:cNvPr>
                <p:cNvCxnSpPr>
                  <a:cxnSpLocks/>
                </p:cNvCxnSpPr>
                <p:nvPr/>
              </p:nvCxnSpPr>
              <p:spPr>
                <a:xfrm>
                  <a:off x="3113838" y="3379"/>
                  <a:ext cx="10889"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9" name="Grupo 28">
                <a:extLst>
                  <a:ext uri="{FF2B5EF4-FFF2-40B4-BE49-F238E27FC236}">
                    <a16:creationId xmlns:a16="http://schemas.microsoft.com/office/drawing/2014/main" id="{C3235CC2-A2FF-4B26-16FA-89C6450E8022}"/>
                  </a:ext>
                </a:extLst>
              </p:cNvPr>
              <p:cNvGrpSpPr/>
              <p:nvPr/>
            </p:nvGrpSpPr>
            <p:grpSpPr>
              <a:xfrm>
                <a:off x="856105" y="1123959"/>
                <a:ext cx="3460619" cy="1088047"/>
                <a:chOff x="856105" y="1123959"/>
                <a:chExt cx="3460619" cy="1088047"/>
              </a:xfrm>
            </p:grpSpPr>
            <p:grpSp>
              <p:nvGrpSpPr>
                <p:cNvPr id="132" name="Grupo 131">
                  <a:extLst>
                    <a:ext uri="{FF2B5EF4-FFF2-40B4-BE49-F238E27FC236}">
                      <a16:creationId xmlns:a16="http://schemas.microsoft.com/office/drawing/2014/main" id="{76EE600F-47F2-D0BE-6AC4-D534EA509AC0}"/>
                    </a:ext>
                  </a:extLst>
                </p:cNvPr>
                <p:cNvGrpSpPr/>
                <p:nvPr/>
              </p:nvGrpSpPr>
              <p:grpSpPr>
                <a:xfrm>
                  <a:off x="856105" y="1123959"/>
                  <a:ext cx="3460619" cy="1088047"/>
                  <a:chOff x="856105" y="1123960"/>
                  <a:chExt cx="3466890" cy="1063446"/>
                </a:xfrm>
              </p:grpSpPr>
              <p:grpSp>
                <p:nvGrpSpPr>
                  <p:cNvPr id="136" name="Grupo 135">
                    <a:extLst>
                      <a:ext uri="{FF2B5EF4-FFF2-40B4-BE49-F238E27FC236}">
                        <a16:creationId xmlns:a16="http://schemas.microsoft.com/office/drawing/2014/main" id="{CC332025-C308-3731-2E19-6AAD7B9A75D9}"/>
                      </a:ext>
                    </a:extLst>
                  </p:cNvPr>
                  <p:cNvGrpSpPr/>
                  <p:nvPr/>
                </p:nvGrpSpPr>
                <p:grpSpPr>
                  <a:xfrm>
                    <a:off x="856105" y="1141402"/>
                    <a:ext cx="1155400" cy="1046004"/>
                    <a:chOff x="856105" y="1141402"/>
                    <a:chExt cx="1155400" cy="1046004"/>
                  </a:xfrm>
                </p:grpSpPr>
                <p:sp>
                  <p:nvSpPr>
                    <p:cNvPr id="145" name="CuadroTexto 57">
                      <a:extLst>
                        <a:ext uri="{FF2B5EF4-FFF2-40B4-BE49-F238E27FC236}">
                          <a16:creationId xmlns:a16="http://schemas.microsoft.com/office/drawing/2014/main" id="{1DAF9B60-8680-5498-CF49-78F41406CE0E}"/>
                        </a:ext>
                      </a:extLst>
                    </p:cNvPr>
                    <p:cNvSpPr txBox="1"/>
                    <p:nvPr/>
                  </p:nvSpPr>
                  <p:spPr>
                    <a:xfrm>
                      <a:off x="856105" y="1141402"/>
                      <a:ext cx="1155400" cy="660592"/>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D7B4562-17F5-4CA4-A5A5-9735D3A9332B}" type="TxLink">
                        <a:rPr lang="en-US" sz="900" b="0" i="0" u="none" strike="noStrike" kern="1200">
                          <a:solidFill>
                            <a:srgbClr val="453C5C"/>
                          </a:solidFill>
                          <a:latin typeface="Verdana"/>
                          <a:ea typeface="Verdana"/>
                          <a:cs typeface="Verdana"/>
                        </a:rPr>
                        <a:pPr algn="ctr"/>
                        <a:t>Financ. Externo LP en emisión y colocación de títulos de deuda</a:t>
                      </a:fld>
                      <a:endParaRPr lang="es-MX" sz="1400" kern="1200"/>
                    </a:p>
                  </p:txBody>
                </p:sp>
                <p:sp>
                  <p:nvSpPr>
                    <p:cNvPr id="146" name="CuadroTexto 58">
                      <a:extLst>
                        <a:ext uri="{FF2B5EF4-FFF2-40B4-BE49-F238E27FC236}">
                          <a16:creationId xmlns:a16="http://schemas.microsoft.com/office/drawing/2014/main" id="{DDD185F7-57B1-C867-2065-A09BBFD19A7B}"/>
                        </a:ext>
                      </a:extLst>
                    </p:cNvPr>
                    <p:cNvSpPr txBox="1"/>
                    <p:nvPr/>
                  </p:nvSpPr>
                  <p:spPr>
                    <a:xfrm>
                      <a:off x="967087" y="1747537"/>
                      <a:ext cx="1032195" cy="242409"/>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93BDDE00-CE91-476E-8B78-D9146646EAFA}" type="TxLink">
                        <a:rPr lang="en-US" sz="1000" b="1" i="0" u="none" strike="noStrike" kern="1200">
                          <a:solidFill>
                            <a:srgbClr val="453C5C"/>
                          </a:solidFill>
                          <a:latin typeface="Verdana"/>
                          <a:ea typeface="Verdana"/>
                          <a:cs typeface="Verdana"/>
                        </a:rPr>
                        <a:pPr marL="0" indent="0" algn="ctr"/>
                        <a:t> $ 32.304,0 </a:t>
                      </a:fld>
                      <a:endParaRPr lang="es-MX" sz="1000" b="1" i="0" u="none" strike="noStrike" kern="1200">
                        <a:solidFill>
                          <a:srgbClr val="453C5C"/>
                        </a:solidFill>
                        <a:latin typeface="Verdana"/>
                        <a:ea typeface="Verdana"/>
                        <a:cs typeface="Verdana"/>
                      </a:endParaRPr>
                    </a:p>
                  </p:txBody>
                </p:sp>
                <p:sp>
                  <p:nvSpPr>
                    <p:cNvPr id="147" name="CuadroTexto 59">
                      <a:extLst>
                        <a:ext uri="{FF2B5EF4-FFF2-40B4-BE49-F238E27FC236}">
                          <a16:creationId xmlns:a16="http://schemas.microsoft.com/office/drawing/2014/main" id="{A2FDB930-E2FE-3549-1EC2-C9B1CC0B95B2}"/>
                        </a:ext>
                      </a:extLst>
                    </p:cNvPr>
                    <p:cNvSpPr txBox="1"/>
                    <p:nvPr/>
                  </p:nvSpPr>
                  <p:spPr>
                    <a:xfrm>
                      <a:off x="1010744" y="1924576"/>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56B4C35-A361-44FD-BBA6-BDA76C918344}" type="TxLink">
                        <a:rPr lang="en-US" sz="1100" b="0" i="0" u="none" strike="noStrike" kern="1200">
                          <a:solidFill>
                            <a:srgbClr val="453C5C"/>
                          </a:solidFill>
                          <a:latin typeface="Verdana"/>
                          <a:ea typeface="Verdana"/>
                          <a:cs typeface="Verdana"/>
                        </a:rPr>
                        <a:pPr algn="ctr"/>
                        <a:t>35,8%</a:t>
                      </a:fld>
                      <a:endParaRPr lang="es-MX" sz="2000" b="1" kern="1200"/>
                    </a:p>
                  </p:txBody>
                </p:sp>
              </p:grpSp>
              <p:grpSp>
                <p:nvGrpSpPr>
                  <p:cNvPr id="137" name="Grupo 136">
                    <a:extLst>
                      <a:ext uri="{FF2B5EF4-FFF2-40B4-BE49-F238E27FC236}">
                        <a16:creationId xmlns:a16="http://schemas.microsoft.com/office/drawing/2014/main" id="{B568483E-71B3-F9C7-EB64-AD54204FE188}"/>
                      </a:ext>
                    </a:extLst>
                  </p:cNvPr>
                  <p:cNvGrpSpPr/>
                  <p:nvPr/>
                </p:nvGrpSpPr>
                <p:grpSpPr>
                  <a:xfrm>
                    <a:off x="2039921" y="1123960"/>
                    <a:ext cx="1074099" cy="1063444"/>
                    <a:chOff x="2039921" y="1123960"/>
                    <a:chExt cx="1074099" cy="1063444"/>
                  </a:xfrm>
                </p:grpSpPr>
                <p:sp>
                  <p:nvSpPr>
                    <p:cNvPr id="142" name="CuadroTexto 54">
                      <a:extLst>
                        <a:ext uri="{FF2B5EF4-FFF2-40B4-BE49-F238E27FC236}">
                          <a16:creationId xmlns:a16="http://schemas.microsoft.com/office/drawing/2014/main" id="{2149CA0A-C242-0316-5B5B-2788A4E13B8E}"/>
                        </a:ext>
                      </a:extLst>
                    </p:cNvPr>
                    <p:cNvSpPr txBox="1"/>
                    <p:nvPr/>
                  </p:nvSpPr>
                  <p:spPr>
                    <a:xfrm>
                      <a:off x="2057380" y="1123960"/>
                      <a:ext cx="1056640" cy="695476"/>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B777C73A-AE90-44A9-9F10-0105FA165EEC}" type="TxLink">
                        <a:rPr lang="en-US" sz="900" b="0" i="0" u="none" strike="noStrike" kern="1200">
                          <a:solidFill>
                            <a:srgbClr val="453C5C"/>
                          </a:solidFill>
                          <a:latin typeface="Verdana"/>
                          <a:ea typeface="Verdana"/>
                          <a:cs typeface="Verdana"/>
                        </a:rPr>
                        <a:pPr algn="ctr"/>
                        <a:t>Financ. Externo LP en préstamos por pagar</a:t>
                      </a:fld>
                      <a:endParaRPr lang="es-MX" sz="1400" kern="1200"/>
                    </a:p>
                  </p:txBody>
                </p:sp>
                <p:sp>
                  <p:nvSpPr>
                    <p:cNvPr id="143" name="CuadroTexto 55">
                      <a:extLst>
                        <a:ext uri="{FF2B5EF4-FFF2-40B4-BE49-F238E27FC236}">
                          <a16:creationId xmlns:a16="http://schemas.microsoft.com/office/drawing/2014/main" id="{3EEDE168-CC36-D631-5E31-2F5F7DBEC21E}"/>
                        </a:ext>
                      </a:extLst>
                    </p:cNvPr>
                    <p:cNvSpPr txBox="1"/>
                    <p:nvPr/>
                  </p:nvSpPr>
                  <p:spPr>
                    <a:xfrm>
                      <a:off x="2039921" y="1747537"/>
                      <a:ext cx="1028480" cy="242409"/>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71388D66-F27D-4997-867B-667786D16C02}" type="TxLink">
                        <a:rPr lang="en-US" sz="1000" b="1" i="0" u="none" strike="noStrike" kern="1200">
                          <a:solidFill>
                            <a:srgbClr val="453C5C"/>
                          </a:solidFill>
                          <a:latin typeface="Verdana"/>
                          <a:ea typeface="Verdana"/>
                          <a:cs typeface="Verdana"/>
                        </a:rPr>
                        <a:pPr marL="0" indent="0" algn="ctr"/>
                        <a:t> $ 21.448,6 </a:t>
                      </a:fld>
                      <a:endParaRPr lang="es-MX" sz="1000" b="1" i="0" u="none" strike="noStrike" kern="1200">
                        <a:solidFill>
                          <a:srgbClr val="453C5C"/>
                        </a:solidFill>
                        <a:latin typeface="Verdana"/>
                        <a:ea typeface="Verdana"/>
                        <a:cs typeface="Verdana"/>
                      </a:endParaRPr>
                    </a:p>
                  </p:txBody>
                </p:sp>
                <p:sp>
                  <p:nvSpPr>
                    <p:cNvPr id="144" name="CuadroTexto 56">
                      <a:extLst>
                        <a:ext uri="{FF2B5EF4-FFF2-40B4-BE49-F238E27FC236}">
                          <a16:creationId xmlns:a16="http://schemas.microsoft.com/office/drawing/2014/main" id="{1DB14A8F-F9FB-615D-ADF8-C3D68201D4DA}"/>
                        </a:ext>
                      </a:extLst>
                    </p:cNvPr>
                    <p:cNvSpPr txBox="1"/>
                    <p:nvPr/>
                  </p:nvSpPr>
                  <p:spPr>
                    <a:xfrm>
                      <a:off x="2091220" y="1924574"/>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FA957D7F-9488-4F4D-A0FA-059ADA816780}" type="TxLink">
                        <a:rPr lang="en-US" sz="1100" b="0" i="0" u="none" strike="noStrike" kern="1200">
                          <a:solidFill>
                            <a:srgbClr val="453C5C"/>
                          </a:solidFill>
                          <a:latin typeface="Verdana"/>
                          <a:ea typeface="Verdana"/>
                          <a:cs typeface="Verdana"/>
                        </a:rPr>
                        <a:pPr algn="ctr"/>
                        <a:t>23,8%</a:t>
                      </a:fld>
                      <a:endParaRPr lang="es-MX" sz="2000" b="1" kern="1200"/>
                    </a:p>
                  </p:txBody>
                </p:sp>
              </p:grpSp>
              <p:grpSp>
                <p:nvGrpSpPr>
                  <p:cNvPr id="138" name="Grupo 137">
                    <a:extLst>
                      <a:ext uri="{FF2B5EF4-FFF2-40B4-BE49-F238E27FC236}">
                        <a16:creationId xmlns:a16="http://schemas.microsoft.com/office/drawing/2014/main" id="{707525A8-1D0C-05D1-7E1F-3659EB667FDC}"/>
                      </a:ext>
                    </a:extLst>
                  </p:cNvPr>
                  <p:cNvGrpSpPr/>
                  <p:nvPr/>
                </p:nvGrpSpPr>
                <p:grpSpPr>
                  <a:xfrm>
                    <a:off x="3171948" y="1164658"/>
                    <a:ext cx="1151047" cy="1022746"/>
                    <a:chOff x="3171948" y="1164658"/>
                    <a:chExt cx="1151047" cy="1022746"/>
                  </a:xfrm>
                </p:grpSpPr>
                <p:sp>
                  <p:nvSpPr>
                    <p:cNvPr id="139" name="CuadroTexto 51">
                      <a:extLst>
                        <a:ext uri="{FF2B5EF4-FFF2-40B4-BE49-F238E27FC236}">
                          <a16:creationId xmlns:a16="http://schemas.microsoft.com/office/drawing/2014/main" id="{4D0DF27F-269D-E53C-5777-D485701621C5}"/>
                        </a:ext>
                      </a:extLst>
                    </p:cNvPr>
                    <p:cNvSpPr txBox="1"/>
                    <p:nvPr/>
                  </p:nvSpPr>
                  <p:spPr>
                    <a:xfrm>
                      <a:off x="3171948" y="1164658"/>
                      <a:ext cx="1056640" cy="614079"/>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D892ADE-32CC-4080-B97F-5CD65D6F7FEB}" type="TxLink">
                        <a:rPr lang="en-US" sz="900" b="0" i="0" u="none" strike="noStrike" kern="1200">
                          <a:solidFill>
                            <a:srgbClr val="453C5C"/>
                          </a:solidFill>
                          <a:latin typeface="Verdana"/>
                          <a:ea typeface="Verdana"/>
                          <a:cs typeface="Verdana"/>
                        </a:rPr>
                        <a:pPr algn="ctr"/>
                        <a:t>Cuentas por cobrar</a:t>
                      </a:fld>
                      <a:endParaRPr lang="es-MX" sz="1400" kern="1200"/>
                    </a:p>
                  </p:txBody>
                </p:sp>
                <p:sp>
                  <p:nvSpPr>
                    <p:cNvPr id="140" name="CuadroTexto 52">
                      <a:extLst>
                        <a:ext uri="{FF2B5EF4-FFF2-40B4-BE49-F238E27FC236}">
                          <a16:creationId xmlns:a16="http://schemas.microsoft.com/office/drawing/2014/main" id="{81901349-C14C-2D14-1D58-AE3EDB3040B1}"/>
                        </a:ext>
                      </a:extLst>
                    </p:cNvPr>
                    <p:cNvSpPr txBox="1"/>
                    <p:nvPr/>
                  </p:nvSpPr>
                  <p:spPr>
                    <a:xfrm>
                      <a:off x="3175418" y="1747537"/>
                      <a:ext cx="1147577" cy="242409"/>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C1E32212-8FFA-4643-81E7-902037B812C3}" type="TxLink">
                        <a:rPr lang="en-US" sz="1000" b="1" i="0" u="none" strike="noStrike" kern="1200">
                          <a:solidFill>
                            <a:srgbClr val="453C5C"/>
                          </a:solidFill>
                          <a:latin typeface="Verdana"/>
                          <a:ea typeface="Verdana"/>
                          <a:cs typeface="Verdana"/>
                        </a:rPr>
                        <a:pPr marL="0" indent="0" algn="ctr"/>
                        <a:t> $ 19.158,6 </a:t>
                      </a:fld>
                      <a:endParaRPr lang="es-MX" sz="1000" b="1" i="0" u="none" strike="noStrike" kern="1200">
                        <a:solidFill>
                          <a:srgbClr val="453C5C"/>
                        </a:solidFill>
                        <a:latin typeface="Verdana"/>
                        <a:ea typeface="Verdana"/>
                        <a:cs typeface="Verdana"/>
                      </a:endParaRPr>
                    </a:p>
                  </p:txBody>
                </p:sp>
                <p:sp>
                  <p:nvSpPr>
                    <p:cNvPr id="141" name="CuadroTexto 53">
                      <a:extLst>
                        <a:ext uri="{FF2B5EF4-FFF2-40B4-BE49-F238E27FC236}">
                          <a16:creationId xmlns:a16="http://schemas.microsoft.com/office/drawing/2014/main" id="{8C58951D-FDEB-DAD4-ED29-0213A8A9AB70}"/>
                        </a:ext>
                      </a:extLst>
                    </p:cNvPr>
                    <p:cNvSpPr txBox="1"/>
                    <p:nvPr/>
                  </p:nvSpPr>
                  <p:spPr>
                    <a:xfrm>
                      <a:off x="3227828" y="1924574"/>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AC5CFA61-F968-4CA2-9D0A-556D8622467A}" type="TxLink">
                        <a:rPr lang="en-US" sz="1100" b="0" i="0" u="none" strike="noStrike" kern="1200">
                          <a:solidFill>
                            <a:srgbClr val="453C5C"/>
                          </a:solidFill>
                          <a:latin typeface="Verdana"/>
                          <a:ea typeface="Verdana"/>
                          <a:cs typeface="Verdana"/>
                        </a:rPr>
                        <a:pPr algn="ctr"/>
                        <a:t>21,2%</a:t>
                      </a:fld>
                      <a:endParaRPr lang="es-MX" sz="2000" b="1" kern="1200"/>
                    </a:p>
                  </p:txBody>
                </p:sp>
              </p:grpSp>
            </p:grpSp>
            <p:cxnSp>
              <p:nvCxnSpPr>
                <p:cNvPr id="133" name="Conector recto 132">
                  <a:extLst>
                    <a:ext uri="{FF2B5EF4-FFF2-40B4-BE49-F238E27FC236}">
                      <a16:creationId xmlns:a16="http://schemas.microsoft.com/office/drawing/2014/main" id="{1D8E2683-06BB-4983-4865-4A8384FE0B8A}"/>
                    </a:ext>
                  </a:extLst>
                </p:cNvPr>
                <p:cNvCxnSpPr/>
                <p:nvPr/>
              </p:nvCxnSpPr>
              <p:spPr>
                <a:xfrm flipV="1">
                  <a:off x="969159" y="1758425"/>
                  <a:ext cx="3223574" cy="7614"/>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4" name="Conector recto 133">
                  <a:extLst>
                    <a:ext uri="{FF2B5EF4-FFF2-40B4-BE49-F238E27FC236}">
                      <a16:creationId xmlns:a16="http://schemas.microsoft.com/office/drawing/2014/main" id="{926368AC-C83E-058D-DC1E-E623958D9D7B}"/>
                    </a:ext>
                  </a:extLst>
                </p:cNvPr>
                <p:cNvCxnSpPr/>
                <p:nvPr/>
              </p:nvCxnSpPr>
              <p:spPr>
                <a:xfrm>
                  <a:off x="2015910" y="1172187"/>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5" name="Conector recto 134">
                  <a:extLst>
                    <a:ext uri="{FF2B5EF4-FFF2-40B4-BE49-F238E27FC236}">
                      <a16:creationId xmlns:a16="http://schemas.microsoft.com/office/drawing/2014/main" id="{46FAF26D-2AF7-CBA7-A216-F6960839D019}"/>
                    </a:ext>
                  </a:extLst>
                </p:cNvPr>
                <p:cNvCxnSpPr/>
                <p:nvPr/>
              </p:nvCxnSpPr>
              <p:spPr>
                <a:xfrm>
                  <a:off x="3117458" y="1165199"/>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30" name="Grupo 29">
                <a:extLst>
                  <a:ext uri="{FF2B5EF4-FFF2-40B4-BE49-F238E27FC236}">
                    <a16:creationId xmlns:a16="http://schemas.microsoft.com/office/drawing/2014/main" id="{8061702B-8315-F2DB-8D9D-133C47C94FF2}"/>
                  </a:ext>
                </a:extLst>
              </p:cNvPr>
              <p:cNvGrpSpPr/>
              <p:nvPr/>
            </p:nvGrpSpPr>
            <p:grpSpPr>
              <a:xfrm>
                <a:off x="819937" y="2226045"/>
                <a:ext cx="3424440" cy="1149989"/>
                <a:chOff x="819937" y="2226045"/>
                <a:chExt cx="3429350" cy="1146950"/>
              </a:xfrm>
            </p:grpSpPr>
            <p:grpSp>
              <p:nvGrpSpPr>
                <p:cNvPr id="31" name="Grupo 30">
                  <a:extLst>
                    <a:ext uri="{FF2B5EF4-FFF2-40B4-BE49-F238E27FC236}">
                      <a16:creationId xmlns:a16="http://schemas.microsoft.com/office/drawing/2014/main" id="{FEEF8276-9B25-A51A-1EC5-E5A9CE40FE05}"/>
                    </a:ext>
                  </a:extLst>
                </p:cNvPr>
                <p:cNvGrpSpPr/>
                <p:nvPr/>
              </p:nvGrpSpPr>
              <p:grpSpPr>
                <a:xfrm>
                  <a:off x="819937" y="2226045"/>
                  <a:ext cx="3429350" cy="1146950"/>
                  <a:chOff x="819937" y="2226045"/>
                  <a:chExt cx="3430565" cy="1124041"/>
                </a:xfrm>
              </p:grpSpPr>
              <p:grpSp>
                <p:nvGrpSpPr>
                  <p:cNvPr id="35" name="Grupo 34">
                    <a:extLst>
                      <a:ext uri="{FF2B5EF4-FFF2-40B4-BE49-F238E27FC236}">
                        <a16:creationId xmlns:a16="http://schemas.microsoft.com/office/drawing/2014/main" id="{F0757B6E-3565-11F4-E8C4-A63F8501E78B}"/>
                      </a:ext>
                    </a:extLst>
                  </p:cNvPr>
                  <p:cNvGrpSpPr/>
                  <p:nvPr/>
                </p:nvGrpSpPr>
                <p:grpSpPr>
                  <a:xfrm>
                    <a:off x="819937" y="2228068"/>
                    <a:ext cx="1194532" cy="1122018"/>
                    <a:chOff x="819937" y="2228068"/>
                    <a:chExt cx="1194532" cy="1122018"/>
                  </a:xfrm>
                </p:grpSpPr>
                <p:sp>
                  <p:nvSpPr>
                    <p:cNvPr id="129" name="CuadroTexto 41">
                      <a:extLst>
                        <a:ext uri="{FF2B5EF4-FFF2-40B4-BE49-F238E27FC236}">
                          <a16:creationId xmlns:a16="http://schemas.microsoft.com/office/drawing/2014/main" id="{B9CDE6B1-85BD-D87C-0799-29A2A796407F}"/>
                        </a:ext>
                      </a:extLst>
                    </p:cNvPr>
                    <p:cNvSpPr txBox="1"/>
                    <p:nvPr/>
                  </p:nvSpPr>
                  <p:spPr>
                    <a:xfrm>
                      <a:off x="819937" y="2228068"/>
                      <a:ext cx="1194532" cy="848883"/>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F4E0FED-6B68-4E63-8138-C99D8990BF09}" type="TxLink">
                        <a:rPr lang="en-US" sz="900" b="0" i="0" u="none" strike="noStrike" kern="1200">
                          <a:solidFill>
                            <a:srgbClr val="453C5C"/>
                          </a:solidFill>
                          <a:latin typeface="Verdana"/>
                          <a:ea typeface="Verdana"/>
                          <a:cs typeface="Verdana"/>
                        </a:rPr>
                        <a:pPr algn="ctr"/>
                        <a:t>Costo efectivo de préstamos por pagar - Financ. interno L.P.</a:t>
                      </a:fld>
                      <a:endParaRPr lang="es-MX" sz="1400" kern="1200"/>
                    </a:p>
                  </p:txBody>
                </p:sp>
                <p:sp>
                  <p:nvSpPr>
                    <p:cNvPr id="130" name="CuadroTexto 42">
                      <a:extLst>
                        <a:ext uri="{FF2B5EF4-FFF2-40B4-BE49-F238E27FC236}">
                          <a16:creationId xmlns:a16="http://schemas.microsoft.com/office/drawing/2014/main" id="{F3E07FAE-4836-FF02-E69F-A3BFD28C86A0}"/>
                        </a:ext>
                      </a:extLst>
                    </p:cNvPr>
                    <p:cNvSpPr txBox="1"/>
                    <p:nvPr/>
                  </p:nvSpPr>
                  <p:spPr>
                    <a:xfrm>
                      <a:off x="904497" y="2929009"/>
                      <a:ext cx="1042008" cy="24242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2D3B9049-FEB3-467D-BE38-A576CF698AB4}" type="TxLink">
                        <a:rPr lang="en-US" sz="1000" b="1" i="0" u="none" strike="noStrike" kern="1200">
                          <a:solidFill>
                            <a:srgbClr val="453C5C"/>
                          </a:solidFill>
                          <a:latin typeface="Verdana"/>
                          <a:ea typeface="Verdana"/>
                          <a:cs typeface="Verdana"/>
                        </a:rPr>
                        <a:pPr marL="0" indent="0" algn="ctr"/>
                        <a:t> $ 3.098,6 </a:t>
                      </a:fld>
                      <a:endParaRPr lang="es-MX" sz="1000" b="1" i="0" u="none" strike="noStrike" kern="1200">
                        <a:solidFill>
                          <a:srgbClr val="453C5C"/>
                        </a:solidFill>
                        <a:latin typeface="Verdana"/>
                        <a:ea typeface="Verdana"/>
                        <a:cs typeface="Verdana"/>
                      </a:endParaRPr>
                    </a:p>
                  </p:txBody>
                </p:sp>
                <p:sp>
                  <p:nvSpPr>
                    <p:cNvPr id="131" name="CuadroTexto 43">
                      <a:extLst>
                        <a:ext uri="{FF2B5EF4-FFF2-40B4-BE49-F238E27FC236}">
                          <a16:creationId xmlns:a16="http://schemas.microsoft.com/office/drawing/2014/main" id="{CB93BEB3-1833-C766-612D-BCB6DEB8801A}"/>
                        </a:ext>
                      </a:extLst>
                    </p:cNvPr>
                    <p:cNvSpPr txBox="1"/>
                    <p:nvPr/>
                  </p:nvSpPr>
                  <p:spPr>
                    <a:xfrm>
                      <a:off x="1001625" y="3087256"/>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CEA5A89A-5737-4888-8378-F7099806475D}" type="TxLink">
                        <a:rPr lang="en-US" sz="1100" b="0" i="0" u="none" strike="noStrike" kern="1200">
                          <a:solidFill>
                            <a:srgbClr val="453C5C"/>
                          </a:solidFill>
                          <a:latin typeface="Verdana"/>
                          <a:ea typeface="Verdana"/>
                          <a:cs typeface="Verdana"/>
                        </a:rPr>
                        <a:pPr algn="ctr"/>
                        <a:t>32,7%</a:t>
                      </a:fld>
                      <a:endParaRPr lang="es-MX" sz="2000" b="1" kern="1200"/>
                    </a:p>
                  </p:txBody>
                </p:sp>
              </p:grpSp>
              <p:grpSp>
                <p:nvGrpSpPr>
                  <p:cNvPr id="37" name="Grupo 36">
                    <a:extLst>
                      <a:ext uri="{FF2B5EF4-FFF2-40B4-BE49-F238E27FC236}">
                        <a16:creationId xmlns:a16="http://schemas.microsoft.com/office/drawing/2014/main" id="{79257E1A-5942-2404-83E3-8CD9A95FE884}"/>
                      </a:ext>
                    </a:extLst>
                  </p:cNvPr>
                  <p:cNvGrpSpPr/>
                  <p:nvPr/>
                </p:nvGrpSpPr>
                <p:grpSpPr>
                  <a:xfrm>
                    <a:off x="2064128" y="2423744"/>
                    <a:ext cx="1087154" cy="926342"/>
                    <a:chOff x="2064128" y="2423744"/>
                    <a:chExt cx="1087154" cy="926342"/>
                  </a:xfrm>
                </p:grpSpPr>
                <p:sp>
                  <p:nvSpPr>
                    <p:cNvPr id="126" name="CuadroTexto 38">
                      <a:extLst>
                        <a:ext uri="{FF2B5EF4-FFF2-40B4-BE49-F238E27FC236}">
                          <a16:creationId xmlns:a16="http://schemas.microsoft.com/office/drawing/2014/main" id="{691C4D88-9D16-D078-EB9C-EC83B4CF9A4E}"/>
                        </a:ext>
                      </a:extLst>
                    </p:cNvPr>
                    <p:cNvSpPr txBox="1"/>
                    <p:nvPr/>
                  </p:nvSpPr>
                  <p:spPr>
                    <a:xfrm>
                      <a:off x="2070298" y="2423744"/>
                      <a:ext cx="1056640" cy="45753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CB7A27FC-057C-4412-A44E-92ADB13D2BF4}" type="TxLink">
                        <a:rPr lang="en-US" sz="1000" b="0" i="0" u="none" strike="noStrike" kern="1200">
                          <a:solidFill>
                            <a:srgbClr val="453C5C"/>
                          </a:solidFill>
                          <a:latin typeface="Verdana"/>
                          <a:ea typeface="Verdana"/>
                          <a:cs typeface="Verdana"/>
                        </a:rPr>
                        <a:pPr algn="ctr"/>
                        <a:t>Otros gastos financieros</a:t>
                      </a:fld>
                      <a:endParaRPr lang="es-MX" sz="1600" kern="1200"/>
                    </a:p>
                  </p:txBody>
                </p:sp>
                <p:sp>
                  <p:nvSpPr>
                    <p:cNvPr id="127" name="CuadroTexto 39">
                      <a:extLst>
                        <a:ext uri="{FF2B5EF4-FFF2-40B4-BE49-F238E27FC236}">
                          <a16:creationId xmlns:a16="http://schemas.microsoft.com/office/drawing/2014/main" id="{B3207C51-1893-C238-3875-51093A197C35}"/>
                        </a:ext>
                      </a:extLst>
                    </p:cNvPr>
                    <p:cNvSpPr txBox="1"/>
                    <p:nvPr/>
                  </p:nvSpPr>
                  <p:spPr>
                    <a:xfrm>
                      <a:off x="2064128" y="2929009"/>
                      <a:ext cx="1087154" cy="24242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82B129DA-EA33-4C2E-8B71-9238BE43F76B}" type="TxLink">
                        <a:rPr lang="en-US" sz="1000" b="1" i="0" u="none" strike="noStrike" kern="1200">
                          <a:solidFill>
                            <a:srgbClr val="453C5C"/>
                          </a:solidFill>
                          <a:latin typeface="Verdana"/>
                          <a:ea typeface="Verdana"/>
                          <a:cs typeface="Verdana"/>
                        </a:rPr>
                        <a:pPr marL="0" indent="0" algn="ctr"/>
                        <a:t> $ 2.596,4 </a:t>
                      </a:fld>
                      <a:endParaRPr lang="es-MX" sz="1000" b="1" i="0" u="none" strike="noStrike" kern="1200">
                        <a:solidFill>
                          <a:srgbClr val="453C5C"/>
                        </a:solidFill>
                        <a:latin typeface="Verdana"/>
                        <a:ea typeface="Verdana"/>
                        <a:cs typeface="Verdana"/>
                      </a:endParaRPr>
                    </a:p>
                  </p:txBody>
                </p:sp>
                <p:sp>
                  <p:nvSpPr>
                    <p:cNvPr id="128" name="CuadroTexto 40">
                      <a:extLst>
                        <a:ext uri="{FF2B5EF4-FFF2-40B4-BE49-F238E27FC236}">
                          <a16:creationId xmlns:a16="http://schemas.microsoft.com/office/drawing/2014/main" id="{26266D31-192D-DB6C-0BD5-AA0219E3FE27}"/>
                        </a:ext>
                      </a:extLst>
                    </p:cNvPr>
                    <p:cNvSpPr txBox="1"/>
                    <p:nvPr/>
                  </p:nvSpPr>
                  <p:spPr>
                    <a:xfrm>
                      <a:off x="2114097" y="3087256"/>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1C3537A9-C0DF-4013-8748-41BB020FF477}" type="TxLink">
                        <a:rPr lang="en-US" sz="1100" b="0" i="0" u="none" strike="noStrike" kern="1200">
                          <a:solidFill>
                            <a:srgbClr val="453C5C"/>
                          </a:solidFill>
                          <a:latin typeface="Verdana"/>
                          <a:ea typeface="Verdana"/>
                          <a:cs typeface="Verdana"/>
                        </a:rPr>
                        <a:pPr algn="ctr"/>
                        <a:t>27,4%</a:t>
                      </a:fld>
                      <a:endParaRPr lang="es-MX" sz="2000" b="1" kern="1200"/>
                    </a:p>
                  </p:txBody>
                </p:sp>
              </p:grpSp>
              <p:grpSp>
                <p:nvGrpSpPr>
                  <p:cNvPr id="67" name="Grupo 66">
                    <a:extLst>
                      <a:ext uri="{FF2B5EF4-FFF2-40B4-BE49-F238E27FC236}">
                        <a16:creationId xmlns:a16="http://schemas.microsoft.com/office/drawing/2014/main" id="{CA95D804-62C1-EADB-9937-650D50E3C3EC}"/>
                      </a:ext>
                    </a:extLst>
                  </p:cNvPr>
                  <p:cNvGrpSpPr/>
                  <p:nvPr/>
                </p:nvGrpSpPr>
                <p:grpSpPr>
                  <a:xfrm>
                    <a:off x="3066714" y="2226045"/>
                    <a:ext cx="1183788" cy="1124039"/>
                    <a:chOff x="3066714" y="2226045"/>
                    <a:chExt cx="1183788" cy="1124039"/>
                  </a:xfrm>
                </p:grpSpPr>
                <p:sp>
                  <p:nvSpPr>
                    <p:cNvPr id="99" name="CuadroTexto 35">
                      <a:extLst>
                        <a:ext uri="{FF2B5EF4-FFF2-40B4-BE49-F238E27FC236}">
                          <a16:creationId xmlns:a16="http://schemas.microsoft.com/office/drawing/2014/main" id="{3E4032BB-4FBA-E373-F4AD-FFAC382010E8}"/>
                        </a:ext>
                      </a:extLst>
                    </p:cNvPr>
                    <p:cNvSpPr txBox="1"/>
                    <p:nvPr/>
                  </p:nvSpPr>
                  <p:spPr>
                    <a:xfrm>
                      <a:off x="3066714" y="2226045"/>
                      <a:ext cx="1183788" cy="852926"/>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AB7003FB-377F-453C-9A68-9ABD0614A3D7}" type="TxLink">
                        <a:rPr lang="en-US" sz="800" b="0" i="0" u="none" strike="noStrike" kern="1200">
                          <a:solidFill>
                            <a:srgbClr val="453C5C"/>
                          </a:solidFill>
                          <a:latin typeface="Verdana"/>
                          <a:ea typeface="Verdana"/>
                          <a:cs typeface="Verdana"/>
                        </a:rPr>
                        <a:pPr algn="ctr"/>
                        <a:t>Costo efectivo de préstamos por pagar - Financ. externo L.P.</a:t>
                      </a:fld>
                      <a:endParaRPr lang="es-MX" sz="1200" kern="1200"/>
                    </a:p>
                  </p:txBody>
                </p:sp>
                <p:sp>
                  <p:nvSpPr>
                    <p:cNvPr id="124" name="CuadroTexto 36">
                      <a:extLst>
                        <a:ext uri="{FF2B5EF4-FFF2-40B4-BE49-F238E27FC236}">
                          <a16:creationId xmlns:a16="http://schemas.microsoft.com/office/drawing/2014/main" id="{AB1BDB08-B38A-C27A-A23A-65C2887D1E8B}"/>
                        </a:ext>
                      </a:extLst>
                    </p:cNvPr>
                    <p:cNvSpPr txBox="1"/>
                    <p:nvPr/>
                  </p:nvSpPr>
                  <p:spPr>
                    <a:xfrm>
                      <a:off x="3204509" y="2929009"/>
                      <a:ext cx="944880" cy="24242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7AB0E27D-F240-4BD9-8AD3-26CB880A102C}" type="TxLink">
                        <a:rPr lang="en-US" sz="1000" b="1" i="0" u="none" strike="noStrike" kern="1200">
                          <a:solidFill>
                            <a:srgbClr val="453C5C"/>
                          </a:solidFill>
                          <a:latin typeface="Verdana"/>
                          <a:ea typeface="Verdana"/>
                          <a:cs typeface="Verdana"/>
                        </a:rPr>
                        <a:pPr marL="0" indent="0" algn="ctr"/>
                        <a:t> $ 1.046,1 </a:t>
                      </a:fld>
                      <a:endParaRPr lang="es-MX" sz="1000" b="1" i="0" u="none" strike="noStrike" kern="1200">
                        <a:solidFill>
                          <a:srgbClr val="453C5C"/>
                        </a:solidFill>
                        <a:latin typeface="Verdana"/>
                        <a:ea typeface="Verdana"/>
                        <a:cs typeface="Verdana"/>
                      </a:endParaRPr>
                    </a:p>
                  </p:txBody>
                </p:sp>
                <p:sp>
                  <p:nvSpPr>
                    <p:cNvPr id="125" name="CuadroTexto 37">
                      <a:extLst>
                        <a:ext uri="{FF2B5EF4-FFF2-40B4-BE49-F238E27FC236}">
                          <a16:creationId xmlns:a16="http://schemas.microsoft.com/office/drawing/2014/main" id="{1A8EABB1-A753-1B4A-F679-1C7DE62261C1}"/>
                        </a:ext>
                      </a:extLst>
                    </p:cNvPr>
                    <p:cNvSpPr txBox="1"/>
                    <p:nvPr/>
                  </p:nvSpPr>
                  <p:spPr>
                    <a:xfrm>
                      <a:off x="3252826" y="3087254"/>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6C5D4DA7-0685-4D8E-998E-97DB46B185CD}" type="TxLink">
                        <a:rPr lang="en-US" sz="1100" b="0" i="0" u="none" strike="noStrike" kern="1200">
                          <a:solidFill>
                            <a:srgbClr val="453C5C"/>
                          </a:solidFill>
                          <a:latin typeface="Verdana"/>
                          <a:ea typeface="Verdana"/>
                          <a:cs typeface="Verdana"/>
                        </a:rPr>
                        <a:pPr algn="ctr"/>
                        <a:t>11,1%</a:t>
                      </a:fld>
                      <a:endParaRPr lang="es-MX" sz="2000" b="1" kern="1200"/>
                    </a:p>
                  </p:txBody>
                </p:sp>
              </p:grpSp>
            </p:grpSp>
            <p:cxnSp>
              <p:nvCxnSpPr>
                <p:cNvPr id="32" name="Conector recto 31">
                  <a:extLst>
                    <a:ext uri="{FF2B5EF4-FFF2-40B4-BE49-F238E27FC236}">
                      <a16:creationId xmlns:a16="http://schemas.microsoft.com/office/drawing/2014/main" id="{09E104A2-A411-44C7-CA1B-76425157A0E6}"/>
                    </a:ext>
                  </a:extLst>
                </p:cNvPr>
                <p:cNvCxnSpPr/>
                <p:nvPr/>
              </p:nvCxnSpPr>
              <p:spPr>
                <a:xfrm flipV="1">
                  <a:off x="968100" y="2959356"/>
                  <a:ext cx="3228213" cy="7614"/>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Conector recto 32">
                  <a:extLst>
                    <a:ext uri="{FF2B5EF4-FFF2-40B4-BE49-F238E27FC236}">
                      <a16:creationId xmlns:a16="http://schemas.microsoft.com/office/drawing/2014/main" id="{D0E52BEA-5977-87CB-0CE5-EF35979FE329}"/>
                    </a:ext>
                  </a:extLst>
                </p:cNvPr>
                <p:cNvCxnSpPr/>
                <p:nvPr/>
              </p:nvCxnSpPr>
              <p:spPr>
                <a:xfrm>
                  <a:off x="2025195" y="2304694"/>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Conector recto 33">
                  <a:extLst>
                    <a:ext uri="{FF2B5EF4-FFF2-40B4-BE49-F238E27FC236}">
                      <a16:creationId xmlns:a16="http://schemas.microsoft.com/office/drawing/2014/main" id="{CDBBDCD3-BEE5-6353-7B3D-54A207C2C979}"/>
                    </a:ext>
                  </a:extLst>
                </p:cNvPr>
                <p:cNvCxnSpPr/>
                <p:nvPr/>
              </p:nvCxnSpPr>
              <p:spPr>
                <a:xfrm>
                  <a:off x="3126060" y="2301042"/>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spTree>
    <p:extLst>
      <p:ext uri="{BB962C8B-B14F-4D97-AF65-F5344CB8AC3E}">
        <p14:creationId xmlns:p14="http://schemas.microsoft.com/office/powerpoint/2010/main" val="1520235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4234E7B0-7A33-C9F0-327E-341F11DDE0C7}"/>
              </a:ext>
            </a:extLst>
          </p:cNvPr>
          <p:cNvSpPr txBox="1"/>
          <p:nvPr/>
        </p:nvSpPr>
        <p:spPr>
          <a:xfrm>
            <a:off x="83381" y="3558220"/>
            <a:ext cx="4431069" cy="1300356"/>
          </a:xfrm>
          <a:prstGeom prst="rect">
            <a:avLst/>
          </a:prstGeom>
          <a:noFill/>
        </p:spPr>
        <p:txBody>
          <a:bodyPr wrap="square">
            <a:spAutoFit/>
          </a:bodyPr>
          <a:lstStyle/>
          <a:p>
            <a:pPr algn="ctr"/>
            <a:r>
              <a:rPr lang="es-ES" sz="1100" b="1" dirty="0">
                <a:solidFill>
                  <a:srgbClr val="453C5C"/>
                </a:solidFill>
                <a:latin typeface="Verdana" panose="020B0604030504040204" pitchFamily="34" charset="0"/>
                <a:ea typeface="Verdana" panose="020B0604030504040204" pitchFamily="34" charset="0"/>
              </a:rPr>
              <a:t>Variación</a:t>
            </a:r>
            <a:r>
              <a:rPr lang="es-ES" sz="1100" dirty="0">
                <a:solidFill>
                  <a:srgbClr val="453C5C"/>
                </a:solidFill>
                <a:latin typeface="Verdana" panose="020B0604030504040204" pitchFamily="34" charset="0"/>
                <a:ea typeface="Verdana" panose="020B0604030504040204" pitchFamily="34" charset="0"/>
              </a:rPr>
              <a:t> respecto a setiembre de 2023:</a:t>
            </a:r>
          </a:p>
          <a:p>
            <a:pPr algn="ctr"/>
            <a:endParaRPr lang="es-ES" sz="600" dirty="0">
              <a:solidFill>
                <a:srgbClr val="453C5C"/>
              </a:solidFill>
              <a:latin typeface="Verdana" panose="020B0604030504040204" pitchFamily="34" charset="0"/>
              <a:ea typeface="Verdana" panose="020B0604030504040204" pitchFamily="34" charset="0"/>
            </a:endParaRPr>
          </a:p>
          <a:p>
            <a:pPr algn="ctr"/>
            <a:r>
              <a:rPr lang="es-CO" sz="1100" b="1" dirty="0">
                <a:solidFill>
                  <a:srgbClr val="453C5C"/>
                </a:solidFill>
                <a:latin typeface="Verdana" panose="020B0604030504040204" pitchFamily="34" charset="0"/>
                <a:ea typeface="Verdana" panose="020B0604030504040204" pitchFamily="34" charset="0"/>
              </a:rPr>
              <a:t>Sector Público: </a:t>
            </a:r>
            <a:r>
              <a:rPr lang="es-CO" sz="1100" dirty="0">
                <a:solidFill>
                  <a:srgbClr val="FD6A00"/>
                </a:solidFill>
                <a:latin typeface="Verdana" panose="020B0604030504040204" pitchFamily="34" charset="0"/>
                <a:ea typeface="Verdana" panose="020B0604030504040204" pitchFamily="34" charset="0"/>
              </a:rPr>
              <a:t>$3.460,4  </a:t>
            </a:r>
          </a:p>
          <a:p>
            <a:pPr algn="just"/>
            <a:r>
              <a:rPr lang="es-ES" sz="1100" b="1" dirty="0">
                <a:solidFill>
                  <a:srgbClr val="453C5C"/>
                </a:solidFill>
                <a:latin typeface="Verdana" panose="020B0604030504040204" pitchFamily="34" charset="0"/>
                <a:ea typeface="Verdana" panose="020B0604030504040204" pitchFamily="34" charset="0"/>
              </a:rPr>
              <a:t>Nivel Nacional: </a:t>
            </a:r>
            <a:r>
              <a:rPr lang="es-ES" sz="1100" dirty="0">
                <a:solidFill>
                  <a:srgbClr val="007E80"/>
                </a:solidFill>
                <a:latin typeface="Verdana" panose="020B0604030504040204" pitchFamily="34" charset="0"/>
                <a:ea typeface="Verdana" panose="020B0604030504040204" pitchFamily="34" charset="0"/>
              </a:rPr>
              <a:t>($436,3) </a:t>
            </a:r>
            <a:r>
              <a:rPr lang="es-ES" sz="1100" b="1" dirty="0">
                <a:solidFill>
                  <a:srgbClr val="453C5C"/>
                </a:solidFill>
                <a:latin typeface="Verdana" panose="020B0604030504040204" pitchFamily="34" charset="0"/>
                <a:ea typeface="Verdana" panose="020B0604030504040204" pitchFamily="34" charset="0"/>
              </a:rPr>
              <a:t>Nivel Territorial: </a:t>
            </a:r>
            <a:r>
              <a:rPr lang="es-ES" sz="1100" dirty="0">
                <a:solidFill>
                  <a:srgbClr val="2FCB7D"/>
                </a:solidFill>
                <a:latin typeface="Verdana" panose="020B0604030504040204" pitchFamily="34" charset="0"/>
                <a:ea typeface="Verdana" panose="020B0604030504040204" pitchFamily="34" charset="0"/>
              </a:rPr>
              <a:t>$3.896,7</a:t>
            </a:r>
          </a:p>
          <a:p>
            <a:pPr algn="just"/>
            <a:endParaRPr lang="es-ES" sz="800" dirty="0">
              <a:solidFill>
                <a:srgbClr val="2FCB7D"/>
              </a:solidFill>
              <a:latin typeface="Verdana" panose="020B0604030504040204" pitchFamily="34" charset="0"/>
              <a:ea typeface="Verdana" panose="020B0604030504040204" pitchFamily="34" charset="0"/>
            </a:endParaRPr>
          </a:p>
          <a:p>
            <a:pPr algn="just"/>
            <a:r>
              <a:rPr lang="es-ES" sz="1050" dirty="0">
                <a:solidFill>
                  <a:srgbClr val="453C5C"/>
                </a:solidFill>
                <a:latin typeface="Verdana" panose="020B0604030504040204" pitchFamily="34" charset="0"/>
                <a:ea typeface="Verdana" panose="020B0604030504040204" pitchFamily="34" charset="0"/>
              </a:rPr>
              <a:t>Este comportamiento se explica principalmente por el incremento de los saldos de Salud, y Educación, mermado por la disminución en Desarrollo comunitario y bienestar social.</a:t>
            </a:r>
            <a:endParaRPr lang="es-CO" sz="1050" dirty="0">
              <a:solidFill>
                <a:srgbClr val="453C5C"/>
              </a:solidFill>
              <a:latin typeface="Verdana" panose="020B0604030504040204" pitchFamily="34" charset="0"/>
              <a:ea typeface="Verdana" panose="020B0604030504040204" pitchFamily="34" charset="0"/>
            </a:endParaRPr>
          </a:p>
        </p:txBody>
      </p:sp>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7" name="Google Shape;103;p13">
            <a:extLst>
              <a:ext uri="{FF2B5EF4-FFF2-40B4-BE49-F238E27FC236}">
                <a16:creationId xmlns:a16="http://schemas.microsoft.com/office/drawing/2014/main" id="{7AB35154-A90A-0998-202B-3FB46BB1DB53}"/>
              </a:ext>
            </a:extLst>
          </p:cNvPr>
          <p:cNvSpPr txBox="1"/>
          <p:nvPr/>
        </p:nvSpPr>
        <p:spPr>
          <a:xfrm>
            <a:off x="83382" y="532195"/>
            <a:ext cx="4392440" cy="507831"/>
          </a:xfrm>
          <a:prstGeom prst="rect">
            <a:avLst/>
          </a:prstGeom>
          <a:noFill/>
          <a:ln>
            <a:noFill/>
          </a:ln>
        </p:spPr>
        <p:txBody>
          <a:bodyPr spcFirstLastPara="1" wrap="square" lIns="0" tIns="0" rIns="0" bIns="0" anchor="t" anchorCtr="0">
            <a:spAutoFit/>
          </a:bodyPr>
          <a:lstStyle/>
          <a:p>
            <a:pPr algn="just"/>
            <a:r>
              <a:rPr lang="es-ES" sz="1100" dirty="0">
                <a:solidFill>
                  <a:srgbClr val="453C5C"/>
                </a:solidFill>
                <a:latin typeface="Verdana" panose="020B0604030504040204" pitchFamily="34" charset="0"/>
                <a:ea typeface="Verdana" panose="020B0604030504040204" pitchFamily="34" charset="0"/>
                <a:cs typeface="Century Gothic"/>
                <a:sym typeface="Century Gothic"/>
              </a:rPr>
              <a:t>Este grupo tiene la mayor participación en los gastos del nivel territorial, mientras que, en el sector público y el nivel nacional, ocupa el tercer y sexto lugar respectivamente.</a:t>
            </a:r>
          </a:p>
        </p:txBody>
      </p:sp>
      <p:sp>
        <p:nvSpPr>
          <p:cNvPr id="8" name="Google Shape;94;p13">
            <a:extLst>
              <a:ext uri="{FF2B5EF4-FFF2-40B4-BE49-F238E27FC236}">
                <a16:creationId xmlns:a16="http://schemas.microsoft.com/office/drawing/2014/main" id="{BDD3ADE1-AE67-6EFC-4E5F-B2A0DC94FB5C}"/>
              </a:ext>
            </a:extLst>
          </p:cNvPr>
          <p:cNvSpPr txBox="1"/>
          <p:nvPr/>
        </p:nvSpPr>
        <p:spPr>
          <a:xfrm>
            <a:off x="83381" y="90159"/>
            <a:ext cx="4357403" cy="369332"/>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ES" sz="2400" b="1" dirty="0">
                <a:solidFill>
                  <a:srgbClr val="453C5C"/>
                </a:solidFill>
                <a:latin typeface="Verdana" panose="020B0604030504040204" pitchFamily="34" charset="0"/>
                <a:ea typeface="Verdana" panose="020B0604030504040204" pitchFamily="34" charset="0"/>
                <a:cs typeface="Century Gothic"/>
                <a:sym typeface="Century Gothic"/>
              </a:rPr>
              <a:t>Gasto público social</a:t>
            </a:r>
          </a:p>
        </p:txBody>
      </p:sp>
      <p:sp>
        <p:nvSpPr>
          <p:cNvPr id="16" name="Google Shape;96;p13">
            <a:extLst>
              <a:ext uri="{FF2B5EF4-FFF2-40B4-BE49-F238E27FC236}">
                <a16:creationId xmlns:a16="http://schemas.microsoft.com/office/drawing/2014/main" id="{A7127770-4F55-BB8B-F078-45797719CC2A}"/>
              </a:ext>
            </a:extLst>
          </p:cNvPr>
          <p:cNvSpPr txBox="1"/>
          <p:nvPr/>
        </p:nvSpPr>
        <p:spPr>
          <a:xfrm>
            <a:off x="3401293" y="4869749"/>
            <a:ext cx="1037865" cy="193451"/>
          </a:xfrm>
          <a:prstGeom prst="rect">
            <a:avLst/>
          </a:prstGeom>
          <a:noFill/>
          <a:ln>
            <a:noFill/>
          </a:ln>
        </p:spPr>
        <p:txBody>
          <a:bodyPr spcFirstLastPara="1" wrap="square" lIns="0" tIns="0" rIns="0" bIns="0" anchor="t" anchorCtr="0">
            <a:spAutoFit/>
          </a:bodyPr>
          <a:lstStyle/>
          <a:p>
            <a:pPr algn="r">
              <a:lnSpc>
                <a:spcPct val="128000"/>
              </a:lnSpc>
            </a:pPr>
            <a:r>
              <a:rPr lang="es-CO" sz="982"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982" b="1" dirty="0">
              <a:latin typeface="Verdana" panose="020B0604030504040204" pitchFamily="34" charset="0"/>
              <a:ea typeface="Verdana" panose="020B0604030504040204" pitchFamily="34" charset="0"/>
            </a:endParaRPr>
          </a:p>
        </p:txBody>
      </p:sp>
      <p:cxnSp>
        <p:nvCxnSpPr>
          <p:cNvPr id="96" name="Conector recto 95">
            <a:extLst>
              <a:ext uri="{FF2B5EF4-FFF2-40B4-BE49-F238E27FC236}">
                <a16:creationId xmlns:a16="http://schemas.microsoft.com/office/drawing/2014/main" id="{B4278ECA-6AD5-C865-3F17-82E93330D5BD}"/>
              </a:ext>
            </a:extLst>
          </p:cNvPr>
          <p:cNvCxnSpPr>
            <a:cxnSpLocks/>
          </p:cNvCxnSpPr>
          <p:nvPr/>
        </p:nvCxnSpPr>
        <p:spPr>
          <a:xfrm>
            <a:off x="4619448" y="541415"/>
            <a:ext cx="0" cy="5760000"/>
          </a:xfrm>
          <a:prstGeom prst="line">
            <a:avLst/>
          </a:prstGeom>
          <a:ln w="12700">
            <a:solidFill>
              <a:srgbClr val="F63700"/>
            </a:solidFill>
            <a:prstDash val="sysDash"/>
          </a:ln>
        </p:spPr>
        <p:style>
          <a:lnRef idx="1">
            <a:schemeClr val="accent1"/>
          </a:lnRef>
          <a:fillRef idx="0">
            <a:schemeClr val="accent1"/>
          </a:fillRef>
          <a:effectRef idx="0">
            <a:schemeClr val="accent1"/>
          </a:effectRef>
          <a:fontRef idx="minor">
            <a:schemeClr val="tx1"/>
          </a:fontRef>
        </p:style>
      </p:cxnSp>
      <p:sp>
        <p:nvSpPr>
          <p:cNvPr id="98" name="CuadroTexto 97">
            <a:extLst>
              <a:ext uri="{FF2B5EF4-FFF2-40B4-BE49-F238E27FC236}">
                <a16:creationId xmlns:a16="http://schemas.microsoft.com/office/drawing/2014/main" id="{31EB3578-A3CA-6952-06B0-222CA0E3F194}"/>
              </a:ext>
            </a:extLst>
          </p:cNvPr>
          <p:cNvSpPr txBox="1"/>
          <p:nvPr/>
        </p:nvSpPr>
        <p:spPr>
          <a:xfrm>
            <a:off x="4777973" y="4735602"/>
            <a:ext cx="4166807" cy="245058"/>
          </a:xfrm>
          <a:prstGeom prst="rect">
            <a:avLst/>
          </a:prstGeom>
          <a:solidFill>
            <a:schemeClr val="bg1">
              <a:lumMod val="85000"/>
            </a:schemeClr>
          </a:solidFill>
        </p:spPr>
        <p:txBody>
          <a:bodyPr wrap="square" tIns="36000" bIns="36000">
            <a:spAutoFit/>
          </a:bodyPr>
          <a:lstStyle/>
          <a:p>
            <a:pPr algn="ctr"/>
            <a:r>
              <a:rPr lang="es-ES" sz="1120" b="1" spc="100" dirty="0">
                <a:solidFill>
                  <a:srgbClr val="453C5C"/>
                </a:solidFill>
                <a:latin typeface="Verdana" panose="020B0604030504040204" pitchFamily="34" charset="0"/>
              </a:rPr>
              <a:t>Entidades que reportan los mayores saldos</a:t>
            </a:r>
            <a:endParaRPr lang="es-CO" sz="1120" b="1" spc="100" dirty="0">
              <a:solidFill>
                <a:srgbClr val="453C5C"/>
              </a:solidFill>
            </a:endParaRPr>
          </a:p>
        </p:txBody>
      </p:sp>
      <p:sp>
        <p:nvSpPr>
          <p:cNvPr id="15" name="CuadroTexto 14">
            <a:extLst>
              <a:ext uri="{FF2B5EF4-FFF2-40B4-BE49-F238E27FC236}">
                <a16:creationId xmlns:a16="http://schemas.microsoft.com/office/drawing/2014/main" id="{20C10BC9-00C0-82C8-C1AC-5655F9D5A3ED}"/>
              </a:ext>
            </a:extLst>
          </p:cNvPr>
          <p:cNvSpPr txBox="1"/>
          <p:nvPr/>
        </p:nvSpPr>
        <p:spPr>
          <a:xfrm>
            <a:off x="4926180" y="90159"/>
            <a:ext cx="4104000" cy="938719"/>
          </a:xfrm>
          <a:prstGeom prst="rect">
            <a:avLst/>
          </a:prstGeom>
          <a:gradFill>
            <a:gsLst>
              <a:gs pos="92000">
                <a:srgbClr val="F6F6F6"/>
              </a:gs>
              <a:gs pos="2000">
                <a:schemeClr val="bg1"/>
              </a:gs>
            </a:gsLst>
            <a:lin ang="5400000" scaled="1"/>
          </a:gradFill>
        </p:spPr>
        <p:txBody>
          <a:bodyPr wrap="square">
            <a:spAutoFit/>
          </a:bodyPr>
          <a:lstStyle/>
          <a:p>
            <a:pPr algn="just"/>
            <a:r>
              <a:rPr lang="es-ES" sz="1100" dirty="0">
                <a:solidFill>
                  <a:srgbClr val="453C5C"/>
                </a:solidFill>
                <a:latin typeface="Verdana" panose="020B0604030504040204" pitchFamily="34" charset="0"/>
                <a:ea typeface="Verdana" panose="020B0604030504040204" pitchFamily="34" charset="0"/>
              </a:rPr>
              <a:t>La cuenta </a:t>
            </a:r>
            <a:r>
              <a:rPr lang="es-ES" sz="1100" b="1" dirty="0">
                <a:ln w="0"/>
                <a:solidFill>
                  <a:srgbClr val="2FCB7D"/>
                </a:solidFill>
                <a:latin typeface="Verdana" panose="020B0604030504040204" pitchFamily="34" charset="0"/>
                <a:ea typeface="Verdana" panose="020B0604030504040204" pitchFamily="34" charset="0"/>
              </a:rPr>
              <a:t>Salud</a:t>
            </a:r>
            <a:r>
              <a:rPr lang="es-ES" sz="1100" b="1" dirty="0">
                <a:solidFill>
                  <a:srgbClr val="FD6A00"/>
                </a:solidFill>
                <a:latin typeface="Verdana" panose="020B0604030504040204" pitchFamily="34" charset="0"/>
                <a:ea typeface="Verdana" panose="020B0604030504040204" pitchFamily="34" charset="0"/>
              </a:rPr>
              <a:t> </a:t>
            </a:r>
            <a:r>
              <a:rPr lang="es-ES" sz="1100" dirty="0">
                <a:solidFill>
                  <a:srgbClr val="453C5C"/>
                </a:solidFill>
                <a:latin typeface="Verdana" panose="020B0604030504040204" pitchFamily="34" charset="0"/>
                <a:ea typeface="Verdana" panose="020B0604030504040204" pitchFamily="34" charset="0"/>
              </a:rPr>
              <a:t>es la más representativa del grupo en el sector público y en el nivel territorial, mientras que, en el nacional es </a:t>
            </a:r>
            <a:r>
              <a:rPr lang="es-ES" sz="1100" b="1" dirty="0">
                <a:solidFill>
                  <a:srgbClr val="007E80"/>
                </a:solidFill>
                <a:latin typeface="Verdana" panose="020B0604030504040204" pitchFamily="34" charset="0"/>
                <a:ea typeface="Verdana" panose="020B0604030504040204" pitchFamily="34" charset="0"/>
              </a:rPr>
              <a:t>Subsidios asignados</a:t>
            </a:r>
            <a:r>
              <a:rPr lang="es-ES" sz="1100" dirty="0">
                <a:solidFill>
                  <a:srgbClr val="453C5C"/>
                </a:solidFill>
                <a:latin typeface="Verdana" panose="020B0604030504040204" pitchFamily="34" charset="0"/>
                <a:ea typeface="Verdana" panose="020B0604030504040204" pitchFamily="34" charset="0"/>
              </a:rPr>
              <a:t>. A continuación, se presentan los conceptos más representativos:</a:t>
            </a:r>
            <a:endParaRPr lang="es-CO" sz="1100" dirty="0">
              <a:solidFill>
                <a:srgbClr val="453C5C"/>
              </a:solidFill>
              <a:latin typeface="Verdana" panose="020B0604030504040204" pitchFamily="34" charset="0"/>
              <a:ea typeface="Verdana" panose="020B0604030504040204" pitchFamily="34" charset="0"/>
            </a:endParaRPr>
          </a:p>
        </p:txBody>
      </p:sp>
      <p:sp>
        <p:nvSpPr>
          <p:cNvPr id="40" name="Google Shape;552;p24">
            <a:extLst>
              <a:ext uri="{FF2B5EF4-FFF2-40B4-BE49-F238E27FC236}">
                <a16:creationId xmlns:a16="http://schemas.microsoft.com/office/drawing/2014/main" id="{6D98B65C-E5B6-A125-A022-B56FB678B8D0}"/>
              </a:ext>
            </a:extLst>
          </p:cNvPr>
          <p:cNvSpPr>
            <a:spLocks noChangeAspect="1"/>
          </p:cNvSpPr>
          <p:nvPr/>
        </p:nvSpPr>
        <p:spPr>
          <a:xfrm>
            <a:off x="4737907" y="5953028"/>
            <a:ext cx="2193552" cy="671484"/>
          </a:xfrm>
          <a:prstGeom prst="parallelogram">
            <a:avLst>
              <a:gd name="adj" fmla="val 28949"/>
            </a:avLst>
          </a:prstGeom>
          <a:noFill/>
          <a:ln>
            <a:gradFill>
              <a:gsLst>
                <a:gs pos="0">
                  <a:srgbClr val="007E80"/>
                </a:gs>
                <a:gs pos="100000">
                  <a:srgbClr val="89FBE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grpSp>
        <p:nvGrpSpPr>
          <p:cNvPr id="68" name="Grupo 67">
            <a:extLst>
              <a:ext uri="{FF2B5EF4-FFF2-40B4-BE49-F238E27FC236}">
                <a16:creationId xmlns:a16="http://schemas.microsoft.com/office/drawing/2014/main" id="{8A72D437-83C1-A3D2-0C12-794EEA7BF3C3}"/>
              </a:ext>
            </a:extLst>
          </p:cNvPr>
          <p:cNvGrpSpPr/>
          <p:nvPr/>
        </p:nvGrpSpPr>
        <p:grpSpPr>
          <a:xfrm>
            <a:off x="4729134" y="5094824"/>
            <a:ext cx="4204324" cy="1529688"/>
            <a:chOff x="4709454" y="5094824"/>
            <a:chExt cx="4204324" cy="1529688"/>
          </a:xfrm>
        </p:grpSpPr>
        <p:sp>
          <p:nvSpPr>
            <p:cNvPr id="39" name="Google Shape;552;p24">
              <a:extLst>
                <a:ext uri="{FF2B5EF4-FFF2-40B4-BE49-F238E27FC236}">
                  <a16:creationId xmlns:a16="http://schemas.microsoft.com/office/drawing/2014/main" id="{A3DA0FD7-84DA-35C1-EC3F-A221B6B8F248}"/>
                </a:ext>
              </a:extLst>
            </p:cNvPr>
            <p:cNvSpPr>
              <a:spLocks noChangeAspect="1"/>
            </p:cNvSpPr>
            <p:nvPr/>
          </p:nvSpPr>
          <p:spPr>
            <a:xfrm>
              <a:off x="6830448" y="5940512"/>
              <a:ext cx="2083330" cy="684000"/>
            </a:xfrm>
            <a:prstGeom prst="parallelogram">
              <a:avLst>
                <a:gd name="adj" fmla="val 27646"/>
              </a:avLst>
            </a:prstGeom>
            <a:noFill/>
            <a:ln>
              <a:gradFill>
                <a:gsLst>
                  <a:gs pos="0">
                    <a:srgbClr val="5AD999"/>
                  </a:gs>
                  <a:gs pos="100000">
                    <a:srgbClr val="BEED80"/>
                  </a:gs>
                </a:gsLst>
                <a:lin ang="5400000" scaled="1"/>
              </a:gradFill>
            </a:ln>
          </p:spPr>
          <p:txBody>
            <a:bodyPr lIns="36000" tIns="36000" rIns="36000" bIns="36000"/>
            <a:lstStyle/>
            <a:p>
              <a:pPr algn="ctr"/>
              <a:endParaRPr lang="es-CO" sz="1100" dirty="0">
                <a:solidFill>
                  <a:srgbClr val="453C5C"/>
                </a:solidFill>
                <a:latin typeface="Verdana" panose="020B0604030504040204" pitchFamily="34" charset="0"/>
                <a:ea typeface="Verdana" panose="020B0604030504040204" pitchFamily="34" charset="0"/>
              </a:endParaRPr>
            </a:p>
          </p:txBody>
        </p:sp>
        <p:sp>
          <p:nvSpPr>
            <p:cNvPr id="41" name="Google Shape;552;p24">
              <a:extLst>
                <a:ext uri="{FF2B5EF4-FFF2-40B4-BE49-F238E27FC236}">
                  <a16:creationId xmlns:a16="http://schemas.microsoft.com/office/drawing/2014/main" id="{A3EBBA2E-993B-0A07-90A1-F825BBB23A6F}"/>
                </a:ext>
              </a:extLst>
            </p:cNvPr>
            <p:cNvSpPr>
              <a:spLocks noChangeAspect="1"/>
            </p:cNvSpPr>
            <p:nvPr/>
          </p:nvSpPr>
          <p:spPr>
            <a:xfrm>
              <a:off x="5857246" y="5138366"/>
              <a:ext cx="1982038" cy="684000"/>
            </a:xfrm>
            <a:prstGeom prst="parallelogram">
              <a:avLst>
                <a:gd name="adj" fmla="val 28277"/>
              </a:avLst>
            </a:prstGeom>
            <a:noFill/>
            <a:ln w="12700">
              <a:gradFill>
                <a:gsLst>
                  <a:gs pos="0">
                    <a:srgbClr val="FD6A00"/>
                  </a:gs>
                  <a:gs pos="100000">
                    <a:srgbClr val="EEB85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42" name="Google Shape;552;p24">
              <a:extLst>
                <a:ext uri="{FF2B5EF4-FFF2-40B4-BE49-F238E27FC236}">
                  <a16:creationId xmlns:a16="http://schemas.microsoft.com/office/drawing/2014/main" id="{71C6A210-58C8-2A1F-B657-4AA81B6774B6}"/>
                </a:ext>
              </a:extLst>
            </p:cNvPr>
            <p:cNvSpPr>
              <a:spLocks noChangeAspect="1"/>
            </p:cNvSpPr>
            <p:nvPr/>
          </p:nvSpPr>
          <p:spPr>
            <a:xfrm>
              <a:off x="6057754" y="5094824"/>
              <a:ext cx="2124031" cy="684000"/>
            </a:xfrm>
            <a:prstGeom prst="roundRect">
              <a:avLst/>
            </a:prstGeom>
            <a:gradFill>
              <a:gsLst>
                <a:gs pos="21000">
                  <a:srgbClr val="FD6A00"/>
                </a:gs>
                <a:gs pos="98000">
                  <a:srgbClr val="EEB85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Bogotá </a:t>
              </a:r>
              <a:r>
                <a:rPr lang="es-CO" sz="1100" dirty="0">
                  <a:solidFill>
                    <a:schemeClr val="bg1"/>
                  </a:solidFill>
                  <a:latin typeface="Verdana" panose="020B0604030504040204" pitchFamily="34" charset="0"/>
                  <a:ea typeface="Verdana" panose="020B0604030504040204" pitchFamily="34" charset="0"/>
                </a:rPr>
                <a:t>– 6,5%</a:t>
              </a:r>
            </a:p>
            <a:p>
              <a:pPr algn="ctr"/>
              <a:r>
                <a:rPr lang="es-CO" sz="1100" b="1" dirty="0">
                  <a:solidFill>
                    <a:schemeClr val="bg1"/>
                  </a:solidFill>
                  <a:latin typeface="Verdana" panose="020B0604030504040204" pitchFamily="34" charset="0"/>
                  <a:ea typeface="Verdana" panose="020B0604030504040204" pitchFamily="34" charset="0"/>
                </a:rPr>
                <a:t>ICBF </a:t>
              </a:r>
              <a:r>
                <a:rPr lang="es-CO" sz="1100" dirty="0">
                  <a:solidFill>
                    <a:schemeClr val="bg1"/>
                  </a:solidFill>
                  <a:latin typeface="Verdana" panose="020B0604030504040204" pitchFamily="34" charset="0"/>
                  <a:ea typeface="Verdana" panose="020B0604030504040204" pitchFamily="34" charset="0"/>
                </a:rPr>
                <a:t>– 6,0%</a:t>
              </a:r>
            </a:p>
            <a:p>
              <a:pPr algn="ctr"/>
              <a:r>
                <a:rPr lang="es-CO" sz="1000" b="1" dirty="0">
                  <a:solidFill>
                    <a:schemeClr val="bg1"/>
                  </a:solidFill>
                  <a:latin typeface="Verdana" panose="020B0604030504040204" pitchFamily="34" charset="0"/>
                  <a:ea typeface="Verdana" panose="020B0604030504040204" pitchFamily="34" charset="0"/>
                </a:rPr>
                <a:t>Prosperidad Social </a:t>
              </a:r>
              <a:r>
                <a:rPr lang="es-CO" sz="1100" dirty="0">
                  <a:solidFill>
                    <a:schemeClr val="bg1"/>
                  </a:solidFill>
                  <a:latin typeface="Verdana" panose="020B0604030504040204" pitchFamily="34" charset="0"/>
                  <a:ea typeface="Verdana" panose="020B0604030504040204" pitchFamily="34" charset="0"/>
                </a:rPr>
                <a:t>– 5,2%</a:t>
              </a:r>
            </a:p>
          </p:txBody>
        </p:sp>
        <p:sp>
          <p:nvSpPr>
            <p:cNvPr id="43" name="Google Shape;552;p24">
              <a:extLst>
                <a:ext uri="{FF2B5EF4-FFF2-40B4-BE49-F238E27FC236}">
                  <a16:creationId xmlns:a16="http://schemas.microsoft.com/office/drawing/2014/main" id="{900A802D-75C5-51E2-69F6-D1CA149556D4}"/>
                </a:ext>
              </a:extLst>
            </p:cNvPr>
            <p:cNvSpPr>
              <a:spLocks noChangeAspect="1"/>
            </p:cNvSpPr>
            <p:nvPr/>
          </p:nvSpPr>
          <p:spPr>
            <a:xfrm>
              <a:off x="7000272" y="5889713"/>
              <a:ext cx="1816192" cy="684000"/>
            </a:xfrm>
            <a:prstGeom prst="roundRect">
              <a:avLst/>
            </a:prstGeom>
            <a:gradFill>
              <a:gsLst>
                <a:gs pos="7000">
                  <a:srgbClr val="5AD999"/>
                </a:gs>
                <a:gs pos="100000">
                  <a:srgbClr val="BEED80"/>
                </a:gs>
              </a:gsLst>
              <a:lin ang="0" scaled="0"/>
            </a:gradFill>
            <a:ln>
              <a:noFill/>
            </a:ln>
          </p:spPr>
          <p:txBody>
            <a:bodyPr lIns="36000" tIns="0" rIns="36000" bIns="0"/>
            <a:lstStyle/>
            <a:p>
              <a:pPr algn="ctr"/>
              <a:r>
                <a:rPr lang="es-CO" sz="1100" b="1" dirty="0">
                  <a:solidFill>
                    <a:srgbClr val="453C5C"/>
                  </a:solidFill>
                  <a:latin typeface="Verdana" panose="020B0604030504040204" pitchFamily="34" charset="0"/>
                </a:rPr>
                <a:t>Bogotá </a:t>
              </a:r>
              <a:r>
                <a:rPr lang="es-CO" sz="1100" dirty="0">
                  <a:solidFill>
                    <a:srgbClr val="453C5C"/>
                  </a:solidFill>
                  <a:latin typeface="Verdana" panose="020B0604030504040204" pitchFamily="34" charset="0"/>
                </a:rPr>
                <a:t>– 8,2%</a:t>
              </a:r>
            </a:p>
            <a:p>
              <a:pPr algn="ctr"/>
              <a:r>
                <a:rPr lang="es-CO" sz="1100" b="1" dirty="0">
                  <a:solidFill>
                    <a:srgbClr val="453C5C"/>
                  </a:solidFill>
                  <a:latin typeface="Verdana" panose="020B0604030504040204" pitchFamily="34" charset="0"/>
                </a:rPr>
                <a:t>Medellín </a:t>
              </a:r>
              <a:r>
                <a:rPr lang="es-CO" sz="1100" dirty="0">
                  <a:solidFill>
                    <a:srgbClr val="453C5C"/>
                  </a:solidFill>
                  <a:latin typeface="Verdana" panose="020B0604030504040204" pitchFamily="34" charset="0"/>
                </a:rPr>
                <a:t>– 4,4%</a:t>
              </a:r>
            </a:p>
            <a:p>
              <a:pPr algn="ctr"/>
              <a:r>
                <a:rPr lang="es-CO" sz="1000" b="1" dirty="0">
                  <a:solidFill>
                    <a:srgbClr val="453C5C"/>
                  </a:solidFill>
                  <a:latin typeface="Verdana" panose="020B0604030504040204" pitchFamily="34" charset="0"/>
                </a:rPr>
                <a:t>Fondo </a:t>
              </a:r>
              <a:r>
                <a:rPr lang="es-CO" sz="1000" b="1" dirty="0" err="1">
                  <a:solidFill>
                    <a:srgbClr val="453C5C"/>
                  </a:solidFill>
                  <a:latin typeface="Verdana" panose="020B0604030504040204" pitchFamily="34" charset="0"/>
                </a:rPr>
                <a:t>Financ</a:t>
              </a:r>
              <a:r>
                <a:rPr lang="es-CO" sz="1000" b="1" dirty="0">
                  <a:solidFill>
                    <a:srgbClr val="453C5C"/>
                  </a:solidFill>
                  <a:latin typeface="Verdana" panose="020B0604030504040204" pitchFamily="34" charset="0"/>
                </a:rPr>
                <a:t>. Distrital de Salud</a:t>
              </a:r>
              <a:r>
                <a:rPr lang="es-CO" sz="1100" dirty="0">
                  <a:solidFill>
                    <a:srgbClr val="453C5C"/>
                  </a:solidFill>
                  <a:latin typeface="Verdana" panose="020B0604030504040204" pitchFamily="34" charset="0"/>
                </a:rPr>
                <a:t> – 3,6%</a:t>
              </a:r>
            </a:p>
            <a:p>
              <a:pPr algn="ctr"/>
              <a:endParaRPr lang="es-CO" sz="1100" dirty="0">
                <a:solidFill>
                  <a:srgbClr val="453C5C"/>
                </a:solidFill>
                <a:latin typeface="Verdana" panose="020B0604030504040204" pitchFamily="34" charset="0"/>
              </a:endParaRPr>
            </a:p>
          </p:txBody>
        </p:sp>
        <p:sp>
          <p:nvSpPr>
            <p:cNvPr id="67" name="Google Shape;552;p24">
              <a:extLst>
                <a:ext uri="{FF2B5EF4-FFF2-40B4-BE49-F238E27FC236}">
                  <a16:creationId xmlns:a16="http://schemas.microsoft.com/office/drawing/2014/main" id="{43782EE9-61E8-0EE8-B427-2276E8C94F60}"/>
                </a:ext>
              </a:extLst>
            </p:cNvPr>
            <p:cNvSpPr>
              <a:spLocks/>
            </p:cNvSpPr>
            <p:nvPr/>
          </p:nvSpPr>
          <p:spPr>
            <a:xfrm>
              <a:off x="4709454" y="5889713"/>
              <a:ext cx="2088000" cy="684000"/>
            </a:xfrm>
            <a:prstGeom prst="roundRect">
              <a:avLst/>
            </a:prstGeom>
            <a:gradFill>
              <a:gsLst>
                <a:gs pos="24000">
                  <a:srgbClr val="007E80"/>
                </a:gs>
                <a:gs pos="100000">
                  <a:srgbClr val="89FBE8"/>
                </a:gs>
              </a:gsLst>
              <a:lin ang="0" scaled="0"/>
            </a:gradFill>
            <a:ln>
              <a:noFill/>
            </a:ln>
          </p:spPr>
          <p:txBody>
            <a:bodyPr lIns="0" tIns="36000" rIns="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ICBF </a:t>
              </a:r>
              <a:r>
                <a:rPr lang="es-CO" sz="1100" dirty="0">
                  <a:solidFill>
                    <a:schemeClr val="bg1"/>
                  </a:solidFill>
                  <a:latin typeface="Verdana" panose="020B0604030504040204" pitchFamily="34" charset="0"/>
                  <a:ea typeface="Verdana" panose="020B0604030504040204" pitchFamily="34" charset="0"/>
                </a:rPr>
                <a:t>– 29,2%</a:t>
              </a:r>
            </a:p>
            <a:p>
              <a:pPr algn="ctr"/>
              <a:r>
                <a:rPr lang="es-CO" sz="1000" b="1" dirty="0">
                  <a:solidFill>
                    <a:schemeClr val="bg1"/>
                  </a:solidFill>
                  <a:latin typeface="Verdana" panose="020B0604030504040204" pitchFamily="34" charset="0"/>
                  <a:ea typeface="Verdana" panose="020B0604030504040204" pitchFamily="34" charset="0"/>
                </a:rPr>
                <a:t>Prosperidad Social </a:t>
              </a:r>
              <a:r>
                <a:rPr lang="es-CO" sz="1100" b="1" dirty="0">
                  <a:solidFill>
                    <a:schemeClr val="bg1"/>
                  </a:solidFill>
                  <a:latin typeface="Verdana" panose="020B0604030504040204" pitchFamily="34" charset="0"/>
                  <a:ea typeface="Verdana" panose="020B0604030504040204" pitchFamily="34" charset="0"/>
                </a:rPr>
                <a:t>– </a:t>
              </a:r>
              <a:r>
                <a:rPr lang="es-CO" sz="1100" dirty="0">
                  <a:solidFill>
                    <a:schemeClr val="bg1"/>
                  </a:solidFill>
                  <a:latin typeface="Verdana" panose="020B0604030504040204" pitchFamily="34" charset="0"/>
                  <a:ea typeface="Verdana" panose="020B0604030504040204" pitchFamily="34" charset="0"/>
                </a:rPr>
                <a:t>25,2%</a:t>
              </a:r>
            </a:p>
            <a:p>
              <a:pPr algn="ctr"/>
              <a:r>
                <a:rPr lang="es-CO" sz="1050" b="1" dirty="0">
                  <a:solidFill>
                    <a:schemeClr val="bg1"/>
                  </a:solidFill>
                  <a:latin typeface="Verdana" panose="020B0604030504040204" pitchFamily="34" charset="0"/>
                  <a:ea typeface="Verdana" panose="020B0604030504040204" pitchFamily="34" charset="0"/>
                </a:rPr>
                <a:t>MinMinas </a:t>
              </a:r>
              <a:r>
                <a:rPr lang="es-CO" sz="1050" dirty="0">
                  <a:solidFill>
                    <a:schemeClr val="bg1"/>
                  </a:solidFill>
                  <a:latin typeface="Verdana" panose="020B0604030504040204" pitchFamily="34" charset="0"/>
                  <a:ea typeface="Verdana" panose="020B0604030504040204" pitchFamily="34" charset="0"/>
                </a:rPr>
                <a:t>– 19,6%</a:t>
              </a:r>
            </a:p>
          </p:txBody>
        </p:sp>
      </p:grpSp>
      <p:pic>
        <p:nvPicPr>
          <p:cNvPr id="3" name="Imagen 2">
            <a:extLst>
              <a:ext uri="{FF2B5EF4-FFF2-40B4-BE49-F238E27FC236}">
                <a16:creationId xmlns:a16="http://schemas.microsoft.com/office/drawing/2014/main" id="{419AC67A-464B-1516-D718-C0D04831C716}"/>
              </a:ext>
            </a:extLst>
          </p:cNvPr>
          <p:cNvPicPr>
            <a:picLocks noChangeAspect="1"/>
          </p:cNvPicPr>
          <p:nvPr/>
        </p:nvPicPr>
        <p:blipFill>
          <a:blip r:embed="rId2"/>
          <a:stretch>
            <a:fillRect/>
          </a:stretch>
        </p:blipFill>
        <p:spPr>
          <a:xfrm>
            <a:off x="-797349" y="859321"/>
            <a:ext cx="6238139" cy="3096000"/>
          </a:xfrm>
          <a:prstGeom prst="rect">
            <a:avLst/>
          </a:prstGeom>
        </p:spPr>
      </p:pic>
      <p:grpSp>
        <p:nvGrpSpPr>
          <p:cNvPr id="14" name="Grupo 13">
            <a:extLst>
              <a:ext uri="{FF2B5EF4-FFF2-40B4-BE49-F238E27FC236}">
                <a16:creationId xmlns:a16="http://schemas.microsoft.com/office/drawing/2014/main" id="{C003DC8E-8C59-49DB-AF7C-5FDB21E3B937}"/>
              </a:ext>
            </a:extLst>
          </p:cNvPr>
          <p:cNvGrpSpPr/>
          <p:nvPr/>
        </p:nvGrpSpPr>
        <p:grpSpPr>
          <a:xfrm>
            <a:off x="-95085" y="4724483"/>
            <a:ext cx="4788000" cy="2232000"/>
            <a:chOff x="0" y="0"/>
            <a:chExt cx="6112951" cy="2915770"/>
          </a:xfrm>
        </p:grpSpPr>
        <p:grpSp>
          <p:nvGrpSpPr>
            <p:cNvPr id="17" name="Grupo 16">
              <a:extLst>
                <a:ext uri="{FF2B5EF4-FFF2-40B4-BE49-F238E27FC236}">
                  <a16:creationId xmlns:a16="http://schemas.microsoft.com/office/drawing/2014/main" id="{062BA70C-B710-A781-FB32-5E8DC56FDA64}"/>
                </a:ext>
              </a:extLst>
            </p:cNvPr>
            <p:cNvGrpSpPr/>
            <p:nvPr/>
          </p:nvGrpSpPr>
          <p:grpSpPr>
            <a:xfrm>
              <a:off x="0" y="0"/>
              <a:ext cx="6112951" cy="2915770"/>
              <a:chOff x="0" y="0"/>
              <a:chExt cx="6112951" cy="2915770"/>
            </a:xfrm>
          </p:grpSpPr>
          <p:graphicFrame>
            <p:nvGraphicFramePr>
              <p:cNvPr id="23" name="Gráfico 22">
                <a:extLst>
                  <a:ext uri="{FF2B5EF4-FFF2-40B4-BE49-F238E27FC236}">
                    <a16:creationId xmlns:a16="http://schemas.microsoft.com/office/drawing/2014/main" id="{BBBD2C0A-1186-7D59-8028-CBBD0F531516}"/>
                  </a:ext>
                </a:extLst>
              </p:cNvPr>
              <p:cNvGraphicFramePr/>
              <p:nvPr/>
            </p:nvGraphicFramePr>
            <p:xfrm>
              <a:off x="0" y="0"/>
              <a:ext cx="6112951" cy="2915770"/>
            </p:xfrm>
            <a:graphic>
              <a:graphicData uri="http://schemas.openxmlformats.org/drawingml/2006/chart">
                <c:chart xmlns:c="http://schemas.openxmlformats.org/drawingml/2006/chart" xmlns:r="http://schemas.openxmlformats.org/officeDocument/2006/relationships" r:id="rId3"/>
              </a:graphicData>
            </a:graphic>
          </p:graphicFrame>
          <p:sp>
            <p:nvSpPr>
              <p:cNvPr id="24" name="CuadroTexto 9">
                <a:extLst>
                  <a:ext uri="{FF2B5EF4-FFF2-40B4-BE49-F238E27FC236}">
                    <a16:creationId xmlns:a16="http://schemas.microsoft.com/office/drawing/2014/main" id="{7EA15678-8CA6-2305-BDB8-86E2C2ADF660}"/>
                  </a:ext>
                </a:extLst>
              </p:cNvPr>
              <p:cNvSpPr txBox="1"/>
              <p:nvPr/>
            </p:nvSpPr>
            <p:spPr>
              <a:xfrm>
                <a:off x="148833" y="2528115"/>
                <a:ext cx="1050194" cy="1798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grpSp>
        <p:sp>
          <p:nvSpPr>
            <p:cNvPr id="18" name="CuadroTexto 3">
              <a:extLst>
                <a:ext uri="{FF2B5EF4-FFF2-40B4-BE49-F238E27FC236}">
                  <a16:creationId xmlns:a16="http://schemas.microsoft.com/office/drawing/2014/main" id="{A9CB0B13-DA2B-5A1D-E908-9D3956017102}"/>
                </a:ext>
              </a:extLst>
            </p:cNvPr>
            <p:cNvSpPr txBox="1"/>
            <p:nvPr/>
          </p:nvSpPr>
          <p:spPr>
            <a:xfrm>
              <a:off x="1026655" y="2530513"/>
              <a:ext cx="1000474" cy="1787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19" name="CuadroTexto 4">
              <a:extLst>
                <a:ext uri="{FF2B5EF4-FFF2-40B4-BE49-F238E27FC236}">
                  <a16:creationId xmlns:a16="http://schemas.microsoft.com/office/drawing/2014/main" id="{E678F0DE-4214-2CF5-B2DA-553D92A4118D}"/>
                </a:ext>
              </a:extLst>
            </p:cNvPr>
            <p:cNvSpPr txBox="1"/>
            <p:nvPr/>
          </p:nvSpPr>
          <p:spPr>
            <a:xfrm>
              <a:off x="2196267" y="2522722"/>
              <a:ext cx="1052531" cy="1798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20" name="CuadroTexto 5">
              <a:extLst>
                <a:ext uri="{FF2B5EF4-FFF2-40B4-BE49-F238E27FC236}">
                  <a16:creationId xmlns:a16="http://schemas.microsoft.com/office/drawing/2014/main" id="{D9F68C0F-7A81-06F0-80DD-597242ACEF14}"/>
                </a:ext>
              </a:extLst>
            </p:cNvPr>
            <p:cNvSpPr txBox="1"/>
            <p:nvPr/>
          </p:nvSpPr>
          <p:spPr>
            <a:xfrm>
              <a:off x="4163555" y="2526956"/>
              <a:ext cx="1052531" cy="1798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21" name="CuadroTexto 6">
              <a:extLst>
                <a:ext uri="{FF2B5EF4-FFF2-40B4-BE49-F238E27FC236}">
                  <a16:creationId xmlns:a16="http://schemas.microsoft.com/office/drawing/2014/main" id="{4B189FA5-A826-5121-E402-4FB4D5744E52}"/>
                </a:ext>
              </a:extLst>
            </p:cNvPr>
            <p:cNvSpPr txBox="1"/>
            <p:nvPr/>
          </p:nvSpPr>
          <p:spPr>
            <a:xfrm>
              <a:off x="3009911" y="2514929"/>
              <a:ext cx="1052531" cy="1798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22" name="CuadroTexto 7">
              <a:extLst>
                <a:ext uri="{FF2B5EF4-FFF2-40B4-BE49-F238E27FC236}">
                  <a16:creationId xmlns:a16="http://schemas.microsoft.com/office/drawing/2014/main" id="{30C5FDC9-8359-D125-D86E-672BB5429F66}"/>
                </a:ext>
              </a:extLst>
            </p:cNvPr>
            <p:cNvSpPr txBox="1"/>
            <p:nvPr/>
          </p:nvSpPr>
          <p:spPr>
            <a:xfrm>
              <a:off x="5008948" y="2516374"/>
              <a:ext cx="1052531" cy="1798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grpSp>
      <p:grpSp>
        <p:nvGrpSpPr>
          <p:cNvPr id="25" name="Grupo 24">
            <a:extLst>
              <a:ext uri="{FF2B5EF4-FFF2-40B4-BE49-F238E27FC236}">
                <a16:creationId xmlns:a16="http://schemas.microsoft.com/office/drawing/2014/main" id="{D3A9B9FD-F783-41BA-8D11-B1E9531BECC0}"/>
              </a:ext>
            </a:extLst>
          </p:cNvPr>
          <p:cNvGrpSpPr/>
          <p:nvPr/>
        </p:nvGrpSpPr>
        <p:grpSpPr>
          <a:xfrm>
            <a:off x="4772962" y="1099218"/>
            <a:ext cx="4260721" cy="3438144"/>
            <a:chOff x="0" y="0"/>
            <a:chExt cx="4314991" cy="3435493"/>
          </a:xfrm>
        </p:grpSpPr>
        <p:grpSp>
          <p:nvGrpSpPr>
            <p:cNvPr id="26" name="Grupo 25">
              <a:extLst>
                <a:ext uri="{FF2B5EF4-FFF2-40B4-BE49-F238E27FC236}">
                  <a16:creationId xmlns:a16="http://schemas.microsoft.com/office/drawing/2014/main" id="{DEE2672E-5E4B-718F-22A8-371E23DE9A35}"/>
                </a:ext>
              </a:extLst>
            </p:cNvPr>
            <p:cNvGrpSpPr/>
            <p:nvPr/>
          </p:nvGrpSpPr>
          <p:grpSpPr>
            <a:xfrm>
              <a:off x="0" y="62860"/>
              <a:ext cx="869995" cy="3330959"/>
              <a:chOff x="0" y="62860"/>
              <a:chExt cx="871765" cy="3295467"/>
            </a:xfrm>
          </p:grpSpPr>
          <p:grpSp>
            <p:nvGrpSpPr>
              <p:cNvPr id="165" name="Grupo 164">
                <a:extLst>
                  <a:ext uri="{FF2B5EF4-FFF2-40B4-BE49-F238E27FC236}">
                    <a16:creationId xmlns:a16="http://schemas.microsoft.com/office/drawing/2014/main" id="{1C17812D-E3C3-965B-5E0F-30FC5B8E0985}"/>
                  </a:ext>
                </a:extLst>
              </p:cNvPr>
              <p:cNvGrpSpPr/>
              <p:nvPr/>
            </p:nvGrpSpPr>
            <p:grpSpPr>
              <a:xfrm>
                <a:off x="9516" y="62860"/>
                <a:ext cx="862249" cy="3295467"/>
                <a:chOff x="9516" y="62860"/>
                <a:chExt cx="862249" cy="3295467"/>
              </a:xfrm>
            </p:grpSpPr>
            <p:grpSp>
              <p:nvGrpSpPr>
                <p:cNvPr id="169" name="Grupo 168">
                  <a:extLst>
                    <a:ext uri="{FF2B5EF4-FFF2-40B4-BE49-F238E27FC236}">
                      <a16:creationId xmlns:a16="http://schemas.microsoft.com/office/drawing/2014/main" id="{E9C5998A-9F03-9207-C3F5-B587CA7D16F5}"/>
                    </a:ext>
                  </a:extLst>
                </p:cNvPr>
                <p:cNvGrpSpPr/>
                <p:nvPr/>
              </p:nvGrpSpPr>
              <p:grpSpPr>
                <a:xfrm>
                  <a:off x="9516" y="62860"/>
                  <a:ext cx="862249" cy="3295467"/>
                  <a:chOff x="9516" y="62860"/>
                  <a:chExt cx="860459" cy="3360780"/>
                </a:xfrm>
              </p:grpSpPr>
              <p:sp>
                <p:nvSpPr>
                  <p:cNvPr id="173" name="Rectángulo 172">
                    <a:extLst>
                      <a:ext uri="{FF2B5EF4-FFF2-40B4-BE49-F238E27FC236}">
                        <a16:creationId xmlns:a16="http://schemas.microsoft.com/office/drawing/2014/main" id="{1712DFB6-76AB-011E-FDF6-F828C0BB75F3}"/>
                      </a:ext>
                    </a:extLst>
                  </p:cNvPr>
                  <p:cNvSpPr/>
                  <p:nvPr/>
                </p:nvSpPr>
                <p:spPr>
                  <a:xfrm>
                    <a:off x="72872" y="74292"/>
                    <a:ext cx="562051" cy="702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Sector Público</a:t>
                    </a:r>
                  </a:p>
                </p:txBody>
              </p:sp>
              <p:sp>
                <p:nvSpPr>
                  <p:cNvPr id="174" name="Rectángulo 173">
                    <a:extLst>
                      <a:ext uri="{FF2B5EF4-FFF2-40B4-BE49-F238E27FC236}">
                        <a16:creationId xmlns:a16="http://schemas.microsoft.com/office/drawing/2014/main" id="{5187CF48-BA29-4DA0-A270-A72F69DF337B}"/>
                      </a:ext>
                    </a:extLst>
                  </p:cNvPr>
                  <p:cNvSpPr/>
                  <p:nvPr/>
                </p:nvSpPr>
                <p:spPr>
                  <a:xfrm>
                    <a:off x="72870" y="806317"/>
                    <a:ext cx="562052" cy="324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738C50EB-DAE7-4643-B16F-DDD2000E85A0}"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33,9%</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75" name="Elipse 174">
                    <a:extLst>
                      <a:ext uri="{FF2B5EF4-FFF2-40B4-BE49-F238E27FC236}">
                        <a16:creationId xmlns:a16="http://schemas.microsoft.com/office/drawing/2014/main" id="{18FC94F3-4ABE-2536-1542-07A7201A9690}"/>
                      </a:ext>
                    </a:extLst>
                  </p:cNvPr>
                  <p:cNvSpPr/>
                  <p:nvPr/>
                </p:nvSpPr>
                <p:spPr>
                  <a:xfrm>
                    <a:off x="72872" y="74291"/>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6" name="Elipse 175">
                    <a:extLst>
                      <a:ext uri="{FF2B5EF4-FFF2-40B4-BE49-F238E27FC236}">
                        <a16:creationId xmlns:a16="http://schemas.microsoft.com/office/drawing/2014/main" id="{1A597868-6B92-2A91-3B2B-326965178D7B}"/>
                      </a:ext>
                    </a:extLst>
                  </p:cNvPr>
                  <p:cNvSpPr/>
                  <p:nvPr/>
                </p:nvSpPr>
                <p:spPr>
                  <a:xfrm>
                    <a:off x="9516" y="116203"/>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7" name="Elipse 176">
                    <a:extLst>
                      <a:ext uri="{FF2B5EF4-FFF2-40B4-BE49-F238E27FC236}">
                        <a16:creationId xmlns:a16="http://schemas.microsoft.com/office/drawing/2014/main" id="{6A5306E4-38F5-E583-83C6-25ABBDCE75E0}"/>
                      </a:ext>
                    </a:extLst>
                  </p:cNvPr>
                  <p:cNvSpPr/>
                  <p:nvPr/>
                </p:nvSpPr>
                <p:spPr>
                  <a:xfrm>
                    <a:off x="32895" y="62860"/>
                    <a:ext cx="576000"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8" name="Rectángulo 177">
                    <a:extLst>
                      <a:ext uri="{FF2B5EF4-FFF2-40B4-BE49-F238E27FC236}">
                        <a16:creationId xmlns:a16="http://schemas.microsoft.com/office/drawing/2014/main" id="{90F8B7BE-B918-315B-57A5-FD2FA2D3C708}"/>
                      </a:ext>
                    </a:extLst>
                  </p:cNvPr>
                  <p:cNvSpPr/>
                  <p:nvPr/>
                </p:nvSpPr>
                <p:spPr>
                  <a:xfrm>
                    <a:off x="653975" y="74289"/>
                    <a:ext cx="216000" cy="10548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72000" tIns="0" rIns="72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CEC553F6-8747-4DC1-8ECA-ADD355E0A069}"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$ 31.308,4 </a:t>
                    </a:fld>
                    <a:endParaRPr lang="es-CO" sz="4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79" name="Rectángulo 178">
                    <a:extLst>
                      <a:ext uri="{FF2B5EF4-FFF2-40B4-BE49-F238E27FC236}">
                        <a16:creationId xmlns:a16="http://schemas.microsoft.com/office/drawing/2014/main" id="{AA5AB468-63C2-63C8-B73C-933A0F2B402B}"/>
                      </a:ext>
                    </a:extLst>
                  </p:cNvPr>
                  <p:cNvSpPr/>
                  <p:nvPr/>
                </p:nvSpPr>
                <p:spPr>
                  <a:xfrm>
                    <a:off x="64940" y="1221101"/>
                    <a:ext cx="562051" cy="7020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Nacional</a:t>
                    </a:r>
                  </a:p>
                </p:txBody>
              </p:sp>
              <p:sp>
                <p:nvSpPr>
                  <p:cNvPr id="180" name="Rectángulo 179">
                    <a:extLst>
                      <a:ext uri="{FF2B5EF4-FFF2-40B4-BE49-F238E27FC236}">
                        <a16:creationId xmlns:a16="http://schemas.microsoft.com/office/drawing/2014/main" id="{C5A86785-0750-373D-7906-7FB1B642C029}"/>
                      </a:ext>
                    </a:extLst>
                  </p:cNvPr>
                  <p:cNvSpPr/>
                  <p:nvPr/>
                </p:nvSpPr>
                <p:spPr>
                  <a:xfrm>
                    <a:off x="649210" y="1221098"/>
                    <a:ext cx="216000" cy="10548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901826F8-39F2-43E1-ABD5-9B5ED24E805D}"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$ 9.552,6 </a:t>
                    </a:fld>
                    <a:endParaRPr lang="es-CO" sz="4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1" name="Rectángulo 180">
                    <a:extLst>
                      <a:ext uri="{FF2B5EF4-FFF2-40B4-BE49-F238E27FC236}">
                        <a16:creationId xmlns:a16="http://schemas.microsoft.com/office/drawing/2014/main" id="{C4E3CB2A-7F63-2B13-F5FB-3FBFE53972DE}"/>
                      </a:ext>
                    </a:extLst>
                  </p:cNvPr>
                  <p:cNvSpPr/>
                  <p:nvPr/>
                </p:nvSpPr>
                <p:spPr>
                  <a:xfrm>
                    <a:off x="68108" y="2370853"/>
                    <a:ext cx="562051" cy="702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2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Territorial</a:t>
                    </a:r>
                  </a:p>
                </p:txBody>
              </p:sp>
              <p:sp>
                <p:nvSpPr>
                  <p:cNvPr id="182" name="Rectángulo 181">
                    <a:extLst>
                      <a:ext uri="{FF2B5EF4-FFF2-40B4-BE49-F238E27FC236}">
                        <a16:creationId xmlns:a16="http://schemas.microsoft.com/office/drawing/2014/main" id="{A74CA768-9A4A-0FBD-0373-B00ED2D62EEF}"/>
                      </a:ext>
                    </a:extLst>
                  </p:cNvPr>
                  <p:cNvSpPr/>
                  <p:nvPr/>
                </p:nvSpPr>
                <p:spPr>
                  <a:xfrm>
                    <a:off x="68108" y="3099640"/>
                    <a:ext cx="562052" cy="324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718DFE04-F408-4C05-86E8-0694028A2A93}"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42,7%</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83" name="Rectángulo 182">
                    <a:extLst>
                      <a:ext uri="{FF2B5EF4-FFF2-40B4-BE49-F238E27FC236}">
                        <a16:creationId xmlns:a16="http://schemas.microsoft.com/office/drawing/2014/main" id="{25F03954-00B2-6646-1754-964D8427C64D}"/>
                      </a:ext>
                    </a:extLst>
                  </p:cNvPr>
                  <p:cNvSpPr/>
                  <p:nvPr/>
                </p:nvSpPr>
                <p:spPr>
                  <a:xfrm>
                    <a:off x="649211" y="2367614"/>
                    <a:ext cx="216000" cy="1054801"/>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BD0ABAA0-0DD3-448F-BF22-88EEFCED0FD3}"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$ 31.306,9 </a:t>
                    </a:fld>
                    <a:endParaRPr lang="es-CO" sz="4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4" name="Rectángulo 183">
                    <a:extLst>
                      <a:ext uri="{FF2B5EF4-FFF2-40B4-BE49-F238E27FC236}">
                        <a16:creationId xmlns:a16="http://schemas.microsoft.com/office/drawing/2014/main" id="{D534D21E-2450-5353-3C81-D74167D11BBA}"/>
                      </a:ext>
                    </a:extLst>
                  </p:cNvPr>
                  <p:cNvSpPr/>
                  <p:nvPr/>
                </p:nvSpPr>
                <p:spPr>
                  <a:xfrm>
                    <a:off x="68103" y="1952829"/>
                    <a:ext cx="562052" cy="32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rtl="0">
                      <a:lnSpc>
                        <a:spcPct val="100000"/>
                      </a:lnSpc>
                      <a:spcBef>
                        <a:spcPts val="0"/>
                      </a:spcBef>
                      <a:spcAft>
                        <a:spcPts val="0"/>
                      </a:spcAft>
                      <a:buClr>
                        <a:srgbClr val="000000"/>
                      </a:buClr>
                      <a:buFont typeface="Arial"/>
                    </a:pPr>
                    <a:fld id="{0C5CC5C3-EBBA-4075-99A0-2BE4A5806F04}" type="TxLink">
                      <a:rPr lang="en-US"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rPr>
                      <a:pPr marL="0" marR="0" indent="0" algn="ctr" rtl="0">
                        <a:lnSpc>
                          <a:spcPct val="100000"/>
                        </a:lnSpc>
                        <a:spcBef>
                          <a:spcPts val="0"/>
                        </a:spcBef>
                        <a:spcAft>
                          <a:spcPts val="0"/>
                        </a:spcAft>
                        <a:buClr>
                          <a:srgbClr val="000000"/>
                        </a:buClr>
                        <a:buFont typeface="Arial"/>
                      </a:pPr>
                      <a:t>50,3%</a:t>
                    </a:fld>
                    <a:endParaRPr lang="es-CO"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endParaRPr>
                  </a:p>
                </p:txBody>
              </p:sp>
            </p:grpSp>
            <p:sp>
              <p:nvSpPr>
                <p:cNvPr id="170" name="Elipse 169">
                  <a:extLst>
                    <a:ext uri="{FF2B5EF4-FFF2-40B4-BE49-F238E27FC236}">
                      <a16:creationId xmlns:a16="http://schemas.microsoft.com/office/drawing/2014/main" id="{ACADF95F-9598-04DF-9E08-69911C21A6F2}"/>
                    </a:ext>
                  </a:extLst>
                </p:cNvPr>
                <p:cNvSpPr/>
                <p:nvPr/>
              </p:nvSpPr>
              <p:spPr>
                <a:xfrm>
                  <a:off x="95242" y="1188493"/>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1" name="Elipse 170">
                  <a:extLst>
                    <a:ext uri="{FF2B5EF4-FFF2-40B4-BE49-F238E27FC236}">
                      <a16:creationId xmlns:a16="http://schemas.microsoft.com/office/drawing/2014/main" id="{141A58FB-8FD2-B549-9145-6C7C129840CE}"/>
                    </a:ext>
                  </a:extLst>
                </p:cNvPr>
                <p:cNvSpPr/>
                <p:nvPr/>
              </p:nvSpPr>
              <p:spPr>
                <a:xfrm>
                  <a:off x="31750" y="1229591"/>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2" name="Elipse 171">
                  <a:extLst>
                    <a:ext uri="{FF2B5EF4-FFF2-40B4-BE49-F238E27FC236}">
                      <a16:creationId xmlns:a16="http://schemas.microsoft.com/office/drawing/2014/main" id="{5E10A2B9-B9BD-C09E-B74C-EB0091455856}"/>
                    </a:ext>
                  </a:extLst>
                </p:cNvPr>
                <p:cNvSpPr/>
                <p:nvPr/>
              </p:nvSpPr>
              <p:spPr>
                <a:xfrm>
                  <a:off x="55185" y="1177289"/>
                  <a:ext cx="577197"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sp>
            <p:nvSpPr>
              <p:cNvPr id="166" name="Elipse 165">
                <a:extLst>
                  <a:ext uri="{FF2B5EF4-FFF2-40B4-BE49-F238E27FC236}">
                    <a16:creationId xmlns:a16="http://schemas.microsoft.com/office/drawing/2014/main" id="{FAA6DCEE-41B8-07AC-A245-EB545ABB9970}"/>
                  </a:ext>
                </a:extLst>
              </p:cNvPr>
              <p:cNvSpPr/>
              <p:nvPr/>
            </p:nvSpPr>
            <p:spPr>
              <a:xfrm>
                <a:off x="63492" y="2302917"/>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67" name="Elipse 166">
                <a:extLst>
                  <a:ext uri="{FF2B5EF4-FFF2-40B4-BE49-F238E27FC236}">
                    <a16:creationId xmlns:a16="http://schemas.microsoft.com/office/drawing/2014/main" id="{B4321F79-8519-FE3F-72FE-5C83618ABFD0}"/>
                  </a:ext>
                </a:extLst>
              </p:cNvPr>
              <p:cNvSpPr/>
              <p:nvPr/>
            </p:nvSpPr>
            <p:spPr>
              <a:xfrm>
                <a:off x="0" y="2344015"/>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68" name="Elipse 167">
                <a:extLst>
                  <a:ext uri="{FF2B5EF4-FFF2-40B4-BE49-F238E27FC236}">
                    <a16:creationId xmlns:a16="http://schemas.microsoft.com/office/drawing/2014/main" id="{BCDD2601-1FF3-64D1-1E0A-0CCD0F45ABB6}"/>
                  </a:ext>
                </a:extLst>
              </p:cNvPr>
              <p:cNvSpPr/>
              <p:nvPr/>
            </p:nvSpPr>
            <p:spPr>
              <a:xfrm>
                <a:off x="23433" y="2291713"/>
                <a:ext cx="577197"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grpSp>
          <p:nvGrpSpPr>
            <p:cNvPr id="27" name="Grupo 26">
              <a:extLst>
                <a:ext uri="{FF2B5EF4-FFF2-40B4-BE49-F238E27FC236}">
                  <a16:creationId xmlns:a16="http://schemas.microsoft.com/office/drawing/2014/main" id="{AA3127DE-F3CB-443B-B9C2-0158E1B381C5}"/>
                </a:ext>
              </a:extLst>
            </p:cNvPr>
            <p:cNvGrpSpPr/>
            <p:nvPr/>
          </p:nvGrpSpPr>
          <p:grpSpPr>
            <a:xfrm>
              <a:off x="856105" y="0"/>
              <a:ext cx="3458886" cy="3435493"/>
              <a:chOff x="856105" y="0"/>
              <a:chExt cx="3458886" cy="3435493"/>
            </a:xfrm>
          </p:grpSpPr>
          <p:grpSp>
            <p:nvGrpSpPr>
              <p:cNvPr id="28" name="Grupo 27">
                <a:extLst>
                  <a:ext uri="{FF2B5EF4-FFF2-40B4-BE49-F238E27FC236}">
                    <a16:creationId xmlns:a16="http://schemas.microsoft.com/office/drawing/2014/main" id="{B2E377D7-DB33-03C0-F54D-5B727568BE4E}"/>
                  </a:ext>
                </a:extLst>
              </p:cNvPr>
              <p:cNvGrpSpPr/>
              <p:nvPr/>
            </p:nvGrpSpPr>
            <p:grpSpPr>
              <a:xfrm>
                <a:off x="892279" y="0"/>
                <a:ext cx="3296891" cy="1158423"/>
                <a:chOff x="892279" y="0"/>
                <a:chExt cx="3296891" cy="1158423"/>
              </a:xfrm>
            </p:grpSpPr>
            <p:grpSp>
              <p:nvGrpSpPr>
                <p:cNvPr id="149" name="Grupo 148">
                  <a:extLst>
                    <a:ext uri="{FF2B5EF4-FFF2-40B4-BE49-F238E27FC236}">
                      <a16:creationId xmlns:a16="http://schemas.microsoft.com/office/drawing/2014/main" id="{228711FA-C749-F72B-AFCD-887A56DD4E1D}"/>
                    </a:ext>
                  </a:extLst>
                </p:cNvPr>
                <p:cNvGrpSpPr/>
                <p:nvPr/>
              </p:nvGrpSpPr>
              <p:grpSpPr>
                <a:xfrm>
                  <a:off x="892279" y="0"/>
                  <a:ext cx="3285197" cy="1158423"/>
                  <a:chOff x="892279" y="0"/>
                  <a:chExt cx="3291148" cy="1132145"/>
                </a:xfrm>
              </p:grpSpPr>
              <p:grpSp>
                <p:nvGrpSpPr>
                  <p:cNvPr id="153" name="Grupo 152">
                    <a:extLst>
                      <a:ext uri="{FF2B5EF4-FFF2-40B4-BE49-F238E27FC236}">
                        <a16:creationId xmlns:a16="http://schemas.microsoft.com/office/drawing/2014/main" id="{00E314D4-F7D5-76BE-318C-1F248A50F676}"/>
                      </a:ext>
                    </a:extLst>
                  </p:cNvPr>
                  <p:cNvGrpSpPr/>
                  <p:nvPr/>
                </p:nvGrpSpPr>
                <p:grpSpPr>
                  <a:xfrm>
                    <a:off x="892279" y="0"/>
                    <a:ext cx="1134765" cy="1129236"/>
                    <a:chOff x="892279" y="0"/>
                    <a:chExt cx="1134765" cy="1129236"/>
                  </a:xfrm>
                </p:grpSpPr>
                <p:sp>
                  <p:nvSpPr>
                    <p:cNvPr id="162" name="CuadroTexto 61">
                      <a:extLst>
                        <a:ext uri="{FF2B5EF4-FFF2-40B4-BE49-F238E27FC236}">
                          <a16:creationId xmlns:a16="http://schemas.microsoft.com/office/drawing/2014/main" id="{9E2AB132-D0DC-0349-E9C6-71710226B97F}"/>
                        </a:ext>
                      </a:extLst>
                    </p:cNvPr>
                    <p:cNvSpPr txBox="1"/>
                    <p:nvPr/>
                  </p:nvSpPr>
                  <p:spPr>
                    <a:xfrm>
                      <a:off x="892279" y="0"/>
                      <a:ext cx="1134765"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E093278C-A665-4012-A43F-331946E89BC7}" type="TxLink">
                        <a:rPr lang="en-US" sz="1000" b="0" i="0" u="none" strike="noStrike" kern="1200">
                          <a:solidFill>
                            <a:srgbClr val="453C5C"/>
                          </a:solidFill>
                          <a:latin typeface="Verdana"/>
                          <a:ea typeface="Verdana"/>
                          <a:cs typeface="Verdana"/>
                        </a:rPr>
                        <a:pPr algn="ctr"/>
                        <a:t>UPC - Régimen subsidiado</a:t>
                      </a:fld>
                      <a:endParaRPr lang="es-MX" sz="1000" kern="1200"/>
                    </a:p>
                  </p:txBody>
                </p:sp>
                <p:sp>
                  <p:nvSpPr>
                    <p:cNvPr id="163" name="CuadroTexto 62">
                      <a:extLst>
                        <a:ext uri="{FF2B5EF4-FFF2-40B4-BE49-F238E27FC236}">
                          <a16:creationId xmlns:a16="http://schemas.microsoft.com/office/drawing/2014/main" id="{14167443-9E65-E834-8A6E-1FF156541887}"/>
                        </a:ext>
                      </a:extLst>
                    </p:cNvPr>
                    <p:cNvSpPr txBox="1"/>
                    <p:nvPr/>
                  </p:nvSpPr>
                  <p:spPr>
                    <a:xfrm>
                      <a:off x="942870" y="681719"/>
                      <a:ext cx="1033590"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AC7D37A2-D92F-4F67-8886-457D0DC36690}" type="TxLink">
                        <a:rPr lang="en-US" sz="1000" b="1" i="0" u="none" strike="noStrike" kern="1200">
                          <a:solidFill>
                            <a:srgbClr val="453C5C"/>
                          </a:solidFill>
                          <a:latin typeface="Verdana"/>
                          <a:ea typeface="Verdana"/>
                          <a:cs typeface="Verdana"/>
                        </a:rPr>
                        <a:pPr marL="0" indent="0" algn="ctr"/>
                        <a:t> $ 26.400,9 </a:t>
                      </a:fld>
                      <a:endParaRPr lang="es-MX" sz="1000" b="1" i="0" u="none" strike="noStrike" kern="1200">
                        <a:solidFill>
                          <a:srgbClr val="453C5C"/>
                        </a:solidFill>
                        <a:latin typeface="Verdana"/>
                        <a:ea typeface="Verdana"/>
                        <a:cs typeface="Verdana"/>
                      </a:endParaRPr>
                    </a:p>
                  </p:txBody>
                </p:sp>
                <p:sp>
                  <p:nvSpPr>
                    <p:cNvPr id="164" name="CuadroTexto 63">
                      <a:extLst>
                        <a:ext uri="{FF2B5EF4-FFF2-40B4-BE49-F238E27FC236}">
                          <a16:creationId xmlns:a16="http://schemas.microsoft.com/office/drawing/2014/main" id="{6C1F5DEE-2699-E979-0087-0F031E38A4F2}"/>
                        </a:ext>
                      </a:extLst>
                    </p:cNvPr>
                    <p:cNvSpPr txBox="1"/>
                    <p:nvPr/>
                  </p:nvSpPr>
                  <p:spPr>
                    <a:xfrm>
                      <a:off x="987225" y="871629"/>
                      <a:ext cx="944880" cy="25760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232CCE6-4D0C-4F39-AAE0-7BA22809F63C}" type="TxLink">
                        <a:rPr lang="en-US" sz="1100" b="0" i="0" u="none" strike="noStrike" kern="1200">
                          <a:solidFill>
                            <a:srgbClr val="453C5C"/>
                          </a:solidFill>
                          <a:latin typeface="Verdana"/>
                          <a:ea typeface="Verdana"/>
                          <a:cs typeface="Verdana"/>
                        </a:rPr>
                        <a:pPr algn="ctr"/>
                        <a:t>84,3%</a:t>
                      </a:fld>
                      <a:endParaRPr lang="es-MX" sz="2000" b="1" kern="1200"/>
                    </a:p>
                  </p:txBody>
                </p:sp>
              </p:grpSp>
              <p:grpSp>
                <p:nvGrpSpPr>
                  <p:cNvPr id="154" name="Grupo 153">
                    <a:extLst>
                      <a:ext uri="{FF2B5EF4-FFF2-40B4-BE49-F238E27FC236}">
                        <a16:creationId xmlns:a16="http://schemas.microsoft.com/office/drawing/2014/main" id="{0332B216-2677-9F05-E7CC-4FF3F2C991CA}"/>
                      </a:ext>
                    </a:extLst>
                  </p:cNvPr>
                  <p:cNvGrpSpPr/>
                  <p:nvPr/>
                </p:nvGrpSpPr>
                <p:grpSpPr>
                  <a:xfrm>
                    <a:off x="2003613" y="0"/>
                    <a:ext cx="1111337" cy="1132144"/>
                    <a:chOff x="2003613" y="0"/>
                    <a:chExt cx="1111337" cy="1132144"/>
                  </a:xfrm>
                </p:grpSpPr>
                <p:sp>
                  <p:nvSpPr>
                    <p:cNvPr id="159" name="CuadroTexto 58">
                      <a:extLst>
                        <a:ext uri="{FF2B5EF4-FFF2-40B4-BE49-F238E27FC236}">
                          <a16:creationId xmlns:a16="http://schemas.microsoft.com/office/drawing/2014/main" id="{74DB3261-A401-BF2C-6FDB-0F364B4A7FEC}"/>
                        </a:ext>
                      </a:extLst>
                    </p:cNvPr>
                    <p:cNvSpPr txBox="1"/>
                    <p:nvPr/>
                  </p:nvSpPr>
                  <p:spPr>
                    <a:xfrm>
                      <a:off x="2003613" y="0"/>
                      <a:ext cx="1111337"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1ACCF12E-82EE-4B9F-AF4B-20FC602A3BBF}" type="TxLink">
                        <a:rPr lang="en-US" sz="1000" b="0" i="0" u="none" strike="noStrike" kern="1200">
                          <a:solidFill>
                            <a:srgbClr val="453C5C"/>
                          </a:solidFill>
                          <a:latin typeface="Verdana"/>
                          <a:ea typeface="Verdana"/>
                          <a:cs typeface="Verdana"/>
                        </a:rPr>
                        <a:pPr algn="ctr"/>
                        <a:t>Acciones de salud pública</a:t>
                      </a:fld>
                      <a:endParaRPr lang="es-MX" sz="1000" kern="1200"/>
                    </a:p>
                  </p:txBody>
                </p:sp>
                <p:sp>
                  <p:nvSpPr>
                    <p:cNvPr id="160" name="CuadroTexto 59">
                      <a:extLst>
                        <a:ext uri="{FF2B5EF4-FFF2-40B4-BE49-F238E27FC236}">
                          <a16:creationId xmlns:a16="http://schemas.microsoft.com/office/drawing/2014/main" id="{70846872-5D96-A754-0DCE-770E2777462F}"/>
                        </a:ext>
                      </a:extLst>
                    </p:cNvPr>
                    <p:cNvSpPr txBox="1"/>
                    <p:nvPr/>
                  </p:nvSpPr>
                  <p:spPr>
                    <a:xfrm>
                      <a:off x="2050385" y="681719"/>
                      <a:ext cx="1017800"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D571DB65-0280-4D21-9F38-040252CF98D1}" type="TxLink">
                        <a:rPr lang="en-US" sz="1000" b="1" i="0" u="none" strike="noStrike" kern="1200">
                          <a:solidFill>
                            <a:srgbClr val="453C5C"/>
                          </a:solidFill>
                          <a:latin typeface="Verdana"/>
                          <a:ea typeface="Verdana"/>
                          <a:cs typeface="Verdana"/>
                        </a:rPr>
                        <a:pPr marL="0" indent="0" algn="ctr"/>
                        <a:t> $ 1.414,7 </a:t>
                      </a:fld>
                      <a:endParaRPr lang="es-MX" sz="1000" b="1" i="0" u="none" strike="noStrike" kern="1200">
                        <a:solidFill>
                          <a:srgbClr val="453C5C"/>
                        </a:solidFill>
                        <a:latin typeface="Verdana"/>
                        <a:ea typeface="Verdana"/>
                        <a:cs typeface="Verdana"/>
                      </a:endParaRPr>
                    </a:p>
                  </p:txBody>
                </p:sp>
                <p:sp>
                  <p:nvSpPr>
                    <p:cNvPr id="161" name="CuadroTexto 60">
                      <a:extLst>
                        <a:ext uri="{FF2B5EF4-FFF2-40B4-BE49-F238E27FC236}">
                          <a16:creationId xmlns:a16="http://schemas.microsoft.com/office/drawing/2014/main" id="{20280F9F-FD8C-4696-987A-B53C9CA96BAC}"/>
                        </a:ext>
                      </a:extLst>
                    </p:cNvPr>
                    <p:cNvSpPr txBox="1"/>
                    <p:nvPr/>
                  </p:nvSpPr>
                  <p:spPr>
                    <a:xfrm>
                      <a:off x="2086844" y="868722"/>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C712CB9-D6E3-46A9-B1C3-54895DBB6688}" type="TxLink">
                        <a:rPr lang="en-US" sz="1100" b="0" i="0" u="none" strike="noStrike" kern="1200">
                          <a:solidFill>
                            <a:srgbClr val="453C5C"/>
                          </a:solidFill>
                          <a:latin typeface="Verdana"/>
                          <a:ea typeface="Verdana"/>
                          <a:cs typeface="Verdana"/>
                        </a:rPr>
                        <a:pPr algn="ctr"/>
                        <a:t>4,5%</a:t>
                      </a:fld>
                      <a:endParaRPr lang="es-MX" sz="2000" b="1" kern="1200"/>
                    </a:p>
                  </p:txBody>
                </p:sp>
              </p:grpSp>
              <p:grpSp>
                <p:nvGrpSpPr>
                  <p:cNvPr id="155" name="Grupo 154">
                    <a:extLst>
                      <a:ext uri="{FF2B5EF4-FFF2-40B4-BE49-F238E27FC236}">
                        <a16:creationId xmlns:a16="http://schemas.microsoft.com/office/drawing/2014/main" id="{94F1D92D-33EE-0870-8C26-D879E4A730E4}"/>
                      </a:ext>
                    </a:extLst>
                  </p:cNvPr>
                  <p:cNvGrpSpPr/>
                  <p:nvPr/>
                </p:nvGrpSpPr>
                <p:grpSpPr>
                  <a:xfrm>
                    <a:off x="3126495" y="0"/>
                    <a:ext cx="1056932" cy="1132145"/>
                    <a:chOff x="3126495" y="0"/>
                    <a:chExt cx="1056932" cy="1132145"/>
                  </a:xfrm>
                </p:grpSpPr>
                <p:sp>
                  <p:nvSpPr>
                    <p:cNvPr id="156" name="CuadroTexto 55">
                      <a:extLst>
                        <a:ext uri="{FF2B5EF4-FFF2-40B4-BE49-F238E27FC236}">
                          <a16:creationId xmlns:a16="http://schemas.microsoft.com/office/drawing/2014/main" id="{6BE5FB90-FD2A-5570-A19C-7C1DFB6656D8}"/>
                        </a:ext>
                      </a:extLst>
                    </p:cNvPr>
                    <p:cNvSpPr txBox="1"/>
                    <p:nvPr/>
                  </p:nvSpPr>
                  <p:spPr>
                    <a:xfrm>
                      <a:off x="3126638"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9261840-74E2-461B-A4B3-54759ADA6668}" type="TxLink">
                        <a:rPr lang="en-US" sz="1000" b="0" i="0" u="none" strike="noStrike" kern="1200">
                          <a:solidFill>
                            <a:srgbClr val="453C5C"/>
                          </a:solidFill>
                          <a:latin typeface="Verdana"/>
                          <a:ea typeface="Verdana"/>
                          <a:cs typeface="Verdana"/>
                        </a:rPr>
                        <a:pPr algn="ctr"/>
                        <a:t>Asignación de bienes y servicios</a:t>
                      </a:fld>
                      <a:endParaRPr lang="es-MX" sz="1000" kern="1200"/>
                    </a:p>
                  </p:txBody>
                </p:sp>
                <p:sp>
                  <p:nvSpPr>
                    <p:cNvPr id="157" name="CuadroTexto 56">
                      <a:extLst>
                        <a:ext uri="{FF2B5EF4-FFF2-40B4-BE49-F238E27FC236}">
                          <a16:creationId xmlns:a16="http://schemas.microsoft.com/office/drawing/2014/main" id="{7100BC11-08B2-36A0-B157-BDC3B6104575}"/>
                        </a:ext>
                      </a:extLst>
                    </p:cNvPr>
                    <p:cNvSpPr txBox="1"/>
                    <p:nvPr/>
                  </p:nvSpPr>
                  <p:spPr>
                    <a:xfrm>
                      <a:off x="3126495" y="681718"/>
                      <a:ext cx="1056932"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69408717-F690-4FBE-9671-39183ACF8914}" type="TxLink">
                        <a:rPr lang="en-US" sz="1000" b="1" i="0" u="none" strike="noStrike" kern="1200">
                          <a:solidFill>
                            <a:srgbClr val="453C5C"/>
                          </a:solidFill>
                          <a:latin typeface="Verdana"/>
                          <a:ea typeface="Verdana"/>
                          <a:cs typeface="Verdana"/>
                        </a:rPr>
                        <a:pPr marL="0" indent="0" algn="ctr"/>
                        <a:t> $ 1.141,5 </a:t>
                      </a:fld>
                      <a:endParaRPr lang="es-MX" sz="1000" b="1" i="0" u="none" strike="noStrike" kern="1200">
                        <a:solidFill>
                          <a:srgbClr val="453C5C"/>
                        </a:solidFill>
                        <a:latin typeface="Verdana"/>
                        <a:ea typeface="Verdana"/>
                        <a:cs typeface="Verdana"/>
                      </a:endParaRPr>
                    </a:p>
                  </p:txBody>
                </p:sp>
                <p:sp>
                  <p:nvSpPr>
                    <p:cNvPr id="158" name="CuadroTexto 57">
                      <a:extLst>
                        <a:ext uri="{FF2B5EF4-FFF2-40B4-BE49-F238E27FC236}">
                          <a16:creationId xmlns:a16="http://schemas.microsoft.com/office/drawing/2014/main" id="{15DEE9F5-8FA0-B361-8F60-D0E844F70C22}"/>
                        </a:ext>
                      </a:extLst>
                    </p:cNvPr>
                    <p:cNvSpPr txBox="1"/>
                    <p:nvPr/>
                  </p:nvSpPr>
                  <p:spPr>
                    <a:xfrm>
                      <a:off x="3182521" y="868723"/>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EB5774C5-3EA9-44B0-8136-FD9415C9CD17}" type="TxLink">
                        <a:rPr lang="en-US" sz="1100" b="0" i="0" u="none" strike="noStrike" kern="1200">
                          <a:solidFill>
                            <a:srgbClr val="453C5C"/>
                          </a:solidFill>
                          <a:latin typeface="Verdana"/>
                          <a:ea typeface="Verdana"/>
                          <a:cs typeface="Verdana"/>
                        </a:rPr>
                        <a:pPr algn="ctr"/>
                        <a:t>3,6%</a:t>
                      </a:fld>
                      <a:endParaRPr lang="es-MX" sz="2000" b="1" kern="1200"/>
                    </a:p>
                  </p:txBody>
                </p:sp>
              </p:grpSp>
            </p:grpSp>
            <p:cxnSp>
              <p:nvCxnSpPr>
                <p:cNvPr id="150" name="Conector recto 149">
                  <a:extLst>
                    <a:ext uri="{FF2B5EF4-FFF2-40B4-BE49-F238E27FC236}">
                      <a16:creationId xmlns:a16="http://schemas.microsoft.com/office/drawing/2014/main" id="{5FBD36AF-B129-1997-3FD2-12C88AC47ACB}"/>
                    </a:ext>
                  </a:extLst>
                </p:cNvPr>
                <p:cNvCxnSpPr/>
                <p:nvPr/>
              </p:nvCxnSpPr>
              <p:spPr>
                <a:xfrm flipV="1">
                  <a:off x="965596" y="653665"/>
                  <a:ext cx="3223574" cy="761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1" name="Conector recto 150">
                  <a:extLst>
                    <a:ext uri="{FF2B5EF4-FFF2-40B4-BE49-F238E27FC236}">
                      <a16:creationId xmlns:a16="http://schemas.microsoft.com/office/drawing/2014/main" id="{5FB23C37-09E5-61BC-632B-8DC5A6EDCDDD}"/>
                    </a:ext>
                  </a:extLst>
                </p:cNvPr>
                <p:cNvCxnSpPr/>
                <p:nvPr/>
              </p:nvCxnSpPr>
              <p:spPr>
                <a:xfrm>
                  <a:off x="2012290" y="83178"/>
                  <a:ext cx="7067"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2" name="Conector recto 151">
                  <a:extLst>
                    <a:ext uri="{FF2B5EF4-FFF2-40B4-BE49-F238E27FC236}">
                      <a16:creationId xmlns:a16="http://schemas.microsoft.com/office/drawing/2014/main" id="{BDEC4A90-9F2E-B2C4-2BD9-3D0076A042D2}"/>
                    </a:ext>
                  </a:extLst>
                </p:cNvPr>
                <p:cNvCxnSpPr>
                  <a:cxnSpLocks/>
                </p:cNvCxnSpPr>
                <p:nvPr/>
              </p:nvCxnSpPr>
              <p:spPr>
                <a:xfrm>
                  <a:off x="3113838" y="62859"/>
                  <a:ext cx="10889"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9" name="Grupo 28">
                <a:extLst>
                  <a:ext uri="{FF2B5EF4-FFF2-40B4-BE49-F238E27FC236}">
                    <a16:creationId xmlns:a16="http://schemas.microsoft.com/office/drawing/2014/main" id="{75949A26-C635-0ACE-1A03-E0A173519BAF}"/>
                  </a:ext>
                </a:extLst>
              </p:cNvPr>
              <p:cNvGrpSpPr/>
              <p:nvPr/>
            </p:nvGrpSpPr>
            <p:grpSpPr>
              <a:xfrm>
                <a:off x="856105" y="1135851"/>
                <a:ext cx="3458886" cy="1135635"/>
                <a:chOff x="856105" y="1135851"/>
                <a:chExt cx="3458886" cy="1135635"/>
              </a:xfrm>
            </p:grpSpPr>
            <p:grpSp>
              <p:nvGrpSpPr>
                <p:cNvPr id="133" name="Grupo 132">
                  <a:extLst>
                    <a:ext uri="{FF2B5EF4-FFF2-40B4-BE49-F238E27FC236}">
                      <a16:creationId xmlns:a16="http://schemas.microsoft.com/office/drawing/2014/main" id="{BC241381-6779-E613-AA9A-187AC1DEB6CA}"/>
                    </a:ext>
                  </a:extLst>
                </p:cNvPr>
                <p:cNvGrpSpPr/>
                <p:nvPr/>
              </p:nvGrpSpPr>
              <p:grpSpPr>
                <a:xfrm>
                  <a:off x="856105" y="1135851"/>
                  <a:ext cx="3458886" cy="1135635"/>
                  <a:chOff x="856105" y="1135852"/>
                  <a:chExt cx="3465155" cy="1109958"/>
                </a:xfrm>
              </p:grpSpPr>
              <p:grpSp>
                <p:nvGrpSpPr>
                  <p:cNvPr id="137" name="Grupo 136">
                    <a:extLst>
                      <a:ext uri="{FF2B5EF4-FFF2-40B4-BE49-F238E27FC236}">
                        <a16:creationId xmlns:a16="http://schemas.microsoft.com/office/drawing/2014/main" id="{5E49BD14-77F5-8D63-7476-FE066C02839F}"/>
                      </a:ext>
                    </a:extLst>
                  </p:cNvPr>
                  <p:cNvGrpSpPr/>
                  <p:nvPr/>
                </p:nvGrpSpPr>
                <p:grpSpPr>
                  <a:xfrm>
                    <a:off x="856105" y="1153294"/>
                    <a:ext cx="1155400" cy="1092516"/>
                    <a:chOff x="856105" y="1153294"/>
                    <a:chExt cx="1155400" cy="1092516"/>
                  </a:xfrm>
                </p:grpSpPr>
                <p:sp>
                  <p:nvSpPr>
                    <p:cNvPr id="146" name="CuadroTexto 45">
                      <a:extLst>
                        <a:ext uri="{FF2B5EF4-FFF2-40B4-BE49-F238E27FC236}">
                          <a16:creationId xmlns:a16="http://schemas.microsoft.com/office/drawing/2014/main" id="{FBD00A51-C2C4-16E3-303B-AA98CDAC6ECF}"/>
                        </a:ext>
                      </a:extLst>
                    </p:cNvPr>
                    <p:cNvSpPr txBox="1"/>
                    <p:nvPr/>
                  </p:nvSpPr>
                  <p:spPr>
                    <a:xfrm>
                      <a:off x="856105" y="1153294"/>
                      <a:ext cx="1155400" cy="660592"/>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E5F436A1-EC87-4D89-8B03-66C140442063}" type="TxLink">
                        <a:rPr lang="en-US" sz="1000" b="0" i="0" u="none" strike="noStrike" kern="1200">
                          <a:solidFill>
                            <a:srgbClr val="453C5C"/>
                          </a:solidFill>
                          <a:latin typeface="Verdana"/>
                          <a:ea typeface="Verdana"/>
                          <a:cs typeface="Verdana"/>
                        </a:rPr>
                        <a:pPr algn="ctr"/>
                        <a:t>Para asistencia social</a:t>
                      </a:fld>
                      <a:endParaRPr lang="es-MX" sz="1000" kern="1200"/>
                    </a:p>
                  </p:txBody>
                </p:sp>
                <p:sp>
                  <p:nvSpPr>
                    <p:cNvPr id="147" name="CuadroTexto 46">
                      <a:extLst>
                        <a:ext uri="{FF2B5EF4-FFF2-40B4-BE49-F238E27FC236}">
                          <a16:creationId xmlns:a16="http://schemas.microsoft.com/office/drawing/2014/main" id="{33B8C16E-363A-92B0-BB6B-F92A08C9BBAF}"/>
                        </a:ext>
                      </a:extLst>
                    </p:cNvPr>
                    <p:cNvSpPr txBox="1"/>
                    <p:nvPr/>
                  </p:nvSpPr>
                  <p:spPr>
                    <a:xfrm>
                      <a:off x="917707" y="1771057"/>
                      <a:ext cx="1032195"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D78220A5-885B-4593-907D-F803D1BC9838}" type="TxLink">
                        <a:rPr lang="en-US" sz="1000" b="1" i="0" u="none" strike="noStrike" kern="1200">
                          <a:solidFill>
                            <a:srgbClr val="453C5C"/>
                          </a:solidFill>
                          <a:latin typeface="Verdana"/>
                          <a:ea typeface="Verdana"/>
                          <a:cs typeface="Verdana"/>
                        </a:rPr>
                        <a:pPr marL="0" indent="0" algn="ctr"/>
                        <a:t> $ 4.809,5 </a:t>
                      </a:fld>
                      <a:endParaRPr lang="es-MX" sz="1000" b="1" i="0" u="none" strike="noStrike" kern="1200">
                        <a:solidFill>
                          <a:srgbClr val="453C5C"/>
                        </a:solidFill>
                        <a:latin typeface="Verdana"/>
                        <a:ea typeface="Verdana"/>
                        <a:cs typeface="Verdana"/>
                      </a:endParaRPr>
                    </a:p>
                  </p:txBody>
                </p:sp>
                <p:sp>
                  <p:nvSpPr>
                    <p:cNvPr id="148" name="CuadroTexto 47">
                      <a:extLst>
                        <a:ext uri="{FF2B5EF4-FFF2-40B4-BE49-F238E27FC236}">
                          <a16:creationId xmlns:a16="http://schemas.microsoft.com/office/drawing/2014/main" id="{C100A62D-8772-AAA0-25E7-AB91976251F2}"/>
                        </a:ext>
                      </a:extLst>
                    </p:cNvPr>
                    <p:cNvSpPr txBox="1"/>
                    <p:nvPr/>
                  </p:nvSpPr>
                  <p:spPr>
                    <a:xfrm>
                      <a:off x="961365" y="1982980"/>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BC4FA905-FD50-4358-8EE1-521448538274}" type="TxLink">
                        <a:rPr lang="en-US" sz="1100" b="0" i="0" u="none" strike="noStrike" kern="1200">
                          <a:solidFill>
                            <a:srgbClr val="453C5C"/>
                          </a:solidFill>
                          <a:latin typeface="Verdana"/>
                          <a:ea typeface="Verdana"/>
                          <a:cs typeface="Verdana"/>
                        </a:rPr>
                        <a:pPr algn="ctr"/>
                        <a:t>50,3%</a:t>
                      </a:fld>
                      <a:endParaRPr lang="es-MX" sz="2000" b="1" kern="1200"/>
                    </a:p>
                  </p:txBody>
                </p:sp>
              </p:grpSp>
              <p:grpSp>
                <p:nvGrpSpPr>
                  <p:cNvPr id="138" name="Grupo 137">
                    <a:extLst>
                      <a:ext uri="{FF2B5EF4-FFF2-40B4-BE49-F238E27FC236}">
                        <a16:creationId xmlns:a16="http://schemas.microsoft.com/office/drawing/2014/main" id="{AEB887A4-C929-76D6-2B08-AE581AD07FEC}"/>
                      </a:ext>
                    </a:extLst>
                  </p:cNvPr>
                  <p:cNvGrpSpPr/>
                  <p:nvPr/>
                </p:nvGrpSpPr>
                <p:grpSpPr>
                  <a:xfrm>
                    <a:off x="2048650" y="1135852"/>
                    <a:ext cx="1056640" cy="1109956"/>
                    <a:chOff x="2048650" y="1135852"/>
                    <a:chExt cx="1056640" cy="1109956"/>
                  </a:xfrm>
                </p:grpSpPr>
                <p:sp>
                  <p:nvSpPr>
                    <p:cNvPr id="143" name="CuadroTexto 42">
                      <a:extLst>
                        <a:ext uri="{FF2B5EF4-FFF2-40B4-BE49-F238E27FC236}">
                          <a16:creationId xmlns:a16="http://schemas.microsoft.com/office/drawing/2014/main" id="{12071C9C-9D5B-5B34-153E-370C95CF7406}"/>
                        </a:ext>
                      </a:extLst>
                    </p:cNvPr>
                    <p:cNvSpPr txBox="1"/>
                    <p:nvPr/>
                  </p:nvSpPr>
                  <p:spPr>
                    <a:xfrm>
                      <a:off x="2048650" y="1135852"/>
                      <a:ext cx="1056640" cy="695476"/>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85AE38C2-6C7D-49E3-A9AA-DAEE508B080B}" type="TxLink">
                        <a:rPr lang="en-US" sz="1000" b="0" i="0" u="none" strike="noStrike" kern="1200">
                          <a:solidFill>
                            <a:srgbClr val="453C5C"/>
                          </a:solidFill>
                          <a:latin typeface="Verdana"/>
                          <a:ea typeface="Verdana"/>
                          <a:cs typeface="Verdana"/>
                        </a:rPr>
                        <a:pPr algn="ctr"/>
                        <a:t>Servicio de energía</a:t>
                      </a:fld>
                      <a:endParaRPr lang="es-MX" sz="1000" kern="1200"/>
                    </a:p>
                  </p:txBody>
                </p:sp>
                <p:sp>
                  <p:nvSpPr>
                    <p:cNvPr id="144" name="CuadroTexto 43">
                      <a:extLst>
                        <a:ext uri="{FF2B5EF4-FFF2-40B4-BE49-F238E27FC236}">
                          <a16:creationId xmlns:a16="http://schemas.microsoft.com/office/drawing/2014/main" id="{923364BE-3428-AD5A-7B03-9294B780D435}"/>
                        </a:ext>
                      </a:extLst>
                    </p:cNvPr>
                    <p:cNvSpPr txBox="1"/>
                    <p:nvPr/>
                  </p:nvSpPr>
                  <p:spPr>
                    <a:xfrm>
                      <a:off x="2062730" y="1771058"/>
                      <a:ext cx="1028480"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5CF5F6E8-5DB2-48BE-9537-63EA824BA38F}" type="TxLink">
                        <a:rPr lang="en-US" sz="1000" b="1" i="0" u="none" strike="noStrike" kern="1200">
                          <a:solidFill>
                            <a:srgbClr val="453C5C"/>
                          </a:solidFill>
                          <a:latin typeface="Verdana"/>
                          <a:ea typeface="Verdana"/>
                          <a:cs typeface="Verdana"/>
                        </a:rPr>
                        <a:pPr marL="0" indent="0" algn="ctr"/>
                        <a:t> $ 3.049,0 </a:t>
                      </a:fld>
                      <a:endParaRPr lang="es-MX" sz="1000" b="1" i="0" u="none" strike="noStrike" kern="1200">
                        <a:solidFill>
                          <a:srgbClr val="453C5C"/>
                        </a:solidFill>
                        <a:latin typeface="Verdana"/>
                        <a:ea typeface="Verdana"/>
                        <a:cs typeface="Verdana"/>
                      </a:endParaRPr>
                    </a:p>
                  </p:txBody>
                </p:sp>
                <p:sp>
                  <p:nvSpPr>
                    <p:cNvPr id="145" name="CuadroTexto 44">
                      <a:extLst>
                        <a:ext uri="{FF2B5EF4-FFF2-40B4-BE49-F238E27FC236}">
                          <a16:creationId xmlns:a16="http://schemas.microsoft.com/office/drawing/2014/main" id="{3A3C5B65-EAB3-838B-7C98-C40320481F5D}"/>
                        </a:ext>
                      </a:extLst>
                    </p:cNvPr>
                    <p:cNvSpPr txBox="1"/>
                    <p:nvPr/>
                  </p:nvSpPr>
                  <p:spPr>
                    <a:xfrm>
                      <a:off x="2104530" y="1982978"/>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FB542477-EA58-4F19-8E19-7E92EB7A77E6}" type="TxLink">
                        <a:rPr lang="en-US" sz="1100" b="0" i="0" u="none" strike="noStrike" kern="1200">
                          <a:solidFill>
                            <a:srgbClr val="453C5C"/>
                          </a:solidFill>
                          <a:latin typeface="Verdana"/>
                          <a:ea typeface="Verdana"/>
                          <a:cs typeface="Verdana"/>
                        </a:rPr>
                        <a:pPr algn="ctr"/>
                        <a:t>31,9%</a:t>
                      </a:fld>
                      <a:endParaRPr lang="es-MX" sz="2000" b="1" kern="1200"/>
                    </a:p>
                  </p:txBody>
                </p:sp>
              </p:grpSp>
              <p:grpSp>
                <p:nvGrpSpPr>
                  <p:cNvPr id="139" name="Grupo 138">
                    <a:extLst>
                      <a:ext uri="{FF2B5EF4-FFF2-40B4-BE49-F238E27FC236}">
                        <a16:creationId xmlns:a16="http://schemas.microsoft.com/office/drawing/2014/main" id="{B131DC3F-7A8E-4421-970E-3CDCECAA2DB4}"/>
                      </a:ext>
                    </a:extLst>
                  </p:cNvPr>
                  <p:cNvGrpSpPr/>
                  <p:nvPr/>
                </p:nvGrpSpPr>
                <p:grpSpPr>
                  <a:xfrm>
                    <a:off x="3173683" y="1176550"/>
                    <a:ext cx="1147577" cy="1069258"/>
                    <a:chOff x="3173683" y="1176550"/>
                    <a:chExt cx="1147577" cy="1069258"/>
                  </a:xfrm>
                </p:grpSpPr>
                <p:sp>
                  <p:nvSpPr>
                    <p:cNvPr id="140" name="CuadroTexto 39">
                      <a:extLst>
                        <a:ext uri="{FF2B5EF4-FFF2-40B4-BE49-F238E27FC236}">
                          <a16:creationId xmlns:a16="http://schemas.microsoft.com/office/drawing/2014/main" id="{96B99C65-0D76-D901-1080-571657B021D4}"/>
                        </a:ext>
                      </a:extLst>
                    </p:cNvPr>
                    <p:cNvSpPr txBox="1"/>
                    <p:nvPr/>
                  </p:nvSpPr>
                  <p:spPr>
                    <a:xfrm>
                      <a:off x="3219152" y="1176550"/>
                      <a:ext cx="1056640" cy="614079"/>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993FBFBF-68E9-43B4-827D-E8E8A7A0CED3}" type="TxLink">
                        <a:rPr lang="en-US" sz="1000" b="0" i="0" u="none" strike="noStrike" kern="1200">
                          <a:solidFill>
                            <a:srgbClr val="453C5C"/>
                          </a:solidFill>
                          <a:latin typeface="Verdana"/>
                          <a:ea typeface="Verdana"/>
                          <a:cs typeface="Verdana"/>
                        </a:rPr>
                        <a:pPr algn="ctr"/>
                        <a:t>Para vivienda</a:t>
                      </a:fld>
                      <a:endParaRPr lang="es-MX" sz="1000" kern="1200" dirty="0"/>
                    </a:p>
                  </p:txBody>
                </p:sp>
                <p:sp>
                  <p:nvSpPr>
                    <p:cNvPr id="141" name="CuadroTexto 40">
                      <a:extLst>
                        <a:ext uri="{FF2B5EF4-FFF2-40B4-BE49-F238E27FC236}">
                          <a16:creationId xmlns:a16="http://schemas.microsoft.com/office/drawing/2014/main" id="{9D189B41-2440-B064-3DB2-E99D67D51140}"/>
                        </a:ext>
                      </a:extLst>
                    </p:cNvPr>
                    <p:cNvSpPr txBox="1"/>
                    <p:nvPr/>
                  </p:nvSpPr>
                  <p:spPr>
                    <a:xfrm>
                      <a:off x="3173683" y="1771058"/>
                      <a:ext cx="1147577"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CD41C62A-FCDD-4C49-BBD9-94D101143976}" type="TxLink">
                        <a:rPr lang="en-US" sz="1000" b="1" i="0" u="none" strike="noStrike" kern="1200">
                          <a:solidFill>
                            <a:srgbClr val="453C5C"/>
                          </a:solidFill>
                          <a:latin typeface="Verdana"/>
                          <a:ea typeface="Verdana"/>
                          <a:cs typeface="Verdana"/>
                        </a:rPr>
                        <a:pPr marL="0" indent="0" algn="ctr"/>
                        <a:t> $ 698,1 </a:t>
                      </a:fld>
                      <a:endParaRPr lang="es-MX" sz="1000" b="1" i="0" u="none" strike="noStrike" kern="1200">
                        <a:solidFill>
                          <a:srgbClr val="453C5C"/>
                        </a:solidFill>
                        <a:latin typeface="Verdana"/>
                        <a:ea typeface="Verdana"/>
                        <a:cs typeface="Verdana"/>
                      </a:endParaRPr>
                    </a:p>
                  </p:txBody>
                </p:sp>
                <p:sp>
                  <p:nvSpPr>
                    <p:cNvPr id="142" name="CuadroTexto 41">
                      <a:extLst>
                        <a:ext uri="{FF2B5EF4-FFF2-40B4-BE49-F238E27FC236}">
                          <a16:creationId xmlns:a16="http://schemas.microsoft.com/office/drawing/2014/main" id="{27CD795A-3EA9-1CCE-A4F5-0DEBAAC64A34}"/>
                        </a:ext>
                      </a:extLst>
                    </p:cNvPr>
                    <p:cNvSpPr txBox="1"/>
                    <p:nvPr/>
                  </p:nvSpPr>
                  <p:spPr>
                    <a:xfrm>
                      <a:off x="3275032" y="1982978"/>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2165A874-B995-4005-81BE-27CE71B75EC2}" type="TxLink">
                        <a:rPr lang="en-US" sz="1100" b="0" i="0" u="none" strike="noStrike" kern="1200">
                          <a:solidFill>
                            <a:srgbClr val="453C5C"/>
                          </a:solidFill>
                          <a:latin typeface="Verdana"/>
                          <a:ea typeface="Verdana"/>
                          <a:cs typeface="Verdana"/>
                        </a:rPr>
                        <a:pPr algn="ctr"/>
                        <a:t>7,3%</a:t>
                      </a:fld>
                      <a:endParaRPr lang="es-MX" sz="2000" b="1" kern="1200"/>
                    </a:p>
                  </p:txBody>
                </p:sp>
              </p:grpSp>
            </p:grpSp>
            <p:cxnSp>
              <p:nvCxnSpPr>
                <p:cNvPr id="134" name="Conector recto 133">
                  <a:extLst>
                    <a:ext uri="{FF2B5EF4-FFF2-40B4-BE49-F238E27FC236}">
                      <a16:creationId xmlns:a16="http://schemas.microsoft.com/office/drawing/2014/main" id="{DF4F1B05-7AA2-A60B-F47F-C82C38C9BC43}"/>
                    </a:ext>
                  </a:extLst>
                </p:cNvPr>
                <p:cNvCxnSpPr/>
                <p:nvPr/>
              </p:nvCxnSpPr>
              <p:spPr>
                <a:xfrm flipV="1">
                  <a:off x="969159" y="1746524"/>
                  <a:ext cx="3223574" cy="7614"/>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5" name="Conector recto 134">
                  <a:extLst>
                    <a:ext uri="{FF2B5EF4-FFF2-40B4-BE49-F238E27FC236}">
                      <a16:creationId xmlns:a16="http://schemas.microsoft.com/office/drawing/2014/main" id="{C99372B5-885F-07F6-9E9F-2A9EA92EBCA9}"/>
                    </a:ext>
                  </a:extLst>
                </p:cNvPr>
                <p:cNvCxnSpPr/>
                <p:nvPr/>
              </p:nvCxnSpPr>
              <p:spPr>
                <a:xfrm>
                  <a:off x="2015910" y="1231667"/>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6" name="Conector recto 135">
                  <a:extLst>
                    <a:ext uri="{FF2B5EF4-FFF2-40B4-BE49-F238E27FC236}">
                      <a16:creationId xmlns:a16="http://schemas.microsoft.com/office/drawing/2014/main" id="{7BDDEB94-6963-F658-C59F-BCC0634FAF65}"/>
                    </a:ext>
                  </a:extLst>
                </p:cNvPr>
                <p:cNvCxnSpPr/>
                <p:nvPr/>
              </p:nvCxnSpPr>
              <p:spPr>
                <a:xfrm>
                  <a:off x="3117458" y="1224679"/>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30" name="Grupo 29">
                <a:extLst>
                  <a:ext uri="{FF2B5EF4-FFF2-40B4-BE49-F238E27FC236}">
                    <a16:creationId xmlns:a16="http://schemas.microsoft.com/office/drawing/2014/main" id="{22C5BB86-FEE3-8715-6B90-5728D6038885}"/>
                  </a:ext>
                </a:extLst>
              </p:cNvPr>
              <p:cNvGrpSpPr/>
              <p:nvPr/>
            </p:nvGrpSpPr>
            <p:grpSpPr>
              <a:xfrm>
                <a:off x="856108" y="2214128"/>
                <a:ext cx="3388269" cy="1221365"/>
                <a:chOff x="856108" y="2214128"/>
                <a:chExt cx="3393127" cy="1218140"/>
              </a:xfrm>
            </p:grpSpPr>
            <p:grpSp>
              <p:nvGrpSpPr>
                <p:cNvPr id="31" name="Grupo 30">
                  <a:extLst>
                    <a:ext uri="{FF2B5EF4-FFF2-40B4-BE49-F238E27FC236}">
                      <a16:creationId xmlns:a16="http://schemas.microsoft.com/office/drawing/2014/main" id="{0787A1DD-D2D3-F8DF-BAC6-F49FC3D8E2C8}"/>
                    </a:ext>
                  </a:extLst>
                </p:cNvPr>
                <p:cNvGrpSpPr/>
                <p:nvPr/>
              </p:nvGrpSpPr>
              <p:grpSpPr>
                <a:xfrm>
                  <a:off x="856108" y="2214128"/>
                  <a:ext cx="3393127" cy="1218140"/>
                  <a:chOff x="856108" y="2214128"/>
                  <a:chExt cx="3394331" cy="1193809"/>
                </a:xfrm>
              </p:grpSpPr>
              <p:grpSp>
                <p:nvGrpSpPr>
                  <p:cNvPr id="35" name="Grupo 34">
                    <a:extLst>
                      <a:ext uri="{FF2B5EF4-FFF2-40B4-BE49-F238E27FC236}">
                        <a16:creationId xmlns:a16="http://schemas.microsoft.com/office/drawing/2014/main" id="{B02ECE8B-28AC-5AD3-1BE1-FD4FF4BABCAC}"/>
                      </a:ext>
                    </a:extLst>
                  </p:cNvPr>
                  <p:cNvGrpSpPr/>
                  <p:nvPr/>
                </p:nvGrpSpPr>
                <p:grpSpPr>
                  <a:xfrm>
                    <a:off x="856108" y="2216151"/>
                    <a:ext cx="1158298" cy="1191786"/>
                    <a:chOff x="856108" y="2216151"/>
                    <a:chExt cx="1158298" cy="1191786"/>
                  </a:xfrm>
                </p:grpSpPr>
                <p:sp>
                  <p:nvSpPr>
                    <p:cNvPr id="130" name="CuadroTexto 29">
                      <a:extLst>
                        <a:ext uri="{FF2B5EF4-FFF2-40B4-BE49-F238E27FC236}">
                          <a16:creationId xmlns:a16="http://schemas.microsoft.com/office/drawing/2014/main" id="{42F31E71-B87E-F06D-3794-0D7D2DDE6004}"/>
                        </a:ext>
                      </a:extLst>
                    </p:cNvPr>
                    <p:cNvSpPr txBox="1"/>
                    <p:nvPr/>
                  </p:nvSpPr>
                  <p:spPr>
                    <a:xfrm>
                      <a:off x="856108" y="2216151"/>
                      <a:ext cx="1158298" cy="848883"/>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9FE6AA2F-8476-432D-AE7E-91495AE2D2A2}" type="TxLink">
                        <a:rPr lang="en-US" sz="1000" b="0" i="0" u="none" strike="noStrike" kern="1200">
                          <a:solidFill>
                            <a:srgbClr val="453C5C"/>
                          </a:solidFill>
                          <a:latin typeface="Verdana"/>
                          <a:ea typeface="Verdana"/>
                          <a:cs typeface="Verdana"/>
                        </a:rPr>
                        <a:pPr algn="ctr"/>
                        <a:t>UPC - Régimen subsidiado</a:t>
                      </a:fld>
                      <a:endParaRPr lang="es-MX" sz="1000" kern="1200"/>
                    </a:p>
                  </p:txBody>
                </p:sp>
                <p:sp>
                  <p:nvSpPr>
                    <p:cNvPr id="131" name="CuadroTexto 30">
                      <a:extLst>
                        <a:ext uri="{FF2B5EF4-FFF2-40B4-BE49-F238E27FC236}">
                          <a16:creationId xmlns:a16="http://schemas.microsoft.com/office/drawing/2014/main" id="{D8D2D18F-F035-B849-9863-19199E06A457}"/>
                        </a:ext>
                      </a:extLst>
                    </p:cNvPr>
                    <p:cNvSpPr txBox="1"/>
                    <p:nvPr/>
                  </p:nvSpPr>
                  <p:spPr>
                    <a:xfrm>
                      <a:off x="896137" y="2951975"/>
                      <a:ext cx="1042008" cy="242422"/>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42951E20-C151-45DA-BFFC-7C1C4EA49E71}" type="TxLink">
                        <a:rPr lang="en-US" sz="1000" b="1" i="0" u="none" strike="noStrike" kern="1200">
                          <a:solidFill>
                            <a:srgbClr val="453C5C"/>
                          </a:solidFill>
                          <a:latin typeface="Verdana"/>
                          <a:ea typeface="Verdana"/>
                          <a:cs typeface="Verdana"/>
                        </a:rPr>
                        <a:pPr marL="0" indent="0" algn="ctr"/>
                        <a:t> $ 26.400,9 </a:t>
                      </a:fld>
                      <a:endParaRPr lang="es-MX" sz="1000" b="1" i="0" u="none" strike="noStrike" kern="1200">
                        <a:solidFill>
                          <a:srgbClr val="453C5C"/>
                        </a:solidFill>
                        <a:latin typeface="Verdana"/>
                        <a:ea typeface="Verdana"/>
                        <a:cs typeface="Verdana"/>
                      </a:endParaRPr>
                    </a:p>
                  </p:txBody>
                </p:sp>
                <p:sp>
                  <p:nvSpPr>
                    <p:cNvPr id="132" name="CuadroTexto 31">
                      <a:extLst>
                        <a:ext uri="{FF2B5EF4-FFF2-40B4-BE49-F238E27FC236}">
                          <a16:creationId xmlns:a16="http://schemas.microsoft.com/office/drawing/2014/main" id="{F4F13B3E-576E-0DAB-FAAA-5359B85FFB60}"/>
                        </a:ext>
                      </a:extLst>
                    </p:cNvPr>
                    <p:cNvSpPr txBox="1"/>
                    <p:nvPr/>
                  </p:nvSpPr>
                  <p:spPr>
                    <a:xfrm>
                      <a:off x="944700" y="3145107"/>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B8B7CAD-58C0-4FB1-86A0-A26C5CEDE685}" type="TxLink">
                        <a:rPr lang="en-US" sz="1100" b="0" i="0" u="none" strike="noStrike" kern="1200">
                          <a:solidFill>
                            <a:srgbClr val="453C5C"/>
                          </a:solidFill>
                          <a:latin typeface="Verdana"/>
                          <a:ea typeface="Verdana"/>
                          <a:cs typeface="Verdana"/>
                        </a:rPr>
                        <a:pPr algn="ctr"/>
                        <a:t>84,3%</a:t>
                      </a:fld>
                      <a:endParaRPr lang="es-MX" sz="2000" b="1" kern="1200"/>
                    </a:p>
                  </p:txBody>
                </p:sp>
              </p:grpSp>
              <p:grpSp>
                <p:nvGrpSpPr>
                  <p:cNvPr id="37" name="Grupo 36">
                    <a:extLst>
                      <a:ext uri="{FF2B5EF4-FFF2-40B4-BE49-F238E27FC236}">
                        <a16:creationId xmlns:a16="http://schemas.microsoft.com/office/drawing/2014/main" id="{957BBBDD-D2A0-7C87-000A-81A67AFD11C6}"/>
                      </a:ext>
                    </a:extLst>
                  </p:cNvPr>
                  <p:cNvGrpSpPr/>
                  <p:nvPr/>
                </p:nvGrpSpPr>
                <p:grpSpPr>
                  <a:xfrm>
                    <a:off x="2064065" y="2411827"/>
                    <a:ext cx="1087154" cy="996110"/>
                    <a:chOff x="2064065" y="2411827"/>
                    <a:chExt cx="1087154" cy="996110"/>
                  </a:xfrm>
                </p:grpSpPr>
                <p:sp>
                  <p:nvSpPr>
                    <p:cNvPr id="127" name="CuadroTexto 26">
                      <a:extLst>
                        <a:ext uri="{FF2B5EF4-FFF2-40B4-BE49-F238E27FC236}">
                          <a16:creationId xmlns:a16="http://schemas.microsoft.com/office/drawing/2014/main" id="{C97236BC-AB44-ED31-BC9A-0DB724BFEC50}"/>
                        </a:ext>
                      </a:extLst>
                    </p:cNvPr>
                    <p:cNvSpPr txBox="1"/>
                    <p:nvPr/>
                  </p:nvSpPr>
                  <p:spPr>
                    <a:xfrm>
                      <a:off x="2079322" y="2411827"/>
                      <a:ext cx="1056640" cy="45753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DCB0537-D7C8-4AD3-AEAC-5CAEA1299773}" type="TxLink">
                        <a:rPr lang="en-US" sz="1000" b="0" i="0" u="none" strike="noStrike" kern="1200">
                          <a:solidFill>
                            <a:srgbClr val="453C5C"/>
                          </a:solidFill>
                          <a:latin typeface="Verdana"/>
                          <a:ea typeface="Verdana"/>
                          <a:cs typeface="Verdana"/>
                        </a:rPr>
                        <a:pPr algn="ctr"/>
                        <a:t>Acciones de salud pública</a:t>
                      </a:fld>
                      <a:endParaRPr lang="es-MX" sz="1000" kern="1200"/>
                    </a:p>
                  </p:txBody>
                </p:sp>
                <p:sp>
                  <p:nvSpPr>
                    <p:cNvPr id="128" name="CuadroTexto 27">
                      <a:extLst>
                        <a:ext uri="{FF2B5EF4-FFF2-40B4-BE49-F238E27FC236}">
                          <a16:creationId xmlns:a16="http://schemas.microsoft.com/office/drawing/2014/main" id="{21575963-D1BE-FFDD-BA32-5B491923A71E}"/>
                        </a:ext>
                      </a:extLst>
                    </p:cNvPr>
                    <p:cNvSpPr txBox="1"/>
                    <p:nvPr/>
                  </p:nvSpPr>
                  <p:spPr>
                    <a:xfrm>
                      <a:off x="2064065" y="2951975"/>
                      <a:ext cx="1087154" cy="242422"/>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415A79F9-F10D-4030-85F0-13A5334EC65C}" type="TxLink">
                        <a:rPr lang="en-US" sz="1000" b="1" i="0" u="none" strike="noStrike" kern="1200">
                          <a:solidFill>
                            <a:srgbClr val="453C5C"/>
                          </a:solidFill>
                          <a:latin typeface="Verdana"/>
                          <a:ea typeface="Verdana"/>
                          <a:cs typeface="Verdana"/>
                        </a:rPr>
                        <a:pPr marL="0" indent="0" algn="ctr"/>
                        <a:t> $ 1.414,7 </a:t>
                      </a:fld>
                      <a:endParaRPr lang="es-MX" sz="1000" b="1" i="0" u="none" strike="noStrike" kern="1200">
                        <a:solidFill>
                          <a:srgbClr val="453C5C"/>
                        </a:solidFill>
                        <a:latin typeface="Verdana"/>
                        <a:ea typeface="Verdana"/>
                        <a:cs typeface="Verdana"/>
                      </a:endParaRPr>
                    </a:p>
                  </p:txBody>
                </p:sp>
                <p:sp>
                  <p:nvSpPr>
                    <p:cNvPr id="129" name="CuadroTexto 28">
                      <a:extLst>
                        <a:ext uri="{FF2B5EF4-FFF2-40B4-BE49-F238E27FC236}">
                          <a16:creationId xmlns:a16="http://schemas.microsoft.com/office/drawing/2014/main" id="{F6552C17-56A9-E681-4853-42376570C172}"/>
                        </a:ext>
                      </a:extLst>
                    </p:cNvPr>
                    <p:cNvSpPr txBox="1"/>
                    <p:nvPr/>
                  </p:nvSpPr>
                  <p:spPr>
                    <a:xfrm>
                      <a:off x="2135202" y="3145107"/>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723FD55-1CF7-4146-823A-85C53DC59ED5}" type="TxLink">
                        <a:rPr lang="en-US" sz="1100" b="0" i="0" u="none" strike="noStrike" kern="1200">
                          <a:solidFill>
                            <a:srgbClr val="453C5C"/>
                          </a:solidFill>
                          <a:latin typeface="Verdana"/>
                          <a:ea typeface="Verdana"/>
                          <a:cs typeface="Verdana"/>
                        </a:rPr>
                        <a:pPr algn="ctr"/>
                        <a:t>4,5%</a:t>
                      </a:fld>
                      <a:endParaRPr lang="es-MX" sz="2000" b="1" kern="1200"/>
                    </a:p>
                  </p:txBody>
                </p:sp>
              </p:grpSp>
              <p:grpSp>
                <p:nvGrpSpPr>
                  <p:cNvPr id="38" name="Grupo 37">
                    <a:extLst>
                      <a:ext uri="{FF2B5EF4-FFF2-40B4-BE49-F238E27FC236}">
                        <a16:creationId xmlns:a16="http://schemas.microsoft.com/office/drawing/2014/main" id="{F6B32BA6-ABD7-27F5-80E5-0DF6DCD5848C}"/>
                      </a:ext>
                    </a:extLst>
                  </p:cNvPr>
                  <p:cNvGrpSpPr/>
                  <p:nvPr/>
                </p:nvGrpSpPr>
                <p:grpSpPr>
                  <a:xfrm>
                    <a:off x="3066651" y="2214128"/>
                    <a:ext cx="1183788" cy="1193807"/>
                    <a:chOff x="3066651" y="2214128"/>
                    <a:chExt cx="1183788" cy="1193807"/>
                  </a:xfrm>
                </p:grpSpPr>
                <p:sp>
                  <p:nvSpPr>
                    <p:cNvPr id="124" name="CuadroTexto 23">
                      <a:extLst>
                        <a:ext uri="{FF2B5EF4-FFF2-40B4-BE49-F238E27FC236}">
                          <a16:creationId xmlns:a16="http://schemas.microsoft.com/office/drawing/2014/main" id="{7E793B4B-B599-E5E0-BBD3-BF6B8EC0E51F}"/>
                        </a:ext>
                      </a:extLst>
                    </p:cNvPr>
                    <p:cNvSpPr txBox="1"/>
                    <p:nvPr/>
                  </p:nvSpPr>
                  <p:spPr>
                    <a:xfrm>
                      <a:off x="3066651" y="2214128"/>
                      <a:ext cx="1183788" cy="852926"/>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E7FD0111-8CB5-4591-9EEC-E98A1678CD92}" type="TxLink">
                        <a:rPr lang="en-US" sz="1000" b="0" i="0" u="none" strike="noStrike" kern="1200">
                          <a:solidFill>
                            <a:srgbClr val="453C5C"/>
                          </a:solidFill>
                          <a:latin typeface="Verdana"/>
                          <a:ea typeface="Verdana"/>
                          <a:cs typeface="Verdana"/>
                        </a:rPr>
                        <a:pPr algn="ctr"/>
                        <a:t>Asignación de bienes y servicios</a:t>
                      </a:fld>
                      <a:endParaRPr lang="es-MX" sz="1000" kern="1200"/>
                    </a:p>
                  </p:txBody>
                </p:sp>
                <p:sp>
                  <p:nvSpPr>
                    <p:cNvPr id="125" name="CuadroTexto 24">
                      <a:extLst>
                        <a:ext uri="{FF2B5EF4-FFF2-40B4-BE49-F238E27FC236}">
                          <a16:creationId xmlns:a16="http://schemas.microsoft.com/office/drawing/2014/main" id="{E48F2ED6-1AB3-669F-CFB0-01B097EF2501}"/>
                        </a:ext>
                      </a:extLst>
                    </p:cNvPr>
                    <p:cNvSpPr txBox="1"/>
                    <p:nvPr/>
                  </p:nvSpPr>
                  <p:spPr>
                    <a:xfrm>
                      <a:off x="3186105" y="2951975"/>
                      <a:ext cx="944880" cy="242422"/>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730D3107-6CC7-4D1F-9DD4-DD9E39B1AF98}" type="TxLink">
                        <a:rPr lang="en-US" sz="1000" b="1" i="0" u="none" strike="noStrike" kern="1200">
                          <a:solidFill>
                            <a:srgbClr val="453C5C"/>
                          </a:solidFill>
                          <a:latin typeface="Verdana"/>
                          <a:ea typeface="Verdana"/>
                          <a:cs typeface="Verdana"/>
                        </a:rPr>
                        <a:pPr marL="0" indent="0" algn="ctr"/>
                        <a:t> $ 1.140,0 </a:t>
                      </a:fld>
                      <a:endParaRPr lang="es-MX" sz="1000" b="1" i="0" u="none" strike="noStrike" kern="1200">
                        <a:solidFill>
                          <a:srgbClr val="453C5C"/>
                        </a:solidFill>
                        <a:latin typeface="Verdana"/>
                        <a:ea typeface="Verdana"/>
                        <a:cs typeface="Verdana"/>
                      </a:endParaRPr>
                    </a:p>
                  </p:txBody>
                </p:sp>
                <p:sp>
                  <p:nvSpPr>
                    <p:cNvPr id="126" name="CuadroTexto 25">
                      <a:extLst>
                        <a:ext uri="{FF2B5EF4-FFF2-40B4-BE49-F238E27FC236}">
                          <a16:creationId xmlns:a16="http://schemas.microsoft.com/office/drawing/2014/main" id="{FB0CA416-0646-036A-48C2-561DCAF48C33}"/>
                        </a:ext>
                      </a:extLst>
                    </p:cNvPr>
                    <p:cNvSpPr txBox="1"/>
                    <p:nvPr/>
                  </p:nvSpPr>
                  <p:spPr>
                    <a:xfrm>
                      <a:off x="3186105" y="3145105"/>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45C13667-7307-487E-8870-A2590EABD0E9}" type="TxLink">
                        <a:rPr lang="en-US" sz="1100" b="0" i="0" u="none" strike="noStrike" kern="1200">
                          <a:solidFill>
                            <a:srgbClr val="453C5C"/>
                          </a:solidFill>
                          <a:latin typeface="Verdana"/>
                          <a:ea typeface="Verdana"/>
                          <a:cs typeface="Verdana"/>
                        </a:rPr>
                        <a:pPr algn="ctr"/>
                        <a:t>3,6%</a:t>
                      </a:fld>
                      <a:endParaRPr lang="es-MX" sz="2000" b="1" kern="1200"/>
                    </a:p>
                  </p:txBody>
                </p:sp>
              </p:grpSp>
            </p:grpSp>
            <p:cxnSp>
              <p:nvCxnSpPr>
                <p:cNvPr id="32" name="Conector recto 31">
                  <a:extLst>
                    <a:ext uri="{FF2B5EF4-FFF2-40B4-BE49-F238E27FC236}">
                      <a16:creationId xmlns:a16="http://schemas.microsoft.com/office/drawing/2014/main" id="{3A0422E4-6E35-8967-F57A-C582F62B4C83}"/>
                    </a:ext>
                  </a:extLst>
                </p:cNvPr>
                <p:cNvCxnSpPr/>
                <p:nvPr/>
              </p:nvCxnSpPr>
              <p:spPr>
                <a:xfrm flipV="1">
                  <a:off x="968049" y="2935571"/>
                  <a:ext cx="3228213" cy="7614"/>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Conector recto 32">
                  <a:extLst>
                    <a:ext uri="{FF2B5EF4-FFF2-40B4-BE49-F238E27FC236}">
                      <a16:creationId xmlns:a16="http://schemas.microsoft.com/office/drawing/2014/main" id="{75AED71B-5B55-40B6-DEE2-F4D56F25FF7D}"/>
                    </a:ext>
                  </a:extLst>
                </p:cNvPr>
                <p:cNvCxnSpPr/>
                <p:nvPr/>
              </p:nvCxnSpPr>
              <p:spPr>
                <a:xfrm>
                  <a:off x="2025144" y="2363967"/>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Conector recto 33">
                  <a:extLst>
                    <a:ext uri="{FF2B5EF4-FFF2-40B4-BE49-F238E27FC236}">
                      <a16:creationId xmlns:a16="http://schemas.microsoft.com/office/drawing/2014/main" id="{E3F1B1A7-4582-8FD8-1EDE-968BB19B4514}"/>
                    </a:ext>
                  </a:extLst>
                </p:cNvPr>
                <p:cNvCxnSpPr/>
                <p:nvPr/>
              </p:nvCxnSpPr>
              <p:spPr>
                <a:xfrm>
                  <a:off x="3126009" y="2360315"/>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spTree>
    <p:extLst>
      <p:ext uri="{BB962C8B-B14F-4D97-AF65-F5344CB8AC3E}">
        <p14:creationId xmlns:p14="http://schemas.microsoft.com/office/powerpoint/2010/main" val="3936237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29" name="Rectángulo 28">
            <a:extLst>
              <a:ext uri="{FF2B5EF4-FFF2-40B4-BE49-F238E27FC236}">
                <a16:creationId xmlns:a16="http://schemas.microsoft.com/office/drawing/2014/main" id="{17B62272-1C33-4728-B3E4-65224D08A1BA}"/>
              </a:ext>
            </a:extLst>
          </p:cNvPr>
          <p:cNvSpPr>
            <a:spLocks noChangeAspect="1"/>
          </p:cNvSpPr>
          <p:nvPr/>
        </p:nvSpPr>
        <p:spPr>
          <a:xfrm>
            <a:off x="2689334" y="753676"/>
            <a:ext cx="6368065" cy="902105"/>
          </a:xfrm>
          <a:prstGeom prst="rect">
            <a:avLst/>
          </a:prstGeom>
          <a:noFill/>
          <a:ln w="12700">
            <a:solidFill>
              <a:srgbClr val="F637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550" dirty="0"/>
          </a:p>
        </p:txBody>
      </p:sp>
      <p:sp>
        <p:nvSpPr>
          <p:cNvPr id="6" name="Elipse 5">
            <a:extLst>
              <a:ext uri="{FF2B5EF4-FFF2-40B4-BE49-F238E27FC236}">
                <a16:creationId xmlns:a16="http://schemas.microsoft.com/office/drawing/2014/main" id="{A11ADB62-9A44-3720-D15E-15C882AAC33D}"/>
              </a:ext>
            </a:extLst>
          </p:cNvPr>
          <p:cNvSpPr/>
          <p:nvPr/>
        </p:nvSpPr>
        <p:spPr>
          <a:xfrm flipH="1">
            <a:off x="-809420" y="-430041"/>
            <a:ext cx="4154400" cy="41544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550" dirty="0"/>
          </a:p>
        </p:txBody>
      </p:sp>
      <p:sp>
        <p:nvSpPr>
          <p:cNvPr id="46" name="Elipse 45">
            <a:extLst>
              <a:ext uri="{FF2B5EF4-FFF2-40B4-BE49-F238E27FC236}">
                <a16:creationId xmlns:a16="http://schemas.microsoft.com/office/drawing/2014/main" id="{42520D18-C2D2-439B-B56F-EF37534F26B3}"/>
              </a:ext>
            </a:extLst>
          </p:cNvPr>
          <p:cNvSpPr/>
          <p:nvPr/>
        </p:nvSpPr>
        <p:spPr>
          <a:xfrm>
            <a:off x="-545691" y="-364670"/>
            <a:ext cx="3806591"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47" name="Arco de bloque 46">
            <a:extLst>
              <a:ext uri="{FF2B5EF4-FFF2-40B4-BE49-F238E27FC236}">
                <a16:creationId xmlns:a16="http://schemas.microsoft.com/office/drawing/2014/main" id="{1B4BB425-4E5A-4EFA-A5E5-797EEB44A1FB}"/>
              </a:ext>
            </a:extLst>
          </p:cNvPr>
          <p:cNvSpPr/>
          <p:nvPr/>
        </p:nvSpPr>
        <p:spPr>
          <a:xfrm rot="4752619">
            <a:off x="-903751" y="-451147"/>
            <a:ext cx="4338486" cy="4338486"/>
          </a:xfrm>
          <a:prstGeom prst="blockArc">
            <a:avLst>
              <a:gd name="adj1" fmla="val 18251857"/>
              <a:gd name="adj2" fmla="val 21570687"/>
              <a:gd name="adj3" fmla="val 3708"/>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48" name="Arco de bloque 47">
            <a:extLst>
              <a:ext uri="{FF2B5EF4-FFF2-40B4-BE49-F238E27FC236}">
                <a16:creationId xmlns:a16="http://schemas.microsoft.com/office/drawing/2014/main" id="{F4849B18-4CD4-456A-A9DC-324912A26A21}"/>
              </a:ext>
            </a:extLst>
          </p:cNvPr>
          <p:cNvSpPr/>
          <p:nvPr/>
        </p:nvSpPr>
        <p:spPr>
          <a:xfrm rot="2304108">
            <a:off x="-852102" y="-382279"/>
            <a:ext cx="4338486" cy="4338486"/>
          </a:xfrm>
          <a:prstGeom prst="blockArc">
            <a:avLst>
              <a:gd name="adj1" fmla="val 18100031"/>
              <a:gd name="adj2" fmla="val 20608980"/>
              <a:gd name="adj3" fmla="val 4846"/>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51" name="Arco de bloque 50">
            <a:extLst>
              <a:ext uri="{FF2B5EF4-FFF2-40B4-BE49-F238E27FC236}">
                <a16:creationId xmlns:a16="http://schemas.microsoft.com/office/drawing/2014/main" id="{68840050-18FD-4B8E-8342-BAF195E8EB3F}"/>
              </a:ext>
            </a:extLst>
          </p:cNvPr>
          <p:cNvSpPr/>
          <p:nvPr/>
        </p:nvSpPr>
        <p:spPr>
          <a:xfrm rot="19952444">
            <a:off x="-987308" y="-582346"/>
            <a:ext cx="4338486" cy="4338486"/>
          </a:xfrm>
          <a:prstGeom prst="blockArc">
            <a:avLst>
              <a:gd name="adj1" fmla="val 20130524"/>
              <a:gd name="adj2" fmla="val 852507"/>
              <a:gd name="adj3" fmla="val 5565"/>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52" name="Elipse 51">
            <a:extLst>
              <a:ext uri="{FF2B5EF4-FFF2-40B4-BE49-F238E27FC236}">
                <a16:creationId xmlns:a16="http://schemas.microsoft.com/office/drawing/2014/main" id="{71B13073-2B82-458A-A0C4-6A5098B7378A}"/>
              </a:ext>
            </a:extLst>
          </p:cNvPr>
          <p:cNvSpPr/>
          <p:nvPr/>
        </p:nvSpPr>
        <p:spPr>
          <a:xfrm>
            <a:off x="-667350" y="-234435"/>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53" name="Elipse 52">
            <a:extLst>
              <a:ext uri="{FF2B5EF4-FFF2-40B4-BE49-F238E27FC236}">
                <a16:creationId xmlns:a16="http://schemas.microsoft.com/office/drawing/2014/main" id="{C107313F-7DAE-4C56-969E-AD8E1C0585AC}"/>
              </a:ext>
            </a:extLst>
          </p:cNvPr>
          <p:cNvSpPr/>
          <p:nvPr/>
        </p:nvSpPr>
        <p:spPr>
          <a:xfrm>
            <a:off x="-901665" y="-508967"/>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dirty="0"/>
          </a:p>
        </p:txBody>
      </p:sp>
      <p:pic>
        <p:nvPicPr>
          <p:cNvPr id="26" name="Ícono cámara" descr="Cámara con relleno sólido">
            <a:extLst>
              <a:ext uri="{FF2B5EF4-FFF2-40B4-BE49-F238E27FC236}">
                <a16:creationId xmlns:a16="http://schemas.microsoft.com/office/drawing/2014/main" id="{FA0409E7-33A9-4124-AF97-0347635959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940" y="2971002"/>
            <a:ext cx="205229" cy="192223"/>
          </a:xfrm>
          <a:prstGeom prst="rect">
            <a:avLst/>
          </a:prstGeom>
        </p:spPr>
      </p:pic>
      <p:sp>
        <p:nvSpPr>
          <p:cNvPr id="28" name="Google Shape;94;p13">
            <a:extLst>
              <a:ext uri="{FF2B5EF4-FFF2-40B4-BE49-F238E27FC236}">
                <a16:creationId xmlns:a16="http://schemas.microsoft.com/office/drawing/2014/main" id="{A0B4F870-8B14-4367-BD29-E144047F4A1D}"/>
              </a:ext>
            </a:extLst>
          </p:cNvPr>
          <p:cNvSpPr txBox="1"/>
          <p:nvPr/>
        </p:nvSpPr>
        <p:spPr>
          <a:xfrm>
            <a:off x="8592" y="940042"/>
            <a:ext cx="3286976" cy="688256"/>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72000" anchor="t" anchorCtr="0">
            <a:spAutoFit/>
          </a:bodyPr>
          <a:lstStyle/>
          <a:p>
            <a:pPr algn="ctr"/>
            <a:r>
              <a:rPr lang="en-US" sz="4000" b="1" dirty="0">
                <a:solidFill>
                  <a:srgbClr val="453C5C"/>
                </a:solidFill>
                <a:latin typeface="+mj-lt"/>
                <a:ea typeface="Century Gothic"/>
                <a:cs typeface="Century Gothic"/>
                <a:sym typeface="Century Gothic"/>
              </a:rPr>
              <a:t>Costos</a:t>
            </a:r>
            <a:endParaRPr sz="4000" b="1" dirty="0">
              <a:solidFill>
                <a:srgbClr val="453C5C"/>
              </a:solidFill>
              <a:latin typeface="+mj-lt"/>
              <a:ea typeface="Century Gothic"/>
              <a:cs typeface="Century Gothic"/>
              <a:sym typeface="Century Gothic"/>
            </a:endParaRPr>
          </a:p>
        </p:txBody>
      </p:sp>
      <p:sp>
        <p:nvSpPr>
          <p:cNvPr id="30" name="Rectángulo 29">
            <a:extLst>
              <a:ext uri="{FF2B5EF4-FFF2-40B4-BE49-F238E27FC236}">
                <a16:creationId xmlns:a16="http://schemas.microsoft.com/office/drawing/2014/main" id="{1209C5A8-708E-44CC-8F74-784B26210780}"/>
              </a:ext>
            </a:extLst>
          </p:cNvPr>
          <p:cNvSpPr/>
          <p:nvPr/>
        </p:nvSpPr>
        <p:spPr>
          <a:xfrm>
            <a:off x="5448258" y="233634"/>
            <a:ext cx="1080000" cy="473745"/>
          </a:xfrm>
          <a:prstGeom prst="rect">
            <a:avLst/>
          </a:prstGeom>
          <a:solidFill>
            <a:srgbClr val="F9AD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1" name="Rectángulo 30">
            <a:extLst>
              <a:ext uri="{FF2B5EF4-FFF2-40B4-BE49-F238E27FC236}">
                <a16:creationId xmlns:a16="http://schemas.microsoft.com/office/drawing/2014/main" id="{D3D368D6-9C38-46CE-8868-F2B3CE733A94}"/>
              </a:ext>
            </a:extLst>
          </p:cNvPr>
          <p:cNvSpPr/>
          <p:nvPr/>
        </p:nvSpPr>
        <p:spPr>
          <a:xfrm>
            <a:off x="6703024" y="233634"/>
            <a:ext cx="1080000" cy="473745"/>
          </a:xfrm>
          <a:prstGeom prst="rect">
            <a:avLst/>
          </a:prstGeom>
          <a:solidFill>
            <a:srgbClr val="00B9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2" name="Rectángulo 31">
            <a:extLst>
              <a:ext uri="{FF2B5EF4-FFF2-40B4-BE49-F238E27FC236}">
                <a16:creationId xmlns:a16="http://schemas.microsoft.com/office/drawing/2014/main" id="{9CEF1D52-7E07-4088-9BAE-AE5B7BB6BD03}"/>
              </a:ext>
            </a:extLst>
          </p:cNvPr>
          <p:cNvSpPr/>
          <p:nvPr/>
        </p:nvSpPr>
        <p:spPr>
          <a:xfrm>
            <a:off x="7956957" y="234420"/>
            <a:ext cx="1080000" cy="473745"/>
          </a:xfrm>
          <a:prstGeom prst="rect">
            <a:avLst/>
          </a:prstGeom>
          <a:solidFill>
            <a:srgbClr val="BFED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3" name="Rectángulo 32">
            <a:extLst>
              <a:ext uri="{FF2B5EF4-FFF2-40B4-BE49-F238E27FC236}">
                <a16:creationId xmlns:a16="http://schemas.microsoft.com/office/drawing/2014/main" id="{DA1A9836-068D-4263-BA0B-983A3B8AB60A}"/>
              </a:ext>
            </a:extLst>
          </p:cNvPr>
          <p:cNvSpPr/>
          <p:nvPr/>
        </p:nvSpPr>
        <p:spPr>
          <a:xfrm>
            <a:off x="5358559" y="137212"/>
            <a:ext cx="1080000" cy="473745"/>
          </a:xfrm>
          <a:prstGeom prst="rect">
            <a:avLst/>
          </a:prstGeom>
          <a:solidFill>
            <a:srgbClr val="FB6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Sector Público</a:t>
            </a:r>
          </a:p>
        </p:txBody>
      </p:sp>
      <p:sp>
        <p:nvSpPr>
          <p:cNvPr id="34" name="Rectángulo 33">
            <a:extLst>
              <a:ext uri="{FF2B5EF4-FFF2-40B4-BE49-F238E27FC236}">
                <a16:creationId xmlns:a16="http://schemas.microsoft.com/office/drawing/2014/main" id="{BB117BDB-9F51-4C56-B60D-F18C3AD0DD30}"/>
              </a:ext>
            </a:extLst>
          </p:cNvPr>
          <p:cNvSpPr/>
          <p:nvPr/>
        </p:nvSpPr>
        <p:spPr>
          <a:xfrm>
            <a:off x="6613322" y="137212"/>
            <a:ext cx="1080000" cy="473745"/>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Nivel Nacional</a:t>
            </a:r>
          </a:p>
        </p:txBody>
      </p:sp>
      <p:sp>
        <p:nvSpPr>
          <p:cNvPr id="35" name="Rectángulo 34">
            <a:extLst>
              <a:ext uri="{FF2B5EF4-FFF2-40B4-BE49-F238E27FC236}">
                <a16:creationId xmlns:a16="http://schemas.microsoft.com/office/drawing/2014/main" id="{36EF2236-DFFA-420F-9BC3-143C176CB185}"/>
              </a:ext>
            </a:extLst>
          </p:cNvPr>
          <p:cNvSpPr/>
          <p:nvPr/>
        </p:nvSpPr>
        <p:spPr>
          <a:xfrm>
            <a:off x="7867257" y="137993"/>
            <a:ext cx="1080000" cy="473745"/>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Nivel Territorial</a:t>
            </a:r>
          </a:p>
        </p:txBody>
      </p:sp>
      <p:sp>
        <p:nvSpPr>
          <p:cNvPr id="36" name="Google Shape;96;p13">
            <a:extLst>
              <a:ext uri="{FF2B5EF4-FFF2-40B4-BE49-F238E27FC236}">
                <a16:creationId xmlns:a16="http://schemas.microsoft.com/office/drawing/2014/main" id="{8611CA12-7F0C-471D-85B7-80F8C44CD996}"/>
              </a:ext>
            </a:extLst>
          </p:cNvPr>
          <p:cNvSpPr txBox="1"/>
          <p:nvPr/>
        </p:nvSpPr>
        <p:spPr>
          <a:xfrm>
            <a:off x="3195310" y="241606"/>
            <a:ext cx="2107652" cy="374270"/>
          </a:xfrm>
          <a:prstGeom prst="rect">
            <a:avLst/>
          </a:prstGeom>
          <a:noFill/>
          <a:ln>
            <a:noFill/>
          </a:ln>
        </p:spPr>
        <p:txBody>
          <a:bodyPr spcFirstLastPara="1" wrap="square" lIns="0" tIns="0" rIns="0" bIns="0" anchor="t" anchorCtr="0">
            <a:spAutoFit/>
          </a:bodyPr>
          <a:lstStyle/>
          <a:p>
            <a:pPr>
              <a:lnSpc>
                <a:spcPct val="128000"/>
              </a:lnSpc>
            </a:pPr>
            <a:r>
              <a:rPr lang="es-CO" sz="1900" b="1" dirty="0">
                <a:solidFill>
                  <a:srgbClr val="E42F2F"/>
                </a:solidFill>
                <a:latin typeface="Verdana" panose="020B0604030504040204" pitchFamily="34" charset="0"/>
                <a:ea typeface="Verdana" panose="020B0604030504040204" pitchFamily="34" charset="0"/>
                <a:cs typeface="Century Gothic"/>
                <a:sym typeface="Century Gothic"/>
              </a:rPr>
              <a:t>Composición</a:t>
            </a:r>
            <a:endParaRPr sz="1900" dirty="0">
              <a:latin typeface="Verdana" panose="020B0604030504040204" pitchFamily="34" charset="0"/>
              <a:ea typeface="Verdana" panose="020B0604030504040204" pitchFamily="34" charset="0"/>
            </a:endParaRPr>
          </a:p>
        </p:txBody>
      </p:sp>
      <p:grpSp>
        <p:nvGrpSpPr>
          <p:cNvPr id="7" name="Grupo 6">
            <a:extLst>
              <a:ext uri="{FF2B5EF4-FFF2-40B4-BE49-F238E27FC236}">
                <a16:creationId xmlns:a16="http://schemas.microsoft.com/office/drawing/2014/main" id="{31A26FBF-023A-0551-D152-86D81A5EB963}"/>
              </a:ext>
            </a:extLst>
          </p:cNvPr>
          <p:cNvGrpSpPr/>
          <p:nvPr/>
        </p:nvGrpSpPr>
        <p:grpSpPr>
          <a:xfrm>
            <a:off x="5163220" y="1706077"/>
            <a:ext cx="1963025" cy="932116"/>
            <a:chOff x="6990415" y="4218748"/>
            <a:chExt cx="1963025" cy="932116"/>
          </a:xfrm>
        </p:grpSpPr>
        <p:sp>
          <p:nvSpPr>
            <p:cNvPr id="61" name="Google Shape;102;p13">
              <a:extLst>
                <a:ext uri="{FF2B5EF4-FFF2-40B4-BE49-F238E27FC236}">
                  <a16:creationId xmlns:a16="http://schemas.microsoft.com/office/drawing/2014/main" id="{D00E7879-36C4-4F3A-A1AE-CBC9BE551ABC}"/>
                </a:ext>
              </a:extLst>
            </p:cNvPr>
            <p:cNvSpPr txBox="1"/>
            <p:nvPr/>
          </p:nvSpPr>
          <p:spPr>
            <a:xfrm>
              <a:off x="7298861" y="4218748"/>
              <a:ext cx="1544477" cy="626555"/>
            </a:xfrm>
            <a:prstGeom prst="roundRect">
              <a:avLst/>
            </a:prstGeom>
            <a:noFill/>
            <a:ln>
              <a:noFill/>
            </a:ln>
          </p:spPr>
          <p:txBody>
            <a:bodyPr spcFirstLastPara="1" wrap="square" lIns="0" tIns="0" rIns="0" bIns="0" anchor="t" anchorCtr="0">
              <a:spAutoFit/>
            </a:bodyPr>
            <a:lstStyle/>
            <a:p>
              <a:pPr algn="ctr">
                <a:lnSpc>
                  <a:spcPct val="115000"/>
                </a:lnSpc>
              </a:pPr>
              <a:r>
                <a:rPr lang="en-US" sz="1600" b="1" dirty="0">
                  <a:solidFill>
                    <a:srgbClr val="007E80"/>
                  </a:solidFill>
                  <a:latin typeface="Verdana" panose="020B0604030504040204" pitchFamily="34" charset="0"/>
                  <a:ea typeface="Verdana" panose="020B0604030504040204" pitchFamily="34" charset="0"/>
                  <a:cs typeface="Century Gothic"/>
                  <a:sym typeface="Century Gothic"/>
                </a:rPr>
                <a:t>Nivel Nacional</a:t>
              </a:r>
            </a:p>
          </p:txBody>
        </p:sp>
        <p:sp>
          <p:nvSpPr>
            <p:cNvPr id="63" name="Google Shape;102;p13">
              <a:extLst>
                <a:ext uri="{FF2B5EF4-FFF2-40B4-BE49-F238E27FC236}">
                  <a16:creationId xmlns:a16="http://schemas.microsoft.com/office/drawing/2014/main" id="{0EE9F51A-73CE-4B30-9372-761B8FBAED47}"/>
                </a:ext>
              </a:extLst>
            </p:cNvPr>
            <p:cNvSpPr txBox="1"/>
            <p:nvPr/>
          </p:nvSpPr>
          <p:spPr>
            <a:xfrm>
              <a:off x="6990415" y="4832315"/>
              <a:ext cx="1963025" cy="318549"/>
            </a:xfrm>
            <a:prstGeom prst="rect">
              <a:avLst/>
            </a:prstGeom>
            <a:noFill/>
            <a:ln>
              <a:noFill/>
            </a:ln>
          </p:spPr>
          <p:txBody>
            <a:bodyPr spcFirstLastPara="1" wrap="square" lIns="0" tIns="0" rIns="0" bIns="0" anchor="t" anchorCtr="0">
              <a:spAutoFit/>
            </a:bodyPr>
            <a:lstStyle/>
            <a:p>
              <a:pPr algn="r">
                <a:lnSpc>
                  <a:spcPct val="115000"/>
                </a:lnSpc>
              </a:pPr>
              <a:r>
                <a:rPr lang="en-US" b="1" spc="220" dirty="0">
                  <a:solidFill>
                    <a:srgbClr val="007E80"/>
                  </a:solidFill>
                  <a:latin typeface="Verdana" panose="020B0604030504040204" pitchFamily="34" charset="0"/>
                  <a:ea typeface="Verdana" panose="020B0604030504040204" pitchFamily="34" charset="0"/>
                  <a:cs typeface="72 Black" panose="020B0A04030603020204" pitchFamily="34" charset="0"/>
                  <a:sym typeface="Century Gothic"/>
                </a:rPr>
                <a:t>$98.019,9</a:t>
              </a:r>
            </a:p>
          </p:txBody>
        </p:sp>
      </p:grpSp>
      <p:grpSp>
        <p:nvGrpSpPr>
          <p:cNvPr id="3" name="Grupo 2">
            <a:extLst>
              <a:ext uri="{FF2B5EF4-FFF2-40B4-BE49-F238E27FC236}">
                <a16:creationId xmlns:a16="http://schemas.microsoft.com/office/drawing/2014/main" id="{87EDF62F-3C12-168D-19FA-F72EFF27241F}"/>
              </a:ext>
            </a:extLst>
          </p:cNvPr>
          <p:cNvGrpSpPr/>
          <p:nvPr/>
        </p:nvGrpSpPr>
        <p:grpSpPr>
          <a:xfrm>
            <a:off x="7198040" y="1676405"/>
            <a:ext cx="1825142" cy="959808"/>
            <a:chOff x="4045998" y="5437577"/>
            <a:chExt cx="1825142" cy="959808"/>
          </a:xfrm>
        </p:grpSpPr>
        <p:sp>
          <p:nvSpPr>
            <p:cNvPr id="62" name="Google Shape;102;p13">
              <a:extLst>
                <a:ext uri="{FF2B5EF4-FFF2-40B4-BE49-F238E27FC236}">
                  <a16:creationId xmlns:a16="http://schemas.microsoft.com/office/drawing/2014/main" id="{678D2B4B-20E9-4729-9E3E-B9126B0B01D2}"/>
                </a:ext>
              </a:extLst>
            </p:cNvPr>
            <p:cNvSpPr txBox="1"/>
            <p:nvPr/>
          </p:nvSpPr>
          <p:spPr>
            <a:xfrm>
              <a:off x="4131646" y="5437577"/>
              <a:ext cx="1684976" cy="626555"/>
            </a:xfrm>
            <a:prstGeom prst="roundRect">
              <a:avLst/>
            </a:prstGeom>
            <a:noFill/>
            <a:ln>
              <a:noFill/>
            </a:ln>
          </p:spPr>
          <p:txBody>
            <a:bodyPr spcFirstLastPara="1" wrap="square" lIns="0" tIns="0" rIns="0" bIns="0" anchor="t" anchorCtr="0">
              <a:spAutoFit/>
            </a:bodyPr>
            <a:lstStyle/>
            <a:p>
              <a:pPr algn="ctr">
                <a:lnSpc>
                  <a:spcPct val="115000"/>
                </a:lnSpc>
              </a:pPr>
              <a:r>
                <a:rPr lang="en-US" sz="1600" b="1" dirty="0">
                  <a:solidFill>
                    <a:srgbClr val="2FCB7D"/>
                  </a:solidFill>
                  <a:latin typeface="Verdana" panose="020B0604030504040204" pitchFamily="34" charset="0"/>
                  <a:ea typeface="Verdana" panose="020B0604030504040204" pitchFamily="34" charset="0"/>
                  <a:cs typeface="Century Gothic"/>
                  <a:sym typeface="Century Gothic"/>
                </a:rPr>
                <a:t>Nivel Territorial</a:t>
              </a:r>
            </a:p>
          </p:txBody>
        </p:sp>
        <p:sp>
          <p:nvSpPr>
            <p:cNvPr id="64" name="Google Shape;102;p13">
              <a:extLst>
                <a:ext uri="{FF2B5EF4-FFF2-40B4-BE49-F238E27FC236}">
                  <a16:creationId xmlns:a16="http://schemas.microsoft.com/office/drawing/2014/main" id="{9EAD357E-B3A7-479F-910D-CF6AAC251278}"/>
                </a:ext>
              </a:extLst>
            </p:cNvPr>
            <p:cNvSpPr txBox="1"/>
            <p:nvPr/>
          </p:nvSpPr>
          <p:spPr>
            <a:xfrm>
              <a:off x="4045998" y="6078836"/>
              <a:ext cx="1825142" cy="318549"/>
            </a:xfrm>
            <a:prstGeom prst="rect">
              <a:avLst/>
            </a:prstGeom>
            <a:noFill/>
            <a:ln>
              <a:noFill/>
            </a:ln>
          </p:spPr>
          <p:txBody>
            <a:bodyPr spcFirstLastPara="1" wrap="square" lIns="0" tIns="0" rIns="0" bIns="0" anchor="t" anchorCtr="0">
              <a:spAutoFit/>
            </a:bodyPr>
            <a:lstStyle/>
            <a:p>
              <a:pPr algn="r">
                <a:lnSpc>
                  <a:spcPct val="115000"/>
                </a:lnSpc>
              </a:pPr>
              <a:r>
                <a:rPr lang="en-US" b="1" spc="220" dirty="0">
                  <a:solidFill>
                    <a:srgbClr val="2FCB7D"/>
                  </a:solidFill>
                  <a:latin typeface="Verdana" panose="020B0604030504040204" pitchFamily="34" charset="0"/>
                  <a:ea typeface="Verdana" panose="020B0604030504040204" pitchFamily="34" charset="0"/>
                  <a:cs typeface="72 Black" panose="020B0A04030603020204" pitchFamily="34" charset="0"/>
                  <a:sym typeface="Century Gothic"/>
                </a:rPr>
                <a:t>$44.527,3</a:t>
              </a:r>
            </a:p>
          </p:txBody>
        </p:sp>
      </p:grpSp>
      <p:sp>
        <p:nvSpPr>
          <p:cNvPr id="65" name="Google Shape;103;p13">
            <a:extLst>
              <a:ext uri="{FF2B5EF4-FFF2-40B4-BE49-F238E27FC236}">
                <a16:creationId xmlns:a16="http://schemas.microsoft.com/office/drawing/2014/main" id="{BD569A54-7936-4BA8-92B3-C427837EC474}"/>
              </a:ext>
            </a:extLst>
          </p:cNvPr>
          <p:cNvSpPr txBox="1"/>
          <p:nvPr/>
        </p:nvSpPr>
        <p:spPr>
          <a:xfrm>
            <a:off x="5283104" y="2635593"/>
            <a:ext cx="1872000" cy="3582720"/>
          </a:xfrm>
          <a:prstGeom prst="roundRect">
            <a:avLst/>
          </a:prstGeom>
          <a:solidFill>
            <a:schemeClr val="bg1">
              <a:lumMod val="95000"/>
            </a:schemeClr>
          </a:solidFill>
          <a:ln>
            <a:noFill/>
          </a:ln>
        </p:spPr>
        <p:txBody>
          <a:bodyPr spcFirstLastPara="1" wrap="square" lIns="36000" tIns="36000" rIns="36000" bIns="36000" anchor="t" anchorCtr="0">
            <a:spAutoFit/>
          </a:bodyPr>
          <a:lstStyle/>
          <a:p>
            <a:pPr algn="just">
              <a:lnSpc>
                <a:spcPct val="115000"/>
              </a:lnSpc>
            </a:pPr>
            <a:r>
              <a:rPr lang="es-ES" sz="800" dirty="0">
                <a:solidFill>
                  <a:srgbClr val="453C5C"/>
                </a:solidFill>
                <a:latin typeface="Verdana" panose="020B0604030504040204" pitchFamily="34" charset="0"/>
                <a:ea typeface="Verdana" panose="020B0604030504040204" pitchFamily="34" charset="0"/>
                <a:cs typeface="Century Gothic"/>
                <a:sym typeface="Century Gothic"/>
              </a:rPr>
              <a:t>En este nivel, </a:t>
            </a:r>
            <a:r>
              <a:rPr lang="es-ES" sz="800" b="1" dirty="0">
                <a:solidFill>
                  <a:srgbClr val="007E80"/>
                </a:solidFill>
                <a:latin typeface="Verdana" panose="020B0604030504040204" pitchFamily="34" charset="0"/>
                <a:ea typeface="Verdana" panose="020B0604030504040204" pitchFamily="34" charset="0"/>
                <a:sym typeface="Century Gothic"/>
              </a:rPr>
              <a:t>90</a:t>
            </a:r>
            <a:r>
              <a:rPr lang="es-ES" sz="800" dirty="0">
                <a:solidFill>
                  <a:srgbClr val="453C5C"/>
                </a:solidFill>
                <a:latin typeface="Verdana" panose="020B0604030504040204" pitchFamily="34" charset="0"/>
                <a:ea typeface="Verdana" panose="020B0604030504040204" pitchFamily="34" charset="0"/>
                <a:cs typeface="Century Gothic"/>
                <a:sym typeface="Century Gothic"/>
              </a:rPr>
              <a:t> entidades reportaron saldos en los Costos, que presentan una disminución de </a:t>
            </a:r>
            <a:r>
              <a:rPr lang="es-ES" sz="800" b="1" dirty="0">
                <a:solidFill>
                  <a:srgbClr val="007E80"/>
                </a:solidFill>
                <a:latin typeface="Verdana" panose="020B0604030504040204" pitchFamily="34" charset="0"/>
                <a:ea typeface="Verdana" panose="020B0604030504040204" pitchFamily="34" charset="0"/>
                <a:sym typeface="Century Gothic"/>
              </a:rPr>
              <a:t>($8.174,1) </a:t>
            </a:r>
            <a:r>
              <a:rPr lang="es-ES" sz="800" dirty="0">
                <a:solidFill>
                  <a:srgbClr val="453C5C"/>
                </a:solidFill>
                <a:latin typeface="Verdana" panose="020B0604030504040204" pitchFamily="34" charset="0"/>
                <a:ea typeface="Verdana" panose="020B0604030504040204" pitchFamily="34" charset="0"/>
                <a:cs typeface="Century Gothic"/>
                <a:sym typeface="Century Gothic"/>
              </a:rPr>
              <a:t>con respecto a septiembre de 2023. Al igual que en el sector público, los conceptos de Combustibles y otros derivados del petróleo y Petróleo crudo son los más representativos y agrupan el </a:t>
            </a:r>
            <a:r>
              <a:rPr lang="es-ES" sz="800" b="1" dirty="0">
                <a:solidFill>
                  <a:srgbClr val="007E80"/>
                </a:solidFill>
                <a:latin typeface="Verdana" panose="020B0604030504040204" pitchFamily="34" charset="0"/>
                <a:ea typeface="Verdana" panose="020B0604030504040204" pitchFamily="34" charset="0"/>
                <a:cs typeface="Century Gothic"/>
                <a:sym typeface="Century Gothic"/>
              </a:rPr>
              <a:t>94,0%</a:t>
            </a:r>
            <a:r>
              <a:rPr lang="es-ES" sz="800" b="1" dirty="0">
                <a:solidFill>
                  <a:srgbClr val="453C5C"/>
                </a:solidFill>
                <a:latin typeface="Verdana" panose="020B0604030504040204" pitchFamily="34" charset="0"/>
                <a:ea typeface="Verdana" panose="020B0604030504040204" pitchFamily="34" charset="0"/>
                <a:cs typeface="Century Gothic"/>
                <a:sym typeface="Century Gothic"/>
              </a:rPr>
              <a:t> </a:t>
            </a:r>
            <a:r>
              <a:rPr lang="es-ES" sz="800" dirty="0">
                <a:solidFill>
                  <a:srgbClr val="453C5C"/>
                </a:solidFill>
                <a:latin typeface="Verdana" panose="020B0604030504040204" pitchFamily="34" charset="0"/>
                <a:ea typeface="Verdana" panose="020B0604030504040204" pitchFamily="34" charset="0"/>
                <a:cs typeface="Century Gothic"/>
                <a:sym typeface="Century Gothic"/>
              </a:rPr>
              <a:t>del total del Costo de ventas de bienes producidos. </a:t>
            </a:r>
          </a:p>
          <a:p>
            <a:pPr algn="just">
              <a:lnSpc>
                <a:spcPct val="115000"/>
              </a:lnSpc>
            </a:pPr>
            <a:r>
              <a:rPr lang="es-ES" sz="800" dirty="0">
                <a:solidFill>
                  <a:srgbClr val="453C5C"/>
                </a:solidFill>
                <a:latin typeface="Verdana" panose="020B0604030504040204" pitchFamily="34" charset="0"/>
                <a:ea typeface="Verdana" panose="020B0604030504040204" pitchFamily="34" charset="0"/>
                <a:sym typeface="Century Gothic"/>
              </a:rPr>
              <a:t>Estos conceptos presentaron una caída del </a:t>
            </a:r>
            <a:r>
              <a:rPr lang="es-ES" sz="800" b="1" dirty="0">
                <a:solidFill>
                  <a:schemeClr val="accent2"/>
                </a:solidFill>
                <a:latin typeface="Verdana" panose="020B0604030504040204" pitchFamily="34" charset="0"/>
                <a:ea typeface="Verdana" panose="020B0604030504040204" pitchFamily="34" charset="0"/>
                <a:sym typeface="Century Gothic"/>
              </a:rPr>
              <a:t>(8,6%)</a:t>
            </a:r>
            <a:r>
              <a:rPr lang="es-ES" sz="800" dirty="0">
                <a:solidFill>
                  <a:srgbClr val="453C5C"/>
                </a:solidFill>
                <a:latin typeface="Verdana" panose="020B0604030504040204" pitchFamily="34" charset="0"/>
                <a:ea typeface="Verdana" panose="020B0604030504040204" pitchFamily="34" charset="0"/>
                <a:sym typeface="Century Gothic"/>
              </a:rPr>
              <a:t> en comparación con septiembre de 2023.</a:t>
            </a:r>
          </a:p>
          <a:p>
            <a:pPr algn="just">
              <a:lnSpc>
                <a:spcPct val="115000"/>
              </a:lnSpc>
            </a:pPr>
            <a:endParaRPr lang="es-ES" sz="500" dirty="0">
              <a:solidFill>
                <a:srgbClr val="453C5C"/>
              </a:solidFill>
              <a:latin typeface="Verdana" panose="020B0604030504040204" pitchFamily="34" charset="0"/>
              <a:ea typeface="Verdana" panose="020B0604030504040204" pitchFamily="34" charset="0"/>
              <a:sym typeface="Century Gothic"/>
            </a:endParaRPr>
          </a:p>
          <a:p>
            <a:pPr algn="just">
              <a:lnSpc>
                <a:spcPct val="115000"/>
              </a:lnSpc>
            </a:pPr>
            <a:r>
              <a:rPr lang="es-ES" sz="800" dirty="0">
                <a:solidFill>
                  <a:srgbClr val="453C5C"/>
                </a:solidFill>
                <a:latin typeface="Verdana" panose="020B0604030504040204" pitchFamily="34" charset="0"/>
                <a:ea typeface="Verdana" panose="020B0604030504040204" pitchFamily="34" charset="0"/>
                <a:sym typeface="Century Gothic"/>
              </a:rPr>
              <a:t>En relación con el Costo de ventas de servicios se destaca la participación de Servicios públicos en el cual el servicio de Energía tiene una participación del </a:t>
            </a:r>
            <a:r>
              <a:rPr lang="es-ES" sz="800" b="1" dirty="0">
                <a:solidFill>
                  <a:schemeClr val="accent2"/>
                </a:solidFill>
                <a:latin typeface="Verdana" panose="020B0604030504040204" pitchFamily="34" charset="0"/>
                <a:ea typeface="Verdana" panose="020B0604030504040204" pitchFamily="34" charset="0"/>
                <a:sym typeface="Century Gothic"/>
              </a:rPr>
              <a:t>99,0%</a:t>
            </a:r>
            <a:r>
              <a:rPr lang="es-ES" sz="800" dirty="0">
                <a:solidFill>
                  <a:srgbClr val="453C5C"/>
                </a:solidFill>
                <a:latin typeface="Verdana" panose="020B0604030504040204" pitchFamily="34" charset="0"/>
                <a:ea typeface="Verdana" panose="020B0604030504040204" pitchFamily="34" charset="0"/>
                <a:sym typeface="Century Gothic"/>
              </a:rPr>
              <a:t>. </a:t>
            </a:r>
            <a:endParaRPr lang="es-ES" sz="800" dirty="0">
              <a:solidFill>
                <a:srgbClr val="453C5C"/>
              </a:solidFill>
              <a:latin typeface="Verdana" panose="020B0604030504040204" pitchFamily="34" charset="0"/>
              <a:ea typeface="Verdana" panose="020B0604030504040204" pitchFamily="34" charset="0"/>
            </a:endParaRPr>
          </a:p>
        </p:txBody>
      </p:sp>
      <p:sp>
        <p:nvSpPr>
          <p:cNvPr id="66" name="Google Shape;103;p13">
            <a:extLst>
              <a:ext uri="{FF2B5EF4-FFF2-40B4-BE49-F238E27FC236}">
                <a16:creationId xmlns:a16="http://schemas.microsoft.com/office/drawing/2014/main" id="{D297E4FE-334F-4591-A6DB-486B680345E4}"/>
              </a:ext>
            </a:extLst>
          </p:cNvPr>
          <p:cNvSpPr txBox="1"/>
          <p:nvPr/>
        </p:nvSpPr>
        <p:spPr>
          <a:xfrm>
            <a:off x="7246853" y="2635593"/>
            <a:ext cx="1800000" cy="2754463"/>
          </a:xfrm>
          <a:prstGeom prst="roundRect">
            <a:avLst/>
          </a:prstGeom>
          <a:solidFill>
            <a:schemeClr val="bg1">
              <a:lumMod val="95000"/>
            </a:schemeClr>
          </a:solidFill>
          <a:ln>
            <a:noFill/>
          </a:ln>
        </p:spPr>
        <p:txBody>
          <a:bodyPr spcFirstLastPara="1" wrap="square" lIns="36000" tIns="36000" rIns="36000" bIns="36000" anchor="t" anchorCtr="0">
            <a:spAutoFit/>
          </a:bodyPr>
          <a:lstStyle/>
          <a:p>
            <a:pPr algn="just">
              <a:lnSpc>
                <a:spcPct val="115000"/>
              </a:lnSpc>
            </a:pPr>
            <a:r>
              <a:rPr lang="es-ES" sz="800" dirty="0">
                <a:solidFill>
                  <a:srgbClr val="453C5C"/>
                </a:solidFill>
                <a:latin typeface="Verdana" panose="020B0604030504040204" pitchFamily="34" charset="0"/>
                <a:ea typeface="Verdana" panose="020B0604030504040204" pitchFamily="34" charset="0"/>
                <a:cs typeface="Century Gothic"/>
                <a:sym typeface="Century Gothic"/>
              </a:rPr>
              <a:t>En este nivel, </a:t>
            </a:r>
            <a:r>
              <a:rPr lang="es-ES" sz="800" b="1" dirty="0">
                <a:solidFill>
                  <a:srgbClr val="2FCB7D"/>
                </a:solidFill>
                <a:latin typeface="Verdana" panose="020B0604030504040204" pitchFamily="34" charset="0"/>
                <a:ea typeface="Verdana" panose="020B0604030504040204" pitchFamily="34" charset="0"/>
                <a:sym typeface="Century Gothic"/>
              </a:rPr>
              <a:t>1.950</a:t>
            </a:r>
            <a:r>
              <a:rPr lang="es-ES" sz="800" dirty="0">
                <a:solidFill>
                  <a:srgbClr val="453C5C"/>
                </a:solidFill>
                <a:latin typeface="Verdana" panose="020B0604030504040204" pitchFamily="34" charset="0"/>
                <a:ea typeface="Verdana" panose="020B0604030504040204" pitchFamily="34" charset="0"/>
                <a:cs typeface="Century Gothic"/>
                <a:sym typeface="Century Gothic"/>
              </a:rPr>
              <a:t> entidades reportaron saldos en los Costos, que presentan un incremento de</a:t>
            </a:r>
            <a:r>
              <a:rPr lang="es-ES" sz="800" b="1" dirty="0">
                <a:solidFill>
                  <a:srgbClr val="2FCB7D"/>
                </a:solidFill>
                <a:latin typeface="Verdana" panose="020B0604030504040204" pitchFamily="34" charset="0"/>
                <a:ea typeface="Verdana" panose="020B0604030504040204" pitchFamily="34" charset="0"/>
                <a:sym typeface="Century Gothic"/>
              </a:rPr>
              <a:t> $3.844,6 </a:t>
            </a:r>
            <a:r>
              <a:rPr lang="es-ES" sz="800" dirty="0">
                <a:solidFill>
                  <a:srgbClr val="453C5C"/>
                </a:solidFill>
                <a:latin typeface="Verdana" panose="020B0604030504040204" pitchFamily="34" charset="0"/>
                <a:ea typeface="Verdana" panose="020B0604030504040204" pitchFamily="34" charset="0"/>
                <a:cs typeface="Century Gothic"/>
                <a:sym typeface="Century Gothic"/>
              </a:rPr>
              <a:t>con respecto a septiembre de 2023. Las cuentas Servicios públicos y Servicios de salud agrupan el </a:t>
            </a:r>
            <a:r>
              <a:rPr lang="es-ES" sz="800" b="1" dirty="0">
                <a:solidFill>
                  <a:srgbClr val="2FCB7D"/>
                </a:solidFill>
                <a:latin typeface="Verdana" panose="020B0604030504040204" pitchFamily="34" charset="0"/>
                <a:ea typeface="Verdana" panose="020B0604030504040204" pitchFamily="34" charset="0"/>
                <a:cs typeface="Century Gothic"/>
                <a:sym typeface="Century Gothic"/>
              </a:rPr>
              <a:t>73,1% </a:t>
            </a:r>
            <a:r>
              <a:rPr lang="es-ES" sz="800" dirty="0">
                <a:solidFill>
                  <a:srgbClr val="453C5C"/>
                </a:solidFill>
                <a:latin typeface="Verdana" panose="020B0604030504040204" pitchFamily="34" charset="0"/>
                <a:ea typeface="Verdana" panose="020B0604030504040204" pitchFamily="34" charset="0"/>
                <a:cs typeface="Century Gothic"/>
                <a:sym typeface="Century Gothic"/>
              </a:rPr>
              <a:t>del total del Costo de ventas de servicios. </a:t>
            </a:r>
          </a:p>
          <a:p>
            <a:pPr algn="just">
              <a:lnSpc>
                <a:spcPct val="115000"/>
              </a:lnSpc>
            </a:pPr>
            <a:endParaRPr lang="es-ES" sz="700" dirty="0">
              <a:solidFill>
                <a:srgbClr val="453C5C"/>
              </a:solidFill>
              <a:latin typeface="Verdana" panose="020B0604030504040204" pitchFamily="34" charset="0"/>
              <a:ea typeface="Verdana" panose="020B0604030504040204" pitchFamily="34" charset="0"/>
              <a:cs typeface="Century Gothic"/>
              <a:sym typeface="Century Gothic"/>
            </a:endParaRPr>
          </a:p>
          <a:p>
            <a:pPr algn="just">
              <a:lnSpc>
                <a:spcPct val="115000"/>
              </a:lnSpc>
            </a:pPr>
            <a:r>
              <a:rPr lang="es-ES" sz="800" dirty="0">
                <a:solidFill>
                  <a:srgbClr val="453C5C"/>
                </a:solidFill>
                <a:latin typeface="Verdana" panose="020B0604030504040204" pitchFamily="34" charset="0"/>
                <a:ea typeface="Verdana" panose="020B0604030504040204" pitchFamily="34" charset="0"/>
                <a:sym typeface="Century Gothic"/>
              </a:rPr>
              <a:t>Por su parte, en Costo de ventas de bienes producidos, los conceptos de Licores, bebidas y alcoholes y Productos químicos aportan el </a:t>
            </a:r>
            <a:r>
              <a:rPr lang="es-ES" sz="800" b="1" dirty="0">
                <a:solidFill>
                  <a:srgbClr val="2FCB7D"/>
                </a:solidFill>
                <a:latin typeface="Verdana" panose="020B0604030504040204" pitchFamily="34" charset="0"/>
                <a:ea typeface="Verdana" panose="020B0604030504040204" pitchFamily="34" charset="0"/>
                <a:sym typeface="Century Gothic"/>
              </a:rPr>
              <a:t>96,4%</a:t>
            </a:r>
            <a:r>
              <a:rPr lang="es-ES" sz="800" dirty="0">
                <a:solidFill>
                  <a:srgbClr val="453C5C"/>
                </a:solidFill>
                <a:latin typeface="Verdana" panose="020B0604030504040204" pitchFamily="34" charset="0"/>
                <a:ea typeface="Verdana" panose="020B0604030504040204" pitchFamily="34" charset="0"/>
                <a:sym typeface="Century Gothic"/>
              </a:rPr>
              <a:t> del saldo de la cuenta.</a:t>
            </a:r>
            <a:endParaRPr lang="es-ES" sz="800" dirty="0">
              <a:solidFill>
                <a:srgbClr val="453C5C"/>
              </a:solidFill>
              <a:latin typeface="Verdana" panose="020B0604030504040204" pitchFamily="34" charset="0"/>
              <a:ea typeface="Verdana" panose="020B0604030504040204" pitchFamily="34" charset="0"/>
            </a:endParaRPr>
          </a:p>
        </p:txBody>
      </p:sp>
      <p:sp>
        <p:nvSpPr>
          <p:cNvPr id="72" name="Google Shape;103;p13">
            <a:extLst>
              <a:ext uri="{FF2B5EF4-FFF2-40B4-BE49-F238E27FC236}">
                <a16:creationId xmlns:a16="http://schemas.microsoft.com/office/drawing/2014/main" id="{16EBD80E-73A2-4595-BE49-113CBB058E76}"/>
              </a:ext>
            </a:extLst>
          </p:cNvPr>
          <p:cNvSpPr txBox="1"/>
          <p:nvPr/>
        </p:nvSpPr>
        <p:spPr>
          <a:xfrm>
            <a:off x="3195061" y="2635593"/>
            <a:ext cx="1996295" cy="3222565"/>
          </a:xfrm>
          <a:prstGeom prst="roundRect">
            <a:avLst/>
          </a:prstGeom>
          <a:solidFill>
            <a:schemeClr val="bg1">
              <a:lumMod val="95000"/>
            </a:schemeClr>
          </a:solidFill>
          <a:ln>
            <a:noFill/>
          </a:ln>
        </p:spPr>
        <p:txBody>
          <a:bodyPr spcFirstLastPara="1" wrap="square" lIns="36000" tIns="36000" rIns="36000" bIns="36000" anchor="t" anchorCtr="0">
            <a:spAutoFit/>
          </a:bodyPr>
          <a:lstStyle/>
          <a:p>
            <a:pPr algn="just">
              <a:lnSpc>
                <a:spcPct val="115000"/>
              </a:lnSpc>
            </a:pPr>
            <a:r>
              <a:rPr lang="es-ES" sz="800" dirty="0">
                <a:solidFill>
                  <a:srgbClr val="453C5C"/>
                </a:solidFill>
                <a:latin typeface="Verdana" panose="020B0604030504040204" pitchFamily="34" charset="0"/>
                <a:ea typeface="Verdana" panose="020B0604030504040204" pitchFamily="34" charset="0"/>
                <a:sym typeface="Century Gothic"/>
              </a:rPr>
              <a:t>En el sector público </a:t>
            </a:r>
            <a:r>
              <a:rPr lang="es-ES" sz="800" b="1" dirty="0">
                <a:solidFill>
                  <a:srgbClr val="FB6900"/>
                </a:solidFill>
                <a:latin typeface="Verdana" panose="020B0604030504040204" pitchFamily="34" charset="0"/>
                <a:ea typeface="Verdana" panose="020B0604030504040204" pitchFamily="34" charset="0"/>
                <a:sym typeface="Century Gothic"/>
              </a:rPr>
              <a:t>2.041</a:t>
            </a:r>
            <a:r>
              <a:rPr lang="es-ES" sz="800" dirty="0">
                <a:solidFill>
                  <a:srgbClr val="453C5C"/>
                </a:solidFill>
                <a:latin typeface="Verdana" panose="020B0604030504040204" pitchFamily="34" charset="0"/>
                <a:ea typeface="Verdana" panose="020B0604030504040204" pitchFamily="34" charset="0"/>
                <a:sym typeface="Century Gothic"/>
              </a:rPr>
              <a:t> entidades reportaron saldos en los Costos, que presentan una disminución de </a:t>
            </a:r>
            <a:r>
              <a:rPr lang="es-ES" sz="800" b="1" dirty="0">
                <a:solidFill>
                  <a:srgbClr val="FB6900"/>
                </a:solidFill>
                <a:latin typeface="Verdana" panose="020B0604030504040204" pitchFamily="34" charset="0"/>
                <a:ea typeface="Verdana" panose="020B0604030504040204" pitchFamily="34" charset="0"/>
                <a:sym typeface="Century Gothic"/>
              </a:rPr>
              <a:t>($4.367,1) </a:t>
            </a:r>
            <a:r>
              <a:rPr lang="es-ES" sz="800" dirty="0">
                <a:solidFill>
                  <a:srgbClr val="453C5C"/>
                </a:solidFill>
                <a:latin typeface="Verdana" panose="020B0604030504040204" pitchFamily="34" charset="0"/>
                <a:ea typeface="Verdana" panose="020B0604030504040204" pitchFamily="34" charset="0"/>
                <a:sym typeface="Century Gothic"/>
              </a:rPr>
              <a:t>con respecto a septiembre de 2023. Los conceptos de Combustibles y otros derivados del petróleo y Petróleo crudo agrupan el </a:t>
            </a:r>
            <a:r>
              <a:rPr lang="es-ES" sz="800" b="1" dirty="0">
                <a:solidFill>
                  <a:srgbClr val="FB6900"/>
                </a:solidFill>
                <a:latin typeface="Verdana" panose="020B0604030504040204" pitchFamily="34" charset="0"/>
                <a:ea typeface="Verdana" panose="020B0604030504040204" pitchFamily="34" charset="0"/>
                <a:sym typeface="Century Gothic"/>
              </a:rPr>
              <a:t>93,5%</a:t>
            </a:r>
            <a:r>
              <a:rPr lang="es-ES" sz="800" b="1" dirty="0">
                <a:solidFill>
                  <a:srgbClr val="453C5C"/>
                </a:solidFill>
                <a:latin typeface="Verdana" panose="020B0604030504040204" pitchFamily="34" charset="0"/>
                <a:ea typeface="Verdana" panose="020B0604030504040204" pitchFamily="34" charset="0"/>
                <a:sym typeface="Century Gothic"/>
              </a:rPr>
              <a:t> </a:t>
            </a:r>
            <a:r>
              <a:rPr lang="es-ES" sz="800" dirty="0">
                <a:solidFill>
                  <a:srgbClr val="453C5C"/>
                </a:solidFill>
                <a:latin typeface="Verdana" panose="020B0604030504040204" pitchFamily="34" charset="0"/>
                <a:ea typeface="Verdana" panose="020B0604030504040204" pitchFamily="34" charset="0"/>
                <a:sym typeface="Century Gothic"/>
              </a:rPr>
              <a:t>del total del Costo de ventas de bienes producidos. Estos conceptos presentaron una caída del </a:t>
            </a:r>
            <a:r>
              <a:rPr lang="es-ES" sz="800" b="1" dirty="0">
                <a:solidFill>
                  <a:srgbClr val="FB6900"/>
                </a:solidFill>
                <a:latin typeface="Verdana" panose="020B0604030504040204" pitchFamily="34" charset="0"/>
                <a:ea typeface="Verdana" panose="020B0604030504040204" pitchFamily="34" charset="0"/>
                <a:sym typeface="Century Gothic"/>
              </a:rPr>
              <a:t>(8,6%)</a:t>
            </a:r>
            <a:r>
              <a:rPr lang="es-ES" sz="800" dirty="0">
                <a:solidFill>
                  <a:srgbClr val="453C5C"/>
                </a:solidFill>
                <a:latin typeface="Verdana" panose="020B0604030504040204" pitchFamily="34" charset="0"/>
                <a:ea typeface="Verdana" panose="020B0604030504040204" pitchFamily="34" charset="0"/>
                <a:sym typeface="Century Gothic"/>
              </a:rPr>
              <a:t> en comparación con septiembre de 2023.</a:t>
            </a:r>
          </a:p>
          <a:p>
            <a:pPr algn="just">
              <a:lnSpc>
                <a:spcPct val="115000"/>
              </a:lnSpc>
            </a:pPr>
            <a:endParaRPr lang="es-ES" sz="800" dirty="0">
              <a:solidFill>
                <a:srgbClr val="453C5C"/>
              </a:solidFill>
              <a:latin typeface="Verdana" panose="020B0604030504040204" pitchFamily="34" charset="0"/>
              <a:ea typeface="Verdana" panose="020B0604030504040204" pitchFamily="34" charset="0"/>
              <a:sym typeface="Century Gothic"/>
            </a:endParaRPr>
          </a:p>
          <a:p>
            <a:pPr algn="just">
              <a:lnSpc>
                <a:spcPct val="115000"/>
              </a:lnSpc>
            </a:pPr>
            <a:r>
              <a:rPr lang="es-ES" sz="800" dirty="0">
                <a:solidFill>
                  <a:srgbClr val="453C5C"/>
                </a:solidFill>
                <a:latin typeface="Verdana" panose="020B0604030504040204" pitchFamily="34" charset="0"/>
                <a:ea typeface="Verdana" panose="020B0604030504040204" pitchFamily="34" charset="0"/>
                <a:sym typeface="Century Gothic"/>
              </a:rPr>
              <a:t>En relación con el Costo de ventas de servicios se destaca la participación de Servicios públicos en el cual el servicio de Energía tiene una participación del </a:t>
            </a:r>
            <a:r>
              <a:rPr lang="es-ES" sz="800" b="1" dirty="0">
                <a:solidFill>
                  <a:srgbClr val="FB6900"/>
                </a:solidFill>
                <a:latin typeface="Verdana" panose="020B0604030504040204" pitchFamily="34" charset="0"/>
                <a:ea typeface="Verdana" panose="020B0604030504040204" pitchFamily="34" charset="0"/>
                <a:sym typeface="Century Gothic"/>
              </a:rPr>
              <a:t>70,8%</a:t>
            </a:r>
            <a:r>
              <a:rPr lang="es-ES" sz="800" dirty="0">
                <a:solidFill>
                  <a:srgbClr val="453C5C"/>
                </a:solidFill>
                <a:latin typeface="Verdana" panose="020B0604030504040204" pitchFamily="34" charset="0"/>
                <a:ea typeface="Verdana" panose="020B0604030504040204" pitchFamily="34" charset="0"/>
                <a:sym typeface="Century Gothic"/>
              </a:rPr>
              <a:t>. </a:t>
            </a:r>
            <a:endParaRPr lang="es-ES" sz="800" dirty="0">
              <a:solidFill>
                <a:srgbClr val="453C5C"/>
              </a:solidFill>
              <a:latin typeface="Verdana" panose="020B0604030504040204" pitchFamily="34" charset="0"/>
              <a:ea typeface="Verdana" panose="020B0604030504040204" pitchFamily="34" charset="0"/>
            </a:endParaRPr>
          </a:p>
        </p:txBody>
      </p:sp>
      <p:grpSp>
        <p:nvGrpSpPr>
          <p:cNvPr id="5" name="Grupo 4">
            <a:extLst>
              <a:ext uri="{FF2B5EF4-FFF2-40B4-BE49-F238E27FC236}">
                <a16:creationId xmlns:a16="http://schemas.microsoft.com/office/drawing/2014/main" id="{E79E5CD9-1C3E-CFCA-2314-43F10465F05E}"/>
              </a:ext>
            </a:extLst>
          </p:cNvPr>
          <p:cNvGrpSpPr/>
          <p:nvPr/>
        </p:nvGrpSpPr>
        <p:grpSpPr>
          <a:xfrm>
            <a:off x="2987696" y="1718096"/>
            <a:ext cx="2214295" cy="920905"/>
            <a:chOff x="2668634" y="3132560"/>
            <a:chExt cx="2214295" cy="920905"/>
          </a:xfrm>
        </p:grpSpPr>
        <p:sp>
          <p:nvSpPr>
            <p:cNvPr id="74" name="Google Shape;931;p23">
              <a:extLst>
                <a:ext uri="{FF2B5EF4-FFF2-40B4-BE49-F238E27FC236}">
                  <a16:creationId xmlns:a16="http://schemas.microsoft.com/office/drawing/2014/main" id="{FD3C9A3E-CFBA-4130-8BA9-774C4F331B20}"/>
                </a:ext>
              </a:extLst>
            </p:cNvPr>
            <p:cNvSpPr txBox="1"/>
            <p:nvPr/>
          </p:nvSpPr>
          <p:spPr>
            <a:xfrm>
              <a:off x="2668634" y="3734916"/>
              <a:ext cx="2160000" cy="31854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a:lnSpc>
                  <a:spcPct val="115000"/>
                </a:lnSpc>
                <a:defRPr sz="2358" b="1">
                  <a:solidFill>
                    <a:srgbClr val="FB6900"/>
                  </a:solidFill>
                  <a:latin typeface="Verdana" panose="020B0604030504040204" pitchFamily="34" charset="0"/>
                  <a:ea typeface="Verdana" panose="020B0604030504040204" pitchFamily="34" charset="0"/>
                  <a:cs typeface="Century Gothic"/>
                </a:defRPr>
              </a:lvl1pPr>
            </a:lstStyle>
            <a:p>
              <a:pPr algn="r"/>
              <a:r>
                <a:rPr lang="en-US" sz="1800" spc="220" dirty="0">
                  <a:sym typeface="Montserrat Black"/>
                </a:rPr>
                <a:t>$140.031,2</a:t>
              </a:r>
            </a:p>
          </p:txBody>
        </p:sp>
        <p:sp>
          <p:nvSpPr>
            <p:cNvPr id="81" name="Google Shape;102;p13">
              <a:extLst>
                <a:ext uri="{FF2B5EF4-FFF2-40B4-BE49-F238E27FC236}">
                  <a16:creationId xmlns:a16="http://schemas.microsoft.com/office/drawing/2014/main" id="{0B42150A-C8E2-4109-AFFE-688F43279B05}"/>
                </a:ext>
              </a:extLst>
            </p:cNvPr>
            <p:cNvSpPr txBox="1"/>
            <p:nvPr/>
          </p:nvSpPr>
          <p:spPr>
            <a:xfrm>
              <a:off x="3208136" y="3132560"/>
              <a:ext cx="1674793" cy="626555"/>
            </a:xfrm>
            <a:prstGeom prst="roundRect">
              <a:avLst/>
            </a:prstGeom>
            <a:noFill/>
            <a:ln>
              <a:noFill/>
            </a:ln>
          </p:spPr>
          <p:txBody>
            <a:bodyPr spcFirstLastPara="1" wrap="square" lIns="0" tIns="0" rIns="0" bIns="0" anchor="t" anchorCtr="0">
              <a:spAutoFit/>
            </a:bodyPr>
            <a:lstStyle/>
            <a:p>
              <a:pPr algn="ctr">
                <a:lnSpc>
                  <a:spcPct val="115000"/>
                </a:lnSpc>
              </a:pPr>
              <a:r>
                <a:rPr lang="en-US" sz="1600" b="1" dirty="0">
                  <a:solidFill>
                    <a:srgbClr val="FB6900"/>
                  </a:solidFill>
                  <a:latin typeface="Verdana" panose="020B0604030504040204" pitchFamily="34" charset="0"/>
                  <a:ea typeface="Verdana" panose="020B0604030504040204" pitchFamily="34" charset="0"/>
                  <a:cs typeface="Century Gothic"/>
                  <a:sym typeface="Century Gothic"/>
                </a:rPr>
                <a:t>Sector Público</a:t>
              </a:r>
              <a:endParaRPr sz="1600" dirty="0">
                <a:solidFill>
                  <a:srgbClr val="FB6900"/>
                </a:solidFill>
                <a:latin typeface="Verdana" panose="020B0604030504040204" pitchFamily="34" charset="0"/>
                <a:ea typeface="Verdana" panose="020B0604030504040204" pitchFamily="34" charset="0"/>
              </a:endParaRPr>
            </a:p>
          </p:txBody>
        </p:sp>
      </p:grpSp>
      <p:sp>
        <p:nvSpPr>
          <p:cNvPr id="49" name="Google Shape;96;p13">
            <a:extLst>
              <a:ext uri="{FF2B5EF4-FFF2-40B4-BE49-F238E27FC236}">
                <a16:creationId xmlns:a16="http://schemas.microsoft.com/office/drawing/2014/main" id="{B7851A76-44C5-4FBB-BD33-3A32C950485B}"/>
              </a:ext>
            </a:extLst>
          </p:cNvPr>
          <p:cNvSpPr txBox="1"/>
          <p:nvPr/>
        </p:nvSpPr>
        <p:spPr>
          <a:xfrm>
            <a:off x="1846790" y="4292849"/>
            <a:ext cx="1186612" cy="315151"/>
          </a:xfrm>
          <a:prstGeom prst="rect">
            <a:avLst/>
          </a:prstGeom>
          <a:noFill/>
          <a:ln>
            <a:noFill/>
          </a:ln>
        </p:spPr>
        <p:txBody>
          <a:bodyPr spcFirstLastPara="1" wrap="square" lIns="0" tIns="0" rIns="0" bIns="0" anchor="t" anchorCtr="0">
            <a:spAutoFit/>
          </a:bodyPr>
          <a:lstStyle/>
          <a:p>
            <a:pPr algn="r">
              <a:lnSpc>
                <a:spcPct val="128000"/>
              </a:lnSpc>
            </a:pPr>
            <a:r>
              <a:rPr lang="es-CO" sz="1600"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1600" dirty="0">
              <a:latin typeface="Verdana" panose="020B0604030504040204" pitchFamily="34" charset="0"/>
              <a:ea typeface="Verdana" panose="020B0604030504040204" pitchFamily="34" charset="0"/>
            </a:endParaRPr>
          </a:p>
        </p:txBody>
      </p:sp>
      <p:sp>
        <p:nvSpPr>
          <p:cNvPr id="45" name="Google Shape;552;p24">
            <a:extLst>
              <a:ext uri="{FF2B5EF4-FFF2-40B4-BE49-F238E27FC236}">
                <a16:creationId xmlns:a16="http://schemas.microsoft.com/office/drawing/2014/main" id="{FC243D9B-A3D1-3AAD-11D7-3912D9A3098D}"/>
              </a:ext>
            </a:extLst>
          </p:cNvPr>
          <p:cNvSpPr>
            <a:spLocks noChangeAspect="1"/>
          </p:cNvSpPr>
          <p:nvPr/>
        </p:nvSpPr>
        <p:spPr>
          <a:xfrm>
            <a:off x="7277342" y="5610874"/>
            <a:ext cx="1656000" cy="596792"/>
          </a:xfrm>
          <a:prstGeom prst="parallelogram">
            <a:avLst>
              <a:gd name="adj" fmla="val 27646"/>
            </a:avLst>
          </a:prstGeom>
          <a:noFill/>
          <a:ln>
            <a:gradFill>
              <a:gsLst>
                <a:gs pos="0">
                  <a:srgbClr val="5AD999"/>
                </a:gs>
                <a:gs pos="100000">
                  <a:srgbClr val="BEED80"/>
                </a:gs>
              </a:gsLst>
              <a:lin ang="5400000" scaled="1"/>
            </a:gradFill>
          </a:ln>
        </p:spPr>
        <p:txBody>
          <a:bodyPr lIns="36000" tIns="36000" rIns="36000" bIns="36000"/>
          <a:lstStyle/>
          <a:p>
            <a:pPr algn="ctr"/>
            <a:endParaRPr lang="es-CO" sz="1100" dirty="0">
              <a:solidFill>
                <a:srgbClr val="453C5C"/>
              </a:solidFill>
              <a:latin typeface="Verdana" panose="020B0604030504040204" pitchFamily="34" charset="0"/>
              <a:ea typeface="Verdana" panose="020B0604030504040204" pitchFamily="34" charset="0"/>
            </a:endParaRPr>
          </a:p>
        </p:txBody>
      </p:sp>
      <p:sp>
        <p:nvSpPr>
          <p:cNvPr id="50" name="Google Shape;552;p24">
            <a:extLst>
              <a:ext uri="{FF2B5EF4-FFF2-40B4-BE49-F238E27FC236}">
                <a16:creationId xmlns:a16="http://schemas.microsoft.com/office/drawing/2014/main" id="{5C95982F-6868-FF66-ACB3-96E73454724B}"/>
              </a:ext>
            </a:extLst>
          </p:cNvPr>
          <p:cNvSpPr>
            <a:spLocks noChangeAspect="1"/>
          </p:cNvSpPr>
          <p:nvPr/>
        </p:nvSpPr>
        <p:spPr>
          <a:xfrm>
            <a:off x="5361635" y="6203497"/>
            <a:ext cx="1656000" cy="543698"/>
          </a:xfrm>
          <a:prstGeom prst="parallelogram">
            <a:avLst>
              <a:gd name="adj" fmla="val 28949"/>
            </a:avLst>
          </a:prstGeom>
          <a:noFill/>
          <a:ln>
            <a:gradFill>
              <a:gsLst>
                <a:gs pos="0">
                  <a:srgbClr val="007E80"/>
                </a:gs>
                <a:gs pos="100000">
                  <a:srgbClr val="89FBE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54" name="Google Shape;552;p24">
            <a:extLst>
              <a:ext uri="{FF2B5EF4-FFF2-40B4-BE49-F238E27FC236}">
                <a16:creationId xmlns:a16="http://schemas.microsoft.com/office/drawing/2014/main" id="{82D8C259-1A80-C80F-B14A-4BCEA3A2BC96}"/>
              </a:ext>
            </a:extLst>
          </p:cNvPr>
          <p:cNvSpPr>
            <a:spLocks noChangeAspect="1"/>
          </p:cNvSpPr>
          <p:nvPr/>
        </p:nvSpPr>
        <p:spPr>
          <a:xfrm>
            <a:off x="3371573" y="5838970"/>
            <a:ext cx="1656000" cy="571483"/>
          </a:xfrm>
          <a:prstGeom prst="parallelogram">
            <a:avLst>
              <a:gd name="adj" fmla="val 28277"/>
            </a:avLst>
          </a:prstGeom>
          <a:noFill/>
          <a:ln w="12700">
            <a:gradFill>
              <a:gsLst>
                <a:gs pos="0">
                  <a:srgbClr val="FD6A00"/>
                </a:gs>
                <a:gs pos="100000">
                  <a:srgbClr val="EEB85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55" name="Google Shape;552;p24">
            <a:extLst>
              <a:ext uri="{FF2B5EF4-FFF2-40B4-BE49-F238E27FC236}">
                <a16:creationId xmlns:a16="http://schemas.microsoft.com/office/drawing/2014/main" id="{739022AD-F3D5-0B97-0CFC-6501D7BF117E}"/>
              </a:ext>
            </a:extLst>
          </p:cNvPr>
          <p:cNvSpPr>
            <a:spLocks noChangeAspect="1"/>
          </p:cNvSpPr>
          <p:nvPr/>
        </p:nvSpPr>
        <p:spPr>
          <a:xfrm>
            <a:off x="3426969" y="5795430"/>
            <a:ext cx="1656000" cy="605476"/>
          </a:xfrm>
          <a:prstGeom prst="roundRect">
            <a:avLst/>
          </a:prstGeom>
          <a:gradFill>
            <a:gsLst>
              <a:gs pos="21000">
                <a:srgbClr val="FD6A00"/>
              </a:gs>
              <a:gs pos="98000">
                <a:srgbClr val="EEB858"/>
              </a:gs>
            </a:gsLst>
            <a:lin ang="0" scaled="0"/>
          </a:gradFill>
          <a:ln>
            <a:noFill/>
          </a:ln>
        </p:spPr>
        <p:txBody>
          <a:bodyPr lIns="36000" tIns="36000" rIns="36000" bIns="36000" anchor="ctr" anchorCtr="0"/>
          <a:lstStyle/>
          <a:p>
            <a:pPr algn="ctr"/>
            <a:r>
              <a:rPr lang="es-CO" sz="1200" b="1" dirty="0">
                <a:solidFill>
                  <a:schemeClr val="bg1"/>
                </a:solidFill>
                <a:latin typeface="Verdana" panose="020B0604030504040204" pitchFamily="34" charset="0"/>
                <a:ea typeface="Verdana" panose="020B0604030504040204" pitchFamily="34" charset="0"/>
              </a:rPr>
              <a:t>Ecopetrol </a:t>
            </a:r>
            <a:r>
              <a:rPr lang="es-CO" sz="1200" dirty="0">
                <a:solidFill>
                  <a:schemeClr val="bg1"/>
                </a:solidFill>
                <a:latin typeface="Verdana" panose="020B0604030504040204" pitchFamily="34" charset="0"/>
                <a:ea typeface="Verdana" panose="020B0604030504040204" pitchFamily="34" charset="0"/>
              </a:rPr>
              <a:t>– 43,8%</a:t>
            </a:r>
          </a:p>
          <a:p>
            <a:pPr algn="ctr"/>
            <a:r>
              <a:rPr lang="es-CO" sz="1200" b="1" dirty="0">
                <a:solidFill>
                  <a:schemeClr val="bg1"/>
                </a:solidFill>
                <a:latin typeface="Verdana" panose="020B0604030504040204" pitchFamily="34" charset="0"/>
                <a:ea typeface="Verdana" panose="020B0604030504040204" pitchFamily="34" charset="0"/>
              </a:rPr>
              <a:t>Reficar </a:t>
            </a:r>
            <a:r>
              <a:rPr lang="es-CO" sz="1200" dirty="0">
                <a:solidFill>
                  <a:schemeClr val="bg1"/>
                </a:solidFill>
                <a:latin typeface="Verdana" panose="020B0604030504040204" pitchFamily="34" charset="0"/>
                <a:ea typeface="Verdana" panose="020B0604030504040204" pitchFamily="34" charset="0"/>
              </a:rPr>
              <a:t>– 13,3%</a:t>
            </a:r>
            <a:r>
              <a:rPr lang="es-CO" sz="1200" b="1" dirty="0">
                <a:solidFill>
                  <a:schemeClr val="bg1"/>
                </a:solidFill>
                <a:latin typeface="Verdana" panose="020B0604030504040204" pitchFamily="34" charset="0"/>
                <a:ea typeface="Verdana" panose="020B0604030504040204" pitchFamily="34" charset="0"/>
              </a:rPr>
              <a:t> </a:t>
            </a:r>
          </a:p>
          <a:p>
            <a:pPr algn="ctr"/>
            <a:r>
              <a:rPr lang="es-CO" sz="1200" b="1" dirty="0">
                <a:solidFill>
                  <a:schemeClr val="bg1"/>
                </a:solidFill>
                <a:latin typeface="Verdana" panose="020B0604030504040204" pitchFamily="34" charset="0"/>
                <a:ea typeface="Verdana" panose="020B0604030504040204" pitchFamily="34" charset="0"/>
              </a:rPr>
              <a:t>EPM </a:t>
            </a:r>
            <a:r>
              <a:rPr lang="es-CO" sz="1200" dirty="0">
                <a:solidFill>
                  <a:schemeClr val="bg1"/>
                </a:solidFill>
                <a:latin typeface="Verdana" panose="020B0604030504040204" pitchFamily="34" charset="0"/>
                <a:ea typeface="Verdana" panose="020B0604030504040204" pitchFamily="34" charset="0"/>
              </a:rPr>
              <a:t>– 5,2%</a:t>
            </a:r>
          </a:p>
        </p:txBody>
      </p:sp>
      <p:sp>
        <p:nvSpPr>
          <p:cNvPr id="56" name="Google Shape;552;p24">
            <a:extLst>
              <a:ext uri="{FF2B5EF4-FFF2-40B4-BE49-F238E27FC236}">
                <a16:creationId xmlns:a16="http://schemas.microsoft.com/office/drawing/2014/main" id="{ED0ECCE1-B22C-E6FC-4DC9-7EFB38BDECE4}"/>
              </a:ext>
            </a:extLst>
          </p:cNvPr>
          <p:cNvSpPr>
            <a:spLocks noChangeAspect="1"/>
          </p:cNvSpPr>
          <p:nvPr/>
        </p:nvSpPr>
        <p:spPr>
          <a:xfrm>
            <a:off x="5451089" y="6152698"/>
            <a:ext cx="1656000" cy="589479"/>
          </a:xfrm>
          <a:prstGeom prst="roundRect">
            <a:avLst/>
          </a:prstGeom>
          <a:gradFill>
            <a:gsLst>
              <a:gs pos="24000">
                <a:srgbClr val="007E80"/>
              </a:gs>
              <a:gs pos="100000">
                <a:srgbClr val="89FBE8"/>
              </a:gs>
            </a:gsLst>
            <a:lin ang="0" scaled="0"/>
          </a:gradFill>
          <a:ln>
            <a:noFill/>
          </a:ln>
        </p:spPr>
        <p:txBody>
          <a:bodyPr lIns="36000" tIns="36000" rIns="36000" bIns="36000" anchor="ctr" anchorCtr="0"/>
          <a:lstStyle/>
          <a:p>
            <a:pPr algn="ctr"/>
            <a:r>
              <a:rPr lang="es-CO" sz="1200" b="1" dirty="0">
                <a:solidFill>
                  <a:schemeClr val="bg1"/>
                </a:solidFill>
                <a:latin typeface="Verdana" panose="020B0604030504040204" pitchFamily="34" charset="0"/>
                <a:ea typeface="Verdana" panose="020B0604030504040204" pitchFamily="34" charset="0"/>
              </a:rPr>
              <a:t>Ecopetrol </a:t>
            </a:r>
            <a:r>
              <a:rPr lang="es-CO" sz="1200" dirty="0">
                <a:solidFill>
                  <a:schemeClr val="bg1"/>
                </a:solidFill>
                <a:latin typeface="Verdana" panose="020B0604030504040204" pitchFamily="34" charset="0"/>
                <a:ea typeface="Verdana" panose="020B0604030504040204" pitchFamily="34" charset="0"/>
              </a:rPr>
              <a:t>– 62,6%</a:t>
            </a:r>
          </a:p>
          <a:p>
            <a:pPr algn="ctr"/>
            <a:r>
              <a:rPr lang="es-CO" sz="1200" b="1" dirty="0">
                <a:solidFill>
                  <a:schemeClr val="bg1"/>
                </a:solidFill>
                <a:latin typeface="Verdana" panose="020B0604030504040204" pitchFamily="34" charset="0"/>
                <a:ea typeface="Verdana" panose="020B0604030504040204" pitchFamily="34" charset="0"/>
              </a:rPr>
              <a:t>Reficar </a:t>
            </a:r>
            <a:r>
              <a:rPr lang="es-CO" sz="1200" dirty="0">
                <a:solidFill>
                  <a:schemeClr val="bg1"/>
                </a:solidFill>
                <a:latin typeface="Verdana" panose="020B0604030504040204" pitchFamily="34" charset="0"/>
                <a:ea typeface="Verdana" panose="020B0604030504040204" pitchFamily="34" charset="0"/>
              </a:rPr>
              <a:t>– 19,0%</a:t>
            </a:r>
            <a:r>
              <a:rPr lang="es-CO" sz="1200" b="1" dirty="0">
                <a:solidFill>
                  <a:schemeClr val="bg1"/>
                </a:solidFill>
                <a:latin typeface="Verdana" panose="020B0604030504040204" pitchFamily="34" charset="0"/>
                <a:ea typeface="Verdana" panose="020B0604030504040204" pitchFamily="34" charset="0"/>
              </a:rPr>
              <a:t> </a:t>
            </a:r>
          </a:p>
          <a:p>
            <a:pPr algn="ctr"/>
            <a:r>
              <a:rPr lang="es-CO" sz="1200" b="1" dirty="0">
                <a:solidFill>
                  <a:schemeClr val="bg1"/>
                </a:solidFill>
                <a:latin typeface="Verdana" panose="020B0604030504040204" pitchFamily="34" charset="0"/>
                <a:ea typeface="Verdana" panose="020B0604030504040204" pitchFamily="34" charset="0"/>
              </a:rPr>
              <a:t>Cenit </a:t>
            </a:r>
            <a:r>
              <a:rPr lang="es-CO" sz="1200" dirty="0">
                <a:solidFill>
                  <a:schemeClr val="bg1"/>
                </a:solidFill>
                <a:latin typeface="Verdana" panose="020B0604030504040204" pitchFamily="34" charset="0"/>
                <a:ea typeface="Verdana" panose="020B0604030504040204" pitchFamily="34" charset="0"/>
              </a:rPr>
              <a:t>– 2,0%</a:t>
            </a:r>
          </a:p>
        </p:txBody>
      </p:sp>
      <p:sp>
        <p:nvSpPr>
          <p:cNvPr id="57" name="Google Shape;552;p24">
            <a:extLst>
              <a:ext uri="{FF2B5EF4-FFF2-40B4-BE49-F238E27FC236}">
                <a16:creationId xmlns:a16="http://schemas.microsoft.com/office/drawing/2014/main" id="{01775DE4-7059-9709-1555-D697C63DDECA}"/>
              </a:ext>
            </a:extLst>
          </p:cNvPr>
          <p:cNvSpPr>
            <a:spLocks noChangeAspect="1"/>
          </p:cNvSpPr>
          <p:nvPr/>
        </p:nvSpPr>
        <p:spPr>
          <a:xfrm>
            <a:off x="7368925" y="5564839"/>
            <a:ext cx="1656000" cy="659273"/>
          </a:xfrm>
          <a:prstGeom prst="roundRect">
            <a:avLst/>
          </a:prstGeom>
          <a:gradFill>
            <a:gsLst>
              <a:gs pos="7000">
                <a:srgbClr val="5AD999"/>
              </a:gs>
              <a:gs pos="100000">
                <a:srgbClr val="BEED80"/>
              </a:gs>
            </a:gsLst>
            <a:lin ang="0" scaled="0"/>
          </a:gradFill>
          <a:ln>
            <a:noFill/>
          </a:ln>
        </p:spPr>
        <p:txBody>
          <a:bodyPr lIns="36000" tIns="0" rIns="36000" bIns="0" anchor="ctr"/>
          <a:lstStyle/>
          <a:p>
            <a:pPr algn="ctr"/>
            <a:r>
              <a:rPr lang="es-CO" sz="1200" b="1" dirty="0">
                <a:solidFill>
                  <a:srgbClr val="453C5C"/>
                </a:solidFill>
                <a:latin typeface="Verdana" panose="020B0604030504040204" pitchFamily="34" charset="0"/>
              </a:rPr>
              <a:t>EPM </a:t>
            </a:r>
            <a:r>
              <a:rPr lang="es-CO" sz="1200" dirty="0">
                <a:solidFill>
                  <a:srgbClr val="453C5C"/>
                </a:solidFill>
                <a:latin typeface="Verdana" panose="020B0604030504040204" pitchFamily="34" charset="0"/>
              </a:rPr>
              <a:t>– 16,2%</a:t>
            </a:r>
          </a:p>
          <a:p>
            <a:pPr algn="ctr"/>
            <a:r>
              <a:rPr lang="es-CO" sz="1200" b="1" dirty="0">
                <a:solidFill>
                  <a:srgbClr val="453C5C"/>
                </a:solidFill>
                <a:latin typeface="Verdana" panose="020B0604030504040204" pitchFamily="34" charset="0"/>
              </a:rPr>
              <a:t>Bogotá </a:t>
            </a:r>
            <a:r>
              <a:rPr lang="es-CO" sz="1200" dirty="0">
                <a:solidFill>
                  <a:srgbClr val="453C5C"/>
                </a:solidFill>
                <a:latin typeface="Verdana" panose="020B0604030504040204" pitchFamily="34" charset="0"/>
              </a:rPr>
              <a:t>– 9,2%</a:t>
            </a:r>
          </a:p>
          <a:p>
            <a:pPr algn="ctr"/>
            <a:r>
              <a:rPr lang="es-CO" sz="1200" b="1" dirty="0">
                <a:solidFill>
                  <a:srgbClr val="453C5C"/>
                </a:solidFill>
                <a:latin typeface="Verdana" panose="020B0604030504040204" pitchFamily="34" charset="0"/>
              </a:rPr>
              <a:t>Caribemar </a:t>
            </a:r>
            <a:r>
              <a:rPr lang="es-CO" sz="1200" dirty="0">
                <a:solidFill>
                  <a:srgbClr val="453C5C"/>
                </a:solidFill>
                <a:latin typeface="Verdana" panose="020B0604030504040204" pitchFamily="34" charset="0"/>
              </a:rPr>
              <a:t>– 8,4%</a:t>
            </a:r>
          </a:p>
        </p:txBody>
      </p:sp>
      <p:sp>
        <p:nvSpPr>
          <p:cNvPr id="4" name="Cuadro Derechos de autor">
            <a:extLst>
              <a:ext uri="{FF2B5EF4-FFF2-40B4-BE49-F238E27FC236}">
                <a16:creationId xmlns:a16="http://schemas.microsoft.com/office/drawing/2014/main" id="{6764C34B-161B-9028-CFE9-8B53BDB0786C}"/>
              </a:ext>
            </a:extLst>
          </p:cNvPr>
          <p:cNvSpPr txBox="1"/>
          <p:nvPr/>
        </p:nvSpPr>
        <p:spPr>
          <a:xfrm>
            <a:off x="237383" y="3008770"/>
            <a:ext cx="1874015" cy="275717"/>
          </a:xfrm>
          <a:prstGeom prst="rect">
            <a:avLst/>
          </a:prstGeom>
          <a:noFill/>
          <a:ln>
            <a:noFill/>
          </a:ln>
        </p:spPr>
        <p:txBody>
          <a:bodyPr spcFirstLastPara="1" wrap="square" lIns="0" tIns="0" rIns="0" bIns="0" anchor="t" anchorCtr="0">
            <a:spAutoFit/>
          </a:bodyPr>
          <a:lstStyle/>
          <a:p>
            <a:pPr algn="ctr">
              <a:lnSpc>
                <a:spcPct val="128028"/>
              </a:lnSpc>
            </a:pPr>
            <a:r>
              <a:rPr lang="en-US" sz="700" dirty="0" err="1">
                <a:solidFill>
                  <a:srgbClr val="FFFFFF"/>
                </a:solidFill>
                <a:latin typeface="+mj-lt"/>
                <a:ea typeface="Century Gothic"/>
                <a:cs typeface="Century Gothic"/>
                <a:sym typeface="Century Gothic"/>
              </a:rPr>
              <a:t>Orquídea</a:t>
            </a:r>
            <a:r>
              <a:rPr lang="en-US" sz="700" dirty="0">
                <a:solidFill>
                  <a:srgbClr val="FFFFFF"/>
                </a:solidFill>
                <a:latin typeface="+mj-lt"/>
                <a:ea typeface="Century Gothic"/>
                <a:cs typeface="Century Gothic"/>
                <a:sym typeface="Century Gothic"/>
              </a:rPr>
              <a:t> Cattleya </a:t>
            </a:r>
          </a:p>
          <a:p>
            <a:pPr algn="ctr">
              <a:lnSpc>
                <a:spcPct val="128028"/>
              </a:lnSpc>
            </a:pPr>
            <a:r>
              <a:rPr lang="en-US" sz="700" dirty="0">
                <a:solidFill>
                  <a:srgbClr val="FFFFFF"/>
                </a:solidFill>
                <a:latin typeface="+mj-lt"/>
                <a:sym typeface="Century Gothic"/>
              </a:rPr>
              <a:t>Imagen de Denis </a:t>
            </a:r>
            <a:r>
              <a:rPr lang="en-US" sz="700" dirty="0" err="1">
                <a:solidFill>
                  <a:srgbClr val="FFFFFF"/>
                </a:solidFill>
                <a:latin typeface="+mj-lt"/>
                <a:sym typeface="Century Gothic"/>
              </a:rPr>
              <a:t>Doukan</a:t>
            </a:r>
            <a:r>
              <a:rPr lang="en-US" sz="700" dirty="0">
                <a:solidFill>
                  <a:srgbClr val="FFFFFF"/>
                </a:solidFill>
                <a:latin typeface="+mj-lt"/>
                <a:sym typeface="Century Gothic"/>
              </a:rPr>
              <a:t> </a:t>
            </a:r>
            <a:r>
              <a:rPr lang="en-US" sz="700" dirty="0" err="1">
                <a:solidFill>
                  <a:srgbClr val="FFFFFF"/>
                </a:solidFill>
                <a:latin typeface="+mj-lt"/>
                <a:sym typeface="Century Gothic"/>
              </a:rPr>
              <a:t>en</a:t>
            </a:r>
            <a:r>
              <a:rPr lang="en-US" sz="700" dirty="0">
                <a:solidFill>
                  <a:srgbClr val="FFFFFF"/>
                </a:solidFill>
                <a:latin typeface="+mj-lt"/>
                <a:sym typeface="Century Gothic"/>
              </a:rPr>
              <a:t> </a:t>
            </a:r>
            <a:r>
              <a:rPr lang="en-US" sz="700" dirty="0" err="1">
                <a:solidFill>
                  <a:srgbClr val="FFFFFF"/>
                </a:solidFill>
                <a:latin typeface="+mj-lt"/>
                <a:sym typeface="Century Gothic"/>
              </a:rPr>
              <a:t>pixabay</a:t>
            </a:r>
            <a:endParaRPr lang="en-US" sz="700" dirty="0">
              <a:solidFill>
                <a:srgbClr val="FFFFFF"/>
              </a:solidFill>
              <a:latin typeface="+mj-lt"/>
            </a:endParaRPr>
          </a:p>
        </p:txBody>
      </p:sp>
      <p:pic>
        <p:nvPicPr>
          <p:cNvPr id="2" name="Imagen 1">
            <a:extLst>
              <a:ext uri="{FF2B5EF4-FFF2-40B4-BE49-F238E27FC236}">
                <a16:creationId xmlns:a16="http://schemas.microsoft.com/office/drawing/2014/main" id="{2156FF56-E0D7-09F2-267C-23411FA26527}"/>
              </a:ext>
            </a:extLst>
          </p:cNvPr>
          <p:cNvPicPr>
            <a:picLocks noChangeAspect="1"/>
          </p:cNvPicPr>
          <p:nvPr/>
        </p:nvPicPr>
        <p:blipFill>
          <a:blip r:embed="rId5"/>
          <a:stretch>
            <a:fillRect/>
          </a:stretch>
        </p:blipFill>
        <p:spPr>
          <a:xfrm>
            <a:off x="3548939" y="834765"/>
            <a:ext cx="5419725" cy="742950"/>
          </a:xfrm>
          <a:prstGeom prst="rect">
            <a:avLst/>
          </a:prstGeom>
        </p:spPr>
      </p:pic>
      <p:grpSp>
        <p:nvGrpSpPr>
          <p:cNvPr id="41" name="Grupo 40">
            <a:extLst>
              <a:ext uri="{FF2B5EF4-FFF2-40B4-BE49-F238E27FC236}">
                <a16:creationId xmlns:a16="http://schemas.microsoft.com/office/drawing/2014/main" id="{4F5D7A51-67EF-4EA1-BAEE-C2D0DD70A1DC}"/>
              </a:ext>
            </a:extLst>
          </p:cNvPr>
          <p:cNvGrpSpPr/>
          <p:nvPr/>
        </p:nvGrpSpPr>
        <p:grpSpPr>
          <a:xfrm>
            <a:off x="-883551" y="4759684"/>
            <a:ext cx="5148000" cy="2090894"/>
            <a:chOff x="0" y="0"/>
            <a:chExt cx="6079101" cy="2090894"/>
          </a:xfrm>
        </p:grpSpPr>
        <p:grpSp>
          <p:nvGrpSpPr>
            <p:cNvPr id="42" name="Grupo 41">
              <a:extLst>
                <a:ext uri="{FF2B5EF4-FFF2-40B4-BE49-F238E27FC236}">
                  <a16:creationId xmlns:a16="http://schemas.microsoft.com/office/drawing/2014/main" id="{896A04D9-297A-1402-1AAC-A42CB14AE400}"/>
                </a:ext>
              </a:extLst>
            </p:cNvPr>
            <p:cNvGrpSpPr/>
            <p:nvPr/>
          </p:nvGrpSpPr>
          <p:grpSpPr>
            <a:xfrm>
              <a:off x="0" y="0"/>
              <a:ext cx="6079101" cy="2090894"/>
              <a:chOff x="0" y="0"/>
              <a:chExt cx="6079101" cy="2090894"/>
            </a:xfrm>
          </p:grpSpPr>
          <p:grpSp>
            <p:nvGrpSpPr>
              <p:cNvPr id="58" name="Grupo 57">
                <a:extLst>
                  <a:ext uri="{FF2B5EF4-FFF2-40B4-BE49-F238E27FC236}">
                    <a16:creationId xmlns:a16="http://schemas.microsoft.com/office/drawing/2014/main" id="{C9A0FE4F-C505-ACDA-1883-273DBDAF0E05}"/>
                  </a:ext>
                </a:extLst>
              </p:cNvPr>
              <p:cNvGrpSpPr/>
              <p:nvPr/>
            </p:nvGrpSpPr>
            <p:grpSpPr>
              <a:xfrm>
                <a:off x="0" y="0"/>
                <a:ext cx="6079101" cy="2090894"/>
                <a:chOff x="0" y="0"/>
                <a:chExt cx="6079101" cy="2090894"/>
              </a:xfrm>
            </p:grpSpPr>
            <p:grpSp>
              <p:nvGrpSpPr>
                <p:cNvPr id="60" name="Grupo 59">
                  <a:extLst>
                    <a:ext uri="{FF2B5EF4-FFF2-40B4-BE49-F238E27FC236}">
                      <a16:creationId xmlns:a16="http://schemas.microsoft.com/office/drawing/2014/main" id="{73888B04-4C70-EC39-9FA2-7A56140FDE90}"/>
                    </a:ext>
                  </a:extLst>
                </p:cNvPr>
                <p:cNvGrpSpPr/>
                <p:nvPr/>
              </p:nvGrpSpPr>
              <p:grpSpPr>
                <a:xfrm>
                  <a:off x="0" y="0"/>
                  <a:ext cx="6079101" cy="2090894"/>
                  <a:chOff x="0" y="0"/>
                  <a:chExt cx="5606583" cy="2087376"/>
                </a:xfrm>
              </p:grpSpPr>
              <p:graphicFrame>
                <p:nvGraphicFramePr>
                  <p:cNvPr id="68" name="Gráfico 67">
                    <a:extLst>
                      <a:ext uri="{FF2B5EF4-FFF2-40B4-BE49-F238E27FC236}">
                        <a16:creationId xmlns:a16="http://schemas.microsoft.com/office/drawing/2014/main" id="{8CF33094-2187-55F7-244E-63C7A77B921E}"/>
                      </a:ext>
                    </a:extLst>
                  </p:cNvPr>
                  <p:cNvGraphicFramePr/>
                  <p:nvPr>
                    <p:extLst>
                      <p:ext uri="{D42A27DB-BD31-4B8C-83A1-F6EECF244321}">
                        <p14:modId xmlns:p14="http://schemas.microsoft.com/office/powerpoint/2010/main" val="339080286"/>
                      </p:ext>
                    </p:extLst>
                  </p:nvPr>
                </p:nvGraphicFramePr>
                <p:xfrm>
                  <a:off x="0" y="0"/>
                  <a:ext cx="5606583" cy="2087376"/>
                </p:xfrm>
                <a:graphic>
                  <a:graphicData uri="http://schemas.openxmlformats.org/drawingml/2006/chart">
                    <c:chart xmlns:c="http://schemas.openxmlformats.org/drawingml/2006/chart" xmlns:r="http://schemas.openxmlformats.org/officeDocument/2006/relationships" r:id="rId6"/>
                  </a:graphicData>
                </a:graphic>
              </p:graphicFrame>
              <p:sp>
                <p:nvSpPr>
                  <p:cNvPr id="69" name="CuadroTexto 22">
                    <a:extLst>
                      <a:ext uri="{FF2B5EF4-FFF2-40B4-BE49-F238E27FC236}">
                        <a16:creationId xmlns:a16="http://schemas.microsoft.com/office/drawing/2014/main" id="{CFF821D0-BF5D-6A83-15E3-DF2A508A0FA9}"/>
                      </a:ext>
                    </a:extLst>
                  </p:cNvPr>
                  <p:cNvSpPr txBox="1"/>
                  <p:nvPr/>
                </p:nvSpPr>
                <p:spPr>
                  <a:xfrm rot="430658">
                    <a:off x="939531" y="1305437"/>
                    <a:ext cx="772895" cy="1691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dirty="0">
                      <a:solidFill>
                        <a:schemeClr val="bg1">
                          <a:lumMod val="25000"/>
                        </a:schemeClr>
                      </a:solidFill>
                      <a:latin typeface="Verdana"/>
                      <a:ea typeface="Verdana"/>
                      <a:cs typeface="+mn-cs"/>
                    </a:endParaRPr>
                  </a:p>
                </p:txBody>
              </p:sp>
            </p:grpSp>
            <p:sp>
              <p:nvSpPr>
                <p:cNvPr id="67" name="CuadroTexto 20">
                  <a:extLst>
                    <a:ext uri="{FF2B5EF4-FFF2-40B4-BE49-F238E27FC236}">
                      <a16:creationId xmlns:a16="http://schemas.microsoft.com/office/drawing/2014/main" id="{A7F629E7-59C2-D149-8AB6-4C33579D9F28}"/>
                    </a:ext>
                  </a:extLst>
                </p:cNvPr>
                <p:cNvSpPr txBox="1"/>
                <p:nvPr/>
              </p:nvSpPr>
              <p:spPr>
                <a:xfrm rot="489192">
                  <a:off x="4078450" y="1635182"/>
                  <a:ext cx="893892" cy="18510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61C62C15-8C94-439D-8DB8-F44481AE2E25}" type="TxLink">
                    <a:rPr lang="en-US" sz="650" b="0" i="0" u="none" strike="noStrike">
                      <a:solidFill>
                        <a:schemeClr val="bg1">
                          <a:lumMod val="25000"/>
                        </a:schemeClr>
                      </a:solidFill>
                      <a:latin typeface="Verdana"/>
                      <a:ea typeface="Verdana"/>
                      <a:cs typeface="+mn-cs"/>
                    </a:rPr>
                    <a:pPr marL="0" indent="0" algn="ctr"/>
                    <a:t>Sep_2023</a:t>
                  </a:fld>
                  <a:endParaRPr lang="es-CO" sz="650" b="0" i="0" u="none" strike="noStrike">
                    <a:solidFill>
                      <a:schemeClr val="bg1">
                        <a:lumMod val="25000"/>
                      </a:schemeClr>
                    </a:solidFill>
                    <a:latin typeface="Verdana"/>
                    <a:ea typeface="Verdana"/>
                    <a:cs typeface="+mn-cs"/>
                  </a:endParaRPr>
                </a:p>
              </p:txBody>
            </p:sp>
          </p:grpSp>
          <p:sp>
            <p:nvSpPr>
              <p:cNvPr id="59" name="CuadroTexto 18">
                <a:extLst>
                  <a:ext uri="{FF2B5EF4-FFF2-40B4-BE49-F238E27FC236}">
                    <a16:creationId xmlns:a16="http://schemas.microsoft.com/office/drawing/2014/main" id="{DF0DA08F-60FC-2CC5-45B6-909DE7FBD628}"/>
                  </a:ext>
                </a:extLst>
              </p:cNvPr>
              <p:cNvSpPr txBox="1"/>
              <p:nvPr/>
            </p:nvSpPr>
            <p:spPr>
              <a:xfrm rot="338142">
                <a:off x="2743245" y="1472374"/>
                <a:ext cx="807183" cy="19425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61C62C15-8C94-439D-8DB8-F44481AE2E25}" type="TxLink">
                  <a:rPr lang="en-US" sz="650" b="0" i="0" u="none" strike="noStrike">
                    <a:solidFill>
                      <a:schemeClr val="bg1">
                        <a:lumMod val="25000"/>
                      </a:schemeClr>
                    </a:solidFill>
                    <a:latin typeface="Verdana"/>
                    <a:ea typeface="Verdana"/>
                    <a:cs typeface="+mn-cs"/>
                  </a:rPr>
                  <a:pPr marL="0" indent="0" algn="ctr"/>
                  <a:t>Sep_2023</a:t>
                </a:fld>
                <a:endParaRPr lang="es-CO" sz="650" b="0" i="0" u="none" strike="noStrike" dirty="0">
                  <a:solidFill>
                    <a:schemeClr val="bg1">
                      <a:lumMod val="25000"/>
                    </a:schemeClr>
                  </a:solidFill>
                  <a:latin typeface="Verdana"/>
                  <a:ea typeface="Verdana"/>
                  <a:cs typeface="+mn-cs"/>
                </a:endParaRPr>
              </a:p>
            </p:txBody>
          </p:sp>
        </p:grpSp>
        <p:sp>
          <p:nvSpPr>
            <p:cNvPr id="43" name="CuadroTexto 15">
              <a:extLst>
                <a:ext uri="{FF2B5EF4-FFF2-40B4-BE49-F238E27FC236}">
                  <a16:creationId xmlns:a16="http://schemas.microsoft.com/office/drawing/2014/main" id="{D88AB7BB-4A45-78C4-0A35-18D1EA38C67D}"/>
                </a:ext>
              </a:extLst>
            </p:cNvPr>
            <p:cNvSpPr txBox="1"/>
            <p:nvPr/>
          </p:nvSpPr>
          <p:spPr>
            <a:xfrm rot="430658">
              <a:off x="2141509" y="1429647"/>
              <a:ext cx="837471" cy="1731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dirty="0">
                <a:solidFill>
                  <a:schemeClr val="bg1">
                    <a:lumMod val="25000"/>
                  </a:schemeClr>
                </a:solidFill>
                <a:latin typeface="Verdana"/>
                <a:ea typeface="Verdana"/>
                <a:cs typeface="+mn-cs"/>
              </a:endParaRPr>
            </a:p>
          </p:txBody>
        </p:sp>
        <p:sp>
          <p:nvSpPr>
            <p:cNvPr id="44" name="CuadroTexto 16">
              <a:extLst>
                <a:ext uri="{FF2B5EF4-FFF2-40B4-BE49-F238E27FC236}">
                  <a16:creationId xmlns:a16="http://schemas.microsoft.com/office/drawing/2014/main" id="{958146FF-30DD-7A4A-6C48-4D40487B3F44}"/>
                </a:ext>
              </a:extLst>
            </p:cNvPr>
            <p:cNvSpPr txBox="1"/>
            <p:nvPr/>
          </p:nvSpPr>
          <p:spPr>
            <a:xfrm rot="430658">
              <a:off x="3527943" y="1565856"/>
              <a:ext cx="837471" cy="1627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dirty="0">
                <a:solidFill>
                  <a:schemeClr val="bg1">
                    <a:lumMod val="25000"/>
                  </a:schemeClr>
                </a:solidFill>
                <a:latin typeface="Verdana"/>
                <a:ea typeface="Verdana"/>
                <a:cs typeface="+mn-cs"/>
              </a:endParaRPr>
            </a:p>
          </p:txBody>
        </p:sp>
      </p:grpSp>
    </p:spTree>
    <p:extLst>
      <p:ext uri="{BB962C8B-B14F-4D97-AF65-F5344CB8AC3E}">
        <p14:creationId xmlns:p14="http://schemas.microsoft.com/office/powerpoint/2010/main" val="395785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2" name="Elipse 1">
            <a:extLst>
              <a:ext uri="{FF2B5EF4-FFF2-40B4-BE49-F238E27FC236}">
                <a16:creationId xmlns:a16="http://schemas.microsoft.com/office/drawing/2014/main" id="{FAD94D23-3CFB-10ED-B8CF-98DB2EDABE95}"/>
              </a:ext>
            </a:extLst>
          </p:cNvPr>
          <p:cNvSpPr/>
          <p:nvPr/>
        </p:nvSpPr>
        <p:spPr>
          <a:xfrm rot="793550" flipH="1">
            <a:off x="-876420" y="-403193"/>
            <a:ext cx="4154400" cy="41544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550" dirty="0"/>
          </a:p>
        </p:txBody>
      </p:sp>
      <p:sp>
        <p:nvSpPr>
          <p:cNvPr id="46" name="Elipse 45">
            <a:extLst>
              <a:ext uri="{FF2B5EF4-FFF2-40B4-BE49-F238E27FC236}">
                <a16:creationId xmlns:a16="http://schemas.microsoft.com/office/drawing/2014/main" id="{42520D18-C2D2-439B-B56F-EF37534F26B3}"/>
              </a:ext>
            </a:extLst>
          </p:cNvPr>
          <p:cNvSpPr/>
          <p:nvPr/>
        </p:nvSpPr>
        <p:spPr>
          <a:xfrm>
            <a:off x="-657985" y="-364670"/>
            <a:ext cx="3806591"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47" name="Arco de bloque 46">
            <a:extLst>
              <a:ext uri="{FF2B5EF4-FFF2-40B4-BE49-F238E27FC236}">
                <a16:creationId xmlns:a16="http://schemas.microsoft.com/office/drawing/2014/main" id="{1B4BB425-4E5A-4EFA-A5E5-797EEB44A1FB}"/>
              </a:ext>
            </a:extLst>
          </p:cNvPr>
          <p:cNvSpPr/>
          <p:nvPr/>
        </p:nvSpPr>
        <p:spPr>
          <a:xfrm rot="4752619">
            <a:off x="-1016045" y="-451147"/>
            <a:ext cx="4338486" cy="4338486"/>
          </a:xfrm>
          <a:prstGeom prst="blockArc">
            <a:avLst>
              <a:gd name="adj1" fmla="val 18251857"/>
              <a:gd name="adj2" fmla="val 21570687"/>
              <a:gd name="adj3" fmla="val 3708"/>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48" name="Arco de bloque 47">
            <a:extLst>
              <a:ext uri="{FF2B5EF4-FFF2-40B4-BE49-F238E27FC236}">
                <a16:creationId xmlns:a16="http://schemas.microsoft.com/office/drawing/2014/main" id="{F4849B18-4CD4-456A-A9DC-324912A26A21}"/>
              </a:ext>
            </a:extLst>
          </p:cNvPr>
          <p:cNvSpPr/>
          <p:nvPr/>
        </p:nvSpPr>
        <p:spPr>
          <a:xfrm rot="2304108">
            <a:off x="-852102" y="-382279"/>
            <a:ext cx="4338486" cy="4338486"/>
          </a:xfrm>
          <a:prstGeom prst="blockArc">
            <a:avLst>
              <a:gd name="adj1" fmla="val 18100031"/>
              <a:gd name="adj2" fmla="val 20608980"/>
              <a:gd name="adj3" fmla="val 4846"/>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51" name="Arco de bloque 50">
            <a:extLst>
              <a:ext uri="{FF2B5EF4-FFF2-40B4-BE49-F238E27FC236}">
                <a16:creationId xmlns:a16="http://schemas.microsoft.com/office/drawing/2014/main" id="{68840050-18FD-4B8E-8342-BAF195E8EB3F}"/>
              </a:ext>
            </a:extLst>
          </p:cNvPr>
          <p:cNvSpPr/>
          <p:nvPr/>
        </p:nvSpPr>
        <p:spPr>
          <a:xfrm rot="19952444">
            <a:off x="-1099602" y="-582346"/>
            <a:ext cx="4338486" cy="4338486"/>
          </a:xfrm>
          <a:prstGeom prst="blockArc">
            <a:avLst>
              <a:gd name="adj1" fmla="val 20130524"/>
              <a:gd name="adj2" fmla="val 852507"/>
              <a:gd name="adj3" fmla="val 5565"/>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52" name="Elipse 51">
            <a:extLst>
              <a:ext uri="{FF2B5EF4-FFF2-40B4-BE49-F238E27FC236}">
                <a16:creationId xmlns:a16="http://schemas.microsoft.com/office/drawing/2014/main" id="{71B13073-2B82-458A-A0C4-6A5098B7378A}"/>
              </a:ext>
            </a:extLst>
          </p:cNvPr>
          <p:cNvSpPr/>
          <p:nvPr/>
        </p:nvSpPr>
        <p:spPr>
          <a:xfrm>
            <a:off x="-779644" y="-234435"/>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53" name="Elipse 52">
            <a:extLst>
              <a:ext uri="{FF2B5EF4-FFF2-40B4-BE49-F238E27FC236}">
                <a16:creationId xmlns:a16="http://schemas.microsoft.com/office/drawing/2014/main" id="{C107313F-7DAE-4C56-969E-AD8E1C0585AC}"/>
              </a:ext>
            </a:extLst>
          </p:cNvPr>
          <p:cNvSpPr/>
          <p:nvPr/>
        </p:nvSpPr>
        <p:spPr>
          <a:xfrm>
            <a:off x="-1013959" y="-508967"/>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dirty="0"/>
          </a:p>
        </p:txBody>
      </p:sp>
      <p:pic>
        <p:nvPicPr>
          <p:cNvPr id="26" name="Ícono cámara" descr="Cámara con relleno sólido">
            <a:extLst>
              <a:ext uri="{FF2B5EF4-FFF2-40B4-BE49-F238E27FC236}">
                <a16:creationId xmlns:a16="http://schemas.microsoft.com/office/drawing/2014/main" id="{FA0409E7-33A9-4124-AF97-0347635959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08" y="2992270"/>
            <a:ext cx="205229" cy="192223"/>
          </a:xfrm>
          <a:prstGeom prst="rect">
            <a:avLst/>
          </a:prstGeom>
        </p:spPr>
      </p:pic>
      <p:sp>
        <p:nvSpPr>
          <p:cNvPr id="28" name="Google Shape;94;p13">
            <a:extLst>
              <a:ext uri="{FF2B5EF4-FFF2-40B4-BE49-F238E27FC236}">
                <a16:creationId xmlns:a16="http://schemas.microsoft.com/office/drawing/2014/main" id="{A0B4F870-8B14-4367-BD29-E144047F4A1D}"/>
              </a:ext>
            </a:extLst>
          </p:cNvPr>
          <p:cNvSpPr txBox="1"/>
          <p:nvPr/>
        </p:nvSpPr>
        <p:spPr>
          <a:xfrm>
            <a:off x="-90211" y="664808"/>
            <a:ext cx="3785826" cy="1180699"/>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72000" anchor="t" anchorCtr="0">
            <a:spAutoFit/>
          </a:bodyPr>
          <a:lstStyle/>
          <a:p>
            <a:pPr algn="ctr"/>
            <a:r>
              <a:rPr lang="en-US" sz="3600" b="1" dirty="0" err="1">
                <a:solidFill>
                  <a:srgbClr val="453C5C"/>
                </a:solidFill>
                <a:latin typeface="+mj-lt"/>
                <a:ea typeface="Century Gothic"/>
                <a:cs typeface="Century Gothic"/>
                <a:sym typeface="Century Gothic"/>
              </a:rPr>
              <a:t>Resultado</a:t>
            </a:r>
            <a:r>
              <a:rPr lang="en-US" sz="3600" b="1" dirty="0">
                <a:solidFill>
                  <a:srgbClr val="453C5C"/>
                </a:solidFill>
                <a:latin typeface="+mj-lt"/>
                <a:ea typeface="Century Gothic"/>
                <a:cs typeface="Century Gothic"/>
                <a:sym typeface="Century Gothic"/>
              </a:rPr>
              <a:t> del </a:t>
            </a:r>
            <a:r>
              <a:rPr lang="en-US" sz="3600" b="1" dirty="0" err="1">
                <a:solidFill>
                  <a:srgbClr val="453C5C"/>
                </a:solidFill>
                <a:latin typeface="+mj-lt"/>
                <a:ea typeface="Century Gothic"/>
                <a:cs typeface="Century Gothic"/>
                <a:sym typeface="Century Gothic"/>
              </a:rPr>
              <a:t>ejercicio</a:t>
            </a:r>
            <a:endParaRPr lang="en-US" sz="3600" b="1" dirty="0">
              <a:solidFill>
                <a:srgbClr val="453C5C"/>
              </a:solidFill>
              <a:latin typeface="+mj-lt"/>
              <a:ea typeface="Century Gothic"/>
              <a:cs typeface="Century Gothic"/>
              <a:sym typeface="Century Gothic"/>
            </a:endParaRPr>
          </a:p>
        </p:txBody>
      </p:sp>
      <p:sp>
        <p:nvSpPr>
          <p:cNvPr id="10" name="Cuadro Derechos de autor">
            <a:extLst>
              <a:ext uri="{FF2B5EF4-FFF2-40B4-BE49-F238E27FC236}">
                <a16:creationId xmlns:a16="http://schemas.microsoft.com/office/drawing/2014/main" id="{CA91E288-D506-E009-D3C2-8AFF82EA2BDF}"/>
              </a:ext>
            </a:extLst>
          </p:cNvPr>
          <p:cNvSpPr txBox="1"/>
          <p:nvPr/>
        </p:nvSpPr>
        <p:spPr>
          <a:xfrm>
            <a:off x="34023" y="3034237"/>
            <a:ext cx="2192476" cy="215444"/>
          </a:xfrm>
          <a:prstGeom prst="rect">
            <a:avLst/>
          </a:prstGeom>
          <a:noFill/>
          <a:ln>
            <a:noFill/>
          </a:ln>
        </p:spPr>
        <p:txBody>
          <a:bodyPr spcFirstLastPara="1" wrap="square" lIns="0" tIns="0" rIns="0" bIns="0" anchor="t" anchorCtr="0">
            <a:spAutoFit/>
          </a:bodyPr>
          <a:lstStyle/>
          <a:p>
            <a:pPr algn="ctr"/>
            <a:r>
              <a:rPr lang="es-ES" sz="700" dirty="0">
                <a:solidFill>
                  <a:srgbClr val="FFFFFF"/>
                </a:solidFill>
                <a:latin typeface="Verdana" panose="020B0604030504040204" pitchFamily="34" charset="0"/>
                <a:ea typeface="Verdana" panose="020B0604030504040204" pitchFamily="34" charset="0"/>
                <a:cs typeface="Century Gothic"/>
                <a:sym typeface="Century Gothic"/>
              </a:rPr>
              <a:t>Orquídea zapatilla de dama</a:t>
            </a:r>
          </a:p>
          <a:p>
            <a:pPr algn="ctr"/>
            <a:r>
              <a:rPr lang="es-ES" sz="700" dirty="0">
                <a:solidFill>
                  <a:srgbClr val="FFFFFF"/>
                </a:solidFill>
                <a:latin typeface="Verdana" panose="020B0604030504040204" pitchFamily="34" charset="0"/>
                <a:ea typeface="Verdana" panose="020B0604030504040204" pitchFamily="34" charset="0"/>
                <a:sym typeface="Century Gothic"/>
              </a:rPr>
              <a:t>Imagen de Emil </a:t>
            </a:r>
            <a:r>
              <a:rPr lang="es-ES" sz="700" dirty="0" err="1">
                <a:solidFill>
                  <a:srgbClr val="FFFFFF"/>
                </a:solidFill>
                <a:latin typeface="Verdana" panose="020B0604030504040204" pitchFamily="34" charset="0"/>
                <a:ea typeface="Verdana" panose="020B0604030504040204" pitchFamily="34" charset="0"/>
                <a:sym typeface="Century Gothic"/>
              </a:rPr>
              <a:t>Mondoa</a:t>
            </a:r>
            <a:r>
              <a:rPr lang="es-ES" sz="700" dirty="0">
                <a:solidFill>
                  <a:srgbClr val="FFFFFF"/>
                </a:solidFill>
                <a:latin typeface="Verdana" panose="020B0604030504040204" pitchFamily="34" charset="0"/>
                <a:ea typeface="Verdana" panose="020B0604030504040204" pitchFamily="34" charset="0"/>
                <a:sym typeface="Century Gothic"/>
              </a:rPr>
              <a:t> en </a:t>
            </a:r>
            <a:r>
              <a:rPr lang="es-ES" sz="700" dirty="0" err="1">
                <a:solidFill>
                  <a:srgbClr val="FFFFFF"/>
                </a:solidFill>
                <a:latin typeface="Verdana" panose="020B0604030504040204" pitchFamily="34" charset="0"/>
                <a:ea typeface="Verdana" panose="020B0604030504040204" pitchFamily="34" charset="0"/>
                <a:sym typeface="Century Gothic"/>
              </a:rPr>
              <a:t>pexels</a:t>
            </a:r>
            <a:endParaRPr lang="en-US" sz="700" dirty="0">
              <a:solidFill>
                <a:srgbClr val="FFFFFF"/>
              </a:solidFill>
              <a:latin typeface="Verdana" panose="020B0604030504040204" pitchFamily="34" charset="0"/>
              <a:ea typeface="Verdana" panose="020B0604030504040204" pitchFamily="34" charset="0"/>
            </a:endParaRPr>
          </a:p>
        </p:txBody>
      </p:sp>
      <p:sp>
        <p:nvSpPr>
          <p:cNvPr id="16" name="Google Shape;96;p13">
            <a:extLst>
              <a:ext uri="{FF2B5EF4-FFF2-40B4-BE49-F238E27FC236}">
                <a16:creationId xmlns:a16="http://schemas.microsoft.com/office/drawing/2014/main" id="{9C5AF9BD-2D21-0CC9-8595-2213E2099E54}"/>
              </a:ext>
            </a:extLst>
          </p:cNvPr>
          <p:cNvSpPr txBox="1"/>
          <p:nvPr/>
        </p:nvSpPr>
        <p:spPr>
          <a:xfrm>
            <a:off x="1180162" y="4343768"/>
            <a:ext cx="1361176" cy="374270"/>
          </a:xfrm>
          <a:prstGeom prst="rect">
            <a:avLst/>
          </a:prstGeom>
          <a:noFill/>
          <a:ln>
            <a:noFill/>
          </a:ln>
        </p:spPr>
        <p:txBody>
          <a:bodyPr spcFirstLastPara="1" wrap="square" lIns="0" tIns="0" rIns="0" bIns="0" anchor="t" anchorCtr="0">
            <a:spAutoFit/>
          </a:bodyPr>
          <a:lstStyle/>
          <a:p>
            <a:pPr>
              <a:lnSpc>
                <a:spcPct val="128000"/>
              </a:lnSpc>
            </a:pPr>
            <a:r>
              <a:rPr lang="es-CO" sz="1850"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1850" dirty="0">
              <a:latin typeface="Verdana" panose="020B0604030504040204" pitchFamily="34" charset="0"/>
              <a:ea typeface="Verdana" panose="020B0604030504040204" pitchFamily="34" charset="0"/>
            </a:endParaRPr>
          </a:p>
        </p:txBody>
      </p:sp>
      <p:sp>
        <p:nvSpPr>
          <p:cNvPr id="17" name="Google Shape;931;p23">
            <a:extLst>
              <a:ext uri="{FF2B5EF4-FFF2-40B4-BE49-F238E27FC236}">
                <a16:creationId xmlns:a16="http://schemas.microsoft.com/office/drawing/2014/main" id="{3D5C67D1-372F-5EC4-60B9-15D02DA19000}"/>
              </a:ext>
            </a:extLst>
          </p:cNvPr>
          <p:cNvSpPr txBox="1"/>
          <p:nvPr/>
        </p:nvSpPr>
        <p:spPr>
          <a:xfrm>
            <a:off x="4241425" y="424248"/>
            <a:ext cx="2581159" cy="49552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a:lnSpc>
                <a:spcPct val="115000"/>
              </a:lnSpc>
              <a:defRPr sz="2358" b="1">
                <a:solidFill>
                  <a:srgbClr val="FB6900"/>
                </a:solidFill>
                <a:latin typeface="Verdana" panose="020B0604030504040204" pitchFamily="34" charset="0"/>
                <a:ea typeface="Verdana" panose="020B0604030504040204" pitchFamily="34" charset="0"/>
                <a:cs typeface="Century Gothic"/>
              </a:defRPr>
            </a:lvl1pPr>
          </a:lstStyle>
          <a:p>
            <a:pPr algn="ctr"/>
            <a:r>
              <a:rPr lang="en-US" sz="2800" spc="220" dirty="0">
                <a:sym typeface="Montserrat Black"/>
              </a:rPr>
              <a:t>$27.168,1</a:t>
            </a:r>
            <a:endParaRPr lang="en-US" sz="2800" spc="220" dirty="0"/>
          </a:p>
        </p:txBody>
      </p:sp>
      <p:sp>
        <p:nvSpPr>
          <p:cNvPr id="18" name="Google Shape;103;p13">
            <a:extLst>
              <a:ext uri="{FF2B5EF4-FFF2-40B4-BE49-F238E27FC236}">
                <a16:creationId xmlns:a16="http://schemas.microsoft.com/office/drawing/2014/main" id="{0FF01E39-23B1-4C40-5975-8B512D352E91}"/>
              </a:ext>
            </a:extLst>
          </p:cNvPr>
          <p:cNvSpPr txBox="1"/>
          <p:nvPr/>
        </p:nvSpPr>
        <p:spPr>
          <a:xfrm>
            <a:off x="3941329" y="1151175"/>
            <a:ext cx="4978446" cy="1207235"/>
          </a:xfrm>
          <a:prstGeom prst="rect">
            <a:avLst/>
          </a:prstGeom>
          <a:noFill/>
          <a:ln>
            <a:noFill/>
          </a:ln>
        </p:spPr>
        <p:txBody>
          <a:bodyPr spcFirstLastPara="1" wrap="square" lIns="72000" tIns="72000" rIns="72000" bIns="72000" anchor="t" anchorCtr="0">
            <a:spAutoFit/>
          </a:bodyPr>
          <a:lstStyle/>
          <a:p>
            <a:pPr algn="just">
              <a:lnSpc>
                <a:spcPct val="115000"/>
              </a:lnSpc>
            </a:pPr>
            <a:r>
              <a:rPr lang="es-ES" sz="1200" dirty="0">
                <a:solidFill>
                  <a:srgbClr val="453C5C"/>
                </a:solidFill>
                <a:latin typeface="Verdana" panose="020B0604030504040204" pitchFamily="34" charset="0"/>
                <a:ea typeface="Verdana" panose="020B0604030504040204" pitchFamily="34" charset="0"/>
                <a:sym typeface="Century Gothic"/>
              </a:rPr>
              <a:t>El Resultado del sector público presenta una disminución de </a:t>
            </a:r>
            <a:r>
              <a:rPr lang="es-ES" sz="1200" b="1" dirty="0">
                <a:solidFill>
                  <a:srgbClr val="FB6900"/>
                </a:solidFill>
                <a:latin typeface="Verdana" panose="020B0604030504040204" pitchFamily="34" charset="0"/>
                <a:ea typeface="Verdana" panose="020B0604030504040204" pitchFamily="34" charset="0"/>
                <a:sym typeface="Century Gothic"/>
              </a:rPr>
              <a:t>($89.688,0)</a:t>
            </a:r>
            <a:r>
              <a:rPr lang="es-ES" sz="1200" dirty="0">
                <a:solidFill>
                  <a:srgbClr val="453C5C"/>
                </a:solidFill>
                <a:latin typeface="Verdana" panose="020B0604030504040204" pitchFamily="34" charset="0"/>
                <a:ea typeface="Verdana" panose="020B0604030504040204" pitchFamily="34" charset="0"/>
                <a:sym typeface="Century Gothic"/>
              </a:rPr>
              <a:t>, frente al resultado de </a:t>
            </a:r>
            <a:r>
              <a:rPr lang="es-ES" sz="1200" b="1" dirty="0">
                <a:solidFill>
                  <a:srgbClr val="FB6900"/>
                </a:solidFill>
                <a:latin typeface="Verdana" panose="020B0604030504040204" pitchFamily="34" charset="0"/>
                <a:ea typeface="Verdana" panose="020B0604030504040204" pitchFamily="34" charset="0"/>
                <a:sym typeface="Century Gothic"/>
              </a:rPr>
              <a:t>$116.856,1 </a:t>
            </a:r>
            <a:r>
              <a:rPr lang="es-ES" sz="1200" dirty="0">
                <a:solidFill>
                  <a:srgbClr val="453C5C"/>
                </a:solidFill>
                <a:latin typeface="Verdana" panose="020B0604030504040204" pitchFamily="34" charset="0"/>
                <a:ea typeface="Verdana" panose="020B0604030504040204" pitchFamily="34" charset="0"/>
                <a:sym typeface="Century Gothic"/>
              </a:rPr>
              <a:t>registrado en septiembre de 2023; esta variación obedece principalmente al crecimiento de los Costos y Gastos en </a:t>
            </a:r>
            <a:r>
              <a:rPr lang="es-ES" sz="1200" b="1" dirty="0">
                <a:solidFill>
                  <a:srgbClr val="FB6900"/>
                </a:solidFill>
                <a:latin typeface="Verdana" panose="020B0604030504040204" pitchFamily="34" charset="0"/>
                <a:ea typeface="Verdana" panose="020B0604030504040204" pitchFamily="34" charset="0"/>
                <a:sym typeface="Century Gothic"/>
              </a:rPr>
              <a:t>4,3%</a:t>
            </a:r>
            <a:r>
              <a:rPr lang="es-ES" sz="1200" dirty="0">
                <a:solidFill>
                  <a:srgbClr val="453C5C"/>
                </a:solidFill>
                <a:latin typeface="Verdana" panose="020B0604030504040204" pitchFamily="34" charset="0"/>
                <a:ea typeface="Verdana" panose="020B0604030504040204" pitchFamily="34" charset="0"/>
                <a:sym typeface="Century Gothic"/>
              </a:rPr>
              <a:t>,</a:t>
            </a:r>
            <a:r>
              <a:rPr lang="es-ES" sz="1200" b="1" dirty="0">
                <a:solidFill>
                  <a:srgbClr val="453C5C"/>
                </a:solidFill>
                <a:latin typeface="Verdana" panose="020B0604030504040204" pitchFamily="34" charset="0"/>
                <a:ea typeface="Verdana" panose="020B0604030504040204" pitchFamily="34" charset="0"/>
                <a:sym typeface="Century Gothic"/>
              </a:rPr>
              <a:t> </a:t>
            </a:r>
            <a:r>
              <a:rPr lang="es-ES" sz="1200" dirty="0">
                <a:solidFill>
                  <a:srgbClr val="453C5C"/>
                </a:solidFill>
                <a:latin typeface="Verdana" panose="020B0604030504040204" pitchFamily="34" charset="0"/>
                <a:ea typeface="Verdana" panose="020B0604030504040204" pitchFamily="34" charset="0"/>
                <a:sym typeface="Century Gothic"/>
              </a:rPr>
              <a:t>mientras que los Ingresos disminuyeron un </a:t>
            </a:r>
            <a:r>
              <a:rPr lang="es-ES" sz="1200" b="1" dirty="0">
                <a:solidFill>
                  <a:srgbClr val="FB6900"/>
                </a:solidFill>
                <a:latin typeface="Verdana" panose="020B0604030504040204" pitchFamily="34" charset="0"/>
                <a:ea typeface="Verdana" panose="020B0604030504040204" pitchFamily="34" charset="0"/>
                <a:sym typeface="Century Gothic"/>
              </a:rPr>
              <a:t>(8,2%)</a:t>
            </a:r>
            <a:r>
              <a:rPr lang="es-ES" sz="1200" dirty="0">
                <a:solidFill>
                  <a:srgbClr val="453C5C"/>
                </a:solidFill>
                <a:latin typeface="Verdana" panose="020B0604030504040204" pitchFamily="34" charset="0"/>
                <a:ea typeface="Verdana" panose="020B0604030504040204" pitchFamily="34" charset="0"/>
                <a:sym typeface="Century Gothic"/>
              </a:rPr>
              <a:t>.</a:t>
            </a:r>
          </a:p>
        </p:txBody>
      </p:sp>
      <p:sp>
        <p:nvSpPr>
          <p:cNvPr id="19" name="Rectángulo 18">
            <a:extLst>
              <a:ext uri="{FF2B5EF4-FFF2-40B4-BE49-F238E27FC236}">
                <a16:creationId xmlns:a16="http://schemas.microsoft.com/office/drawing/2014/main" id="{85D15C32-4C6F-1F88-3430-223C33639D98}"/>
              </a:ext>
            </a:extLst>
          </p:cNvPr>
          <p:cNvSpPr/>
          <p:nvPr/>
        </p:nvSpPr>
        <p:spPr>
          <a:xfrm>
            <a:off x="7479775" y="413572"/>
            <a:ext cx="1440000" cy="612000"/>
          </a:xfrm>
          <a:prstGeom prst="rect">
            <a:avLst/>
          </a:prstGeom>
          <a:solidFill>
            <a:srgbClr val="F9AD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90" dirty="0"/>
          </a:p>
        </p:txBody>
      </p:sp>
      <p:sp>
        <p:nvSpPr>
          <p:cNvPr id="20" name="Rectángulo 19">
            <a:extLst>
              <a:ext uri="{FF2B5EF4-FFF2-40B4-BE49-F238E27FC236}">
                <a16:creationId xmlns:a16="http://schemas.microsoft.com/office/drawing/2014/main" id="{73E2693F-134B-A279-2DFF-FA091C0483AA}"/>
              </a:ext>
            </a:extLst>
          </p:cNvPr>
          <p:cNvSpPr/>
          <p:nvPr/>
        </p:nvSpPr>
        <p:spPr>
          <a:xfrm>
            <a:off x="7355993" y="207641"/>
            <a:ext cx="1440000" cy="612000"/>
          </a:xfrm>
          <a:prstGeom prst="rect">
            <a:avLst/>
          </a:prstGeom>
          <a:solidFill>
            <a:srgbClr val="FB6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b="1" dirty="0">
                <a:solidFill>
                  <a:srgbClr val="F6F6F6"/>
                </a:solidFill>
                <a:latin typeface="Verdana" panose="020B0604030504040204" pitchFamily="34" charset="0"/>
                <a:ea typeface="Verdana" panose="020B0604030504040204" pitchFamily="34" charset="0"/>
              </a:rPr>
              <a:t>Sector Público</a:t>
            </a:r>
          </a:p>
        </p:txBody>
      </p:sp>
      <p:cxnSp>
        <p:nvCxnSpPr>
          <p:cNvPr id="21" name="Conector: angular 20">
            <a:extLst>
              <a:ext uri="{FF2B5EF4-FFF2-40B4-BE49-F238E27FC236}">
                <a16:creationId xmlns:a16="http://schemas.microsoft.com/office/drawing/2014/main" id="{356C385A-52B8-4C47-A1EB-F1D4B22A2EF5}"/>
              </a:ext>
            </a:extLst>
          </p:cNvPr>
          <p:cNvCxnSpPr>
            <a:cxnSpLocks/>
            <a:stCxn id="20" idx="1"/>
            <a:endCxn id="17" idx="0"/>
          </p:cNvCxnSpPr>
          <p:nvPr/>
        </p:nvCxnSpPr>
        <p:spPr>
          <a:xfrm rot="10800000">
            <a:off x="5532005" y="424249"/>
            <a:ext cx="1823988" cy="89393"/>
          </a:xfrm>
          <a:prstGeom prst="bentConnector4">
            <a:avLst>
              <a:gd name="adj1" fmla="val 14622"/>
              <a:gd name="adj2" fmla="val 355725"/>
            </a:avLst>
          </a:prstGeom>
          <a:ln w="12700">
            <a:solidFill>
              <a:srgbClr val="FB6900"/>
            </a:solidFill>
            <a:prstDash val="dash"/>
          </a:ln>
        </p:spPr>
        <p:style>
          <a:lnRef idx="1">
            <a:schemeClr val="accent1"/>
          </a:lnRef>
          <a:fillRef idx="0">
            <a:schemeClr val="accent1"/>
          </a:fillRef>
          <a:effectRef idx="0">
            <a:schemeClr val="accent1"/>
          </a:effectRef>
          <a:fontRef idx="minor">
            <a:schemeClr val="tx1"/>
          </a:fontRef>
        </p:style>
      </p:cxnSp>
      <p:sp>
        <p:nvSpPr>
          <p:cNvPr id="58" name="Google Shape;103;p13">
            <a:extLst>
              <a:ext uri="{FF2B5EF4-FFF2-40B4-BE49-F238E27FC236}">
                <a16:creationId xmlns:a16="http://schemas.microsoft.com/office/drawing/2014/main" id="{44B6D8FF-B344-3A22-BF51-3325E7421E06}"/>
              </a:ext>
            </a:extLst>
          </p:cNvPr>
          <p:cNvSpPr txBox="1"/>
          <p:nvPr/>
        </p:nvSpPr>
        <p:spPr>
          <a:xfrm>
            <a:off x="3941329" y="3499900"/>
            <a:ext cx="4978800" cy="1061829"/>
          </a:xfrm>
          <a:prstGeom prst="rect">
            <a:avLst/>
          </a:prstGeom>
          <a:noFill/>
          <a:ln>
            <a:noFill/>
          </a:ln>
        </p:spPr>
        <p:txBody>
          <a:bodyPr spcFirstLastPara="1" wrap="square" lIns="0" tIns="0" rIns="0" bIns="0" anchor="t" anchorCtr="0">
            <a:spAutoFit/>
          </a:bodyPr>
          <a:lstStyle/>
          <a:p>
            <a:pPr algn="just">
              <a:lnSpc>
                <a:spcPct val="115000"/>
              </a:lnSpc>
            </a:pPr>
            <a:r>
              <a:rPr lang="es-ES" sz="1200" dirty="0">
                <a:solidFill>
                  <a:srgbClr val="453C5C"/>
                </a:solidFill>
                <a:latin typeface="Verdana" panose="020B0604030504040204" pitchFamily="34" charset="0"/>
                <a:ea typeface="Verdana" panose="020B0604030504040204" pitchFamily="34" charset="0"/>
                <a:cs typeface="Century Gothic"/>
                <a:sym typeface="Century Gothic"/>
              </a:rPr>
              <a:t>Por su parte, en el nivel nacional el Resultado presenta una disminución de </a:t>
            </a:r>
            <a:r>
              <a:rPr lang="es-ES" sz="1200" b="1" dirty="0">
                <a:solidFill>
                  <a:srgbClr val="007E80"/>
                </a:solidFill>
                <a:latin typeface="Verdana" panose="020B0604030504040204" pitchFamily="34" charset="0"/>
                <a:ea typeface="Verdana" panose="020B0604030504040204" pitchFamily="34" charset="0"/>
                <a:cs typeface="Century Gothic"/>
                <a:sym typeface="Century Gothic"/>
              </a:rPr>
              <a:t>($109.803,1) </a:t>
            </a:r>
            <a:r>
              <a:rPr lang="es-ES" sz="1200" dirty="0">
                <a:solidFill>
                  <a:srgbClr val="453C5C"/>
                </a:solidFill>
                <a:latin typeface="Verdana" panose="020B0604030504040204" pitchFamily="34" charset="0"/>
                <a:ea typeface="Verdana" panose="020B0604030504040204" pitchFamily="34" charset="0"/>
                <a:cs typeface="Century Gothic"/>
                <a:sym typeface="Century Gothic"/>
              </a:rPr>
              <a:t>equivalente al </a:t>
            </a:r>
            <a:r>
              <a:rPr lang="es-ES" sz="1200" b="1" dirty="0">
                <a:solidFill>
                  <a:srgbClr val="007E80"/>
                </a:solidFill>
                <a:latin typeface="Verdana" panose="020B0604030504040204" pitchFamily="34" charset="0"/>
                <a:ea typeface="Verdana" panose="020B0604030504040204" pitchFamily="34" charset="0"/>
                <a:cs typeface="Century Gothic"/>
                <a:sym typeface="Century Gothic"/>
              </a:rPr>
              <a:t>(151,3%) </a:t>
            </a:r>
            <a:r>
              <a:rPr lang="es-ES" sz="1200" dirty="0">
                <a:solidFill>
                  <a:srgbClr val="453C5C"/>
                </a:solidFill>
                <a:latin typeface="Verdana" panose="020B0604030504040204" pitchFamily="34" charset="0"/>
                <a:ea typeface="Verdana" panose="020B0604030504040204" pitchFamily="34" charset="0"/>
                <a:cs typeface="Century Gothic"/>
                <a:sym typeface="Century Gothic"/>
              </a:rPr>
              <a:t>frente al resultado de </a:t>
            </a:r>
            <a:r>
              <a:rPr lang="es-ES" sz="1200" b="1" dirty="0">
                <a:solidFill>
                  <a:srgbClr val="007E80"/>
                </a:solidFill>
                <a:latin typeface="Verdana" panose="020B0604030504040204" pitchFamily="34" charset="0"/>
                <a:ea typeface="Verdana" panose="020B0604030504040204" pitchFamily="34" charset="0"/>
                <a:sym typeface="Century Gothic"/>
              </a:rPr>
              <a:t>$72.569,9 </a:t>
            </a:r>
            <a:r>
              <a:rPr lang="es-ES" sz="1200" dirty="0">
                <a:solidFill>
                  <a:srgbClr val="453C5C"/>
                </a:solidFill>
                <a:latin typeface="Verdana" panose="020B0604030504040204" pitchFamily="34" charset="0"/>
                <a:ea typeface="Verdana" panose="020B0604030504040204" pitchFamily="34" charset="0"/>
                <a:cs typeface="Century Gothic"/>
                <a:sym typeface="Century Gothic"/>
              </a:rPr>
              <a:t>generado en septiembre de 2023. En este nivel los Ingresos disminuyeron un </a:t>
            </a:r>
            <a:r>
              <a:rPr lang="es-ES" sz="1200" b="1" dirty="0">
                <a:solidFill>
                  <a:srgbClr val="007E80"/>
                </a:solidFill>
                <a:latin typeface="Verdana" panose="020B0604030504040204" pitchFamily="34" charset="0"/>
                <a:ea typeface="Verdana" panose="020B0604030504040204" pitchFamily="34" charset="0"/>
                <a:cs typeface="Century Gothic"/>
                <a:sym typeface="Century Gothic"/>
              </a:rPr>
              <a:t>(11,5%)</a:t>
            </a:r>
            <a:r>
              <a:rPr lang="es-ES" sz="1200" dirty="0">
                <a:solidFill>
                  <a:srgbClr val="453C5C"/>
                </a:solidFill>
                <a:latin typeface="Verdana" panose="020B0604030504040204" pitchFamily="34" charset="0"/>
                <a:ea typeface="Verdana" panose="020B0604030504040204" pitchFamily="34" charset="0"/>
                <a:cs typeface="Century Gothic"/>
                <a:sym typeface="Century Gothic"/>
              </a:rPr>
              <a:t>, frente a un aumento de los Costos y Gastos en un </a:t>
            </a:r>
            <a:r>
              <a:rPr lang="es-ES" sz="1200" b="1" dirty="0">
                <a:solidFill>
                  <a:srgbClr val="007E80"/>
                </a:solidFill>
                <a:latin typeface="Verdana" panose="020B0604030504040204" pitchFamily="34" charset="0"/>
                <a:ea typeface="Verdana" panose="020B0604030504040204" pitchFamily="34" charset="0"/>
                <a:cs typeface="Century Gothic"/>
                <a:sym typeface="Century Gothic"/>
              </a:rPr>
              <a:t>7,2%</a:t>
            </a:r>
            <a:r>
              <a:rPr lang="es-ES" sz="1200" dirty="0">
                <a:solidFill>
                  <a:srgbClr val="453C5C"/>
                </a:solidFill>
                <a:latin typeface="Verdana" panose="020B0604030504040204" pitchFamily="34" charset="0"/>
                <a:ea typeface="Verdana" panose="020B0604030504040204" pitchFamily="34" charset="0"/>
                <a:sym typeface="Century Gothic"/>
              </a:rPr>
              <a:t>.</a:t>
            </a:r>
            <a:endParaRPr lang="es-ES" sz="1200" dirty="0">
              <a:solidFill>
                <a:srgbClr val="453C5C"/>
              </a:solidFill>
              <a:latin typeface="Verdana" panose="020B0604030504040204" pitchFamily="34" charset="0"/>
              <a:ea typeface="Verdana" panose="020B0604030504040204" pitchFamily="34" charset="0"/>
            </a:endParaRPr>
          </a:p>
        </p:txBody>
      </p:sp>
      <p:sp>
        <p:nvSpPr>
          <p:cNvPr id="59" name="Google Shape;102;p13">
            <a:extLst>
              <a:ext uri="{FF2B5EF4-FFF2-40B4-BE49-F238E27FC236}">
                <a16:creationId xmlns:a16="http://schemas.microsoft.com/office/drawing/2014/main" id="{570D5156-F1E0-A83B-4844-FB0FF6FEB1E2}"/>
              </a:ext>
            </a:extLst>
          </p:cNvPr>
          <p:cNvSpPr txBox="1"/>
          <p:nvPr/>
        </p:nvSpPr>
        <p:spPr>
          <a:xfrm>
            <a:off x="5778324" y="2803228"/>
            <a:ext cx="3140295" cy="495520"/>
          </a:xfrm>
          <a:prstGeom prst="rect">
            <a:avLst/>
          </a:prstGeom>
          <a:noFill/>
          <a:ln>
            <a:noFill/>
          </a:ln>
        </p:spPr>
        <p:txBody>
          <a:bodyPr spcFirstLastPara="1" wrap="square" lIns="0" tIns="0" rIns="0" bIns="0" anchor="t" anchorCtr="0">
            <a:spAutoFit/>
          </a:bodyPr>
          <a:lstStyle/>
          <a:p>
            <a:pPr>
              <a:lnSpc>
                <a:spcPct val="115000"/>
              </a:lnSpc>
            </a:pPr>
            <a:r>
              <a:rPr lang="en-US" sz="2800" b="1" spc="220" dirty="0">
                <a:solidFill>
                  <a:srgbClr val="007E80"/>
                </a:solidFill>
                <a:latin typeface="Verdana" panose="020B0604030504040204" pitchFamily="34" charset="0"/>
                <a:ea typeface="Verdana" panose="020B0604030504040204" pitchFamily="34" charset="0"/>
                <a:cs typeface="72 Black" panose="020B0A04030603020204" pitchFamily="34" charset="0"/>
                <a:sym typeface="Century Gothic"/>
              </a:rPr>
              <a:t>($37.233,3)</a:t>
            </a:r>
          </a:p>
        </p:txBody>
      </p:sp>
      <p:sp>
        <p:nvSpPr>
          <p:cNvPr id="60" name="Rectángulo 59">
            <a:extLst>
              <a:ext uri="{FF2B5EF4-FFF2-40B4-BE49-F238E27FC236}">
                <a16:creationId xmlns:a16="http://schemas.microsoft.com/office/drawing/2014/main" id="{139D3DAC-0014-46B6-3362-553391C46AD7}"/>
              </a:ext>
            </a:extLst>
          </p:cNvPr>
          <p:cNvSpPr/>
          <p:nvPr/>
        </p:nvSpPr>
        <p:spPr>
          <a:xfrm>
            <a:off x="3603908" y="2680719"/>
            <a:ext cx="1440000" cy="720000"/>
          </a:xfrm>
          <a:prstGeom prst="rect">
            <a:avLst/>
          </a:prstGeom>
          <a:solidFill>
            <a:srgbClr val="00B9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90" dirty="0"/>
          </a:p>
        </p:txBody>
      </p:sp>
      <p:sp>
        <p:nvSpPr>
          <p:cNvPr id="67" name="Rectángulo 66">
            <a:extLst>
              <a:ext uri="{FF2B5EF4-FFF2-40B4-BE49-F238E27FC236}">
                <a16:creationId xmlns:a16="http://schemas.microsoft.com/office/drawing/2014/main" id="{C699906A-1E23-2AF7-54F2-ED132F9CC4A4}"/>
              </a:ext>
            </a:extLst>
          </p:cNvPr>
          <p:cNvSpPr/>
          <p:nvPr/>
        </p:nvSpPr>
        <p:spPr>
          <a:xfrm>
            <a:off x="3480126" y="2474789"/>
            <a:ext cx="1440000" cy="7200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b="1" dirty="0">
                <a:solidFill>
                  <a:srgbClr val="F6F6F6"/>
                </a:solidFill>
                <a:latin typeface="Verdana" panose="020B0604030504040204" pitchFamily="34" charset="0"/>
                <a:ea typeface="Verdana" panose="020B0604030504040204" pitchFamily="34" charset="0"/>
              </a:rPr>
              <a:t>Nivel Nacional</a:t>
            </a:r>
          </a:p>
        </p:txBody>
      </p:sp>
      <p:cxnSp>
        <p:nvCxnSpPr>
          <p:cNvPr id="68" name="Conector: angular 67">
            <a:extLst>
              <a:ext uri="{FF2B5EF4-FFF2-40B4-BE49-F238E27FC236}">
                <a16:creationId xmlns:a16="http://schemas.microsoft.com/office/drawing/2014/main" id="{A76994D8-D456-B2A7-4DA6-DF021791FBFC}"/>
              </a:ext>
            </a:extLst>
          </p:cNvPr>
          <p:cNvCxnSpPr>
            <a:cxnSpLocks/>
            <a:endCxn id="59" idx="0"/>
          </p:cNvCxnSpPr>
          <p:nvPr/>
        </p:nvCxnSpPr>
        <p:spPr>
          <a:xfrm flipV="1">
            <a:off x="4933540" y="2803228"/>
            <a:ext cx="2414932" cy="185630"/>
          </a:xfrm>
          <a:prstGeom prst="bentConnector4">
            <a:avLst>
              <a:gd name="adj1" fmla="val 17491"/>
              <a:gd name="adj2" fmla="val 223148"/>
            </a:avLst>
          </a:prstGeom>
          <a:ln w="12700">
            <a:solidFill>
              <a:srgbClr val="007E80"/>
            </a:solidFill>
            <a:prstDash val="dash"/>
          </a:ln>
        </p:spPr>
        <p:style>
          <a:lnRef idx="1">
            <a:schemeClr val="accent1"/>
          </a:lnRef>
          <a:fillRef idx="0">
            <a:schemeClr val="accent1"/>
          </a:fillRef>
          <a:effectRef idx="0">
            <a:schemeClr val="accent1"/>
          </a:effectRef>
          <a:fontRef idx="minor">
            <a:schemeClr val="tx1"/>
          </a:fontRef>
        </p:style>
      </p:cxnSp>
      <p:sp>
        <p:nvSpPr>
          <p:cNvPr id="80" name="Google Shape;103;p13">
            <a:extLst>
              <a:ext uri="{FF2B5EF4-FFF2-40B4-BE49-F238E27FC236}">
                <a16:creationId xmlns:a16="http://schemas.microsoft.com/office/drawing/2014/main" id="{B27F6B1C-3B1D-0771-9B74-C1C2208DE772}"/>
              </a:ext>
            </a:extLst>
          </p:cNvPr>
          <p:cNvSpPr txBox="1"/>
          <p:nvPr/>
        </p:nvSpPr>
        <p:spPr>
          <a:xfrm>
            <a:off x="3941329" y="5673419"/>
            <a:ext cx="4977290" cy="1061829"/>
          </a:xfrm>
          <a:prstGeom prst="rect">
            <a:avLst/>
          </a:prstGeom>
          <a:noFill/>
          <a:ln>
            <a:noFill/>
          </a:ln>
        </p:spPr>
        <p:txBody>
          <a:bodyPr spcFirstLastPara="1" wrap="square" lIns="0" tIns="0" rIns="0" bIns="0" anchor="t" anchorCtr="0">
            <a:spAutoFit/>
          </a:bodyPr>
          <a:lstStyle/>
          <a:p>
            <a:pPr algn="just">
              <a:lnSpc>
                <a:spcPct val="115000"/>
              </a:lnSpc>
            </a:pPr>
            <a:r>
              <a:rPr lang="es-ES" sz="1200" dirty="0">
                <a:solidFill>
                  <a:srgbClr val="453C5C"/>
                </a:solidFill>
                <a:latin typeface="Verdana" panose="020B0604030504040204" pitchFamily="34" charset="0"/>
                <a:ea typeface="Verdana" panose="020B0604030504040204" pitchFamily="34" charset="0"/>
                <a:cs typeface="Century Gothic"/>
                <a:sym typeface="Century Gothic"/>
              </a:rPr>
              <a:t>En el nivel territorial, el Resultado del ejercicio presenta un incremento de </a:t>
            </a:r>
            <a:r>
              <a:rPr lang="es-ES" sz="1200" b="1" dirty="0">
                <a:solidFill>
                  <a:srgbClr val="2FCB7D"/>
                </a:solidFill>
                <a:latin typeface="Verdana" panose="020B0604030504040204" pitchFamily="34" charset="0"/>
                <a:ea typeface="Verdana" panose="020B0604030504040204" pitchFamily="34" charset="0"/>
                <a:cs typeface="Century Gothic"/>
                <a:sym typeface="Century Gothic"/>
              </a:rPr>
              <a:t>$10.365,1</a:t>
            </a:r>
            <a:r>
              <a:rPr lang="es-ES" sz="1200" dirty="0">
                <a:solidFill>
                  <a:srgbClr val="453C5C"/>
                </a:solidFill>
                <a:latin typeface="Verdana" panose="020B0604030504040204" pitchFamily="34" charset="0"/>
                <a:ea typeface="Verdana" panose="020B0604030504040204" pitchFamily="34" charset="0"/>
                <a:cs typeface="Century Gothic"/>
                <a:sym typeface="Century Gothic"/>
              </a:rPr>
              <a:t>, frente al saldo registrado en septiembre de 2023 de </a:t>
            </a:r>
            <a:r>
              <a:rPr lang="es-ES" sz="1200" b="1" dirty="0">
                <a:solidFill>
                  <a:srgbClr val="2FCB7D"/>
                </a:solidFill>
                <a:latin typeface="Verdana" panose="020B0604030504040204" pitchFamily="34" charset="0"/>
                <a:ea typeface="Verdana" panose="020B0604030504040204" pitchFamily="34" charset="0"/>
                <a:sym typeface="Century Gothic"/>
              </a:rPr>
              <a:t>$38.472,6</a:t>
            </a:r>
            <a:r>
              <a:rPr lang="es-ES" sz="1200" dirty="0">
                <a:solidFill>
                  <a:srgbClr val="453C5C"/>
                </a:solidFill>
                <a:latin typeface="Verdana" panose="020B0604030504040204" pitchFamily="34" charset="0"/>
                <a:ea typeface="Verdana" panose="020B0604030504040204" pitchFamily="34" charset="0"/>
                <a:cs typeface="Century Gothic"/>
                <a:sym typeface="Century Gothic"/>
              </a:rPr>
              <a:t>. En este nivel el crecimiento de los Ingresos fue del </a:t>
            </a:r>
            <a:r>
              <a:rPr lang="es-ES" sz="1200" b="1" dirty="0">
                <a:solidFill>
                  <a:srgbClr val="2FCB7D"/>
                </a:solidFill>
                <a:latin typeface="Verdana" panose="020B0604030504040204" pitchFamily="34" charset="0"/>
                <a:ea typeface="Verdana" panose="020B0604030504040204" pitchFamily="34" charset="0"/>
                <a:cs typeface="Century Gothic"/>
                <a:sym typeface="Century Gothic"/>
              </a:rPr>
              <a:t>7,4%</a:t>
            </a:r>
            <a:r>
              <a:rPr lang="es-ES" sz="1200" dirty="0">
                <a:solidFill>
                  <a:srgbClr val="453C5C"/>
                </a:solidFill>
                <a:latin typeface="Verdana" panose="020B0604030504040204" pitchFamily="34" charset="0"/>
                <a:ea typeface="Verdana" panose="020B0604030504040204" pitchFamily="34" charset="0"/>
                <a:cs typeface="Century Gothic"/>
                <a:sym typeface="Century Gothic"/>
              </a:rPr>
              <a:t>, y del </a:t>
            </a:r>
            <a:r>
              <a:rPr lang="es-ES" sz="1200" b="1" dirty="0">
                <a:solidFill>
                  <a:srgbClr val="2FCB7D"/>
                </a:solidFill>
                <a:latin typeface="Verdana" panose="020B0604030504040204" pitchFamily="34" charset="0"/>
                <a:ea typeface="Verdana" panose="020B0604030504040204" pitchFamily="34" charset="0"/>
                <a:cs typeface="Century Gothic"/>
                <a:sym typeface="Century Gothic"/>
              </a:rPr>
              <a:t>3,6% </a:t>
            </a:r>
            <a:r>
              <a:rPr lang="es-ES" sz="1200" dirty="0">
                <a:solidFill>
                  <a:srgbClr val="453C5C"/>
                </a:solidFill>
                <a:latin typeface="Verdana" panose="020B0604030504040204" pitchFamily="34" charset="0"/>
                <a:ea typeface="Verdana" panose="020B0604030504040204" pitchFamily="34" charset="0"/>
                <a:cs typeface="Century Gothic"/>
                <a:sym typeface="Century Gothic"/>
              </a:rPr>
              <a:t>en los Costos y Gastos.</a:t>
            </a:r>
            <a:endParaRPr lang="es-ES" sz="1200" dirty="0">
              <a:solidFill>
                <a:srgbClr val="453C5C"/>
              </a:solidFill>
              <a:latin typeface="Verdana" panose="020B0604030504040204" pitchFamily="34" charset="0"/>
              <a:ea typeface="Verdana" panose="020B0604030504040204" pitchFamily="34" charset="0"/>
            </a:endParaRPr>
          </a:p>
        </p:txBody>
      </p:sp>
      <p:sp>
        <p:nvSpPr>
          <p:cNvPr id="82" name="Google Shape;102;p13">
            <a:extLst>
              <a:ext uri="{FF2B5EF4-FFF2-40B4-BE49-F238E27FC236}">
                <a16:creationId xmlns:a16="http://schemas.microsoft.com/office/drawing/2014/main" id="{DA83A131-5986-F326-4650-77183910CA1A}"/>
              </a:ext>
            </a:extLst>
          </p:cNvPr>
          <p:cNvSpPr txBox="1"/>
          <p:nvPr/>
        </p:nvSpPr>
        <p:spPr>
          <a:xfrm>
            <a:off x="4167000" y="4734241"/>
            <a:ext cx="2393250" cy="495520"/>
          </a:xfrm>
          <a:prstGeom prst="rect">
            <a:avLst/>
          </a:prstGeom>
          <a:noFill/>
          <a:ln>
            <a:noFill/>
          </a:ln>
        </p:spPr>
        <p:txBody>
          <a:bodyPr spcFirstLastPara="1" wrap="square" lIns="0" tIns="0" rIns="0" bIns="0" anchor="t" anchorCtr="0">
            <a:spAutoFit/>
          </a:bodyPr>
          <a:lstStyle/>
          <a:p>
            <a:pPr>
              <a:lnSpc>
                <a:spcPct val="115000"/>
              </a:lnSpc>
            </a:pPr>
            <a:r>
              <a:rPr lang="en-US" sz="2800" b="1" spc="220" dirty="0">
                <a:solidFill>
                  <a:srgbClr val="2FCB7D"/>
                </a:solidFill>
                <a:latin typeface="Verdana" panose="020B0604030504040204" pitchFamily="34" charset="0"/>
                <a:ea typeface="Verdana" panose="020B0604030504040204" pitchFamily="34" charset="0"/>
                <a:cs typeface="72 Black" panose="020B0A04030603020204" pitchFamily="34" charset="0"/>
                <a:sym typeface="Century Gothic"/>
              </a:rPr>
              <a:t>$48.837,6</a:t>
            </a:r>
          </a:p>
        </p:txBody>
      </p:sp>
      <p:sp>
        <p:nvSpPr>
          <p:cNvPr id="83" name="Rectángulo 82">
            <a:extLst>
              <a:ext uri="{FF2B5EF4-FFF2-40B4-BE49-F238E27FC236}">
                <a16:creationId xmlns:a16="http://schemas.microsoft.com/office/drawing/2014/main" id="{EDE3728E-9508-0E41-55A6-80FA3F8813D4}"/>
              </a:ext>
            </a:extLst>
          </p:cNvPr>
          <p:cNvSpPr/>
          <p:nvPr/>
        </p:nvSpPr>
        <p:spPr>
          <a:xfrm>
            <a:off x="7479775" y="4878593"/>
            <a:ext cx="1440000" cy="720000"/>
          </a:xfrm>
          <a:prstGeom prst="rect">
            <a:avLst/>
          </a:prstGeom>
          <a:solidFill>
            <a:srgbClr val="BFED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90" dirty="0"/>
          </a:p>
        </p:txBody>
      </p:sp>
      <p:sp>
        <p:nvSpPr>
          <p:cNvPr id="84" name="Rectángulo 83">
            <a:extLst>
              <a:ext uri="{FF2B5EF4-FFF2-40B4-BE49-F238E27FC236}">
                <a16:creationId xmlns:a16="http://schemas.microsoft.com/office/drawing/2014/main" id="{04D4D901-AF49-36C8-4895-EA99EB2B6B97}"/>
              </a:ext>
            </a:extLst>
          </p:cNvPr>
          <p:cNvSpPr/>
          <p:nvPr/>
        </p:nvSpPr>
        <p:spPr>
          <a:xfrm>
            <a:off x="7355993" y="4672663"/>
            <a:ext cx="1440000" cy="720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b="1" dirty="0">
              <a:latin typeface="Verdana" panose="020B0604030504040204" pitchFamily="34" charset="0"/>
              <a:ea typeface="Verdana" panose="020B0604030504040204" pitchFamily="34" charset="0"/>
            </a:endParaRPr>
          </a:p>
        </p:txBody>
      </p:sp>
      <p:cxnSp>
        <p:nvCxnSpPr>
          <p:cNvPr id="85" name="Conector: angular 84">
            <a:extLst>
              <a:ext uri="{FF2B5EF4-FFF2-40B4-BE49-F238E27FC236}">
                <a16:creationId xmlns:a16="http://schemas.microsoft.com/office/drawing/2014/main" id="{27A014A9-344D-7B4D-AD99-25D9F531D539}"/>
              </a:ext>
            </a:extLst>
          </p:cNvPr>
          <p:cNvCxnSpPr>
            <a:cxnSpLocks/>
            <a:stCxn id="84" idx="1"/>
            <a:endCxn id="82" idx="1"/>
          </p:cNvCxnSpPr>
          <p:nvPr/>
        </p:nvCxnSpPr>
        <p:spPr>
          <a:xfrm rot="10800000">
            <a:off x="4167001" y="4982001"/>
            <a:ext cx="3188993" cy="50662"/>
          </a:xfrm>
          <a:prstGeom prst="bentConnector5">
            <a:avLst>
              <a:gd name="adj1" fmla="val 12476"/>
              <a:gd name="adj2" fmla="val -840271"/>
              <a:gd name="adj3" fmla="val 107168"/>
            </a:avLst>
          </a:prstGeom>
          <a:ln w="12700">
            <a:solidFill>
              <a:srgbClr val="00CC99"/>
            </a:solidFill>
            <a:prstDash val="dash"/>
          </a:ln>
        </p:spPr>
        <p:style>
          <a:lnRef idx="1">
            <a:schemeClr val="accent1"/>
          </a:lnRef>
          <a:fillRef idx="0">
            <a:schemeClr val="accent1"/>
          </a:fillRef>
          <a:effectRef idx="0">
            <a:schemeClr val="accent1"/>
          </a:effectRef>
          <a:fontRef idx="minor">
            <a:schemeClr val="tx1"/>
          </a:fontRef>
        </p:style>
      </p:cxnSp>
      <p:sp>
        <p:nvSpPr>
          <p:cNvPr id="89" name="CuadroTexto 88">
            <a:extLst>
              <a:ext uri="{FF2B5EF4-FFF2-40B4-BE49-F238E27FC236}">
                <a16:creationId xmlns:a16="http://schemas.microsoft.com/office/drawing/2014/main" id="{90B6C151-E54B-9A79-BF7B-8DB69EE84ABF}"/>
              </a:ext>
            </a:extLst>
          </p:cNvPr>
          <p:cNvSpPr txBox="1"/>
          <p:nvPr/>
        </p:nvSpPr>
        <p:spPr>
          <a:xfrm>
            <a:off x="7172384" y="4628058"/>
            <a:ext cx="1807217" cy="707886"/>
          </a:xfrm>
          <a:prstGeom prst="rect">
            <a:avLst/>
          </a:prstGeom>
          <a:noFill/>
        </p:spPr>
        <p:txBody>
          <a:bodyPr wrap="square" rtlCol="0">
            <a:spAutoFit/>
          </a:bodyPr>
          <a:lstStyle/>
          <a:p>
            <a:pPr algn="ctr"/>
            <a:r>
              <a:rPr lang="es-ES" sz="2000" b="1" dirty="0">
                <a:solidFill>
                  <a:schemeClr val="bg1"/>
                </a:solidFill>
                <a:latin typeface="+mj-lt"/>
              </a:rPr>
              <a:t>Nivel Territorial</a:t>
            </a:r>
            <a:endParaRPr lang="es-CO" sz="2000" b="1" dirty="0">
              <a:solidFill>
                <a:schemeClr val="bg1"/>
              </a:solidFill>
              <a:latin typeface="+mj-lt"/>
            </a:endParaRPr>
          </a:p>
        </p:txBody>
      </p:sp>
      <p:grpSp>
        <p:nvGrpSpPr>
          <p:cNvPr id="4" name="Grupo 3">
            <a:extLst>
              <a:ext uri="{FF2B5EF4-FFF2-40B4-BE49-F238E27FC236}">
                <a16:creationId xmlns:a16="http://schemas.microsoft.com/office/drawing/2014/main" id="{3FDF25CE-2324-4208-8DA1-6C45CA50907F}"/>
              </a:ext>
            </a:extLst>
          </p:cNvPr>
          <p:cNvGrpSpPr/>
          <p:nvPr/>
        </p:nvGrpSpPr>
        <p:grpSpPr>
          <a:xfrm>
            <a:off x="-1008999" y="4717958"/>
            <a:ext cx="6052907" cy="2112325"/>
            <a:chOff x="0" y="0"/>
            <a:chExt cx="6079101" cy="2090894"/>
          </a:xfrm>
        </p:grpSpPr>
        <p:grpSp>
          <p:nvGrpSpPr>
            <p:cNvPr id="8" name="Grupo 7">
              <a:extLst>
                <a:ext uri="{FF2B5EF4-FFF2-40B4-BE49-F238E27FC236}">
                  <a16:creationId xmlns:a16="http://schemas.microsoft.com/office/drawing/2014/main" id="{2C1B097F-267D-1170-045E-8B508381302E}"/>
                </a:ext>
              </a:extLst>
            </p:cNvPr>
            <p:cNvGrpSpPr/>
            <p:nvPr/>
          </p:nvGrpSpPr>
          <p:grpSpPr>
            <a:xfrm>
              <a:off x="0" y="0"/>
              <a:ext cx="6079101" cy="2090894"/>
              <a:chOff x="0" y="0"/>
              <a:chExt cx="6079101" cy="2090894"/>
            </a:xfrm>
          </p:grpSpPr>
          <p:grpSp>
            <p:nvGrpSpPr>
              <p:cNvPr id="14" name="Grupo 13">
                <a:extLst>
                  <a:ext uri="{FF2B5EF4-FFF2-40B4-BE49-F238E27FC236}">
                    <a16:creationId xmlns:a16="http://schemas.microsoft.com/office/drawing/2014/main" id="{03076F12-A3F9-9045-61A2-C8301CE6707C}"/>
                  </a:ext>
                </a:extLst>
              </p:cNvPr>
              <p:cNvGrpSpPr/>
              <p:nvPr/>
            </p:nvGrpSpPr>
            <p:grpSpPr>
              <a:xfrm>
                <a:off x="0" y="0"/>
                <a:ext cx="6079101" cy="2090894"/>
                <a:chOff x="0" y="0"/>
                <a:chExt cx="6079101" cy="2090894"/>
              </a:xfrm>
            </p:grpSpPr>
            <p:grpSp>
              <p:nvGrpSpPr>
                <p:cNvPr id="31" name="Grupo 30">
                  <a:extLst>
                    <a:ext uri="{FF2B5EF4-FFF2-40B4-BE49-F238E27FC236}">
                      <a16:creationId xmlns:a16="http://schemas.microsoft.com/office/drawing/2014/main" id="{20CC1CCE-30EE-7081-2B75-E625117D4445}"/>
                    </a:ext>
                  </a:extLst>
                </p:cNvPr>
                <p:cNvGrpSpPr/>
                <p:nvPr/>
              </p:nvGrpSpPr>
              <p:grpSpPr>
                <a:xfrm>
                  <a:off x="0" y="0"/>
                  <a:ext cx="6079101" cy="2090894"/>
                  <a:chOff x="0" y="0"/>
                  <a:chExt cx="5606583" cy="2087376"/>
                </a:xfrm>
              </p:grpSpPr>
              <p:graphicFrame>
                <p:nvGraphicFramePr>
                  <p:cNvPr id="33" name="Gráfico 32">
                    <a:extLst>
                      <a:ext uri="{FF2B5EF4-FFF2-40B4-BE49-F238E27FC236}">
                        <a16:creationId xmlns:a16="http://schemas.microsoft.com/office/drawing/2014/main" id="{94769882-4539-384C-729F-F6742BF01791}"/>
                      </a:ext>
                    </a:extLst>
                  </p:cNvPr>
                  <p:cNvGraphicFramePr/>
                  <p:nvPr/>
                </p:nvGraphicFramePr>
                <p:xfrm>
                  <a:off x="0" y="0"/>
                  <a:ext cx="5606583" cy="2087376"/>
                </p:xfrm>
                <a:graphic>
                  <a:graphicData uri="http://schemas.openxmlformats.org/drawingml/2006/chart">
                    <c:chart xmlns:c="http://schemas.openxmlformats.org/drawingml/2006/chart" xmlns:r="http://schemas.openxmlformats.org/officeDocument/2006/relationships" r:id="rId5"/>
                  </a:graphicData>
                </a:graphic>
              </p:graphicFrame>
              <p:sp>
                <p:nvSpPr>
                  <p:cNvPr id="34" name="CuadroTexto 22">
                    <a:extLst>
                      <a:ext uri="{FF2B5EF4-FFF2-40B4-BE49-F238E27FC236}">
                        <a16:creationId xmlns:a16="http://schemas.microsoft.com/office/drawing/2014/main" id="{BD68461E-4407-5DB2-3201-83FBC8BF11DC}"/>
                      </a:ext>
                    </a:extLst>
                  </p:cNvPr>
                  <p:cNvSpPr txBox="1"/>
                  <p:nvPr/>
                </p:nvSpPr>
                <p:spPr>
                  <a:xfrm rot="430658">
                    <a:off x="949704" y="1268990"/>
                    <a:ext cx="630058" cy="25285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a:solidFill>
                        <a:schemeClr val="bg1">
                          <a:lumMod val="25000"/>
                        </a:schemeClr>
                      </a:solidFill>
                      <a:latin typeface="Verdana"/>
                      <a:ea typeface="Verdana"/>
                      <a:cs typeface="+mn-cs"/>
                    </a:endParaRPr>
                  </a:p>
                </p:txBody>
              </p:sp>
            </p:grpSp>
            <p:sp>
              <p:nvSpPr>
                <p:cNvPr id="32" name="CuadroTexto 20">
                  <a:extLst>
                    <a:ext uri="{FF2B5EF4-FFF2-40B4-BE49-F238E27FC236}">
                      <a16:creationId xmlns:a16="http://schemas.microsoft.com/office/drawing/2014/main" id="{D64D2964-51C7-C231-ACA1-EDE64F4184BE}"/>
                    </a:ext>
                  </a:extLst>
                </p:cNvPr>
                <p:cNvSpPr txBox="1"/>
                <p:nvPr/>
              </p:nvSpPr>
              <p:spPr>
                <a:xfrm rot="489192">
                  <a:off x="4039939" y="1649439"/>
                  <a:ext cx="666750" cy="2619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61C62C15-8C94-439D-8DB8-F44481AE2E25}" type="TxLink">
                    <a:rPr lang="en-US" sz="650" b="0" i="0" u="none" strike="noStrike">
                      <a:solidFill>
                        <a:schemeClr val="bg1">
                          <a:lumMod val="25000"/>
                        </a:schemeClr>
                      </a:solidFill>
                      <a:latin typeface="Verdana"/>
                      <a:ea typeface="Verdana"/>
                      <a:cs typeface="+mn-cs"/>
                    </a:rPr>
                    <a:pPr marL="0" indent="0" algn="ctr"/>
                    <a:t>Sep_2023</a:t>
                  </a:fld>
                  <a:endParaRPr lang="es-CO" sz="650" b="0" i="0" u="none" strike="noStrike">
                    <a:solidFill>
                      <a:schemeClr val="bg1">
                        <a:lumMod val="25000"/>
                      </a:schemeClr>
                    </a:solidFill>
                    <a:latin typeface="Verdana"/>
                    <a:ea typeface="Verdana"/>
                    <a:cs typeface="+mn-cs"/>
                  </a:endParaRPr>
                </a:p>
              </p:txBody>
            </p:sp>
          </p:grpSp>
          <p:sp>
            <p:nvSpPr>
              <p:cNvPr id="27" name="CuadroTexto 18">
                <a:extLst>
                  <a:ext uri="{FF2B5EF4-FFF2-40B4-BE49-F238E27FC236}">
                    <a16:creationId xmlns:a16="http://schemas.microsoft.com/office/drawing/2014/main" id="{ECB65BE8-9E2A-E003-D4BC-524531A9D8D3}"/>
                  </a:ext>
                </a:extLst>
              </p:cNvPr>
              <p:cNvSpPr txBox="1"/>
              <p:nvPr/>
            </p:nvSpPr>
            <p:spPr>
              <a:xfrm rot="338142">
                <a:off x="2706436" y="1494656"/>
                <a:ext cx="666750" cy="2619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61C62C15-8C94-439D-8DB8-F44481AE2E25}" type="TxLink">
                  <a:rPr lang="en-US" sz="650" b="0" i="0" u="none" strike="noStrike">
                    <a:solidFill>
                      <a:schemeClr val="bg1">
                        <a:lumMod val="25000"/>
                      </a:schemeClr>
                    </a:solidFill>
                    <a:latin typeface="Verdana"/>
                    <a:ea typeface="Verdana"/>
                    <a:cs typeface="+mn-cs"/>
                  </a:rPr>
                  <a:pPr marL="0" indent="0" algn="ctr"/>
                  <a:t>Sep_2023</a:t>
                </a:fld>
                <a:endParaRPr lang="es-CO" sz="650" b="0" i="0" u="none" strike="noStrike">
                  <a:solidFill>
                    <a:schemeClr val="bg1">
                      <a:lumMod val="25000"/>
                    </a:schemeClr>
                  </a:solidFill>
                  <a:latin typeface="Verdana"/>
                  <a:ea typeface="Verdana"/>
                  <a:cs typeface="+mn-cs"/>
                </a:endParaRPr>
              </a:p>
            </p:txBody>
          </p:sp>
        </p:grpSp>
        <p:sp>
          <p:nvSpPr>
            <p:cNvPr id="11" name="CuadroTexto 15">
              <a:extLst>
                <a:ext uri="{FF2B5EF4-FFF2-40B4-BE49-F238E27FC236}">
                  <a16:creationId xmlns:a16="http://schemas.microsoft.com/office/drawing/2014/main" id="{1E4D0CA2-F906-F1AA-C477-82D5B22105D5}"/>
                </a:ext>
              </a:extLst>
            </p:cNvPr>
            <p:cNvSpPr txBox="1"/>
            <p:nvPr/>
          </p:nvSpPr>
          <p:spPr>
            <a:xfrm rot="430658">
              <a:off x="2202656" y="1430746"/>
              <a:ext cx="683159" cy="253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a:solidFill>
                  <a:schemeClr val="bg1">
                    <a:lumMod val="25000"/>
                  </a:schemeClr>
                </a:solidFill>
                <a:latin typeface="Verdana"/>
                <a:ea typeface="Verdana"/>
                <a:cs typeface="+mn-cs"/>
              </a:endParaRPr>
            </a:p>
          </p:txBody>
        </p:sp>
        <p:sp>
          <p:nvSpPr>
            <p:cNvPr id="13" name="CuadroTexto 16">
              <a:extLst>
                <a:ext uri="{FF2B5EF4-FFF2-40B4-BE49-F238E27FC236}">
                  <a16:creationId xmlns:a16="http://schemas.microsoft.com/office/drawing/2014/main" id="{897CD56D-9ECF-61FD-6D29-5833E45BA0EA}"/>
                </a:ext>
              </a:extLst>
            </p:cNvPr>
            <p:cNvSpPr txBox="1"/>
            <p:nvPr/>
          </p:nvSpPr>
          <p:spPr>
            <a:xfrm rot="430658">
              <a:off x="3521868" y="1585622"/>
              <a:ext cx="683159" cy="253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a:solidFill>
                  <a:schemeClr val="bg1">
                    <a:lumMod val="25000"/>
                  </a:schemeClr>
                </a:solidFill>
                <a:latin typeface="Verdana"/>
                <a:ea typeface="Verdana"/>
                <a:cs typeface="+mn-cs"/>
              </a:endParaRPr>
            </a:p>
          </p:txBody>
        </p:sp>
      </p:grpSp>
    </p:spTree>
    <p:extLst>
      <p:ext uri="{BB962C8B-B14F-4D97-AF65-F5344CB8AC3E}">
        <p14:creationId xmlns:p14="http://schemas.microsoft.com/office/powerpoint/2010/main" val="898333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9" name="Conector recto 118">
            <a:extLst>
              <a:ext uri="{FF2B5EF4-FFF2-40B4-BE49-F238E27FC236}">
                <a16:creationId xmlns:a16="http://schemas.microsoft.com/office/drawing/2014/main" id="{972C25EA-49BC-44A0-B803-7F9368F9BD23}"/>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DF3F3567-AE7B-4F75-B9FE-11D25FD8400A}"/>
              </a:ext>
            </a:extLst>
          </p:cNvPr>
          <p:cNvSpPr txBox="1"/>
          <p:nvPr/>
        </p:nvSpPr>
        <p:spPr>
          <a:xfrm>
            <a:off x="973422" y="56251"/>
            <a:ext cx="7197155" cy="830997"/>
          </a:xfrm>
          <a:prstGeom prst="rect">
            <a:avLst/>
          </a:prstGeom>
          <a:noFill/>
        </p:spPr>
        <p:txBody>
          <a:bodyPr wrap="square">
            <a:spAutoFit/>
          </a:bodyPr>
          <a:lstStyle/>
          <a:p>
            <a:pPr algn="ctr"/>
            <a:r>
              <a:rPr lang="es-ES" sz="1200" b="1" dirty="0">
                <a:latin typeface="Verdana" panose="020B0604030504040204" pitchFamily="34" charset="0"/>
                <a:ea typeface="Verdana" panose="020B0604030504040204" pitchFamily="34" charset="0"/>
              </a:rPr>
              <a:t>REPÚBLICA DE COLOMBIA</a:t>
            </a:r>
          </a:p>
          <a:p>
            <a:pPr algn="ctr"/>
            <a:r>
              <a:rPr lang="es-ES" sz="1200" b="1" dirty="0">
                <a:latin typeface="Verdana" panose="020B0604030504040204" pitchFamily="34" charset="0"/>
                <a:ea typeface="Verdana" panose="020B0604030504040204" pitchFamily="34" charset="0"/>
              </a:rPr>
              <a:t>ESTADO DE SITUACIÓN FINANCIERA CONSOLIDADO	</a:t>
            </a:r>
          </a:p>
          <a:p>
            <a:pPr algn="ctr"/>
            <a:r>
              <a:rPr lang="es-ES" sz="1200" dirty="0">
                <a:latin typeface="Verdana" panose="020B0604030504040204" pitchFamily="34" charset="0"/>
                <a:ea typeface="Verdana" panose="020B0604030504040204" pitchFamily="34" charset="0"/>
              </a:rPr>
              <a:t>A septiembre 30 de 2024 comparativo a diciembre 31 de 2023</a:t>
            </a:r>
          </a:p>
          <a:p>
            <a:pPr algn="ctr"/>
            <a:r>
              <a:rPr lang="es-ES" sz="1200" dirty="0">
                <a:latin typeface="Verdana" panose="020B0604030504040204" pitchFamily="34" charset="0"/>
                <a:ea typeface="Verdana" panose="020B0604030504040204" pitchFamily="34" charset="0"/>
              </a:rPr>
              <a:t>(Cifras expresadas en miles de millones de pesos)</a:t>
            </a:r>
          </a:p>
        </p:txBody>
      </p:sp>
      <p:pic>
        <p:nvPicPr>
          <p:cNvPr id="5" name="Imagen 4">
            <a:extLst>
              <a:ext uri="{FF2B5EF4-FFF2-40B4-BE49-F238E27FC236}">
                <a16:creationId xmlns:a16="http://schemas.microsoft.com/office/drawing/2014/main" id="{A92B68DF-2B19-AC51-9B28-1521B7496D9C}"/>
              </a:ext>
            </a:extLst>
          </p:cNvPr>
          <p:cNvPicPr>
            <a:picLocks noChangeAspect="1"/>
          </p:cNvPicPr>
          <p:nvPr/>
        </p:nvPicPr>
        <p:blipFill>
          <a:blip r:embed="rId2"/>
          <a:stretch>
            <a:fillRect/>
          </a:stretch>
        </p:blipFill>
        <p:spPr>
          <a:xfrm>
            <a:off x="130627" y="927440"/>
            <a:ext cx="8862647" cy="5760000"/>
          </a:xfrm>
          <a:prstGeom prst="rect">
            <a:avLst/>
          </a:prstGeom>
        </p:spPr>
      </p:pic>
    </p:spTree>
    <p:extLst>
      <p:ext uri="{BB962C8B-B14F-4D97-AF65-F5344CB8AC3E}">
        <p14:creationId xmlns:p14="http://schemas.microsoft.com/office/powerpoint/2010/main" val="62926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9" name="Conector recto 118">
            <a:extLst>
              <a:ext uri="{FF2B5EF4-FFF2-40B4-BE49-F238E27FC236}">
                <a16:creationId xmlns:a16="http://schemas.microsoft.com/office/drawing/2014/main" id="{972C25EA-49BC-44A0-B803-7F9368F9BD23}"/>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DF3F3567-AE7B-4F75-B9FE-11D25FD8400A}"/>
              </a:ext>
            </a:extLst>
          </p:cNvPr>
          <p:cNvSpPr txBox="1"/>
          <p:nvPr/>
        </p:nvSpPr>
        <p:spPr>
          <a:xfrm>
            <a:off x="973422" y="129443"/>
            <a:ext cx="7197155" cy="830997"/>
          </a:xfrm>
          <a:prstGeom prst="rect">
            <a:avLst/>
          </a:prstGeom>
          <a:noFill/>
        </p:spPr>
        <p:txBody>
          <a:bodyPr wrap="square">
            <a:spAutoFit/>
          </a:bodyPr>
          <a:lstStyle/>
          <a:p>
            <a:pPr algn="ctr"/>
            <a:r>
              <a:rPr lang="es-ES" sz="1200" b="1" dirty="0">
                <a:latin typeface="Verdana" panose="020B0604030504040204" pitchFamily="34" charset="0"/>
                <a:ea typeface="Verdana" panose="020B0604030504040204" pitchFamily="34" charset="0"/>
              </a:rPr>
              <a:t>REPÚBLICA DE COLOMBIA</a:t>
            </a:r>
          </a:p>
          <a:p>
            <a:pPr algn="ctr"/>
            <a:r>
              <a:rPr lang="es-ES" sz="1200" b="1" dirty="0">
                <a:latin typeface="Verdana" panose="020B0604030504040204" pitchFamily="34" charset="0"/>
                <a:ea typeface="Verdana" panose="020B0604030504040204" pitchFamily="34" charset="0"/>
              </a:rPr>
              <a:t>ESTADO DE SITUACIÓN FINANCIERA CONSOLIDADO	</a:t>
            </a:r>
          </a:p>
          <a:p>
            <a:pPr algn="ctr"/>
            <a:r>
              <a:rPr lang="es-ES" sz="1200" dirty="0">
                <a:latin typeface="Verdana" panose="020B0604030504040204" pitchFamily="34" charset="0"/>
                <a:ea typeface="Verdana" panose="020B0604030504040204" pitchFamily="34" charset="0"/>
              </a:rPr>
              <a:t>A junio 30 de 2024 comparativo a diciembre 31 de 2023</a:t>
            </a:r>
          </a:p>
          <a:p>
            <a:pPr algn="ctr"/>
            <a:r>
              <a:rPr lang="es-ES" sz="1200" dirty="0">
                <a:latin typeface="Verdana" panose="020B0604030504040204" pitchFamily="34" charset="0"/>
                <a:ea typeface="Verdana" panose="020B0604030504040204" pitchFamily="34" charset="0"/>
              </a:rPr>
              <a:t>(Cifras expresadas en miles de millones de pesos)</a:t>
            </a:r>
          </a:p>
        </p:txBody>
      </p:sp>
      <p:pic>
        <p:nvPicPr>
          <p:cNvPr id="4" name="Imagen 3">
            <a:extLst>
              <a:ext uri="{FF2B5EF4-FFF2-40B4-BE49-F238E27FC236}">
                <a16:creationId xmlns:a16="http://schemas.microsoft.com/office/drawing/2014/main" id="{8A88927A-3E0C-D525-1EE8-8C404F334531}"/>
              </a:ext>
            </a:extLst>
          </p:cNvPr>
          <p:cNvPicPr>
            <a:picLocks noChangeAspect="1"/>
          </p:cNvPicPr>
          <p:nvPr/>
        </p:nvPicPr>
        <p:blipFill>
          <a:blip r:embed="rId2"/>
          <a:stretch>
            <a:fillRect/>
          </a:stretch>
        </p:blipFill>
        <p:spPr>
          <a:xfrm>
            <a:off x="90435" y="961357"/>
            <a:ext cx="8963129" cy="5767200"/>
          </a:xfrm>
          <a:prstGeom prst="rect">
            <a:avLst/>
          </a:prstGeom>
        </p:spPr>
      </p:pic>
    </p:spTree>
    <p:extLst>
      <p:ext uri="{BB962C8B-B14F-4D97-AF65-F5344CB8AC3E}">
        <p14:creationId xmlns:p14="http://schemas.microsoft.com/office/powerpoint/2010/main" val="86398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17B62272-1C33-4728-B3E4-65224D08A1BA}"/>
              </a:ext>
            </a:extLst>
          </p:cNvPr>
          <p:cNvSpPr>
            <a:spLocks noChangeAspect="1"/>
          </p:cNvSpPr>
          <p:nvPr/>
        </p:nvSpPr>
        <p:spPr>
          <a:xfrm>
            <a:off x="2689334" y="769717"/>
            <a:ext cx="6368065" cy="2210228"/>
          </a:xfrm>
          <a:prstGeom prst="rect">
            <a:avLst/>
          </a:prstGeom>
          <a:noFill/>
          <a:ln w="12700">
            <a:solidFill>
              <a:srgbClr val="F637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550" dirty="0"/>
          </a:p>
        </p:txBody>
      </p:sp>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2" name="Elipse 1">
            <a:extLst>
              <a:ext uri="{FF2B5EF4-FFF2-40B4-BE49-F238E27FC236}">
                <a16:creationId xmlns:a16="http://schemas.microsoft.com/office/drawing/2014/main" id="{B591C267-7007-50BF-8C1C-1412BD4C9D44}"/>
              </a:ext>
            </a:extLst>
          </p:cNvPr>
          <p:cNvSpPr/>
          <p:nvPr/>
        </p:nvSpPr>
        <p:spPr>
          <a:xfrm>
            <a:off x="-856184" y="-428256"/>
            <a:ext cx="4154400" cy="41544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550" dirty="0"/>
          </a:p>
        </p:txBody>
      </p:sp>
      <p:sp>
        <p:nvSpPr>
          <p:cNvPr id="46" name="Elipse 45">
            <a:extLst>
              <a:ext uri="{FF2B5EF4-FFF2-40B4-BE49-F238E27FC236}">
                <a16:creationId xmlns:a16="http://schemas.microsoft.com/office/drawing/2014/main" id="{42520D18-C2D2-439B-B56F-EF37534F26B3}"/>
              </a:ext>
            </a:extLst>
          </p:cNvPr>
          <p:cNvSpPr/>
          <p:nvPr/>
        </p:nvSpPr>
        <p:spPr>
          <a:xfrm>
            <a:off x="-545691" y="-364670"/>
            <a:ext cx="3806591"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47" name="Arco de bloque 46">
            <a:extLst>
              <a:ext uri="{FF2B5EF4-FFF2-40B4-BE49-F238E27FC236}">
                <a16:creationId xmlns:a16="http://schemas.microsoft.com/office/drawing/2014/main" id="{1B4BB425-4E5A-4EFA-A5E5-797EEB44A1FB}"/>
              </a:ext>
            </a:extLst>
          </p:cNvPr>
          <p:cNvSpPr/>
          <p:nvPr/>
        </p:nvSpPr>
        <p:spPr>
          <a:xfrm rot="4752619">
            <a:off x="-903751" y="-451147"/>
            <a:ext cx="4338486" cy="4338486"/>
          </a:xfrm>
          <a:prstGeom prst="blockArc">
            <a:avLst>
              <a:gd name="adj1" fmla="val 18251857"/>
              <a:gd name="adj2" fmla="val 21570687"/>
              <a:gd name="adj3" fmla="val 3708"/>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48" name="Arco de bloque 47">
            <a:extLst>
              <a:ext uri="{FF2B5EF4-FFF2-40B4-BE49-F238E27FC236}">
                <a16:creationId xmlns:a16="http://schemas.microsoft.com/office/drawing/2014/main" id="{F4849B18-4CD4-456A-A9DC-324912A26A21}"/>
              </a:ext>
            </a:extLst>
          </p:cNvPr>
          <p:cNvSpPr/>
          <p:nvPr/>
        </p:nvSpPr>
        <p:spPr>
          <a:xfrm rot="2304108">
            <a:off x="-852102" y="-382279"/>
            <a:ext cx="4338486" cy="4338486"/>
          </a:xfrm>
          <a:prstGeom prst="blockArc">
            <a:avLst>
              <a:gd name="adj1" fmla="val 18100031"/>
              <a:gd name="adj2" fmla="val 20608980"/>
              <a:gd name="adj3" fmla="val 4846"/>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51" name="Arco de bloque 50">
            <a:extLst>
              <a:ext uri="{FF2B5EF4-FFF2-40B4-BE49-F238E27FC236}">
                <a16:creationId xmlns:a16="http://schemas.microsoft.com/office/drawing/2014/main" id="{68840050-18FD-4B8E-8342-BAF195E8EB3F}"/>
              </a:ext>
            </a:extLst>
          </p:cNvPr>
          <p:cNvSpPr/>
          <p:nvPr/>
        </p:nvSpPr>
        <p:spPr>
          <a:xfrm rot="19952444">
            <a:off x="-987308" y="-582346"/>
            <a:ext cx="4338486" cy="4338486"/>
          </a:xfrm>
          <a:prstGeom prst="blockArc">
            <a:avLst>
              <a:gd name="adj1" fmla="val 20130524"/>
              <a:gd name="adj2" fmla="val 852507"/>
              <a:gd name="adj3" fmla="val 5565"/>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52" name="Elipse 51">
            <a:extLst>
              <a:ext uri="{FF2B5EF4-FFF2-40B4-BE49-F238E27FC236}">
                <a16:creationId xmlns:a16="http://schemas.microsoft.com/office/drawing/2014/main" id="{71B13073-2B82-458A-A0C4-6A5098B7378A}"/>
              </a:ext>
            </a:extLst>
          </p:cNvPr>
          <p:cNvSpPr/>
          <p:nvPr/>
        </p:nvSpPr>
        <p:spPr>
          <a:xfrm>
            <a:off x="-667350" y="-234435"/>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53" name="Elipse 52">
            <a:extLst>
              <a:ext uri="{FF2B5EF4-FFF2-40B4-BE49-F238E27FC236}">
                <a16:creationId xmlns:a16="http://schemas.microsoft.com/office/drawing/2014/main" id="{C107313F-7DAE-4C56-969E-AD8E1C0585AC}"/>
              </a:ext>
            </a:extLst>
          </p:cNvPr>
          <p:cNvSpPr/>
          <p:nvPr/>
        </p:nvSpPr>
        <p:spPr>
          <a:xfrm>
            <a:off x="-901665" y="-508967"/>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dirty="0"/>
          </a:p>
        </p:txBody>
      </p:sp>
      <p:sp>
        <p:nvSpPr>
          <p:cNvPr id="25" name="Cuadro Derechos de autor">
            <a:extLst>
              <a:ext uri="{FF2B5EF4-FFF2-40B4-BE49-F238E27FC236}">
                <a16:creationId xmlns:a16="http://schemas.microsoft.com/office/drawing/2014/main" id="{679352A1-D036-4433-A8D5-4E9C1D14457F}"/>
              </a:ext>
            </a:extLst>
          </p:cNvPr>
          <p:cNvSpPr txBox="1"/>
          <p:nvPr/>
        </p:nvSpPr>
        <p:spPr>
          <a:xfrm>
            <a:off x="221965" y="2941764"/>
            <a:ext cx="2202342" cy="275717"/>
          </a:xfrm>
          <a:prstGeom prst="rect">
            <a:avLst/>
          </a:prstGeom>
          <a:noFill/>
          <a:ln>
            <a:noFill/>
          </a:ln>
        </p:spPr>
        <p:txBody>
          <a:bodyPr spcFirstLastPara="1" wrap="square" lIns="0" tIns="0" rIns="0" bIns="0" anchor="t" anchorCtr="0">
            <a:spAutoFit/>
          </a:bodyPr>
          <a:lstStyle/>
          <a:p>
            <a:pPr algn="ctr">
              <a:lnSpc>
                <a:spcPct val="128028"/>
              </a:lnSpc>
            </a:pPr>
            <a:r>
              <a:rPr lang="en-US" sz="700" dirty="0" err="1">
                <a:solidFill>
                  <a:srgbClr val="FFFFFF"/>
                </a:solidFill>
                <a:latin typeface="Verdana" panose="020B0604030504040204" pitchFamily="34" charset="0"/>
                <a:ea typeface="Verdana" panose="020B0604030504040204" pitchFamily="34" charset="0"/>
                <a:cs typeface="Century Gothic"/>
                <a:sym typeface="Century Gothic"/>
              </a:rPr>
              <a:t>Orquídea</a:t>
            </a:r>
            <a:r>
              <a:rPr lang="en-US" sz="700" dirty="0">
                <a:solidFill>
                  <a:srgbClr val="FFFFFF"/>
                </a:solidFill>
                <a:latin typeface="Verdana" panose="020B0604030504040204" pitchFamily="34" charset="0"/>
                <a:ea typeface="Verdana" panose="020B0604030504040204" pitchFamily="34" charset="0"/>
                <a:cs typeface="Century Gothic"/>
                <a:sym typeface="Century Gothic"/>
              </a:rPr>
              <a:t> Dendrobium</a:t>
            </a:r>
          </a:p>
          <a:p>
            <a:pPr algn="ctr">
              <a:lnSpc>
                <a:spcPct val="128028"/>
              </a:lnSpc>
            </a:pPr>
            <a:r>
              <a:rPr lang="en-US" sz="700" dirty="0">
                <a:solidFill>
                  <a:srgbClr val="FFFFFF"/>
                </a:solidFill>
                <a:latin typeface="Verdana" panose="020B0604030504040204" pitchFamily="34" charset="0"/>
                <a:ea typeface="Verdana" panose="020B0604030504040204" pitchFamily="34" charset="0"/>
                <a:cs typeface="Century Gothic"/>
                <a:sym typeface="Century Gothic"/>
              </a:rPr>
              <a:t>Imagen de </a:t>
            </a:r>
            <a:r>
              <a:rPr lang="en-US" sz="700" dirty="0" err="1">
                <a:solidFill>
                  <a:srgbClr val="FFFFFF"/>
                </a:solidFill>
                <a:latin typeface="Verdana" panose="020B0604030504040204" pitchFamily="34" charset="0"/>
                <a:ea typeface="Verdana" panose="020B0604030504040204" pitchFamily="34" charset="0"/>
                <a:cs typeface="Century Gothic"/>
                <a:sym typeface="Century Gothic"/>
              </a:rPr>
              <a:t>ignartonosbg</a:t>
            </a:r>
            <a:r>
              <a:rPr lang="en-US" sz="700" dirty="0">
                <a:solidFill>
                  <a:srgbClr val="FFFFFF"/>
                </a:solidFill>
                <a:latin typeface="Verdana" panose="020B0604030504040204" pitchFamily="34" charset="0"/>
                <a:ea typeface="Verdana" panose="020B0604030504040204" pitchFamily="34" charset="0"/>
                <a:cs typeface="Century Gothic"/>
                <a:sym typeface="Century Gothic"/>
              </a:rPr>
              <a:t> </a:t>
            </a:r>
            <a:r>
              <a:rPr lang="en-US" sz="700" dirty="0" err="1">
                <a:solidFill>
                  <a:srgbClr val="FFFFFF"/>
                </a:solidFill>
                <a:latin typeface="Verdana" panose="020B0604030504040204" pitchFamily="34" charset="0"/>
                <a:ea typeface="Verdana" panose="020B0604030504040204" pitchFamily="34" charset="0"/>
                <a:cs typeface="Century Gothic"/>
                <a:sym typeface="Century Gothic"/>
              </a:rPr>
              <a:t>en</a:t>
            </a:r>
            <a:r>
              <a:rPr lang="en-US" sz="700" dirty="0">
                <a:solidFill>
                  <a:srgbClr val="FFFFFF"/>
                </a:solidFill>
                <a:latin typeface="Verdana" panose="020B0604030504040204" pitchFamily="34" charset="0"/>
                <a:ea typeface="Verdana" panose="020B0604030504040204" pitchFamily="34" charset="0"/>
                <a:cs typeface="Century Gothic"/>
                <a:sym typeface="Century Gothic"/>
              </a:rPr>
              <a:t> </a:t>
            </a:r>
            <a:r>
              <a:rPr lang="en-US" sz="700" dirty="0" err="1">
                <a:solidFill>
                  <a:srgbClr val="FFFFFF"/>
                </a:solidFill>
                <a:latin typeface="Verdana" panose="020B0604030504040204" pitchFamily="34" charset="0"/>
                <a:ea typeface="Verdana" panose="020B0604030504040204" pitchFamily="34" charset="0"/>
                <a:cs typeface="Century Gothic"/>
                <a:sym typeface="Century Gothic"/>
              </a:rPr>
              <a:t>pixabay</a:t>
            </a:r>
            <a:endParaRPr lang="en-US" sz="700" dirty="0">
              <a:solidFill>
                <a:srgbClr val="FFFFFF"/>
              </a:solidFill>
              <a:latin typeface="Verdana" panose="020B0604030504040204" pitchFamily="34" charset="0"/>
              <a:ea typeface="Verdana" panose="020B0604030504040204" pitchFamily="34" charset="0"/>
              <a:cs typeface="Century Gothic"/>
              <a:sym typeface="Century Gothic"/>
            </a:endParaRPr>
          </a:p>
        </p:txBody>
      </p:sp>
      <p:pic>
        <p:nvPicPr>
          <p:cNvPr id="26" name="Ícono cámara" descr="Cámara con relleno sólido">
            <a:extLst>
              <a:ext uri="{FF2B5EF4-FFF2-40B4-BE49-F238E27FC236}">
                <a16:creationId xmlns:a16="http://schemas.microsoft.com/office/drawing/2014/main" id="{FA0409E7-33A9-4124-AF97-0347635959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401" y="2901922"/>
            <a:ext cx="205229" cy="192223"/>
          </a:xfrm>
          <a:prstGeom prst="rect">
            <a:avLst/>
          </a:prstGeom>
        </p:spPr>
      </p:pic>
      <p:sp>
        <p:nvSpPr>
          <p:cNvPr id="28" name="Google Shape;94;p13">
            <a:extLst>
              <a:ext uri="{FF2B5EF4-FFF2-40B4-BE49-F238E27FC236}">
                <a16:creationId xmlns:a16="http://schemas.microsoft.com/office/drawing/2014/main" id="{A0B4F870-8B14-4367-BD29-E144047F4A1D}"/>
              </a:ext>
            </a:extLst>
          </p:cNvPr>
          <p:cNvSpPr txBox="1"/>
          <p:nvPr/>
        </p:nvSpPr>
        <p:spPr>
          <a:xfrm>
            <a:off x="553452" y="1475306"/>
            <a:ext cx="2935087" cy="688256"/>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72000" anchor="t" anchorCtr="0">
            <a:spAutoFit/>
          </a:bodyPr>
          <a:lstStyle/>
          <a:p>
            <a:pPr algn="ctr"/>
            <a:r>
              <a:rPr lang="en-US" sz="4000" b="1" dirty="0" err="1">
                <a:solidFill>
                  <a:srgbClr val="453C5C"/>
                </a:solidFill>
                <a:latin typeface="+mj-lt"/>
                <a:ea typeface="Century Gothic"/>
                <a:cs typeface="Century Gothic"/>
                <a:sym typeface="Century Gothic"/>
              </a:rPr>
              <a:t>Activos</a:t>
            </a:r>
            <a:endParaRPr sz="4000" b="1" dirty="0">
              <a:solidFill>
                <a:srgbClr val="453C5C"/>
              </a:solidFill>
              <a:latin typeface="+mj-lt"/>
              <a:ea typeface="Century Gothic"/>
              <a:cs typeface="Century Gothic"/>
              <a:sym typeface="Century Gothic"/>
            </a:endParaRPr>
          </a:p>
        </p:txBody>
      </p:sp>
      <p:sp>
        <p:nvSpPr>
          <p:cNvPr id="30" name="Rectángulo 29">
            <a:extLst>
              <a:ext uri="{FF2B5EF4-FFF2-40B4-BE49-F238E27FC236}">
                <a16:creationId xmlns:a16="http://schemas.microsoft.com/office/drawing/2014/main" id="{1209C5A8-708E-44CC-8F74-784B26210780}"/>
              </a:ext>
            </a:extLst>
          </p:cNvPr>
          <p:cNvSpPr/>
          <p:nvPr/>
        </p:nvSpPr>
        <p:spPr>
          <a:xfrm>
            <a:off x="5448258" y="249676"/>
            <a:ext cx="1080000" cy="473745"/>
          </a:xfrm>
          <a:prstGeom prst="rect">
            <a:avLst/>
          </a:prstGeom>
          <a:solidFill>
            <a:srgbClr val="F9AD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1" name="Rectángulo 30">
            <a:extLst>
              <a:ext uri="{FF2B5EF4-FFF2-40B4-BE49-F238E27FC236}">
                <a16:creationId xmlns:a16="http://schemas.microsoft.com/office/drawing/2014/main" id="{D3D368D6-9C38-46CE-8868-F2B3CE733A94}"/>
              </a:ext>
            </a:extLst>
          </p:cNvPr>
          <p:cNvSpPr/>
          <p:nvPr/>
        </p:nvSpPr>
        <p:spPr>
          <a:xfrm>
            <a:off x="6703024" y="249676"/>
            <a:ext cx="1080000" cy="473745"/>
          </a:xfrm>
          <a:prstGeom prst="rect">
            <a:avLst/>
          </a:prstGeom>
          <a:solidFill>
            <a:srgbClr val="00B9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2" name="Rectángulo 31">
            <a:extLst>
              <a:ext uri="{FF2B5EF4-FFF2-40B4-BE49-F238E27FC236}">
                <a16:creationId xmlns:a16="http://schemas.microsoft.com/office/drawing/2014/main" id="{9CEF1D52-7E07-4088-9BAE-AE5B7BB6BD03}"/>
              </a:ext>
            </a:extLst>
          </p:cNvPr>
          <p:cNvSpPr/>
          <p:nvPr/>
        </p:nvSpPr>
        <p:spPr>
          <a:xfrm>
            <a:off x="7956957" y="250462"/>
            <a:ext cx="1080000" cy="473745"/>
          </a:xfrm>
          <a:prstGeom prst="rect">
            <a:avLst/>
          </a:prstGeom>
          <a:solidFill>
            <a:srgbClr val="BFED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3" name="Rectángulo 32">
            <a:extLst>
              <a:ext uri="{FF2B5EF4-FFF2-40B4-BE49-F238E27FC236}">
                <a16:creationId xmlns:a16="http://schemas.microsoft.com/office/drawing/2014/main" id="{DA1A9836-068D-4263-BA0B-983A3B8AB60A}"/>
              </a:ext>
            </a:extLst>
          </p:cNvPr>
          <p:cNvSpPr/>
          <p:nvPr/>
        </p:nvSpPr>
        <p:spPr>
          <a:xfrm>
            <a:off x="5358559" y="153254"/>
            <a:ext cx="1080000" cy="473745"/>
          </a:xfrm>
          <a:prstGeom prst="rect">
            <a:avLst/>
          </a:prstGeom>
          <a:solidFill>
            <a:srgbClr val="FB6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Sector Público</a:t>
            </a:r>
          </a:p>
        </p:txBody>
      </p:sp>
      <p:sp>
        <p:nvSpPr>
          <p:cNvPr id="34" name="Rectángulo 33">
            <a:extLst>
              <a:ext uri="{FF2B5EF4-FFF2-40B4-BE49-F238E27FC236}">
                <a16:creationId xmlns:a16="http://schemas.microsoft.com/office/drawing/2014/main" id="{BB117BDB-9F51-4C56-B60D-F18C3AD0DD30}"/>
              </a:ext>
            </a:extLst>
          </p:cNvPr>
          <p:cNvSpPr/>
          <p:nvPr/>
        </p:nvSpPr>
        <p:spPr>
          <a:xfrm>
            <a:off x="6613322" y="153254"/>
            <a:ext cx="1080000" cy="473745"/>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Nivel Nacional</a:t>
            </a:r>
          </a:p>
        </p:txBody>
      </p:sp>
      <p:sp>
        <p:nvSpPr>
          <p:cNvPr id="35" name="Rectángulo 34">
            <a:extLst>
              <a:ext uri="{FF2B5EF4-FFF2-40B4-BE49-F238E27FC236}">
                <a16:creationId xmlns:a16="http://schemas.microsoft.com/office/drawing/2014/main" id="{36EF2236-DFFA-420F-9BC3-143C176CB185}"/>
              </a:ext>
            </a:extLst>
          </p:cNvPr>
          <p:cNvSpPr/>
          <p:nvPr/>
        </p:nvSpPr>
        <p:spPr>
          <a:xfrm>
            <a:off x="7867257" y="154035"/>
            <a:ext cx="1080000" cy="473745"/>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Nivel Territorial</a:t>
            </a:r>
          </a:p>
        </p:txBody>
      </p:sp>
      <p:sp>
        <p:nvSpPr>
          <p:cNvPr id="36" name="Google Shape;96;p13">
            <a:extLst>
              <a:ext uri="{FF2B5EF4-FFF2-40B4-BE49-F238E27FC236}">
                <a16:creationId xmlns:a16="http://schemas.microsoft.com/office/drawing/2014/main" id="{8611CA12-7F0C-471D-85B7-80F8C44CD996}"/>
              </a:ext>
            </a:extLst>
          </p:cNvPr>
          <p:cNvSpPr txBox="1"/>
          <p:nvPr/>
        </p:nvSpPr>
        <p:spPr>
          <a:xfrm>
            <a:off x="3259375" y="288248"/>
            <a:ext cx="2107652" cy="374270"/>
          </a:xfrm>
          <a:prstGeom prst="rect">
            <a:avLst/>
          </a:prstGeom>
          <a:noFill/>
          <a:ln>
            <a:noFill/>
          </a:ln>
        </p:spPr>
        <p:txBody>
          <a:bodyPr spcFirstLastPara="1" wrap="square" lIns="0" tIns="0" rIns="0" bIns="0" anchor="t" anchorCtr="0">
            <a:spAutoFit/>
          </a:bodyPr>
          <a:lstStyle/>
          <a:p>
            <a:pPr>
              <a:lnSpc>
                <a:spcPct val="128000"/>
              </a:lnSpc>
            </a:pPr>
            <a:r>
              <a:rPr lang="es-CO" sz="1900" b="1" dirty="0">
                <a:solidFill>
                  <a:srgbClr val="E42F2F"/>
                </a:solidFill>
                <a:latin typeface="Verdana" panose="020B0604030504040204" pitchFamily="34" charset="0"/>
                <a:ea typeface="Verdana" panose="020B0604030504040204" pitchFamily="34" charset="0"/>
                <a:cs typeface="Century Gothic"/>
                <a:sym typeface="Century Gothic"/>
              </a:rPr>
              <a:t>Composición</a:t>
            </a:r>
            <a:endParaRPr sz="1900" dirty="0">
              <a:latin typeface="Verdana" panose="020B0604030504040204" pitchFamily="34" charset="0"/>
              <a:ea typeface="Verdana" panose="020B0604030504040204" pitchFamily="34" charset="0"/>
            </a:endParaRPr>
          </a:p>
        </p:txBody>
      </p:sp>
      <p:grpSp>
        <p:nvGrpSpPr>
          <p:cNvPr id="8" name="Grupo 7">
            <a:extLst>
              <a:ext uri="{FF2B5EF4-FFF2-40B4-BE49-F238E27FC236}">
                <a16:creationId xmlns:a16="http://schemas.microsoft.com/office/drawing/2014/main" id="{36EA4E40-1AC8-9D85-3F10-0EE3E6780830}"/>
              </a:ext>
            </a:extLst>
          </p:cNvPr>
          <p:cNvGrpSpPr/>
          <p:nvPr/>
        </p:nvGrpSpPr>
        <p:grpSpPr>
          <a:xfrm>
            <a:off x="7018551" y="4203088"/>
            <a:ext cx="1963025" cy="995202"/>
            <a:chOff x="7018551" y="4203088"/>
            <a:chExt cx="1963025" cy="995202"/>
          </a:xfrm>
        </p:grpSpPr>
        <p:sp>
          <p:nvSpPr>
            <p:cNvPr id="61" name="Google Shape;102;p13">
              <a:extLst>
                <a:ext uri="{FF2B5EF4-FFF2-40B4-BE49-F238E27FC236}">
                  <a16:creationId xmlns:a16="http://schemas.microsoft.com/office/drawing/2014/main" id="{D00E7879-36C4-4F3A-A1AE-CBC9BE551ABC}"/>
                </a:ext>
              </a:extLst>
            </p:cNvPr>
            <p:cNvSpPr txBox="1"/>
            <p:nvPr/>
          </p:nvSpPr>
          <p:spPr>
            <a:xfrm>
              <a:off x="7173816" y="4203088"/>
              <a:ext cx="1544477" cy="704874"/>
            </a:xfrm>
            <a:prstGeom prst="roundRect">
              <a:avLst/>
            </a:prstGeom>
            <a:noFill/>
            <a:ln>
              <a:noFill/>
            </a:ln>
          </p:spPr>
          <p:txBody>
            <a:bodyPr spcFirstLastPara="1" wrap="square" lIns="0" tIns="0" rIns="0" bIns="0" anchor="t" anchorCtr="0">
              <a:spAutoFit/>
            </a:bodyPr>
            <a:lstStyle/>
            <a:p>
              <a:pPr algn="ctr">
                <a:lnSpc>
                  <a:spcPct val="115000"/>
                </a:lnSpc>
              </a:pPr>
              <a:r>
                <a:rPr lang="en-US" b="1" dirty="0">
                  <a:solidFill>
                    <a:srgbClr val="007E80"/>
                  </a:solidFill>
                  <a:latin typeface="Verdana" panose="020B0604030504040204" pitchFamily="34" charset="0"/>
                  <a:ea typeface="Verdana" panose="020B0604030504040204" pitchFamily="34" charset="0"/>
                  <a:cs typeface="Century Gothic"/>
                  <a:sym typeface="Century Gothic"/>
                </a:rPr>
                <a:t>Nivel Nacional</a:t>
              </a:r>
            </a:p>
          </p:txBody>
        </p:sp>
        <p:sp>
          <p:nvSpPr>
            <p:cNvPr id="63" name="Google Shape;102;p13">
              <a:extLst>
                <a:ext uri="{FF2B5EF4-FFF2-40B4-BE49-F238E27FC236}">
                  <a16:creationId xmlns:a16="http://schemas.microsoft.com/office/drawing/2014/main" id="{0EE9F51A-73CE-4B30-9372-761B8FBAED47}"/>
                </a:ext>
              </a:extLst>
            </p:cNvPr>
            <p:cNvSpPr txBox="1"/>
            <p:nvPr/>
          </p:nvSpPr>
          <p:spPr>
            <a:xfrm>
              <a:off x="7018551" y="4844347"/>
              <a:ext cx="1963025" cy="353943"/>
            </a:xfrm>
            <a:prstGeom prst="rect">
              <a:avLst/>
            </a:prstGeom>
            <a:noFill/>
            <a:ln>
              <a:noFill/>
            </a:ln>
          </p:spPr>
          <p:txBody>
            <a:bodyPr spcFirstLastPara="1" wrap="square" lIns="0" tIns="0" rIns="0" bIns="0" anchor="t" anchorCtr="0">
              <a:spAutoFit/>
            </a:bodyPr>
            <a:lstStyle/>
            <a:p>
              <a:pPr algn="ctr">
                <a:lnSpc>
                  <a:spcPct val="115000"/>
                </a:lnSpc>
              </a:pPr>
              <a:r>
                <a:rPr lang="en-US" sz="2000" b="1" spc="220" dirty="0">
                  <a:solidFill>
                    <a:srgbClr val="007E80"/>
                  </a:solidFill>
                  <a:latin typeface="Verdana" panose="020B0604030504040204" pitchFamily="34" charset="0"/>
                  <a:ea typeface="Verdana" panose="020B0604030504040204" pitchFamily="34" charset="0"/>
                  <a:cs typeface="72 Black" panose="020B0A04030603020204" pitchFamily="34" charset="0"/>
                  <a:sym typeface="Century Gothic"/>
                </a:rPr>
                <a:t>$929.359,8</a:t>
              </a:r>
            </a:p>
          </p:txBody>
        </p:sp>
      </p:grpSp>
      <p:grpSp>
        <p:nvGrpSpPr>
          <p:cNvPr id="3" name="Grupo 2">
            <a:extLst>
              <a:ext uri="{FF2B5EF4-FFF2-40B4-BE49-F238E27FC236}">
                <a16:creationId xmlns:a16="http://schemas.microsoft.com/office/drawing/2014/main" id="{87EDF62F-3C12-168D-19FA-F72EFF27241F}"/>
              </a:ext>
            </a:extLst>
          </p:cNvPr>
          <p:cNvGrpSpPr/>
          <p:nvPr/>
        </p:nvGrpSpPr>
        <p:grpSpPr>
          <a:xfrm>
            <a:off x="3898232" y="5523822"/>
            <a:ext cx="2001044" cy="995202"/>
            <a:chOff x="3898232" y="5437577"/>
            <a:chExt cx="2001044" cy="995202"/>
          </a:xfrm>
        </p:grpSpPr>
        <p:sp>
          <p:nvSpPr>
            <p:cNvPr id="62" name="Google Shape;102;p13">
              <a:extLst>
                <a:ext uri="{FF2B5EF4-FFF2-40B4-BE49-F238E27FC236}">
                  <a16:creationId xmlns:a16="http://schemas.microsoft.com/office/drawing/2014/main" id="{678D2B4B-20E9-4729-9E3E-B9126B0B01D2}"/>
                </a:ext>
              </a:extLst>
            </p:cNvPr>
            <p:cNvSpPr txBox="1"/>
            <p:nvPr/>
          </p:nvSpPr>
          <p:spPr>
            <a:xfrm>
              <a:off x="4131646" y="5437577"/>
              <a:ext cx="1684976" cy="704874"/>
            </a:xfrm>
            <a:prstGeom prst="roundRect">
              <a:avLst/>
            </a:prstGeom>
            <a:noFill/>
            <a:ln>
              <a:noFill/>
            </a:ln>
          </p:spPr>
          <p:txBody>
            <a:bodyPr spcFirstLastPara="1" wrap="square" lIns="0" tIns="0" rIns="0" bIns="0" anchor="t" anchorCtr="0">
              <a:spAutoFit/>
            </a:bodyPr>
            <a:lstStyle/>
            <a:p>
              <a:pPr algn="ctr">
                <a:lnSpc>
                  <a:spcPct val="115000"/>
                </a:lnSpc>
              </a:pPr>
              <a:r>
                <a:rPr lang="en-US" b="1" dirty="0">
                  <a:solidFill>
                    <a:srgbClr val="2FCB7D"/>
                  </a:solidFill>
                  <a:latin typeface="Verdana" panose="020B0604030504040204" pitchFamily="34" charset="0"/>
                  <a:ea typeface="Verdana" panose="020B0604030504040204" pitchFamily="34" charset="0"/>
                  <a:cs typeface="Century Gothic"/>
                  <a:sym typeface="Century Gothic"/>
                </a:rPr>
                <a:t>Nivel Territorial</a:t>
              </a:r>
            </a:p>
          </p:txBody>
        </p:sp>
        <p:sp>
          <p:nvSpPr>
            <p:cNvPr id="64" name="Google Shape;102;p13">
              <a:extLst>
                <a:ext uri="{FF2B5EF4-FFF2-40B4-BE49-F238E27FC236}">
                  <a16:creationId xmlns:a16="http://schemas.microsoft.com/office/drawing/2014/main" id="{9EAD357E-B3A7-479F-910D-CF6AAC251278}"/>
                </a:ext>
              </a:extLst>
            </p:cNvPr>
            <p:cNvSpPr txBox="1"/>
            <p:nvPr/>
          </p:nvSpPr>
          <p:spPr>
            <a:xfrm>
              <a:off x="3898232" y="6078836"/>
              <a:ext cx="2001044" cy="353943"/>
            </a:xfrm>
            <a:prstGeom prst="rect">
              <a:avLst/>
            </a:prstGeom>
            <a:noFill/>
            <a:ln>
              <a:noFill/>
            </a:ln>
          </p:spPr>
          <p:txBody>
            <a:bodyPr spcFirstLastPara="1" wrap="square" lIns="0" tIns="0" rIns="0" bIns="0" anchor="t" anchorCtr="0">
              <a:spAutoFit/>
            </a:bodyPr>
            <a:lstStyle/>
            <a:p>
              <a:pPr algn="ctr">
                <a:lnSpc>
                  <a:spcPct val="115000"/>
                </a:lnSpc>
              </a:pPr>
              <a:r>
                <a:rPr lang="en-US" sz="2000" b="1" spc="220" dirty="0">
                  <a:solidFill>
                    <a:srgbClr val="2FCB7D"/>
                  </a:solidFill>
                  <a:latin typeface="Verdana" panose="020B0604030504040204" pitchFamily="34" charset="0"/>
                  <a:ea typeface="Verdana" panose="020B0604030504040204" pitchFamily="34" charset="0"/>
                  <a:cs typeface="72 Black" panose="020B0A04030603020204" pitchFamily="34" charset="0"/>
                  <a:sym typeface="Century Gothic"/>
                </a:rPr>
                <a:t>$812.421,1</a:t>
              </a:r>
            </a:p>
          </p:txBody>
        </p:sp>
      </p:grpSp>
      <p:sp>
        <p:nvSpPr>
          <p:cNvPr id="65" name="Google Shape;103;p13">
            <a:extLst>
              <a:ext uri="{FF2B5EF4-FFF2-40B4-BE49-F238E27FC236}">
                <a16:creationId xmlns:a16="http://schemas.microsoft.com/office/drawing/2014/main" id="{BD569A54-7936-4BA8-92B3-C427837EC474}"/>
              </a:ext>
            </a:extLst>
          </p:cNvPr>
          <p:cNvSpPr txBox="1"/>
          <p:nvPr/>
        </p:nvSpPr>
        <p:spPr>
          <a:xfrm>
            <a:off x="2689334" y="4267815"/>
            <a:ext cx="4267618" cy="865749"/>
          </a:xfrm>
          <a:prstGeom prst="roundRect">
            <a:avLst/>
          </a:prstGeom>
          <a:solidFill>
            <a:schemeClr val="bg1">
              <a:lumMod val="95000"/>
            </a:schemeClr>
          </a:solidFill>
          <a:ln>
            <a:noFill/>
          </a:ln>
        </p:spPr>
        <p:txBody>
          <a:bodyPr spcFirstLastPara="1" wrap="square" lIns="72000" tIns="72000" rIns="72000" bIns="72000" anchor="t" anchorCtr="0">
            <a:spAutoFit/>
          </a:bodyPr>
          <a:lstStyle/>
          <a:p>
            <a:pPr algn="just">
              <a:lnSpc>
                <a:spcPct val="115000"/>
              </a:lnSpc>
            </a:pPr>
            <a:r>
              <a:rPr lang="es-ES" sz="900" dirty="0">
                <a:solidFill>
                  <a:srgbClr val="453C5C"/>
                </a:solidFill>
                <a:latin typeface="Verdana" panose="020B0604030504040204" pitchFamily="34" charset="0"/>
                <a:ea typeface="Verdana" panose="020B0604030504040204" pitchFamily="34" charset="0"/>
                <a:cs typeface="Century Gothic"/>
                <a:sym typeface="Century Gothic"/>
              </a:rPr>
              <a:t>En este nivel, </a:t>
            </a:r>
            <a:r>
              <a:rPr lang="es-ES" sz="900" b="1" dirty="0">
                <a:solidFill>
                  <a:srgbClr val="007E80"/>
                </a:solidFill>
                <a:latin typeface="Verdana" panose="020B0604030504040204" pitchFamily="34" charset="0"/>
                <a:ea typeface="Verdana" panose="020B0604030504040204" pitchFamily="34" charset="0"/>
                <a:cs typeface="Century Gothic"/>
                <a:sym typeface="Century Gothic"/>
              </a:rPr>
              <a:t>347</a:t>
            </a:r>
            <a:r>
              <a:rPr lang="es-ES" sz="900" dirty="0">
                <a:latin typeface="Verdana" panose="020B0604030504040204" pitchFamily="34" charset="0"/>
                <a:ea typeface="Verdana" panose="020B0604030504040204" pitchFamily="34" charset="0"/>
                <a:cs typeface="Century Gothic"/>
                <a:sym typeface="Century Gothic"/>
              </a:rPr>
              <a:t>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entidades reportaron saldos en los Activos, reflejando un incremento de </a:t>
            </a:r>
            <a:r>
              <a:rPr lang="es-ES" sz="900" b="1" dirty="0">
                <a:solidFill>
                  <a:srgbClr val="007E80"/>
                </a:solidFill>
                <a:latin typeface="Verdana" panose="020B0604030504040204" pitchFamily="34" charset="0"/>
                <a:ea typeface="Verdana" panose="020B0604030504040204" pitchFamily="34" charset="0"/>
                <a:cs typeface="Century Gothic"/>
                <a:sym typeface="Century Gothic"/>
              </a:rPr>
              <a:t>$33.522,1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con respecto a diciembre de 2023. El </a:t>
            </a:r>
            <a:r>
              <a:rPr lang="es-ES" sz="900" b="1" dirty="0">
                <a:solidFill>
                  <a:srgbClr val="007E80"/>
                </a:solidFill>
                <a:latin typeface="Verdana" panose="020B0604030504040204" pitchFamily="34" charset="0"/>
                <a:ea typeface="Verdana" panose="020B0604030504040204" pitchFamily="34" charset="0"/>
                <a:cs typeface="Century Gothic"/>
                <a:sym typeface="Century Gothic"/>
              </a:rPr>
              <a:t>65,7%</a:t>
            </a:r>
            <a:r>
              <a:rPr lang="es-ES" sz="900" b="1" dirty="0">
                <a:solidFill>
                  <a:schemeClr val="accent1"/>
                </a:solidFill>
                <a:latin typeface="Verdana" panose="020B0604030504040204" pitchFamily="34" charset="0"/>
                <a:ea typeface="Verdana" panose="020B0604030504040204" pitchFamily="34" charset="0"/>
                <a:cs typeface="Century Gothic"/>
                <a:sym typeface="Century Gothic"/>
              </a:rPr>
              <a:t>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del total corresponde a conceptos de largo plazo, mientras que el restante </a:t>
            </a:r>
            <a:r>
              <a:rPr lang="es-ES" sz="900" b="1" dirty="0">
                <a:solidFill>
                  <a:srgbClr val="007E80"/>
                </a:solidFill>
                <a:latin typeface="Verdana" panose="020B0604030504040204" pitchFamily="34" charset="0"/>
                <a:ea typeface="Verdana" panose="020B0604030504040204" pitchFamily="34" charset="0"/>
                <a:cs typeface="Century Gothic"/>
                <a:sym typeface="Century Gothic"/>
              </a:rPr>
              <a:t>34,3%</a:t>
            </a:r>
            <a:r>
              <a:rPr lang="es-ES" sz="900" b="1" dirty="0">
                <a:solidFill>
                  <a:schemeClr val="accent2"/>
                </a:solidFill>
                <a:latin typeface="Verdana" panose="020B0604030504040204" pitchFamily="34" charset="0"/>
                <a:ea typeface="Verdana" panose="020B0604030504040204" pitchFamily="34" charset="0"/>
                <a:cs typeface="Century Gothic"/>
                <a:sym typeface="Century Gothic"/>
              </a:rPr>
              <a:t>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a los de corto plazo.</a:t>
            </a:r>
            <a:endParaRPr lang="es-ES" sz="900" dirty="0">
              <a:solidFill>
                <a:srgbClr val="453C5C"/>
              </a:solidFill>
              <a:latin typeface="Verdana" panose="020B0604030504040204" pitchFamily="34" charset="0"/>
              <a:ea typeface="Verdana" panose="020B0604030504040204" pitchFamily="34" charset="0"/>
            </a:endParaRPr>
          </a:p>
        </p:txBody>
      </p:sp>
      <p:sp>
        <p:nvSpPr>
          <p:cNvPr id="66" name="Google Shape;103;p13">
            <a:extLst>
              <a:ext uri="{FF2B5EF4-FFF2-40B4-BE49-F238E27FC236}">
                <a16:creationId xmlns:a16="http://schemas.microsoft.com/office/drawing/2014/main" id="{D297E4FE-334F-4591-A6DB-486B680345E4}"/>
              </a:ext>
            </a:extLst>
          </p:cNvPr>
          <p:cNvSpPr txBox="1"/>
          <p:nvPr/>
        </p:nvSpPr>
        <p:spPr>
          <a:xfrm>
            <a:off x="5945072" y="5377676"/>
            <a:ext cx="3053686" cy="1218186"/>
          </a:xfrm>
          <a:prstGeom prst="roundRect">
            <a:avLst/>
          </a:prstGeom>
          <a:solidFill>
            <a:schemeClr val="bg1">
              <a:lumMod val="95000"/>
            </a:schemeClr>
          </a:solidFill>
          <a:ln>
            <a:noFill/>
          </a:ln>
        </p:spPr>
        <p:txBody>
          <a:bodyPr spcFirstLastPara="1" wrap="square" lIns="72000" tIns="72000" rIns="72000" bIns="72000" anchor="t" anchorCtr="0">
            <a:spAutoFit/>
          </a:bodyPr>
          <a:lstStyle/>
          <a:p>
            <a:pPr algn="just">
              <a:lnSpc>
                <a:spcPct val="115000"/>
              </a:lnSpc>
            </a:pPr>
            <a:r>
              <a:rPr lang="es-ES" sz="900" dirty="0">
                <a:latin typeface="Verdana" panose="020B0604030504040204" pitchFamily="34" charset="0"/>
                <a:ea typeface="Verdana" panose="020B0604030504040204" pitchFamily="34" charset="0"/>
                <a:cs typeface="Century Gothic"/>
                <a:sym typeface="Century Gothic"/>
              </a:rPr>
              <a:t>En este nivel, </a:t>
            </a:r>
            <a:r>
              <a:rPr lang="es-ES" sz="900" b="1" dirty="0">
                <a:solidFill>
                  <a:srgbClr val="2FCB7D"/>
                </a:solidFill>
                <a:latin typeface="Verdana" panose="020B0604030504040204" pitchFamily="34" charset="0"/>
                <a:ea typeface="Verdana" panose="020B0604030504040204" pitchFamily="34" charset="0"/>
                <a:cs typeface="Century Gothic"/>
                <a:sym typeface="Century Gothic"/>
              </a:rPr>
              <a:t>3.652</a:t>
            </a:r>
            <a:r>
              <a:rPr lang="es-ES" sz="900" dirty="0">
                <a:latin typeface="Verdana" panose="020B0604030504040204" pitchFamily="34" charset="0"/>
                <a:ea typeface="Verdana" panose="020B0604030504040204" pitchFamily="34" charset="0"/>
                <a:cs typeface="Century Gothic"/>
                <a:sym typeface="Century Gothic"/>
              </a:rPr>
              <a:t> entidades reportaron saldos en los Activos, reflejando un incremento de </a:t>
            </a:r>
            <a:r>
              <a:rPr lang="es-ES" sz="900" b="1" dirty="0">
                <a:solidFill>
                  <a:srgbClr val="2FCB7D"/>
                </a:solidFill>
                <a:latin typeface="Verdana" panose="020B0604030504040204" pitchFamily="34" charset="0"/>
                <a:ea typeface="Verdana" panose="020B0604030504040204" pitchFamily="34" charset="0"/>
                <a:sym typeface="Century Gothic"/>
              </a:rPr>
              <a:t>$48.576,7 </a:t>
            </a:r>
            <a:r>
              <a:rPr lang="es-ES" sz="900" dirty="0">
                <a:latin typeface="Verdana" panose="020B0604030504040204" pitchFamily="34" charset="0"/>
                <a:ea typeface="Verdana" panose="020B0604030504040204" pitchFamily="34" charset="0"/>
                <a:cs typeface="Century Gothic"/>
                <a:sym typeface="Century Gothic"/>
              </a:rPr>
              <a:t>con respecto a diciembre de 2023. El </a:t>
            </a:r>
            <a:r>
              <a:rPr lang="es-ES" sz="900" b="1" dirty="0">
                <a:solidFill>
                  <a:srgbClr val="2FCB7D"/>
                </a:solidFill>
                <a:latin typeface="Verdana" panose="020B0604030504040204" pitchFamily="34" charset="0"/>
                <a:ea typeface="Verdana" panose="020B0604030504040204" pitchFamily="34" charset="0"/>
                <a:cs typeface="Century Gothic"/>
                <a:sym typeface="Century Gothic"/>
              </a:rPr>
              <a:t>75,2% </a:t>
            </a:r>
            <a:r>
              <a:rPr lang="es-ES" sz="900" dirty="0">
                <a:latin typeface="Verdana" panose="020B0604030504040204" pitchFamily="34" charset="0"/>
                <a:ea typeface="Verdana" panose="020B0604030504040204" pitchFamily="34" charset="0"/>
                <a:cs typeface="Century Gothic"/>
                <a:sym typeface="Century Gothic"/>
              </a:rPr>
              <a:t>del total corresponde a conceptos de largo plazo, mientras que el restante </a:t>
            </a:r>
            <a:r>
              <a:rPr lang="es-ES" sz="900" b="1" dirty="0">
                <a:solidFill>
                  <a:srgbClr val="2FCB7D"/>
                </a:solidFill>
                <a:latin typeface="Verdana" panose="020B0604030504040204" pitchFamily="34" charset="0"/>
                <a:ea typeface="Verdana" panose="020B0604030504040204" pitchFamily="34" charset="0"/>
                <a:cs typeface="Century Gothic"/>
                <a:sym typeface="Century Gothic"/>
              </a:rPr>
              <a:t>24,8% </a:t>
            </a:r>
            <a:r>
              <a:rPr lang="es-ES" sz="900" dirty="0">
                <a:latin typeface="Verdana" panose="020B0604030504040204" pitchFamily="34" charset="0"/>
                <a:ea typeface="Verdana" panose="020B0604030504040204" pitchFamily="34" charset="0"/>
                <a:cs typeface="Century Gothic"/>
                <a:sym typeface="Century Gothic"/>
              </a:rPr>
              <a:t>a los de corto plazo.</a:t>
            </a:r>
            <a:endParaRPr lang="es-ES" sz="900" dirty="0">
              <a:latin typeface="Verdana" panose="020B0604030504040204" pitchFamily="34" charset="0"/>
              <a:ea typeface="Verdana" panose="020B0604030504040204" pitchFamily="34" charset="0"/>
            </a:endParaRPr>
          </a:p>
        </p:txBody>
      </p:sp>
      <p:sp>
        <p:nvSpPr>
          <p:cNvPr id="72" name="Google Shape;103;p13">
            <a:extLst>
              <a:ext uri="{FF2B5EF4-FFF2-40B4-BE49-F238E27FC236}">
                <a16:creationId xmlns:a16="http://schemas.microsoft.com/office/drawing/2014/main" id="{16EBD80E-73A2-4595-BE49-113CBB058E76}"/>
              </a:ext>
            </a:extLst>
          </p:cNvPr>
          <p:cNvSpPr txBox="1"/>
          <p:nvPr/>
        </p:nvSpPr>
        <p:spPr>
          <a:xfrm>
            <a:off x="5056743" y="3060269"/>
            <a:ext cx="3942016" cy="1041967"/>
          </a:xfrm>
          <a:prstGeom prst="roundRect">
            <a:avLst/>
          </a:prstGeom>
          <a:solidFill>
            <a:schemeClr val="bg1">
              <a:lumMod val="95000"/>
            </a:schemeClr>
          </a:solidFill>
          <a:ln>
            <a:noFill/>
          </a:ln>
        </p:spPr>
        <p:txBody>
          <a:bodyPr spcFirstLastPara="1" wrap="square" lIns="72000" tIns="72000" rIns="72000" bIns="72000" anchor="t" anchorCtr="0">
            <a:spAutoFit/>
          </a:bodyPr>
          <a:lstStyle/>
          <a:p>
            <a:pPr algn="just">
              <a:lnSpc>
                <a:spcPct val="115000"/>
              </a:lnSpc>
            </a:pPr>
            <a:r>
              <a:rPr lang="es-ES" sz="900" b="1" dirty="0">
                <a:solidFill>
                  <a:srgbClr val="FB6900"/>
                </a:solidFill>
                <a:latin typeface="Verdana" panose="020B0604030504040204" pitchFamily="34" charset="0"/>
                <a:ea typeface="Verdana" panose="020B0604030504040204" pitchFamily="34" charset="0"/>
                <a:cs typeface="Century Gothic"/>
                <a:sym typeface="Century Gothic"/>
              </a:rPr>
              <a:t>4.001</a:t>
            </a:r>
            <a:r>
              <a:rPr lang="es-ES" sz="900" dirty="0">
                <a:latin typeface="Verdana" panose="020B0604030504040204" pitchFamily="34" charset="0"/>
                <a:ea typeface="Verdana" panose="020B0604030504040204" pitchFamily="34" charset="0"/>
                <a:cs typeface="Century Gothic"/>
                <a:sym typeface="Century Gothic"/>
              </a:rPr>
              <a:t>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entidades públicas reportaron saldos en los Activos, reflejando un incremento de </a:t>
            </a:r>
            <a:r>
              <a:rPr lang="es-ES" sz="900" b="1" dirty="0">
                <a:solidFill>
                  <a:srgbClr val="FB6900"/>
                </a:solidFill>
                <a:latin typeface="Verdana" panose="020B0604030504040204" pitchFamily="34" charset="0"/>
                <a:ea typeface="Verdana" panose="020B0604030504040204" pitchFamily="34" charset="0"/>
                <a:cs typeface="Century Gothic"/>
                <a:sym typeface="Century Gothic"/>
              </a:rPr>
              <a:t>$134.546,5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con respecto a diciembre de 2023. El </a:t>
            </a:r>
            <a:r>
              <a:rPr lang="es-ES" sz="900" b="1" dirty="0">
                <a:solidFill>
                  <a:srgbClr val="FB6900"/>
                </a:solidFill>
                <a:latin typeface="Verdana" panose="020B0604030504040204" pitchFamily="34" charset="0"/>
                <a:ea typeface="Verdana" panose="020B0604030504040204" pitchFamily="34" charset="0"/>
                <a:cs typeface="Century Gothic"/>
                <a:sym typeface="Century Gothic"/>
              </a:rPr>
              <a:t>61,1%</a:t>
            </a:r>
            <a:r>
              <a:rPr lang="es-ES" sz="900" b="1" dirty="0">
                <a:solidFill>
                  <a:schemeClr val="accent1"/>
                </a:solidFill>
                <a:latin typeface="Verdana" panose="020B0604030504040204" pitchFamily="34" charset="0"/>
                <a:ea typeface="Verdana" panose="020B0604030504040204" pitchFamily="34" charset="0"/>
                <a:cs typeface="Century Gothic"/>
                <a:sym typeface="Century Gothic"/>
              </a:rPr>
              <a:t>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del total corresponde a conceptos de largo plazo, mientras que el restante </a:t>
            </a:r>
            <a:r>
              <a:rPr lang="es-ES" sz="900" b="1" dirty="0">
                <a:solidFill>
                  <a:srgbClr val="FB6900"/>
                </a:solidFill>
                <a:latin typeface="Verdana" panose="020B0604030504040204" pitchFamily="34" charset="0"/>
                <a:ea typeface="Verdana" panose="020B0604030504040204" pitchFamily="34" charset="0"/>
                <a:cs typeface="Century Gothic"/>
                <a:sym typeface="Century Gothic"/>
              </a:rPr>
              <a:t>38,9%</a:t>
            </a:r>
            <a:r>
              <a:rPr lang="es-ES" sz="900" b="1" dirty="0">
                <a:solidFill>
                  <a:schemeClr val="accent1"/>
                </a:solidFill>
                <a:latin typeface="Verdana" panose="020B0604030504040204" pitchFamily="34" charset="0"/>
                <a:ea typeface="Verdana" panose="020B0604030504040204" pitchFamily="34" charset="0"/>
                <a:cs typeface="Century Gothic"/>
                <a:sym typeface="Century Gothic"/>
              </a:rPr>
              <a:t>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a los de corto plazo.</a:t>
            </a:r>
            <a:endParaRPr lang="es-ES" sz="900" dirty="0">
              <a:solidFill>
                <a:srgbClr val="453C5C"/>
              </a:solidFill>
              <a:latin typeface="Verdana" panose="020B0604030504040204" pitchFamily="34" charset="0"/>
              <a:ea typeface="Verdana" panose="020B0604030504040204" pitchFamily="34" charset="0"/>
            </a:endParaRPr>
          </a:p>
        </p:txBody>
      </p:sp>
      <p:grpSp>
        <p:nvGrpSpPr>
          <p:cNvPr id="7" name="Grupo 6">
            <a:extLst>
              <a:ext uri="{FF2B5EF4-FFF2-40B4-BE49-F238E27FC236}">
                <a16:creationId xmlns:a16="http://schemas.microsoft.com/office/drawing/2014/main" id="{5CBD2DFC-FE83-08F4-10C9-EAEB0973FA44}"/>
              </a:ext>
            </a:extLst>
          </p:cNvPr>
          <p:cNvGrpSpPr/>
          <p:nvPr/>
        </p:nvGrpSpPr>
        <p:grpSpPr>
          <a:xfrm>
            <a:off x="2643324" y="3115730"/>
            <a:ext cx="2376864" cy="971265"/>
            <a:chOff x="2643324" y="3057148"/>
            <a:chExt cx="2376864" cy="971265"/>
          </a:xfrm>
        </p:grpSpPr>
        <p:sp>
          <p:nvSpPr>
            <p:cNvPr id="74" name="Google Shape;931;p23">
              <a:extLst>
                <a:ext uri="{FF2B5EF4-FFF2-40B4-BE49-F238E27FC236}">
                  <a16:creationId xmlns:a16="http://schemas.microsoft.com/office/drawing/2014/main" id="{FD3C9A3E-CFBA-4130-8BA9-774C4F331B20}"/>
                </a:ext>
              </a:extLst>
            </p:cNvPr>
            <p:cNvSpPr txBox="1"/>
            <p:nvPr/>
          </p:nvSpPr>
          <p:spPr>
            <a:xfrm>
              <a:off x="2643324" y="3674470"/>
              <a:ext cx="2376864" cy="3539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a:lnSpc>
                  <a:spcPct val="115000"/>
                </a:lnSpc>
                <a:defRPr sz="2358" b="1">
                  <a:solidFill>
                    <a:srgbClr val="FB6900"/>
                  </a:solidFill>
                  <a:latin typeface="Verdana" panose="020B0604030504040204" pitchFamily="34" charset="0"/>
                  <a:ea typeface="Verdana" panose="020B0604030504040204" pitchFamily="34" charset="0"/>
                  <a:cs typeface="Century Gothic"/>
                </a:defRPr>
              </a:lvl1pPr>
            </a:lstStyle>
            <a:p>
              <a:pPr algn="r"/>
              <a:r>
                <a:rPr lang="en-US" sz="2000" spc="220" dirty="0">
                  <a:sym typeface="Montserrat Black"/>
                </a:rPr>
                <a:t>$2.009.312,1</a:t>
              </a:r>
              <a:endParaRPr lang="en-US" sz="2000" spc="220" dirty="0"/>
            </a:p>
          </p:txBody>
        </p:sp>
        <p:sp>
          <p:nvSpPr>
            <p:cNvPr id="81" name="Google Shape;102;p13">
              <a:extLst>
                <a:ext uri="{FF2B5EF4-FFF2-40B4-BE49-F238E27FC236}">
                  <a16:creationId xmlns:a16="http://schemas.microsoft.com/office/drawing/2014/main" id="{0B42150A-C8E2-4109-AFFE-688F43279B05}"/>
                </a:ext>
              </a:extLst>
            </p:cNvPr>
            <p:cNvSpPr txBox="1"/>
            <p:nvPr/>
          </p:nvSpPr>
          <p:spPr>
            <a:xfrm>
              <a:off x="2994360" y="3057148"/>
              <a:ext cx="1674793" cy="704874"/>
            </a:xfrm>
            <a:prstGeom prst="roundRect">
              <a:avLst/>
            </a:prstGeom>
            <a:noFill/>
            <a:ln>
              <a:noFill/>
            </a:ln>
          </p:spPr>
          <p:txBody>
            <a:bodyPr spcFirstLastPara="1" wrap="square" lIns="0" tIns="0" rIns="0" bIns="0" anchor="t" anchorCtr="0">
              <a:spAutoFit/>
            </a:bodyPr>
            <a:lstStyle/>
            <a:p>
              <a:pPr algn="ctr">
                <a:lnSpc>
                  <a:spcPct val="115000"/>
                </a:lnSpc>
              </a:pPr>
              <a:r>
                <a:rPr lang="en-US" b="1" dirty="0">
                  <a:solidFill>
                    <a:srgbClr val="FB6900"/>
                  </a:solidFill>
                  <a:latin typeface="Verdana" panose="020B0604030504040204" pitchFamily="34" charset="0"/>
                  <a:ea typeface="Verdana" panose="020B0604030504040204" pitchFamily="34" charset="0"/>
                  <a:cs typeface="Century Gothic"/>
                  <a:sym typeface="Century Gothic"/>
                </a:rPr>
                <a:t>Sector Público</a:t>
              </a:r>
              <a:endParaRPr dirty="0">
                <a:solidFill>
                  <a:srgbClr val="FB6900"/>
                </a:solidFill>
                <a:latin typeface="Verdana" panose="020B0604030504040204" pitchFamily="34" charset="0"/>
                <a:ea typeface="Verdana" panose="020B0604030504040204" pitchFamily="34" charset="0"/>
              </a:endParaRPr>
            </a:p>
          </p:txBody>
        </p:sp>
      </p:grpSp>
      <p:sp>
        <p:nvSpPr>
          <p:cNvPr id="49" name="Google Shape;96;p13">
            <a:extLst>
              <a:ext uri="{FF2B5EF4-FFF2-40B4-BE49-F238E27FC236}">
                <a16:creationId xmlns:a16="http://schemas.microsoft.com/office/drawing/2014/main" id="{B7851A76-44C5-4FBB-BD33-3A32C950485B}"/>
              </a:ext>
            </a:extLst>
          </p:cNvPr>
          <p:cNvSpPr txBox="1"/>
          <p:nvPr/>
        </p:nvSpPr>
        <p:spPr>
          <a:xfrm>
            <a:off x="246703" y="6294544"/>
            <a:ext cx="1361176" cy="315151"/>
          </a:xfrm>
          <a:prstGeom prst="rect">
            <a:avLst/>
          </a:prstGeom>
          <a:noFill/>
          <a:ln>
            <a:noFill/>
          </a:ln>
        </p:spPr>
        <p:txBody>
          <a:bodyPr spcFirstLastPara="1" wrap="square" lIns="0" tIns="0" rIns="0" bIns="0" anchor="t" anchorCtr="0">
            <a:spAutoFit/>
          </a:bodyPr>
          <a:lstStyle/>
          <a:p>
            <a:pPr>
              <a:lnSpc>
                <a:spcPct val="128000"/>
              </a:lnSpc>
            </a:pPr>
            <a:r>
              <a:rPr lang="es-CO" sz="1600"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1600" dirty="0">
              <a:latin typeface="Verdana" panose="020B0604030504040204" pitchFamily="34" charset="0"/>
              <a:ea typeface="Verdana" panose="020B0604030504040204" pitchFamily="34" charset="0"/>
            </a:endParaRPr>
          </a:p>
        </p:txBody>
      </p:sp>
      <p:sp>
        <p:nvSpPr>
          <p:cNvPr id="13" name="CuadroTexto 12">
            <a:extLst>
              <a:ext uri="{FF2B5EF4-FFF2-40B4-BE49-F238E27FC236}">
                <a16:creationId xmlns:a16="http://schemas.microsoft.com/office/drawing/2014/main" id="{0B3FEC2B-175D-DD86-3344-1D7F7CF12EB9}"/>
              </a:ext>
            </a:extLst>
          </p:cNvPr>
          <p:cNvSpPr txBox="1"/>
          <p:nvPr/>
        </p:nvSpPr>
        <p:spPr>
          <a:xfrm>
            <a:off x="3351987" y="2801895"/>
            <a:ext cx="5717932" cy="200055"/>
          </a:xfrm>
          <a:prstGeom prst="rect">
            <a:avLst/>
          </a:prstGeom>
          <a:noFill/>
        </p:spPr>
        <p:txBody>
          <a:bodyPr wrap="square">
            <a:spAutoFit/>
          </a:bodyPr>
          <a:lstStyle/>
          <a:p>
            <a:pPr algn="ctr"/>
            <a:r>
              <a:rPr lang="es-ES" sz="700" dirty="0">
                <a:latin typeface="Verdana" panose="020B0604030504040204" pitchFamily="34" charset="0"/>
              </a:rPr>
              <a:t>*Otros grupos: Efectivo</a:t>
            </a:r>
            <a:r>
              <a:rPr lang="es-ES" sz="700" baseline="0" dirty="0">
                <a:latin typeface="Verdana" panose="020B0604030504040204" pitchFamily="34" charset="0"/>
              </a:rPr>
              <a:t> y equivalentes al efectivo</a:t>
            </a:r>
            <a:r>
              <a:rPr lang="es-ES" sz="700" dirty="0">
                <a:latin typeface="Verdana" panose="020B0604030504040204" pitchFamily="34" charset="0"/>
              </a:rPr>
              <a:t>, Recursos naturales no renovables, Préstamos por cobrar e Inventarios. </a:t>
            </a:r>
            <a:endParaRPr lang="es-CO" sz="700" dirty="0"/>
          </a:p>
        </p:txBody>
      </p:sp>
      <p:pic>
        <p:nvPicPr>
          <p:cNvPr id="9" name="Imagen 8">
            <a:extLst>
              <a:ext uri="{FF2B5EF4-FFF2-40B4-BE49-F238E27FC236}">
                <a16:creationId xmlns:a16="http://schemas.microsoft.com/office/drawing/2014/main" id="{9E2A3061-8E94-2A04-9E0B-1DFBD0451D3F}"/>
              </a:ext>
            </a:extLst>
          </p:cNvPr>
          <p:cNvPicPr>
            <a:picLocks noChangeAspect="1"/>
          </p:cNvPicPr>
          <p:nvPr/>
        </p:nvPicPr>
        <p:blipFill>
          <a:blip r:embed="rId5"/>
          <a:stretch>
            <a:fillRect/>
          </a:stretch>
        </p:blipFill>
        <p:spPr>
          <a:xfrm>
            <a:off x="3571393" y="814546"/>
            <a:ext cx="5419725" cy="2009775"/>
          </a:xfrm>
          <a:prstGeom prst="rect">
            <a:avLst/>
          </a:prstGeom>
        </p:spPr>
      </p:pic>
      <p:grpSp>
        <p:nvGrpSpPr>
          <p:cNvPr id="10" name="Grupo 9">
            <a:extLst>
              <a:ext uri="{FF2B5EF4-FFF2-40B4-BE49-F238E27FC236}">
                <a16:creationId xmlns:a16="http://schemas.microsoft.com/office/drawing/2014/main" id="{9D5BF58C-AB7C-4C12-9E58-893275A6B566}"/>
              </a:ext>
            </a:extLst>
          </p:cNvPr>
          <p:cNvGrpSpPr/>
          <p:nvPr/>
        </p:nvGrpSpPr>
        <p:grpSpPr>
          <a:xfrm>
            <a:off x="-1022358" y="4647022"/>
            <a:ext cx="6079101" cy="2090894"/>
            <a:chOff x="0" y="0"/>
            <a:chExt cx="6079101" cy="2090894"/>
          </a:xfrm>
        </p:grpSpPr>
        <p:grpSp>
          <p:nvGrpSpPr>
            <p:cNvPr id="11" name="Grupo 10">
              <a:extLst>
                <a:ext uri="{FF2B5EF4-FFF2-40B4-BE49-F238E27FC236}">
                  <a16:creationId xmlns:a16="http://schemas.microsoft.com/office/drawing/2014/main" id="{D0791D62-A150-B42E-DB3D-D6450FC28790}"/>
                </a:ext>
              </a:extLst>
            </p:cNvPr>
            <p:cNvGrpSpPr/>
            <p:nvPr/>
          </p:nvGrpSpPr>
          <p:grpSpPr>
            <a:xfrm>
              <a:off x="0" y="0"/>
              <a:ext cx="6079101" cy="2090894"/>
              <a:chOff x="0" y="0"/>
              <a:chExt cx="6079101" cy="2090894"/>
            </a:xfrm>
          </p:grpSpPr>
          <p:grpSp>
            <p:nvGrpSpPr>
              <p:cNvPr id="27" name="Grupo 26">
                <a:extLst>
                  <a:ext uri="{FF2B5EF4-FFF2-40B4-BE49-F238E27FC236}">
                    <a16:creationId xmlns:a16="http://schemas.microsoft.com/office/drawing/2014/main" id="{C7719C37-B029-BA0E-40C7-7387DB551C6D}"/>
                  </a:ext>
                </a:extLst>
              </p:cNvPr>
              <p:cNvGrpSpPr/>
              <p:nvPr/>
            </p:nvGrpSpPr>
            <p:grpSpPr>
              <a:xfrm>
                <a:off x="0" y="0"/>
                <a:ext cx="6079101" cy="2090894"/>
                <a:chOff x="0" y="0"/>
                <a:chExt cx="6079101" cy="2090894"/>
              </a:xfrm>
            </p:grpSpPr>
            <p:grpSp>
              <p:nvGrpSpPr>
                <p:cNvPr id="39" name="Grupo 38">
                  <a:extLst>
                    <a:ext uri="{FF2B5EF4-FFF2-40B4-BE49-F238E27FC236}">
                      <a16:creationId xmlns:a16="http://schemas.microsoft.com/office/drawing/2014/main" id="{94171DCC-1407-1347-0B43-1F2DB2392CA9}"/>
                    </a:ext>
                  </a:extLst>
                </p:cNvPr>
                <p:cNvGrpSpPr/>
                <p:nvPr/>
              </p:nvGrpSpPr>
              <p:grpSpPr>
                <a:xfrm>
                  <a:off x="0" y="0"/>
                  <a:ext cx="6079101" cy="2090894"/>
                  <a:chOff x="0" y="0"/>
                  <a:chExt cx="5606583" cy="2087376"/>
                </a:xfrm>
              </p:grpSpPr>
              <p:graphicFrame>
                <p:nvGraphicFramePr>
                  <p:cNvPr id="41" name="Gráfico 40">
                    <a:extLst>
                      <a:ext uri="{FF2B5EF4-FFF2-40B4-BE49-F238E27FC236}">
                        <a16:creationId xmlns:a16="http://schemas.microsoft.com/office/drawing/2014/main" id="{7AD69795-45E4-2542-97DB-16FB159CB65B}"/>
                      </a:ext>
                    </a:extLst>
                  </p:cNvPr>
                  <p:cNvGraphicFramePr/>
                  <p:nvPr/>
                </p:nvGraphicFramePr>
                <p:xfrm>
                  <a:off x="0" y="0"/>
                  <a:ext cx="5606583" cy="2087376"/>
                </p:xfrm>
                <a:graphic>
                  <a:graphicData uri="http://schemas.openxmlformats.org/drawingml/2006/chart">
                    <c:chart xmlns:c="http://schemas.openxmlformats.org/drawingml/2006/chart" xmlns:r="http://schemas.openxmlformats.org/officeDocument/2006/relationships" r:id="rId6"/>
                  </a:graphicData>
                </a:graphic>
              </p:graphicFrame>
              <p:sp>
                <p:nvSpPr>
                  <p:cNvPr id="42" name="CuadroTexto 22">
                    <a:extLst>
                      <a:ext uri="{FF2B5EF4-FFF2-40B4-BE49-F238E27FC236}">
                        <a16:creationId xmlns:a16="http://schemas.microsoft.com/office/drawing/2014/main" id="{76A76DA9-9A9F-F5B4-5933-4051C953AC4F}"/>
                      </a:ext>
                    </a:extLst>
                  </p:cNvPr>
                  <p:cNvSpPr txBox="1"/>
                  <p:nvPr/>
                </p:nvSpPr>
                <p:spPr>
                  <a:xfrm rot="430658">
                    <a:off x="949704" y="1240752"/>
                    <a:ext cx="630058" cy="25285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a:solidFill>
                        <a:schemeClr val="bg1">
                          <a:lumMod val="25000"/>
                        </a:schemeClr>
                      </a:solidFill>
                      <a:latin typeface="Verdana"/>
                      <a:ea typeface="Verdana"/>
                      <a:cs typeface="+mn-cs"/>
                    </a:endParaRPr>
                  </a:p>
                </p:txBody>
              </p:sp>
            </p:grpSp>
            <p:sp>
              <p:nvSpPr>
                <p:cNvPr id="40" name="CuadroTexto 20">
                  <a:extLst>
                    <a:ext uri="{FF2B5EF4-FFF2-40B4-BE49-F238E27FC236}">
                      <a16:creationId xmlns:a16="http://schemas.microsoft.com/office/drawing/2014/main" id="{54082BB3-97E4-D230-0DC9-4DCAB30863F7}"/>
                    </a:ext>
                  </a:extLst>
                </p:cNvPr>
                <p:cNvSpPr txBox="1"/>
                <p:nvPr/>
              </p:nvSpPr>
              <p:spPr>
                <a:xfrm rot="489192">
                  <a:off x="4039939" y="1621154"/>
                  <a:ext cx="666750" cy="2619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17FDB8CF-8AC8-439F-85DE-03749782F325}" type="TxLink">
                    <a:rPr lang="en-US" sz="650" b="0" i="0" u="none" strike="noStrike">
                      <a:solidFill>
                        <a:schemeClr val="bg1">
                          <a:lumMod val="25000"/>
                        </a:schemeClr>
                      </a:solidFill>
                      <a:latin typeface="Verdana"/>
                      <a:ea typeface="Verdana"/>
                      <a:cs typeface="+mn-cs"/>
                    </a:rPr>
                    <a:pPr marL="0" indent="0" algn="ctr"/>
                    <a:t>Dic_2023</a:t>
                  </a:fld>
                  <a:endParaRPr lang="es-CO" sz="650" b="0" i="0" u="none" strike="noStrike">
                    <a:solidFill>
                      <a:schemeClr val="bg1">
                        <a:lumMod val="25000"/>
                      </a:schemeClr>
                    </a:solidFill>
                    <a:latin typeface="Verdana"/>
                    <a:ea typeface="Verdana"/>
                    <a:cs typeface="+mn-cs"/>
                  </a:endParaRPr>
                </a:p>
              </p:txBody>
            </p:sp>
          </p:grpSp>
          <p:sp>
            <p:nvSpPr>
              <p:cNvPr id="38" name="CuadroTexto 18">
                <a:extLst>
                  <a:ext uri="{FF2B5EF4-FFF2-40B4-BE49-F238E27FC236}">
                    <a16:creationId xmlns:a16="http://schemas.microsoft.com/office/drawing/2014/main" id="{AE9D7158-6DE9-2E3A-9EA4-BCB00DFE442E}"/>
                  </a:ext>
                </a:extLst>
              </p:cNvPr>
              <p:cNvSpPr txBox="1"/>
              <p:nvPr/>
            </p:nvSpPr>
            <p:spPr>
              <a:xfrm rot="338142">
                <a:off x="2706436" y="1454465"/>
                <a:ext cx="666750" cy="2619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BFEAFDDE-6E8F-4613-ABBA-964197CFFDE2}" type="TxLink">
                  <a:rPr lang="en-US" sz="650" b="0" i="0" u="none" strike="noStrike">
                    <a:solidFill>
                      <a:schemeClr val="bg1">
                        <a:lumMod val="25000"/>
                      </a:schemeClr>
                    </a:solidFill>
                    <a:latin typeface="Verdana"/>
                    <a:ea typeface="Verdana"/>
                    <a:cs typeface="+mn-cs"/>
                  </a:rPr>
                  <a:pPr marL="0" indent="0" algn="ctr"/>
                  <a:t>Dic_2023</a:t>
                </a:fld>
                <a:endParaRPr lang="es-CO" sz="650" b="0" i="0" u="none" strike="noStrike">
                  <a:solidFill>
                    <a:schemeClr val="bg1">
                      <a:lumMod val="25000"/>
                    </a:schemeClr>
                  </a:solidFill>
                  <a:latin typeface="Verdana"/>
                  <a:ea typeface="Verdana"/>
                  <a:cs typeface="+mn-cs"/>
                </a:endParaRPr>
              </a:p>
            </p:txBody>
          </p:sp>
        </p:grpSp>
        <p:sp>
          <p:nvSpPr>
            <p:cNvPr id="14" name="CuadroTexto 15">
              <a:extLst>
                <a:ext uri="{FF2B5EF4-FFF2-40B4-BE49-F238E27FC236}">
                  <a16:creationId xmlns:a16="http://schemas.microsoft.com/office/drawing/2014/main" id="{01D7BFC8-F994-F949-A019-ABF26FBD27CA}"/>
                </a:ext>
              </a:extLst>
            </p:cNvPr>
            <p:cNvSpPr txBox="1"/>
            <p:nvPr/>
          </p:nvSpPr>
          <p:spPr>
            <a:xfrm rot="430658">
              <a:off x="2202656" y="1393033"/>
              <a:ext cx="683159" cy="253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a:solidFill>
                  <a:schemeClr val="bg1">
                    <a:lumMod val="25000"/>
                  </a:schemeClr>
                </a:solidFill>
                <a:latin typeface="Verdana"/>
                <a:ea typeface="Verdana"/>
                <a:cs typeface="+mn-cs"/>
              </a:endParaRPr>
            </a:p>
          </p:txBody>
        </p:sp>
        <p:sp>
          <p:nvSpPr>
            <p:cNvPr id="24" name="CuadroTexto 16">
              <a:extLst>
                <a:ext uri="{FF2B5EF4-FFF2-40B4-BE49-F238E27FC236}">
                  <a16:creationId xmlns:a16="http://schemas.microsoft.com/office/drawing/2014/main" id="{44EFA873-27A9-9A23-0274-2A53B47ACE77}"/>
                </a:ext>
              </a:extLst>
            </p:cNvPr>
            <p:cNvSpPr txBox="1"/>
            <p:nvPr/>
          </p:nvSpPr>
          <p:spPr>
            <a:xfrm rot="430658">
              <a:off x="3521868" y="1557337"/>
              <a:ext cx="683159" cy="253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a:solidFill>
                  <a:schemeClr val="bg1">
                    <a:lumMod val="25000"/>
                  </a:schemeClr>
                </a:solidFill>
                <a:latin typeface="Verdana"/>
                <a:ea typeface="Verdana"/>
                <a:cs typeface="+mn-cs"/>
              </a:endParaRPr>
            </a:p>
          </p:txBody>
        </p:sp>
      </p:grpSp>
    </p:spTree>
    <p:extLst>
      <p:ext uri="{BB962C8B-B14F-4D97-AF65-F5344CB8AC3E}">
        <p14:creationId xmlns:p14="http://schemas.microsoft.com/office/powerpoint/2010/main" val="2960886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7" name="Google Shape;103;p13">
            <a:extLst>
              <a:ext uri="{FF2B5EF4-FFF2-40B4-BE49-F238E27FC236}">
                <a16:creationId xmlns:a16="http://schemas.microsoft.com/office/drawing/2014/main" id="{7AB35154-A90A-0998-202B-3FB46BB1DB53}"/>
              </a:ext>
            </a:extLst>
          </p:cNvPr>
          <p:cNvSpPr txBox="1"/>
          <p:nvPr/>
        </p:nvSpPr>
        <p:spPr>
          <a:xfrm>
            <a:off x="95163" y="828619"/>
            <a:ext cx="4347788" cy="507831"/>
          </a:xfrm>
          <a:prstGeom prst="rect">
            <a:avLst/>
          </a:prstGeom>
          <a:noFill/>
          <a:ln>
            <a:noFill/>
          </a:ln>
        </p:spPr>
        <p:txBody>
          <a:bodyPr spcFirstLastPara="1" wrap="square" lIns="0" tIns="0" rIns="0" bIns="0" anchor="t" anchorCtr="0">
            <a:spAutoFit/>
          </a:bodyPr>
          <a:lstStyle/>
          <a:p>
            <a:pPr algn="just"/>
            <a:r>
              <a:rPr lang="es-ES" sz="1100" dirty="0">
                <a:solidFill>
                  <a:srgbClr val="453C5C"/>
                </a:solidFill>
                <a:latin typeface="Verdana" panose="020B0604030504040204" pitchFamily="34" charset="0"/>
                <a:ea typeface="Verdana" panose="020B0604030504040204" pitchFamily="34" charset="0"/>
                <a:cs typeface="Century Gothic"/>
                <a:sym typeface="Century Gothic"/>
              </a:rPr>
              <a:t>Este grupo tiene la mayor participación en los activos del sector público, mientras que, en los niveles nacional y territorial, ocupa el segundo y sexto lugar respectivamente.</a:t>
            </a:r>
          </a:p>
        </p:txBody>
      </p:sp>
      <p:sp>
        <p:nvSpPr>
          <p:cNvPr id="8" name="Google Shape;94;p13">
            <a:extLst>
              <a:ext uri="{FF2B5EF4-FFF2-40B4-BE49-F238E27FC236}">
                <a16:creationId xmlns:a16="http://schemas.microsoft.com/office/drawing/2014/main" id="{BDD3ADE1-AE67-6EFC-4E5F-B2A0DC94FB5C}"/>
              </a:ext>
            </a:extLst>
          </p:cNvPr>
          <p:cNvSpPr txBox="1"/>
          <p:nvPr/>
        </p:nvSpPr>
        <p:spPr>
          <a:xfrm>
            <a:off x="115431" y="78127"/>
            <a:ext cx="4327520" cy="738664"/>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CO" sz="2400" b="1" dirty="0">
                <a:solidFill>
                  <a:srgbClr val="453C5C"/>
                </a:solidFill>
                <a:latin typeface="Verdana" panose="020B0604030504040204" pitchFamily="34" charset="0"/>
                <a:ea typeface="Verdana" panose="020B0604030504040204" pitchFamily="34" charset="0"/>
                <a:cs typeface="Century Gothic"/>
                <a:sym typeface="Century Gothic"/>
              </a:rPr>
              <a:t>Inversiones e instrumentos derivados</a:t>
            </a:r>
          </a:p>
        </p:txBody>
      </p:sp>
      <p:sp>
        <p:nvSpPr>
          <p:cNvPr id="16" name="Google Shape;96;p13">
            <a:extLst>
              <a:ext uri="{FF2B5EF4-FFF2-40B4-BE49-F238E27FC236}">
                <a16:creationId xmlns:a16="http://schemas.microsoft.com/office/drawing/2014/main" id="{A7127770-4F55-BB8B-F078-45797719CC2A}"/>
              </a:ext>
            </a:extLst>
          </p:cNvPr>
          <p:cNvSpPr txBox="1"/>
          <p:nvPr/>
        </p:nvSpPr>
        <p:spPr>
          <a:xfrm>
            <a:off x="3359140" y="5179371"/>
            <a:ext cx="1037865" cy="193451"/>
          </a:xfrm>
          <a:prstGeom prst="rect">
            <a:avLst/>
          </a:prstGeom>
          <a:noFill/>
          <a:ln>
            <a:noFill/>
          </a:ln>
        </p:spPr>
        <p:txBody>
          <a:bodyPr spcFirstLastPara="1" wrap="square" lIns="0" tIns="0" rIns="0" bIns="0" anchor="t" anchorCtr="0">
            <a:spAutoFit/>
          </a:bodyPr>
          <a:lstStyle/>
          <a:p>
            <a:pPr algn="r">
              <a:lnSpc>
                <a:spcPct val="128000"/>
              </a:lnSpc>
            </a:pPr>
            <a:r>
              <a:rPr lang="es-CO" sz="982"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982" b="1" dirty="0">
              <a:latin typeface="Verdana" panose="020B0604030504040204" pitchFamily="34" charset="0"/>
              <a:ea typeface="Verdana" panose="020B0604030504040204" pitchFamily="34" charset="0"/>
            </a:endParaRPr>
          </a:p>
        </p:txBody>
      </p:sp>
      <p:sp>
        <p:nvSpPr>
          <p:cNvPr id="36" name="CuadroTexto 35">
            <a:extLst>
              <a:ext uri="{FF2B5EF4-FFF2-40B4-BE49-F238E27FC236}">
                <a16:creationId xmlns:a16="http://schemas.microsoft.com/office/drawing/2014/main" id="{4234E7B0-7A33-C9F0-327E-341F11DDE0C7}"/>
              </a:ext>
            </a:extLst>
          </p:cNvPr>
          <p:cNvSpPr txBox="1"/>
          <p:nvPr/>
        </p:nvSpPr>
        <p:spPr>
          <a:xfrm>
            <a:off x="104361" y="3793452"/>
            <a:ext cx="4329393" cy="1300356"/>
          </a:xfrm>
          <a:prstGeom prst="rect">
            <a:avLst/>
          </a:prstGeom>
          <a:noFill/>
        </p:spPr>
        <p:txBody>
          <a:bodyPr wrap="square">
            <a:spAutoFit/>
          </a:bodyPr>
          <a:lstStyle/>
          <a:p>
            <a:pPr algn="ctr"/>
            <a:r>
              <a:rPr lang="es-ES" sz="1100" b="1" dirty="0">
                <a:solidFill>
                  <a:srgbClr val="453C5C"/>
                </a:solidFill>
                <a:latin typeface="Verdana" panose="020B0604030504040204" pitchFamily="34" charset="0"/>
                <a:ea typeface="Verdana" panose="020B0604030504040204" pitchFamily="34" charset="0"/>
              </a:rPr>
              <a:t>Incremento</a:t>
            </a:r>
            <a:r>
              <a:rPr lang="es-ES" sz="1100" dirty="0">
                <a:solidFill>
                  <a:srgbClr val="453C5C"/>
                </a:solidFill>
                <a:latin typeface="Verdana" panose="020B0604030504040204" pitchFamily="34" charset="0"/>
                <a:ea typeface="Verdana" panose="020B0604030504040204" pitchFamily="34" charset="0"/>
              </a:rPr>
              <a:t> respecto a diciembre de 2023:</a:t>
            </a:r>
          </a:p>
          <a:p>
            <a:pPr algn="ctr"/>
            <a:endParaRPr lang="es-ES" sz="600" dirty="0">
              <a:solidFill>
                <a:srgbClr val="453C5C"/>
              </a:solidFill>
              <a:latin typeface="Verdana" panose="020B0604030504040204" pitchFamily="34" charset="0"/>
              <a:ea typeface="Verdana" panose="020B0604030504040204" pitchFamily="34" charset="0"/>
            </a:endParaRPr>
          </a:p>
          <a:p>
            <a:pPr algn="ctr"/>
            <a:r>
              <a:rPr lang="es-CO" sz="1100" b="1" dirty="0">
                <a:solidFill>
                  <a:srgbClr val="453C5C"/>
                </a:solidFill>
                <a:latin typeface="Verdana" panose="020B0604030504040204" pitchFamily="34" charset="0"/>
                <a:ea typeface="Verdana" panose="020B0604030504040204" pitchFamily="34" charset="0"/>
              </a:rPr>
              <a:t>Sector Público: </a:t>
            </a:r>
            <a:r>
              <a:rPr lang="es-CO" sz="1100" dirty="0">
                <a:solidFill>
                  <a:srgbClr val="FD6A00"/>
                </a:solidFill>
                <a:latin typeface="Verdana" panose="020B0604030504040204" pitchFamily="34" charset="0"/>
                <a:ea typeface="Verdana" panose="020B0604030504040204" pitchFamily="34" charset="0"/>
              </a:rPr>
              <a:t>$60.902,3  </a:t>
            </a:r>
          </a:p>
          <a:p>
            <a:pPr algn="ctr"/>
            <a:r>
              <a:rPr lang="es-ES" sz="1100" b="1" dirty="0">
                <a:solidFill>
                  <a:srgbClr val="453C5C"/>
                </a:solidFill>
                <a:latin typeface="Verdana" panose="020B0604030504040204" pitchFamily="34" charset="0"/>
                <a:ea typeface="Verdana" panose="020B0604030504040204" pitchFamily="34" charset="0"/>
              </a:rPr>
              <a:t>Nivel Nacional: </a:t>
            </a:r>
            <a:r>
              <a:rPr lang="es-ES" sz="1100" dirty="0">
                <a:solidFill>
                  <a:srgbClr val="007E80"/>
                </a:solidFill>
                <a:latin typeface="Verdana" panose="020B0604030504040204" pitchFamily="34" charset="0"/>
                <a:ea typeface="Verdana" panose="020B0604030504040204" pitchFamily="34" charset="0"/>
              </a:rPr>
              <a:t>$8.512,6 </a:t>
            </a:r>
            <a:r>
              <a:rPr lang="es-ES" sz="1100" b="1" dirty="0">
                <a:solidFill>
                  <a:srgbClr val="453C5C"/>
                </a:solidFill>
                <a:latin typeface="Verdana" panose="020B0604030504040204" pitchFamily="34" charset="0"/>
                <a:ea typeface="Verdana" panose="020B0604030504040204" pitchFamily="34" charset="0"/>
              </a:rPr>
              <a:t>Nivel Territorial: </a:t>
            </a:r>
            <a:r>
              <a:rPr lang="es-ES" sz="1100" dirty="0">
                <a:solidFill>
                  <a:srgbClr val="2FCB7D"/>
                </a:solidFill>
                <a:latin typeface="Verdana" panose="020B0604030504040204" pitchFamily="34" charset="0"/>
                <a:ea typeface="Verdana" panose="020B0604030504040204" pitchFamily="34" charset="0"/>
              </a:rPr>
              <a:t>$1.971,9</a:t>
            </a:r>
          </a:p>
          <a:p>
            <a:pPr algn="ctr"/>
            <a:endParaRPr lang="es-ES" sz="800" dirty="0">
              <a:solidFill>
                <a:srgbClr val="2FCB7D"/>
              </a:solidFill>
              <a:latin typeface="Verdana" panose="020B0604030504040204" pitchFamily="34" charset="0"/>
              <a:ea typeface="Verdana" panose="020B0604030504040204" pitchFamily="34" charset="0"/>
            </a:endParaRPr>
          </a:p>
          <a:p>
            <a:pPr algn="just"/>
            <a:r>
              <a:rPr lang="es-ES" sz="1050" dirty="0">
                <a:solidFill>
                  <a:srgbClr val="453C5C"/>
                </a:solidFill>
                <a:latin typeface="Verdana" panose="020B0604030504040204" pitchFamily="34" charset="0"/>
                <a:ea typeface="Verdana" panose="020B0604030504040204" pitchFamily="34" charset="0"/>
              </a:rPr>
              <a:t>Este comportamiento se explica principalmente por el aumento de las Reservas internacionales y las Inversiones de administración de liquidez.</a:t>
            </a:r>
            <a:endParaRPr lang="es-CO" sz="1050" dirty="0">
              <a:solidFill>
                <a:srgbClr val="453C5C"/>
              </a:solidFill>
              <a:latin typeface="Verdana" panose="020B0604030504040204" pitchFamily="34" charset="0"/>
              <a:ea typeface="Verdana" panose="020B0604030504040204" pitchFamily="34" charset="0"/>
            </a:endParaRPr>
          </a:p>
        </p:txBody>
      </p:sp>
      <p:cxnSp>
        <p:nvCxnSpPr>
          <p:cNvPr id="96" name="Conector recto 95">
            <a:extLst>
              <a:ext uri="{FF2B5EF4-FFF2-40B4-BE49-F238E27FC236}">
                <a16:creationId xmlns:a16="http://schemas.microsoft.com/office/drawing/2014/main" id="{B4278ECA-6AD5-C865-3F17-82E93330D5BD}"/>
              </a:ext>
            </a:extLst>
          </p:cNvPr>
          <p:cNvCxnSpPr>
            <a:cxnSpLocks/>
          </p:cNvCxnSpPr>
          <p:nvPr/>
        </p:nvCxnSpPr>
        <p:spPr>
          <a:xfrm>
            <a:off x="4603406" y="541415"/>
            <a:ext cx="0" cy="5760000"/>
          </a:xfrm>
          <a:prstGeom prst="line">
            <a:avLst/>
          </a:prstGeom>
          <a:ln w="12700">
            <a:solidFill>
              <a:srgbClr val="F63700"/>
            </a:solidFill>
            <a:prstDash val="sysDash"/>
          </a:ln>
        </p:spPr>
        <p:style>
          <a:lnRef idx="1">
            <a:schemeClr val="accent1"/>
          </a:lnRef>
          <a:fillRef idx="0">
            <a:schemeClr val="accent1"/>
          </a:fillRef>
          <a:effectRef idx="0">
            <a:schemeClr val="accent1"/>
          </a:effectRef>
          <a:fontRef idx="minor">
            <a:schemeClr val="tx1"/>
          </a:fontRef>
        </p:style>
      </p:cxnSp>
      <p:sp>
        <p:nvSpPr>
          <p:cNvPr id="37" name="Elipse 36">
            <a:extLst>
              <a:ext uri="{FF2B5EF4-FFF2-40B4-BE49-F238E27FC236}">
                <a16:creationId xmlns:a16="http://schemas.microsoft.com/office/drawing/2014/main" id="{353E889D-5721-65FE-0D52-D75F77C945E9}"/>
              </a:ext>
            </a:extLst>
          </p:cNvPr>
          <p:cNvSpPr/>
          <p:nvPr/>
        </p:nvSpPr>
        <p:spPr>
          <a:xfrm rot="729975">
            <a:off x="4873651" y="402630"/>
            <a:ext cx="562051" cy="664396"/>
          </a:xfrm>
          <a:prstGeom prst="ellipse">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9" name="CuadroTexto 48">
            <a:extLst>
              <a:ext uri="{FF2B5EF4-FFF2-40B4-BE49-F238E27FC236}">
                <a16:creationId xmlns:a16="http://schemas.microsoft.com/office/drawing/2014/main" id="{D2ABE1F2-FD8E-B8D7-FB04-CCBA61BFB0CF}"/>
              </a:ext>
            </a:extLst>
          </p:cNvPr>
          <p:cNvSpPr txBox="1"/>
          <p:nvPr/>
        </p:nvSpPr>
        <p:spPr>
          <a:xfrm>
            <a:off x="4783965" y="78127"/>
            <a:ext cx="4129176" cy="1277273"/>
          </a:xfrm>
          <a:prstGeom prst="rect">
            <a:avLst/>
          </a:prstGeom>
          <a:gradFill>
            <a:gsLst>
              <a:gs pos="92000">
                <a:srgbClr val="F6F6F6"/>
              </a:gs>
              <a:gs pos="2000">
                <a:schemeClr val="bg1"/>
              </a:gs>
            </a:gsLst>
            <a:lin ang="5400000" scaled="1"/>
          </a:gradFill>
        </p:spPr>
        <p:txBody>
          <a:bodyPr wrap="square">
            <a:spAutoFit/>
          </a:bodyPr>
          <a:lstStyle>
            <a:defPPr marR="0" lvl="0" algn="l" rtl="0">
              <a:lnSpc>
                <a:spcPct val="100000"/>
              </a:lnSpc>
              <a:spcBef>
                <a:spcPts val="0"/>
              </a:spcBef>
              <a:spcAft>
                <a:spcPts val="0"/>
              </a:spcAft>
            </a:defPPr>
            <a:lvl1pPr>
              <a:defRPr sz="1081">
                <a:solidFill>
                  <a:srgbClr val="453C5C"/>
                </a:solidFill>
                <a:latin typeface="Verdana" panose="020B0604030504040204" pitchFamily="34" charset="0"/>
                <a:ea typeface="Verdana" panose="020B0604030504040204" pitchFamily="34" charset="0"/>
              </a:defRPr>
            </a:lvl1pPr>
          </a:lstStyle>
          <a:p>
            <a:pPr algn="just"/>
            <a:r>
              <a:rPr lang="es-ES" sz="1100" dirty="0"/>
              <a:t>La cuenta </a:t>
            </a:r>
            <a:r>
              <a:rPr lang="es-ES" sz="1100" b="1" dirty="0">
                <a:solidFill>
                  <a:schemeClr val="accent1"/>
                </a:solidFill>
              </a:rPr>
              <a:t>Reservas internacionales</a:t>
            </a:r>
            <a:r>
              <a:rPr lang="es-ES" sz="1100" b="1" dirty="0">
                <a:solidFill>
                  <a:srgbClr val="F69F50"/>
                </a:solidFill>
              </a:rPr>
              <a:t> </a:t>
            </a:r>
            <a:r>
              <a:rPr lang="es-ES" sz="1100" dirty="0"/>
              <a:t>es la más representativa del grupo en el sector público, mientras que, en el nivel nacional son las </a:t>
            </a:r>
            <a:r>
              <a:rPr lang="es-ES" sz="1100" b="1" dirty="0">
                <a:solidFill>
                  <a:schemeClr val="accent2"/>
                </a:solidFill>
              </a:rPr>
              <a:t>Inversiones</a:t>
            </a:r>
            <a:r>
              <a:rPr lang="es-ES" sz="1100" dirty="0">
                <a:solidFill>
                  <a:schemeClr val="accent2"/>
                </a:solidFill>
              </a:rPr>
              <a:t> </a:t>
            </a:r>
            <a:r>
              <a:rPr lang="es-ES" sz="1100" b="1" dirty="0">
                <a:solidFill>
                  <a:schemeClr val="accent2"/>
                </a:solidFill>
              </a:rPr>
              <a:t>de</a:t>
            </a:r>
            <a:r>
              <a:rPr lang="es-ES" sz="1100" dirty="0">
                <a:solidFill>
                  <a:schemeClr val="accent2"/>
                </a:solidFill>
              </a:rPr>
              <a:t> </a:t>
            </a:r>
            <a:r>
              <a:rPr lang="es-ES" sz="1100" b="1" dirty="0">
                <a:solidFill>
                  <a:schemeClr val="accent2"/>
                </a:solidFill>
              </a:rPr>
              <a:t>a</a:t>
            </a:r>
            <a:r>
              <a:rPr lang="es-ES" sz="1100" b="1" dirty="0">
                <a:solidFill>
                  <a:srgbClr val="007E80"/>
                </a:solidFill>
              </a:rPr>
              <a:t>dministración de liquidez </a:t>
            </a:r>
            <a:r>
              <a:rPr lang="es-ES" sz="1100" dirty="0"/>
              <a:t>y en el territorial las </a:t>
            </a:r>
            <a:r>
              <a:rPr lang="es-ES" sz="1100" b="1" dirty="0">
                <a:solidFill>
                  <a:srgbClr val="2FCB7D"/>
                </a:solidFill>
              </a:rPr>
              <a:t>Inversiones en controladas, asociadas y negocios conjuntos</a:t>
            </a:r>
            <a:r>
              <a:rPr lang="es-ES" sz="1100" dirty="0"/>
              <a:t>. A continuación, se presentan los conceptos más importantes:</a:t>
            </a:r>
            <a:endParaRPr lang="es-CO" sz="1100" dirty="0"/>
          </a:p>
        </p:txBody>
      </p:sp>
      <p:grpSp>
        <p:nvGrpSpPr>
          <p:cNvPr id="80" name="Grupo 79">
            <a:extLst>
              <a:ext uri="{FF2B5EF4-FFF2-40B4-BE49-F238E27FC236}">
                <a16:creationId xmlns:a16="http://schemas.microsoft.com/office/drawing/2014/main" id="{64FD4267-A0B1-A77C-B749-3B1D044303F3}"/>
              </a:ext>
            </a:extLst>
          </p:cNvPr>
          <p:cNvGrpSpPr/>
          <p:nvPr/>
        </p:nvGrpSpPr>
        <p:grpSpPr>
          <a:xfrm>
            <a:off x="4888068" y="5197773"/>
            <a:ext cx="3998804" cy="1529688"/>
            <a:chOff x="4962856" y="5197773"/>
            <a:chExt cx="3998804" cy="1529688"/>
          </a:xfrm>
        </p:grpSpPr>
        <p:sp>
          <p:nvSpPr>
            <p:cNvPr id="71" name="Google Shape;552;p24">
              <a:extLst>
                <a:ext uri="{FF2B5EF4-FFF2-40B4-BE49-F238E27FC236}">
                  <a16:creationId xmlns:a16="http://schemas.microsoft.com/office/drawing/2014/main" id="{E9387829-94F5-0121-5236-62AE5B18F89B}"/>
                </a:ext>
              </a:extLst>
            </p:cNvPr>
            <p:cNvSpPr>
              <a:spLocks noChangeAspect="1"/>
            </p:cNvSpPr>
            <p:nvPr/>
          </p:nvSpPr>
          <p:spPr>
            <a:xfrm>
              <a:off x="7029393" y="6043461"/>
              <a:ext cx="1932267" cy="684000"/>
            </a:xfrm>
            <a:prstGeom prst="parallelogram">
              <a:avLst>
                <a:gd name="adj" fmla="val 27646"/>
              </a:avLst>
            </a:prstGeom>
            <a:noFill/>
            <a:ln>
              <a:gradFill>
                <a:gsLst>
                  <a:gs pos="0">
                    <a:srgbClr val="5AD999"/>
                  </a:gs>
                  <a:gs pos="100000">
                    <a:srgbClr val="BEED80"/>
                  </a:gs>
                </a:gsLst>
                <a:lin ang="5400000" scaled="1"/>
              </a:gradFill>
            </a:ln>
          </p:spPr>
          <p:txBody>
            <a:bodyPr lIns="36000" tIns="36000" rIns="36000" bIns="36000"/>
            <a:lstStyle/>
            <a:p>
              <a:pPr algn="ctr"/>
              <a:endParaRPr lang="es-CO" sz="1100" dirty="0">
                <a:solidFill>
                  <a:srgbClr val="453C5C"/>
                </a:solidFill>
                <a:latin typeface="Verdana" panose="020B0604030504040204" pitchFamily="34" charset="0"/>
                <a:ea typeface="Verdana" panose="020B0604030504040204" pitchFamily="34" charset="0"/>
              </a:endParaRPr>
            </a:p>
          </p:txBody>
        </p:sp>
        <p:sp>
          <p:nvSpPr>
            <p:cNvPr id="72" name="Google Shape;552;p24">
              <a:extLst>
                <a:ext uri="{FF2B5EF4-FFF2-40B4-BE49-F238E27FC236}">
                  <a16:creationId xmlns:a16="http://schemas.microsoft.com/office/drawing/2014/main" id="{295078F6-AAEF-9B46-F1FB-4B15FC7B1591}"/>
                </a:ext>
              </a:extLst>
            </p:cNvPr>
            <p:cNvSpPr>
              <a:spLocks noChangeAspect="1"/>
            </p:cNvSpPr>
            <p:nvPr/>
          </p:nvSpPr>
          <p:spPr>
            <a:xfrm>
              <a:off x="4962856" y="6043461"/>
              <a:ext cx="2083340" cy="684000"/>
            </a:xfrm>
            <a:prstGeom prst="parallelogram">
              <a:avLst>
                <a:gd name="adj" fmla="val 28949"/>
              </a:avLst>
            </a:prstGeom>
            <a:noFill/>
            <a:ln>
              <a:gradFill>
                <a:gsLst>
                  <a:gs pos="0">
                    <a:srgbClr val="007E80"/>
                  </a:gs>
                  <a:gs pos="100000">
                    <a:srgbClr val="89FBE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73" name="Google Shape;552;p24">
              <a:extLst>
                <a:ext uri="{FF2B5EF4-FFF2-40B4-BE49-F238E27FC236}">
                  <a16:creationId xmlns:a16="http://schemas.microsoft.com/office/drawing/2014/main" id="{65C73486-63C0-9B9F-6916-E8FA23704AAB}"/>
                </a:ext>
              </a:extLst>
            </p:cNvPr>
            <p:cNvSpPr>
              <a:spLocks noChangeAspect="1"/>
            </p:cNvSpPr>
            <p:nvPr/>
          </p:nvSpPr>
          <p:spPr>
            <a:xfrm>
              <a:off x="6082195" y="5241315"/>
              <a:ext cx="1982038" cy="684000"/>
            </a:xfrm>
            <a:prstGeom prst="parallelogram">
              <a:avLst>
                <a:gd name="adj" fmla="val 28277"/>
              </a:avLst>
            </a:prstGeom>
            <a:noFill/>
            <a:ln w="12700">
              <a:gradFill>
                <a:gsLst>
                  <a:gs pos="0">
                    <a:srgbClr val="FD6A00"/>
                  </a:gs>
                  <a:gs pos="100000">
                    <a:srgbClr val="EEB85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74" name="Google Shape;552;p24">
              <a:extLst>
                <a:ext uri="{FF2B5EF4-FFF2-40B4-BE49-F238E27FC236}">
                  <a16:creationId xmlns:a16="http://schemas.microsoft.com/office/drawing/2014/main" id="{3F7E023A-6F99-2DF5-1BDC-748DA1120AF7}"/>
                </a:ext>
              </a:extLst>
            </p:cNvPr>
            <p:cNvSpPr>
              <a:spLocks noChangeAspect="1"/>
            </p:cNvSpPr>
            <p:nvPr/>
          </p:nvSpPr>
          <p:spPr>
            <a:xfrm>
              <a:off x="6157488" y="5197773"/>
              <a:ext cx="1906746" cy="684000"/>
            </a:xfrm>
            <a:prstGeom prst="roundRect">
              <a:avLst/>
            </a:prstGeom>
            <a:gradFill>
              <a:gsLst>
                <a:gs pos="21000">
                  <a:srgbClr val="FD6A00"/>
                </a:gs>
                <a:gs pos="98000">
                  <a:srgbClr val="EEB858"/>
                </a:gs>
              </a:gsLst>
              <a:lin ang="0" scaled="0"/>
            </a:gradFill>
            <a:ln>
              <a:noFill/>
            </a:ln>
          </p:spPr>
          <p:txBody>
            <a:bodyPr lIns="36000" tIns="36000" rIns="36000" bIns="36000" anchor="ctr" anchorCtr="0"/>
            <a:lstStyle/>
            <a:p>
              <a:pPr algn="ctr"/>
              <a:r>
                <a:rPr lang="es-CO" sz="1100" b="1" dirty="0" err="1">
                  <a:solidFill>
                    <a:schemeClr val="bg1"/>
                  </a:solidFill>
                  <a:latin typeface="Verdana" panose="020B0604030504040204" pitchFamily="34" charset="0"/>
                  <a:ea typeface="Verdana" panose="020B0604030504040204" pitchFamily="34" charset="0"/>
                </a:rPr>
                <a:t>BanRep</a:t>
              </a:r>
              <a:r>
                <a:rPr lang="es-CO" sz="1100" b="1" dirty="0">
                  <a:solidFill>
                    <a:schemeClr val="bg1"/>
                  </a:solidFill>
                  <a:latin typeface="Verdana" panose="020B0604030504040204" pitchFamily="34" charset="0"/>
                  <a:ea typeface="Verdana" panose="020B0604030504040204" pitchFamily="34" charset="0"/>
                </a:rPr>
                <a:t> </a:t>
              </a:r>
              <a:r>
                <a:rPr lang="es-CO" sz="1100" dirty="0">
                  <a:solidFill>
                    <a:schemeClr val="bg1"/>
                  </a:solidFill>
                  <a:latin typeface="Verdana" panose="020B0604030504040204" pitchFamily="34" charset="0"/>
                  <a:ea typeface="Verdana" panose="020B0604030504040204" pitchFamily="34" charset="0"/>
                </a:rPr>
                <a:t>– 69,2%</a:t>
              </a:r>
            </a:p>
            <a:p>
              <a:pPr algn="ctr"/>
              <a:r>
                <a:rPr lang="es-CO" sz="1100" b="1" dirty="0" err="1">
                  <a:solidFill>
                    <a:schemeClr val="bg1"/>
                  </a:solidFill>
                  <a:latin typeface="Verdana" panose="020B0604030504040204" pitchFamily="34" charset="0"/>
                  <a:ea typeface="Verdana" panose="020B0604030504040204" pitchFamily="34" charset="0"/>
                </a:rPr>
                <a:t>MinHacienda</a:t>
              </a:r>
              <a:r>
                <a:rPr lang="es-CO" sz="1100" b="1" dirty="0">
                  <a:solidFill>
                    <a:schemeClr val="bg1"/>
                  </a:solidFill>
                  <a:latin typeface="Verdana" panose="020B0604030504040204" pitchFamily="34" charset="0"/>
                  <a:ea typeface="Verdana" panose="020B0604030504040204" pitchFamily="34" charset="0"/>
                </a:rPr>
                <a:t> </a:t>
              </a:r>
              <a:r>
                <a:rPr lang="es-CO" sz="1100" dirty="0">
                  <a:solidFill>
                    <a:schemeClr val="bg1"/>
                  </a:solidFill>
                  <a:latin typeface="Verdana" panose="020B0604030504040204" pitchFamily="34" charset="0"/>
                  <a:ea typeface="Verdana" panose="020B0604030504040204" pitchFamily="34" charset="0"/>
                </a:rPr>
                <a:t>– 22,5%</a:t>
              </a:r>
            </a:p>
          </p:txBody>
        </p:sp>
        <p:sp>
          <p:nvSpPr>
            <p:cNvPr id="75" name="Google Shape;552;p24">
              <a:extLst>
                <a:ext uri="{FF2B5EF4-FFF2-40B4-BE49-F238E27FC236}">
                  <a16:creationId xmlns:a16="http://schemas.microsoft.com/office/drawing/2014/main" id="{C78450F9-611A-7F6A-75B6-FB51F5809082}"/>
                </a:ext>
              </a:extLst>
            </p:cNvPr>
            <p:cNvSpPr>
              <a:spLocks noChangeAspect="1"/>
            </p:cNvSpPr>
            <p:nvPr/>
          </p:nvSpPr>
          <p:spPr>
            <a:xfrm>
              <a:off x="5041679" y="5992662"/>
              <a:ext cx="1921531" cy="684000"/>
            </a:xfrm>
            <a:prstGeom prst="roundRect">
              <a:avLst/>
            </a:prstGeom>
            <a:gradFill>
              <a:gsLst>
                <a:gs pos="24000">
                  <a:srgbClr val="007E80"/>
                </a:gs>
                <a:gs pos="100000">
                  <a:srgbClr val="89FBE8"/>
                </a:gs>
              </a:gsLst>
              <a:lin ang="0" scaled="0"/>
            </a:gradFill>
            <a:ln>
              <a:noFill/>
            </a:ln>
          </p:spPr>
          <p:txBody>
            <a:bodyPr lIns="36000" tIns="36000" rIns="36000" bIns="36000" anchor="ctr" anchorCtr="0"/>
            <a:lstStyle/>
            <a:p>
              <a:pPr algn="ctr"/>
              <a:r>
                <a:rPr lang="es-CO" sz="1100" b="1" dirty="0" err="1">
                  <a:solidFill>
                    <a:schemeClr val="bg1"/>
                  </a:solidFill>
                  <a:latin typeface="Verdana" panose="020B0604030504040204" pitchFamily="34" charset="0"/>
                  <a:ea typeface="Verdana" panose="020B0604030504040204" pitchFamily="34" charset="0"/>
                </a:rPr>
                <a:t>MinHacienda</a:t>
              </a:r>
              <a:r>
                <a:rPr lang="es-CO" sz="1100" b="1" dirty="0">
                  <a:solidFill>
                    <a:schemeClr val="bg1"/>
                  </a:solidFill>
                  <a:latin typeface="Verdana" panose="020B0604030504040204" pitchFamily="34" charset="0"/>
                  <a:ea typeface="Verdana" panose="020B0604030504040204" pitchFamily="34" charset="0"/>
                </a:rPr>
                <a:t> </a:t>
              </a:r>
              <a:r>
                <a:rPr lang="es-CO" sz="1100" dirty="0">
                  <a:solidFill>
                    <a:schemeClr val="bg1"/>
                  </a:solidFill>
                  <a:latin typeface="Verdana" panose="020B0604030504040204" pitchFamily="34" charset="0"/>
                  <a:ea typeface="Verdana" panose="020B0604030504040204" pitchFamily="34" charset="0"/>
                </a:rPr>
                <a:t>– 74,3%</a:t>
              </a:r>
            </a:p>
          </p:txBody>
        </p:sp>
        <p:sp>
          <p:nvSpPr>
            <p:cNvPr id="76" name="Google Shape;552;p24">
              <a:extLst>
                <a:ext uri="{FF2B5EF4-FFF2-40B4-BE49-F238E27FC236}">
                  <a16:creationId xmlns:a16="http://schemas.microsoft.com/office/drawing/2014/main" id="{06BB73CE-90DF-D08E-4163-1E96219EF838}"/>
                </a:ext>
              </a:extLst>
            </p:cNvPr>
            <p:cNvSpPr>
              <a:spLocks noChangeAspect="1"/>
            </p:cNvSpPr>
            <p:nvPr/>
          </p:nvSpPr>
          <p:spPr>
            <a:xfrm>
              <a:off x="7168658" y="5992662"/>
              <a:ext cx="1775200" cy="684000"/>
            </a:xfrm>
            <a:prstGeom prst="roundRect">
              <a:avLst/>
            </a:prstGeom>
            <a:gradFill>
              <a:gsLst>
                <a:gs pos="7000">
                  <a:srgbClr val="5AD999"/>
                </a:gs>
                <a:gs pos="100000">
                  <a:srgbClr val="BEED80"/>
                </a:gs>
              </a:gsLst>
              <a:lin ang="0" scaled="0"/>
            </a:gradFill>
            <a:ln>
              <a:noFill/>
            </a:ln>
          </p:spPr>
          <p:txBody>
            <a:bodyPr lIns="36000" tIns="36000" rIns="36000" bIns="36000" anchor="ctr" anchorCtr="0"/>
            <a:lstStyle/>
            <a:p>
              <a:pPr algn="ctr"/>
              <a:r>
                <a:rPr lang="es-CO" sz="1100" b="1" dirty="0">
                  <a:solidFill>
                    <a:srgbClr val="453C5C"/>
                  </a:solidFill>
                  <a:latin typeface="Verdana" panose="020B0604030504040204" pitchFamily="34" charset="0"/>
                </a:rPr>
                <a:t>Enel </a:t>
              </a:r>
              <a:r>
                <a:rPr lang="es-CO" sz="1100" dirty="0">
                  <a:solidFill>
                    <a:srgbClr val="453C5C"/>
                  </a:solidFill>
                  <a:latin typeface="Verdana" panose="020B0604030504040204" pitchFamily="34" charset="0"/>
                </a:rPr>
                <a:t>– 64,5%</a:t>
              </a:r>
            </a:p>
          </p:txBody>
        </p:sp>
      </p:grpSp>
      <p:sp>
        <p:nvSpPr>
          <p:cNvPr id="79" name="CuadroTexto 78">
            <a:extLst>
              <a:ext uri="{FF2B5EF4-FFF2-40B4-BE49-F238E27FC236}">
                <a16:creationId xmlns:a16="http://schemas.microsoft.com/office/drawing/2014/main" id="{71D4F2F1-6317-EC54-2FF4-2ACF731C156B}"/>
              </a:ext>
            </a:extLst>
          </p:cNvPr>
          <p:cNvSpPr txBox="1"/>
          <p:nvPr/>
        </p:nvSpPr>
        <p:spPr>
          <a:xfrm>
            <a:off x="4804067" y="4873031"/>
            <a:ext cx="4166807" cy="245058"/>
          </a:xfrm>
          <a:prstGeom prst="rect">
            <a:avLst/>
          </a:prstGeom>
          <a:solidFill>
            <a:schemeClr val="bg1">
              <a:lumMod val="85000"/>
            </a:schemeClr>
          </a:solidFill>
        </p:spPr>
        <p:txBody>
          <a:bodyPr wrap="square" tIns="36000" bIns="36000">
            <a:spAutoFit/>
          </a:bodyPr>
          <a:lstStyle/>
          <a:p>
            <a:pPr algn="ctr"/>
            <a:r>
              <a:rPr lang="es-ES" sz="1120" b="1" spc="100" dirty="0">
                <a:solidFill>
                  <a:srgbClr val="453C5C"/>
                </a:solidFill>
                <a:latin typeface="Verdana" panose="020B0604030504040204" pitchFamily="34" charset="0"/>
              </a:rPr>
              <a:t>Entidades que reportan los mayores saldos</a:t>
            </a:r>
            <a:endParaRPr lang="es-CO" sz="1120" b="1" spc="100" dirty="0">
              <a:solidFill>
                <a:srgbClr val="453C5C"/>
              </a:solidFill>
            </a:endParaRPr>
          </a:p>
        </p:txBody>
      </p:sp>
      <p:pic>
        <p:nvPicPr>
          <p:cNvPr id="3" name="Imagen 2">
            <a:extLst>
              <a:ext uri="{FF2B5EF4-FFF2-40B4-BE49-F238E27FC236}">
                <a16:creationId xmlns:a16="http://schemas.microsoft.com/office/drawing/2014/main" id="{0506FC1E-5018-5D95-0DDE-4AB7B3B2189D}"/>
              </a:ext>
            </a:extLst>
          </p:cNvPr>
          <p:cNvPicPr>
            <a:picLocks noChangeAspect="1"/>
          </p:cNvPicPr>
          <p:nvPr/>
        </p:nvPicPr>
        <p:blipFill>
          <a:blip r:embed="rId2"/>
          <a:stretch>
            <a:fillRect/>
          </a:stretch>
        </p:blipFill>
        <p:spPr>
          <a:xfrm>
            <a:off x="-841610" y="1118065"/>
            <a:ext cx="6310676" cy="3132000"/>
          </a:xfrm>
          <a:prstGeom prst="rect">
            <a:avLst/>
          </a:prstGeom>
        </p:spPr>
      </p:pic>
      <p:grpSp>
        <p:nvGrpSpPr>
          <p:cNvPr id="56" name="Grupo 55">
            <a:extLst>
              <a:ext uri="{FF2B5EF4-FFF2-40B4-BE49-F238E27FC236}">
                <a16:creationId xmlns:a16="http://schemas.microsoft.com/office/drawing/2014/main" id="{8687267E-EF95-48A8-8111-990B06D7B3B1}"/>
              </a:ext>
            </a:extLst>
          </p:cNvPr>
          <p:cNvGrpSpPr/>
          <p:nvPr/>
        </p:nvGrpSpPr>
        <p:grpSpPr>
          <a:xfrm>
            <a:off x="-66422" y="4953315"/>
            <a:ext cx="4644000" cy="1944000"/>
            <a:chOff x="0" y="0"/>
            <a:chExt cx="5869515" cy="2600707"/>
          </a:xfrm>
        </p:grpSpPr>
        <p:grpSp>
          <p:nvGrpSpPr>
            <p:cNvPr id="57" name="Grupo 56">
              <a:extLst>
                <a:ext uri="{FF2B5EF4-FFF2-40B4-BE49-F238E27FC236}">
                  <a16:creationId xmlns:a16="http://schemas.microsoft.com/office/drawing/2014/main" id="{59B8938A-8AB8-9729-EAC6-97E4F2831D0D}"/>
                </a:ext>
              </a:extLst>
            </p:cNvPr>
            <p:cNvGrpSpPr/>
            <p:nvPr/>
          </p:nvGrpSpPr>
          <p:grpSpPr>
            <a:xfrm>
              <a:off x="0" y="0"/>
              <a:ext cx="5869515" cy="2600707"/>
              <a:chOff x="0" y="0"/>
              <a:chExt cx="6112951" cy="2915770"/>
            </a:xfrm>
          </p:grpSpPr>
          <p:graphicFrame>
            <p:nvGraphicFramePr>
              <p:cNvPr id="63" name="Gráfico 62">
                <a:extLst>
                  <a:ext uri="{FF2B5EF4-FFF2-40B4-BE49-F238E27FC236}">
                    <a16:creationId xmlns:a16="http://schemas.microsoft.com/office/drawing/2014/main" id="{CB256BFC-CBF0-DBAA-52BD-28CED92EC2F5}"/>
                  </a:ext>
                </a:extLst>
              </p:cNvPr>
              <p:cNvGraphicFramePr/>
              <p:nvPr>
                <p:extLst>
                  <p:ext uri="{D42A27DB-BD31-4B8C-83A1-F6EECF244321}">
                    <p14:modId xmlns:p14="http://schemas.microsoft.com/office/powerpoint/2010/main" val="1202282084"/>
                  </p:ext>
                </p:extLst>
              </p:nvPr>
            </p:nvGraphicFramePr>
            <p:xfrm>
              <a:off x="0" y="0"/>
              <a:ext cx="6112951" cy="2915770"/>
            </p:xfrm>
            <a:graphic>
              <a:graphicData uri="http://schemas.openxmlformats.org/drawingml/2006/chart">
                <c:chart xmlns:c="http://schemas.openxmlformats.org/drawingml/2006/chart" xmlns:r="http://schemas.openxmlformats.org/officeDocument/2006/relationships" r:id="rId3"/>
              </a:graphicData>
            </a:graphic>
          </p:graphicFrame>
          <p:sp>
            <p:nvSpPr>
              <p:cNvPr id="64" name="CuadroTexto 9">
                <a:extLst>
                  <a:ext uri="{FF2B5EF4-FFF2-40B4-BE49-F238E27FC236}">
                    <a16:creationId xmlns:a16="http://schemas.microsoft.com/office/drawing/2014/main" id="{E0A57F3C-D91D-3F39-DA55-0843C99A3D2C}"/>
                  </a:ext>
                </a:extLst>
              </p:cNvPr>
              <p:cNvSpPr txBox="1"/>
              <p:nvPr/>
            </p:nvSpPr>
            <p:spPr>
              <a:xfrm>
                <a:off x="310478" y="2528115"/>
                <a:ext cx="843492" cy="20161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grpSp>
        <p:sp>
          <p:nvSpPr>
            <p:cNvPr id="58" name="CuadroTexto 3">
              <a:extLst>
                <a:ext uri="{FF2B5EF4-FFF2-40B4-BE49-F238E27FC236}">
                  <a16:creationId xmlns:a16="http://schemas.microsoft.com/office/drawing/2014/main" id="{A64775A4-0D33-4E9D-8E2C-E875A2FBA621}"/>
                </a:ext>
              </a:extLst>
            </p:cNvPr>
            <p:cNvSpPr txBox="1"/>
            <p:nvPr/>
          </p:nvSpPr>
          <p:spPr>
            <a:xfrm>
              <a:off x="990732" y="2254853"/>
              <a:ext cx="809902"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6773596A-F94E-43D7-BDB1-C868E4536335}"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dirty="0">
                <a:solidFill>
                  <a:schemeClr val="bg1">
                    <a:lumMod val="25000"/>
                  </a:schemeClr>
                </a:solidFill>
                <a:latin typeface="Verdana"/>
                <a:ea typeface="Verdana"/>
                <a:cs typeface="+mn-cs"/>
              </a:endParaRPr>
            </a:p>
          </p:txBody>
        </p:sp>
        <p:sp>
          <p:nvSpPr>
            <p:cNvPr id="59" name="CuadroTexto 4">
              <a:extLst>
                <a:ext uri="{FF2B5EF4-FFF2-40B4-BE49-F238E27FC236}">
                  <a16:creationId xmlns:a16="http://schemas.microsoft.com/office/drawing/2014/main" id="{5AC4D0D0-83BA-64A1-566A-D1608EE18535}"/>
                </a:ext>
              </a:extLst>
            </p:cNvPr>
            <p:cNvSpPr txBox="1"/>
            <p:nvPr/>
          </p:nvSpPr>
          <p:spPr>
            <a:xfrm>
              <a:off x="2250149" y="2265437"/>
              <a:ext cx="809902"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60" name="CuadroTexto 5">
              <a:extLst>
                <a:ext uri="{FF2B5EF4-FFF2-40B4-BE49-F238E27FC236}">
                  <a16:creationId xmlns:a16="http://schemas.microsoft.com/office/drawing/2014/main" id="{0A6A3305-FDA3-7F63-44B4-F7131B89872C}"/>
                </a:ext>
              </a:extLst>
            </p:cNvPr>
            <p:cNvSpPr txBox="1"/>
            <p:nvPr/>
          </p:nvSpPr>
          <p:spPr>
            <a:xfrm>
              <a:off x="4127633" y="2269669"/>
              <a:ext cx="809902"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61" name="CuadroTexto 6">
              <a:extLst>
                <a:ext uri="{FF2B5EF4-FFF2-40B4-BE49-F238E27FC236}">
                  <a16:creationId xmlns:a16="http://schemas.microsoft.com/office/drawing/2014/main" id="{6ED825B9-97E1-06F8-5771-07F55733DD63}"/>
                </a:ext>
              </a:extLst>
            </p:cNvPr>
            <p:cNvSpPr txBox="1"/>
            <p:nvPr/>
          </p:nvSpPr>
          <p:spPr>
            <a:xfrm>
              <a:off x="2938065" y="2276020"/>
              <a:ext cx="809902"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40280BC4-B417-462C-A004-1DFE81863500}"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dirty="0">
                <a:solidFill>
                  <a:schemeClr val="bg1">
                    <a:lumMod val="25000"/>
                  </a:schemeClr>
                </a:solidFill>
                <a:latin typeface="Verdana"/>
                <a:ea typeface="Verdana"/>
                <a:cs typeface="+mn-cs"/>
              </a:endParaRPr>
            </a:p>
          </p:txBody>
        </p:sp>
        <p:sp>
          <p:nvSpPr>
            <p:cNvPr id="62" name="CuadroTexto 7">
              <a:extLst>
                <a:ext uri="{FF2B5EF4-FFF2-40B4-BE49-F238E27FC236}">
                  <a16:creationId xmlns:a16="http://schemas.microsoft.com/office/drawing/2014/main" id="{761490CA-A0F0-AF8C-A901-A5C8B3D82FDA}"/>
                </a:ext>
              </a:extLst>
            </p:cNvPr>
            <p:cNvSpPr txBox="1"/>
            <p:nvPr/>
          </p:nvSpPr>
          <p:spPr>
            <a:xfrm>
              <a:off x="4847299" y="2259087"/>
              <a:ext cx="809902"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77967DD3-569B-4E9E-85E7-81B7F392E0CD}"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dirty="0">
                <a:solidFill>
                  <a:schemeClr val="bg1">
                    <a:lumMod val="25000"/>
                  </a:schemeClr>
                </a:solidFill>
                <a:latin typeface="Verdana"/>
                <a:ea typeface="Verdana"/>
                <a:cs typeface="+mn-cs"/>
              </a:endParaRPr>
            </a:p>
          </p:txBody>
        </p:sp>
      </p:grpSp>
      <p:grpSp>
        <p:nvGrpSpPr>
          <p:cNvPr id="65" name="Grupo 64">
            <a:extLst>
              <a:ext uri="{FF2B5EF4-FFF2-40B4-BE49-F238E27FC236}">
                <a16:creationId xmlns:a16="http://schemas.microsoft.com/office/drawing/2014/main" id="{A86746DD-EF7F-44B4-AE3D-28C9AD119C12}"/>
              </a:ext>
            </a:extLst>
          </p:cNvPr>
          <p:cNvGrpSpPr/>
          <p:nvPr/>
        </p:nvGrpSpPr>
        <p:grpSpPr>
          <a:xfrm>
            <a:off x="4763863" y="1406199"/>
            <a:ext cx="4169381" cy="3336913"/>
            <a:chOff x="0" y="0"/>
            <a:chExt cx="4222488" cy="3334338"/>
          </a:xfrm>
        </p:grpSpPr>
        <p:grpSp>
          <p:nvGrpSpPr>
            <p:cNvPr id="66" name="Grupo 65">
              <a:extLst>
                <a:ext uri="{FF2B5EF4-FFF2-40B4-BE49-F238E27FC236}">
                  <a16:creationId xmlns:a16="http://schemas.microsoft.com/office/drawing/2014/main" id="{CC5C641D-4715-3E08-CA39-F25573ECD1B7}"/>
                </a:ext>
              </a:extLst>
            </p:cNvPr>
            <p:cNvGrpSpPr/>
            <p:nvPr/>
          </p:nvGrpSpPr>
          <p:grpSpPr>
            <a:xfrm>
              <a:off x="0" y="3379"/>
              <a:ext cx="869995" cy="3330959"/>
              <a:chOff x="0" y="3379"/>
              <a:chExt cx="871765" cy="3295467"/>
            </a:xfrm>
          </p:grpSpPr>
          <p:grpSp>
            <p:nvGrpSpPr>
              <p:cNvPr id="178" name="Grupo 177">
                <a:extLst>
                  <a:ext uri="{FF2B5EF4-FFF2-40B4-BE49-F238E27FC236}">
                    <a16:creationId xmlns:a16="http://schemas.microsoft.com/office/drawing/2014/main" id="{933C1417-75BC-170B-4916-250667585BFB}"/>
                  </a:ext>
                </a:extLst>
              </p:cNvPr>
              <p:cNvGrpSpPr/>
              <p:nvPr/>
            </p:nvGrpSpPr>
            <p:grpSpPr>
              <a:xfrm>
                <a:off x="9516" y="3379"/>
                <a:ext cx="862249" cy="3295467"/>
                <a:chOff x="9516" y="3379"/>
                <a:chExt cx="862249" cy="3295467"/>
              </a:xfrm>
            </p:grpSpPr>
            <p:grpSp>
              <p:nvGrpSpPr>
                <p:cNvPr id="182" name="Grupo 181">
                  <a:extLst>
                    <a:ext uri="{FF2B5EF4-FFF2-40B4-BE49-F238E27FC236}">
                      <a16:creationId xmlns:a16="http://schemas.microsoft.com/office/drawing/2014/main" id="{9A5C9E2C-7BF5-1784-6395-6A16C3B7480B}"/>
                    </a:ext>
                  </a:extLst>
                </p:cNvPr>
                <p:cNvGrpSpPr/>
                <p:nvPr/>
              </p:nvGrpSpPr>
              <p:grpSpPr>
                <a:xfrm>
                  <a:off x="9516" y="3379"/>
                  <a:ext cx="862249" cy="3295467"/>
                  <a:chOff x="9516" y="3379"/>
                  <a:chExt cx="860459" cy="3360780"/>
                </a:xfrm>
              </p:grpSpPr>
              <p:sp>
                <p:nvSpPr>
                  <p:cNvPr id="186" name="Rectángulo 185">
                    <a:extLst>
                      <a:ext uri="{FF2B5EF4-FFF2-40B4-BE49-F238E27FC236}">
                        <a16:creationId xmlns:a16="http://schemas.microsoft.com/office/drawing/2014/main" id="{31EF588E-A009-7310-E187-25CC50C6EB70}"/>
                      </a:ext>
                    </a:extLst>
                  </p:cNvPr>
                  <p:cNvSpPr/>
                  <p:nvPr/>
                </p:nvSpPr>
                <p:spPr>
                  <a:xfrm>
                    <a:off x="72872" y="14811"/>
                    <a:ext cx="562051" cy="702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Sector Público</a:t>
                    </a:r>
                  </a:p>
                </p:txBody>
              </p:sp>
              <p:sp>
                <p:nvSpPr>
                  <p:cNvPr id="187" name="Rectángulo 186">
                    <a:extLst>
                      <a:ext uri="{FF2B5EF4-FFF2-40B4-BE49-F238E27FC236}">
                        <a16:creationId xmlns:a16="http://schemas.microsoft.com/office/drawing/2014/main" id="{CBCCC5F7-9280-35F7-65F2-6B83B04DA692}"/>
                      </a:ext>
                    </a:extLst>
                  </p:cNvPr>
                  <p:cNvSpPr/>
                  <p:nvPr/>
                </p:nvSpPr>
                <p:spPr>
                  <a:xfrm>
                    <a:off x="72870" y="746836"/>
                    <a:ext cx="562052" cy="324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71069AB4-3D13-49E9-B671-B6CD24C251D4}"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55,5%</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88" name="Elipse 187">
                    <a:extLst>
                      <a:ext uri="{FF2B5EF4-FFF2-40B4-BE49-F238E27FC236}">
                        <a16:creationId xmlns:a16="http://schemas.microsoft.com/office/drawing/2014/main" id="{62C1C5A0-FD29-B15A-64C6-FCA4F9DE0F78}"/>
                      </a:ext>
                    </a:extLst>
                  </p:cNvPr>
                  <p:cNvSpPr/>
                  <p:nvPr/>
                </p:nvSpPr>
                <p:spPr>
                  <a:xfrm>
                    <a:off x="72872" y="14810"/>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89" name="Elipse 188">
                    <a:extLst>
                      <a:ext uri="{FF2B5EF4-FFF2-40B4-BE49-F238E27FC236}">
                        <a16:creationId xmlns:a16="http://schemas.microsoft.com/office/drawing/2014/main" id="{6DC29FD6-9049-0463-8673-F643448D1E12}"/>
                      </a:ext>
                    </a:extLst>
                  </p:cNvPr>
                  <p:cNvSpPr/>
                  <p:nvPr/>
                </p:nvSpPr>
                <p:spPr>
                  <a:xfrm>
                    <a:off x="9516" y="56722"/>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90" name="Elipse 189">
                    <a:extLst>
                      <a:ext uri="{FF2B5EF4-FFF2-40B4-BE49-F238E27FC236}">
                        <a16:creationId xmlns:a16="http://schemas.microsoft.com/office/drawing/2014/main" id="{6BAEFDB2-9AA0-99BD-6653-78A3FE1B7B8D}"/>
                      </a:ext>
                    </a:extLst>
                  </p:cNvPr>
                  <p:cNvSpPr/>
                  <p:nvPr/>
                </p:nvSpPr>
                <p:spPr>
                  <a:xfrm>
                    <a:off x="32895" y="3379"/>
                    <a:ext cx="576000"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91" name="Rectángulo 190">
                    <a:extLst>
                      <a:ext uri="{FF2B5EF4-FFF2-40B4-BE49-F238E27FC236}">
                        <a16:creationId xmlns:a16="http://schemas.microsoft.com/office/drawing/2014/main" id="{CD8A56EA-5A37-2082-5E10-FE4A6F17DDB6}"/>
                      </a:ext>
                    </a:extLst>
                  </p:cNvPr>
                  <p:cNvSpPr/>
                  <p:nvPr/>
                </p:nvSpPr>
                <p:spPr>
                  <a:xfrm>
                    <a:off x="653975" y="14808"/>
                    <a:ext cx="216000" cy="10548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72000" tIns="0" rIns="72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0BC95A1A-78CD-498F-BA25-7E33BD7BE551}"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$ 251.828,0 </a:t>
                    </a:fld>
                    <a:endParaRPr lang="es-CO" sz="8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92" name="Rectángulo 191">
                    <a:extLst>
                      <a:ext uri="{FF2B5EF4-FFF2-40B4-BE49-F238E27FC236}">
                        <a16:creationId xmlns:a16="http://schemas.microsoft.com/office/drawing/2014/main" id="{90DB3E8D-6CD1-F087-CBB2-3478404F38C0}"/>
                      </a:ext>
                    </a:extLst>
                  </p:cNvPr>
                  <p:cNvSpPr/>
                  <p:nvPr/>
                </p:nvSpPr>
                <p:spPr>
                  <a:xfrm>
                    <a:off x="64940" y="1161620"/>
                    <a:ext cx="562051" cy="7020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Nacional</a:t>
                    </a:r>
                  </a:p>
                </p:txBody>
              </p:sp>
              <p:sp>
                <p:nvSpPr>
                  <p:cNvPr id="193" name="Rectángulo 192">
                    <a:extLst>
                      <a:ext uri="{FF2B5EF4-FFF2-40B4-BE49-F238E27FC236}">
                        <a16:creationId xmlns:a16="http://schemas.microsoft.com/office/drawing/2014/main" id="{48CF471D-A961-4474-21DC-EF6CCAAE5528}"/>
                      </a:ext>
                    </a:extLst>
                  </p:cNvPr>
                  <p:cNvSpPr/>
                  <p:nvPr/>
                </p:nvSpPr>
                <p:spPr>
                  <a:xfrm>
                    <a:off x="649210" y="1161617"/>
                    <a:ext cx="216000" cy="10548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ED694345-81C4-404A-9719-ECD65B722808}"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$ 94.601,3 </a:t>
                    </a:fld>
                    <a:endParaRPr lang="es-CO" sz="8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94" name="Rectángulo 193">
                    <a:extLst>
                      <a:ext uri="{FF2B5EF4-FFF2-40B4-BE49-F238E27FC236}">
                        <a16:creationId xmlns:a16="http://schemas.microsoft.com/office/drawing/2014/main" id="{C0F5A02B-D7AE-D68F-C9A8-BE1460E5D354}"/>
                      </a:ext>
                    </a:extLst>
                  </p:cNvPr>
                  <p:cNvSpPr/>
                  <p:nvPr/>
                </p:nvSpPr>
                <p:spPr>
                  <a:xfrm>
                    <a:off x="68108" y="2311372"/>
                    <a:ext cx="562051" cy="702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2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Territorial</a:t>
                    </a:r>
                  </a:p>
                </p:txBody>
              </p:sp>
              <p:sp>
                <p:nvSpPr>
                  <p:cNvPr id="195" name="Rectángulo 194">
                    <a:extLst>
                      <a:ext uri="{FF2B5EF4-FFF2-40B4-BE49-F238E27FC236}">
                        <a16:creationId xmlns:a16="http://schemas.microsoft.com/office/drawing/2014/main" id="{86E64A1D-7219-CD23-5D4D-EC8FD344FE10}"/>
                      </a:ext>
                    </a:extLst>
                  </p:cNvPr>
                  <p:cNvSpPr/>
                  <p:nvPr/>
                </p:nvSpPr>
                <p:spPr>
                  <a:xfrm>
                    <a:off x="68108" y="3040159"/>
                    <a:ext cx="562052" cy="324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EB73E59D-B884-4009-BCD0-6E4E08F3B1A5}"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76,5%</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96" name="Rectángulo 195">
                    <a:extLst>
                      <a:ext uri="{FF2B5EF4-FFF2-40B4-BE49-F238E27FC236}">
                        <a16:creationId xmlns:a16="http://schemas.microsoft.com/office/drawing/2014/main" id="{9F376040-FC8B-3F10-573A-C0CDCFADBED1}"/>
                      </a:ext>
                    </a:extLst>
                  </p:cNvPr>
                  <p:cNvSpPr/>
                  <p:nvPr/>
                </p:nvSpPr>
                <p:spPr>
                  <a:xfrm>
                    <a:off x="649211" y="2308133"/>
                    <a:ext cx="216000" cy="1054801"/>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F822F779-7D28-400A-90C3-49C20EB9863A}"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$ 27.385,3 </a:t>
                    </a:fld>
                    <a:endParaRPr lang="es-CO" sz="8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97" name="Rectángulo 196">
                    <a:extLst>
                      <a:ext uri="{FF2B5EF4-FFF2-40B4-BE49-F238E27FC236}">
                        <a16:creationId xmlns:a16="http://schemas.microsoft.com/office/drawing/2014/main" id="{F8883011-BAA7-DCC0-9FCB-54CAC6055F03}"/>
                      </a:ext>
                    </a:extLst>
                  </p:cNvPr>
                  <p:cNvSpPr/>
                  <p:nvPr/>
                </p:nvSpPr>
                <p:spPr>
                  <a:xfrm>
                    <a:off x="68103" y="1893348"/>
                    <a:ext cx="562052" cy="32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rtl="0">
                      <a:lnSpc>
                        <a:spcPct val="100000"/>
                      </a:lnSpc>
                      <a:spcBef>
                        <a:spcPts val="0"/>
                      </a:spcBef>
                      <a:spcAft>
                        <a:spcPts val="0"/>
                      </a:spcAft>
                      <a:buClr>
                        <a:srgbClr val="000000"/>
                      </a:buClr>
                      <a:buFont typeface="Arial"/>
                    </a:pPr>
                    <a:fld id="{5ED5FA9D-71F5-4112-939D-5ADCA0D02862}" type="TxLink">
                      <a:rPr lang="en-US"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rPr>
                      <a:pPr marL="0" marR="0" indent="0" algn="ctr" rtl="0">
                        <a:lnSpc>
                          <a:spcPct val="100000"/>
                        </a:lnSpc>
                        <a:spcBef>
                          <a:spcPts val="0"/>
                        </a:spcBef>
                        <a:spcAft>
                          <a:spcPts val="0"/>
                        </a:spcAft>
                        <a:buClr>
                          <a:srgbClr val="000000"/>
                        </a:buClr>
                        <a:buFont typeface="Arial"/>
                      </a:pPr>
                      <a:t>69,0%</a:t>
                    </a:fld>
                    <a:endParaRPr lang="es-CO"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endParaRPr>
                  </a:p>
                </p:txBody>
              </p:sp>
            </p:grpSp>
            <p:sp>
              <p:nvSpPr>
                <p:cNvPr id="183" name="Elipse 182">
                  <a:extLst>
                    <a:ext uri="{FF2B5EF4-FFF2-40B4-BE49-F238E27FC236}">
                      <a16:creationId xmlns:a16="http://schemas.microsoft.com/office/drawing/2014/main" id="{36AF3139-193C-CD3F-B3ED-3AE281F5A3FC}"/>
                    </a:ext>
                  </a:extLst>
                </p:cNvPr>
                <p:cNvSpPr/>
                <p:nvPr/>
              </p:nvSpPr>
              <p:spPr>
                <a:xfrm>
                  <a:off x="95242" y="1129012"/>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84" name="Elipse 183">
                  <a:extLst>
                    <a:ext uri="{FF2B5EF4-FFF2-40B4-BE49-F238E27FC236}">
                      <a16:creationId xmlns:a16="http://schemas.microsoft.com/office/drawing/2014/main" id="{B440333F-18C1-B160-8241-702929CC5961}"/>
                    </a:ext>
                  </a:extLst>
                </p:cNvPr>
                <p:cNvSpPr/>
                <p:nvPr/>
              </p:nvSpPr>
              <p:spPr>
                <a:xfrm>
                  <a:off x="31750" y="1170110"/>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85" name="Elipse 184">
                  <a:extLst>
                    <a:ext uri="{FF2B5EF4-FFF2-40B4-BE49-F238E27FC236}">
                      <a16:creationId xmlns:a16="http://schemas.microsoft.com/office/drawing/2014/main" id="{0840E031-B2DC-9E38-C86D-D7FC29546BF1}"/>
                    </a:ext>
                  </a:extLst>
                </p:cNvPr>
                <p:cNvSpPr/>
                <p:nvPr/>
              </p:nvSpPr>
              <p:spPr>
                <a:xfrm>
                  <a:off x="55185" y="1117808"/>
                  <a:ext cx="577197"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sp>
            <p:nvSpPr>
              <p:cNvPr id="179" name="Elipse 178">
                <a:extLst>
                  <a:ext uri="{FF2B5EF4-FFF2-40B4-BE49-F238E27FC236}">
                    <a16:creationId xmlns:a16="http://schemas.microsoft.com/office/drawing/2014/main" id="{E90CAFF3-CA92-F4DD-FDFF-E948E01DA665}"/>
                  </a:ext>
                </a:extLst>
              </p:cNvPr>
              <p:cNvSpPr/>
              <p:nvPr/>
            </p:nvSpPr>
            <p:spPr>
              <a:xfrm>
                <a:off x="63492" y="2243436"/>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80" name="Elipse 179">
                <a:extLst>
                  <a:ext uri="{FF2B5EF4-FFF2-40B4-BE49-F238E27FC236}">
                    <a16:creationId xmlns:a16="http://schemas.microsoft.com/office/drawing/2014/main" id="{0BCD6DD2-BF85-72FB-8B1E-333E9BD495C7}"/>
                  </a:ext>
                </a:extLst>
              </p:cNvPr>
              <p:cNvSpPr/>
              <p:nvPr/>
            </p:nvSpPr>
            <p:spPr>
              <a:xfrm>
                <a:off x="0" y="2284534"/>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81" name="Elipse 180">
                <a:extLst>
                  <a:ext uri="{FF2B5EF4-FFF2-40B4-BE49-F238E27FC236}">
                    <a16:creationId xmlns:a16="http://schemas.microsoft.com/office/drawing/2014/main" id="{EC575197-C2F4-D4AF-5193-7EA7F34802F1}"/>
                  </a:ext>
                </a:extLst>
              </p:cNvPr>
              <p:cNvSpPr/>
              <p:nvPr/>
            </p:nvSpPr>
            <p:spPr>
              <a:xfrm>
                <a:off x="23433" y="2232232"/>
                <a:ext cx="577197"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grpSp>
          <p:nvGrpSpPr>
            <p:cNvPr id="67" name="Grupo 66">
              <a:extLst>
                <a:ext uri="{FF2B5EF4-FFF2-40B4-BE49-F238E27FC236}">
                  <a16:creationId xmlns:a16="http://schemas.microsoft.com/office/drawing/2014/main" id="{5AA6E0DF-EB11-5D01-25EA-9CA5C9E0FD33}"/>
                </a:ext>
              </a:extLst>
            </p:cNvPr>
            <p:cNvGrpSpPr/>
            <p:nvPr/>
          </p:nvGrpSpPr>
          <p:grpSpPr>
            <a:xfrm>
              <a:off x="856106" y="0"/>
              <a:ext cx="3366382" cy="3320077"/>
              <a:chOff x="856106" y="0"/>
              <a:chExt cx="3366382" cy="3320077"/>
            </a:xfrm>
          </p:grpSpPr>
          <p:grpSp>
            <p:nvGrpSpPr>
              <p:cNvPr id="68" name="Grupo 67">
                <a:extLst>
                  <a:ext uri="{FF2B5EF4-FFF2-40B4-BE49-F238E27FC236}">
                    <a16:creationId xmlns:a16="http://schemas.microsoft.com/office/drawing/2014/main" id="{0C268EB2-0DAD-24AB-096F-FC3012CB6A10}"/>
                  </a:ext>
                </a:extLst>
              </p:cNvPr>
              <p:cNvGrpSpPr/>
              <p:nvPr/>
            </p:nvGrpSpPr>
            <p:grpSpPr>
              <a:xfrm>
                <a:off x="892281" y="0"/>
                <a:ext cx="3315927" cy="1099285"/>
                <a:chOff x="892281" y="0"/>
                <a:chExt cx="3315927" cy="1099285"/>
              </a:xfrm>
            </p:grpSpPr>
            <p:grpSp>
              <p:nvGrpSpPr>
                <p:cNvPr id="162" name="Grupo 161">
                  <a:extLst>
                    <a:ext uri="{FF2B5EF4-FFF2-40B4-BE49-F238E27FC236}">
                      <a16:creationId xmlns:a16="http://schemas.microsoft.com/office/drawing/2014/main" id="{9CB84AE9-6DAE-FEC7-48E8-6DCEDC077EE2}"/>
                    </a:ext>
                  </a:extLst>
                </p:cNvPr>
                <p:cNvGrpSpPr/>
                <p:nvPr/>
              </p:nvGrpSpPr>
              <p:grpSpPr>
                <a:xfrm>
                  <a:off x="892281" y="0"/>
                  <a:ext cx="3315927" cy="1099285"/>
                  <a:chOff x="892281" y="0"/>
                  <a:chExt cx="3321934" cy="1074348"/>
                </a:xfrm>
              </p:grpSpPr>
              <p:grpSp>
                <p:nvGrpSpPr>
                  <p:cNvPr id="166" name="Grupo 165">
                    <a:extLst>
                      <a:ext uri="{FF2B5EF4-FFF2-40B4-BE49-F238E27FC236}">
                        <a16:creationId xmlns:a16="http://schemas.microsoft.com/office/drawing/2014/main" id="{52C44519-CC44-01A2-AF04-3A598F41361B}"/>
                      </a:ext>
                    </a:extLst>
                  </p:cNvPr>
                  <p:cNvGrpSpPr/>
                  <p:nvPr/>
                </p:nvGrpSpPr>
                <p:grpSpPr>
                  <a:xfrm>
                    <a:off x="892281" y="0"/>
                    <a:ext cx="1134764" cy="1074162"/>
                    <a:chOff x="892281" y="0"/>
                    <a:chExt cx="1134764" cy="1074162"/>
                  </a:xfrm>
                </p:grpSpPr>
                <p:sp>
                  <p:nvSpPr>
                    <p:cNvPr id="175" name="CuadroTexto 73">
                      <a:extLst>
                        <a:ext uri="{FF2B5EF4-FFF2-40B4-BE49-F238E27FC236}">
                          <a16:creationId xmlns:a16="http://schemas.microsoft.com/office/drawing/2014/main" id="{2F217F9F-4424-3C95-6E19-44E17F937163}"/>
                        </a:ext>
                      </a:extLst>
                    </p:cNvPr>
                    <p:cNvSpPr txBox="1"/>
                    <p:nvPr/>
                  </p:nvSpPr>
                  <p:spPr>
                    <a:xfrm>
                      <a:off x="970405"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A57F8F20-20B7-44B1-B6C7-848BBFD50E70}" type="TxLink">
                        <a:rPr lang="en-US" sz="1000" b="0" i="0" u="none" strike="noStrike" kern="1200">
                          <a:solidFill>
                            <a:srgbClr val="453C5C"/>
                          </a:solidFill>
                          <a:latin typeface="Verdana"/>
                          <a:ea typeface="Verdana"/>
                          <a:cs typeface="Verdana"/>
                        </a:rPr>
                        <a:pPr algn="ctr"/>
                        <a:t>Bonos</a:t>
                      </a:fld>
                      <a:endParaRPr lang="es-MX" sz="1600" kern="1200"/>
                    </a:p>
                  </p:txBody>
                </p:sp>
                <p:sp>
                  <p:nvSpPr>
                    <p:cNvPr id="176" name="CuadroTexto 74">
                      <a:extLst>
                        <a:ext uri="{FF2B5EF4-FFF2-40B4-BE49-F238E27FC236}">
                          <a16:creationId xmlns:a16="http://schemas.microsoft.com/office/drawing/2014/main" id="{D05B1A2F-802D-C6F9-19AE-278A15467FE1}"/>
                        </a:ext>
                      </a:extLst>
                    </p:cNvPr>
                    <p:cNvSpPr txBox="1"/>
                    <p:nvPr/>
                  </p:nvSpPr>
                  <p:spPr>
                    <a:xfrm>
                      <a:off x="892281" y="635210"/>
                      <a:ext cx="1106074" cy="242392"/>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513774D4-ECFD-43C8-BEA2-46C79EC9099C}" type="TxLink">
                        <a:rPr lang="en-US" sz="1000" b="1" i="0" u="none" strike="noStrike" kern="1200">
                          <a:solidFill>
                            <a:srgbClr val="453C5C"/>
                          </a:solidFill>
                          <a:latin typeface="Verdana"/>
                          <a:ea typeface="Verdana"/>
                          <a:cs typeface="Verdana"/>
                        </a:rPr>
                        <a:pPr marL="0" indent="0" algn="ctr"/>
                        <a:t> $ 144.725,1 </a:t>
                      </a:fld>
                      <a:endParaRPr lang="es-MX" sz="1000" b="1" i="0" u="none" strike="noStrike" kern="1200">
                        <a:solidFill>
                          <a:srgbClr val="453C5C"/>
                        </a:solidFill>
                        <a:latin typeface="Verdana"/>
                        <a:ea typeface="Verdana"/>
                        <a:cs typeface="Verdana"/>
                      </a:endParaRPr>
                    </a:p>
                  </p:txBody>
                </p:sp>
                <p:sp>
                  <p:nvSpPr>
                    <p:cNvPr id="177" name="CuadroTexto 75">
                      <a:extLst>
                        <a:ext uri="{FF2B5EF4-FFF2-40B4-BE49-F238E27FC236}">
                          <a16:creationId xmlns:a16="http://schemas.microsoft.com/office/drawing/2014/main" id="{740CF71F-7D46-DB49-DC8C-FA470A64A460}"/>
                        </a:ext>
                      </a:extLst>
                    </p:cNvPr>
                    <p:cNvSpPr txBox="1"/>
                    <p:nvPr/>
                  </p:nvSpPr>
                  <p:spPr>
                    <a:xfrm>
                      <a:off x="1009119" y="816555"/>
                      <a:ext cx="944880" cy="25760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1F6302B3-C767-430D-AF36-52903438D5B8}" type="TxLink">
                        <a:rPr lang="en-US" sz="1100" b="0" i="0" u="none" strike="noStrike" kern="1200">
                          <a:solidFill>
                            <a:srgbClr val="453C5C"/>
                          </a:solidFill>
                          <a:latin typeface="Verdana"/>
                          <a:ea typeface="Verdana"/>
                          <a:cs typeface="Verdana"/>
                        </a:rPr>
                        <a:pPr algn="ctr"/>
                        <a:t>57,5%</a:t>
                      </a:fld>
                      <a:endParaRPr lang="es-MX" sz="2000" b="1" kern="1200"/>
                    </a:p>
                  </p:txBody>
                </p:sp>
              </p:grpSp>
              <p:grpSp>
                <p:nvGrpSpPr>
                  <p:cNvPr id="167" name="Grupo 166">
                    <a:extLst>
                      <a:ext uri="{FF2B5EF4-FFF2-40B4-BE49-F238E27FC236}">
                        <a16:creationId xmlns:a16="http://schemas.microsoft.com/office/drawing/2014/main" id="{801CDF3D-AFCE-376D-ED25-393E5CA12809}"/>
                      </a:ext>
                    </a:extLst>
                  </p:cNvPr>
                  <p:cNvGrpSpPr/>
                  <p:nvPr/>
                </p:nvGrpSpPr>
                <p:grpSpPr>
                  <a:xfrm>
                    <a:off x="2039862" y="0"/>
                    <a:ext cx="1063418" cy="1074348"/>
                    <a:chOff x="2039862" y="0"/>
                    <a:chExt cx="1063418" cy="1074348"/>
                  </a:xfrm>
                </p:grpSpPr>
                <p:sp>
                  <p:nvSpPr>
                    <p:cNvPr id="172" name="CuadroTexto 70">
                      <a:extLst>
                        <a:ext uri="{FF2B5EF4-FFF2-40B4-BE49-F238E27FC236}">
                          <a16:creationId xmlns:a16="http://schemas.microsoft.com/office/drawing/2014/main" id="{4555AFCF-A485-3582-6FA9-5631325D167D}"/>
                        </a:ext>
                      </a:extLst>
                    </p:cNvPr>
                    <p:cNvSpPr txBox="1"/>
                    <p:nvPr/>
                  </p:nvSpPr>
                  <p:spPr>
                    <a:xfrm>
                      <a:off x="2046640"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4D2C549-D4DF-45C8-9F27-0033ECE0B0D0}" type="TxLink">
                        <a:rPr lang="en-US" sz="1000" b="0" i="0" u="none" strike="noStrike" kern="1200">
                          <a:solidFill>
                            <a:srgbClr val="453C5C"/>
                          </a:solidFill>
                          <a:latin typeface="Verdana"/>
                          <a:ea typeface="Verdana"/>
                          <a:cs typeface="Verdana"/>
                        </a:rPr>
                        <a:pPr algn="ctr"/>
                        <a:t>Inversiones de portafolio en admin.</a:t>
                      </a:fld>
                      <a:endParaRPr lang="es-MX" sz="1600" kern="1200"/>
                    </a:p>
                  </p:txBody>
                </p:sp>
                <p:sp>
                  <p:nvSpPr>
                    <p:cNvPr id="173" name="CuadroTexto 71">
                      <a:extLst>
                        <a:ext uri="{FF2B5EF4-FFF2-40B4-BE49-F238E27FC236}">
                          <a16:creationId xmlns:a16="http://schemas.microsoft.com/office/drawing/2014/main" id="{7C28BA25-3B5C-E6D7-F4C0-35EE583B61C6}"/>
                        </a:ext>
                      </a:extLst>
                    </p:cNvPr>
                    <p:cNvSpPr txBox="1"/>
                    <p:nvPr/>
                  </p:nvSpPr>
                  <p:spPr>
                    <a:xfrm>
                      <a:off x="2039862" y="635210"/>
                      <a:ext cx="1017800"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096BD68C-7405-485E-B4B2-3A925D12BE85}" type="TxLink">
                        <a:rPr lang="en-US" sz="1000" b="1" i="0" u="none" strike="noStrike" kern="1200">
                          <a:solidFill>
                            <a:srgbClr val="453C5C"/>
                          </a:solidFill>
                          <a:latin typeface="Verdana"/>
                          <a:ea typeface="Verdana"/>
                          <a:cs typeface="Verdana"/>
                        </a:rPr>
                        <a:pPr marL="0" indent="0" algn="ctr"/>
                        <a:t> $ 69.179,0 </a:t>
                      </a:fld>
                      <a:endParaRPr lang="es-MX" sz="1000" b="1" i="0" u="none" strike="noStrike" kern="1200">
                        <a:solidFill>
                          <a:srgbClr val="453C5C"/>
                        </a:solidFill>
                        <a:latin typeface="Verdana"/>
                        <a:ea typeface="Verdana"/>
                        <a:cs typeface="Verdana"/>
                      </a:endParaRPr>
                    </a:p>
                  </p:txBody>
                </p:sp>
                <p:sp>
                  <p:nvSpPr>
                    <p:cNvPr id="174" name="CuadroTexto 72">
                      <a:extLst>
                        <a:ext uri="{FF2B5EF4-FFF2-40B4-BE49-F238E27FC236}">
                          <a16:creationId xmlns:a16="http://schemas.microsoft.com/office/drawing/2014/main" id="{142AAD88-D71A-0E5D-A08B-034CB4E01944}"/>
                        </a:ext>
                      </a:extLst>
                    </p:cNvPr>
                    <p:cNvSpPr txBox="1"/>
                    <p:nvPr/>
                  </p:nvSpPr>
                  <p:spPr>
                    <a:xfrm>
                      <a:off x="2076323" y="810926"/>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EA675586-4006-4278-94D2-9A0437DE5F87}" type="TxLink">
                        <a:rPr lang="en-US" sz="1100" b="0" i="0" u="none" strike="noStrike" kern="1200">
                          <a:solidFill>
                            <a:srgbClr val="453C5C"/>
                          </a:solidFill>
                          <a:latin typeface="Verdana"/>
                          <a:ea typeface="Verdana"/>
                          <a:cs typeface="Verdana"/>
                        </a:rPr>
                        <a:pPr algn="ctr"/>
                        <a:t>27,5%</a:t>
                      </a:fld>
                      <a:endParaRPr lang="es-MX" sz="2000" b="1" kern="1200"/>
                    </a:p>
                  </p:txBody>
                </p:sp>
              </p:grpSp>
              <p:grpSp>
                <p:nvGrpSpPr>
                  <p:cNvPr id="168" name="Grupo 167">
                    <a:extLst>
                      <a:ext uri="{FF2B5EF4-FFF2-40B4-BE49-F238E27FC236}">
                        <a16:creationId xmlns:a16="http://schemas.microsoft.com/office/drawing/2014/main" id="{EE9FAD43-95EE-7089-D823-B1125789F305}"/>
                      </a:ext>
                    </a:extLst>
                  </p:cNvPr>
                  <p:cNvGrpSpPr/>
                  <p:nvPr/>
                </p:nvGrpSpPr>
                <p:grpSpPr>
                  <a:xfrm>
                    <a:off x="3095705" y="0"/>
                    <a:ext cx="1118510" cy="1073671"/>
                    <a:chOff x="3095705" y="0"/>
                    <a:chExt cx="1118510" cy="1073671"/>
                  </a:xfrm>
                </p:grpSpPr>
                <p:sp>
                  <p:nvSpPr>
                    <p:cNvPr id="169" name="CuadroTexto 67">
                      <a:extLst>
                        <a:ext uri="{FF2B5EF4-FFF2-40B4-BE49-F238E27FC236}">
                          <a16:creationId xmlns:a16="http://schemas.microsoft.com/office/drawing/2014/main" id="{F9474784-AD5D-F6DB-86F4-6D18DA5EB67A}"/>
                        </a:ext>
                      </a:extLst>
                    </p:cNvPr>
                    <p:cNvSpPr txBox="1"/>
                    <p:nvPr/>
                  </p:nvSpPr>
                  <p:spPr>
                    <a:xfrm>
                      <a:off x="3095705"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6C7CE6F1-630D-4997-98BE-F2FCD2117F46}" type="TxLink">
                        <a:rPr lang="en-US" sz="1000" b="0" i="0" u="none" strike="noStrike" kern="1200">
                          <a:solidFill>
                            <a:srgbClr val="453C5C"/>
                          </a:solidFill>
                          <a:latin typeface="Verdana"/>
                          <a:ea typeface="Verdana"/>
                          <a:cs typeface="Verdana"/>
                        </a:rPr>
                        <a:pPr algn="ctr"/>
                        <a:t>Papeles a descuento</a:t>
                      </a:fld>
                      <a:endParaRPr lang="es-MX" sz="1600" kern="1200"/>
                    </a:p>
                  </p:txBody>
                </p:sp>
                <p:sp>
                  <p:nvSpPr>
                    <p:cNvPr id="170" name="CuadroTexto 68">
                      <a:extLst>
                        <a:ext uri="{FF2B5EF4-FFF2-40B4-BE49-F238E27FC236}">
                          <a16:creationId xmlns:a16="http://schemas.microsoft.com/office/drawing/2014/main" id="{2FE24CD9-264E-A690-21F7-FE5E6E0688E8}"/>
                        </a:ext>
                      </a:extLst>
                    </p:cNvPr>
                    <p:cNvSpPr txBox="1"/>
                    <p:nvPr/>
                  </p:nvSpPr>
                  <p:spPr>
                    <a:xfrm>
                      <a:off x="3157283" y="635209"/>
                      <a:ext cx="1056932"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AF3ECBBA-7B2F-44CB-8D12-78AB8274631E}" type="TxLink">
                        <a:rPr lang="en-US" sz="1000" b="1" i="0" u="none" strike="noStrike" kern="1200">
                          <a:solidFill>
                            <a:srgbClr val="453C5C"/>
                          </a:solidFill>
                          <a:latin typeface="Verdana"/>
                          <a:ea typeface="Verdana"/>
                          <a:cs typeface="Verdana"/>
                        </a:rPr>
                        <a:pPr marL="0" indent="0" algn="ctr"/>
                        <a:t> $ 19.427,6 </a:t>
                      </a:fld>
                      <a:endParaRPr lang="es-MX" sz="1000" b="1" i="0" u="none" strike="noStrike" kern="1200">
                        <a:solidFill>
                          <a:srgbClr val="453C5C"/>
                        </a:solidFill>
                        <a:latin typeface="Verdana"/>
                        <a:ea typeface="Verdana"/>
                        <a:cs typeface="Verdana"/>
                      </a:endParaRPr>
                    </a:p>
                  </p:txBody>
                </p:sp>
                <p:sp>
                  <p:nvSpPr>
                    <p:cNvPr id="171" name="CuadroTexto 69">
                      <a:extLst>
                        <a:ext uri="{FF2B5EF4-FFF2-40B4-BE49-F238E27FC236}">
                          <a16:creationId xmlns:a16="http://schemas.microsoft.com/office/drawing/2014/main" id="{9D760CB6-7FF7-8034-06F4-A5DEBF158C2E}"/>
                        </a:ext>
                      </a:extLst>
                    </p:cNvPr>
                    <p:cNvSpPr txBox="1"/>
                    <p:nvPr/>
                  </p:nvSpPr>
                  <p:spPr>
                    <a:xfrm>
                      <a:off x="3213309" y="810249"/>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FE296A8A-72A0-4604-AE7B-D77C14DBECF3}" type="TxLink">
                        <a:rPr lang="en-US" sz="1100" b="0" i="0" u="none" strike="noStrike" kern="1200">
                          <a:solidFill>
                            <a:srgbClr val="453C5C"/>
                          </a:solidFill>
                          <a:latin typeface="Verdana"/>
                          <a:ea typeface="Verdana"/>
                          <a:cs typeface="Verdana"/>
                        </a:rPr>
                        <a:pPr algn="ctr"/>
                        <a:t>7,7%</a:t>
                      </a:fld>
                      <a:endParaRPr lang="es-MX" sz="2000" b="1" kern="1200"/>
                    </a:p>
                  </p:txBody>
                </p:sp>
              </p:grpSp>
            </p:grpSp>
            <p:cxnSp>
              <p:nvCxnSpPr>
                <p:cNvPr id="163" name="Conector recto 162">
                  <a:extLst>
                    <a:ext uri="{FF2B5EF4-FFF2-40B4-BE49-F238E27FC236}">
                      <a16:creationId xmlns:a16="http://schemas.microsoft.com/office/drawing/2014/main" id="{464E0D28-8FB1-39D5-1890-88DAF6706A42}"/>
                    </a:ext>
                  </a:extLst>
                </p:cNvPr>
                <p:cNvCxnSpPr/>
                <p:nvPr/>
              </p:nvCxnSpPr>
              <p:spPr>
                <a:xfrm flipV="1">
                  <a:off x="965596" y="629875"/>
                  <a:ext cx="3223574" cy="761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4" name="Conector recto 163">
                  <a:extLst>
                    <a:ext uri="{FF2B5EF4-FFF2-40B4-BE49-F238E27FC236}">
                      <a16:creationId xmlns:a16="http://schemas.microsoft.com/office/drawing/2014/main" id="{E290C5FB-6538-C2E9-01C4-DF74EB41C6B5}"/>
                    </a:ext>
                  </a:extLst>
                </p:cNvPr>
                <p:cNvCxnSpPr/>
                <p:nvPr/>
              </p:nvCxnSpPr>
              <p:spPr>
                <a:xfrm>
                  <a:off x="2012290" y="23697"/>
                  <a:ext cx="7067"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5" name="Conector recto 164">
                  <a:extLst>
                    <a:ext uri="{FF2B5EF4-FFF2-40B4-BE49-F238E27FC236}">
                      <a16:creationId xmlns:a16="http://schemas.microsoft.com/office/drawing/2014/main" id="{3486FD69-B143-3E03-3014-367F7B615CE0}"/>
                    </a:ext>
                  </a:extLst>
                </p:cNvPr>
                <p:cNvCxnSpPr>
                  <a:cxnSpLocks/>
                </p:cNvCxnSpPr>
                <p:nvPr/>
              </p:nvCxnSpPr>
              <p:spPr>
                <a:xfrm>
                  <a:off x="3113838" y="3378"/>
                  <a:ext cx="10889"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69" name="Grupo 68">
                <a:extLst>
                  <a:ext uri="{FF2B5EF4-FFF2-40B4-BE49-F238E27FC236}">
                    <a16:creationId xmlns:a16="http://schemas.microsoft.com/office/drawing/2014/main" id="{FBB7A40F-C48E-1AF9-5089-8563A08E7F5B}"/>
                  </a:ext>
                </a:extLst>
              </p:cNvPr>
              <p:cNvGrpSpPr/>
              <p:nvPr/>
            </p:nvGrpSpPr>
            <p:grpSpPr>
              <a:xfrm>
                <a:off x="856106" y="1038417"/>
                <a:ext cx="3366382" cy="1187223"/>
                <a:chOff x="856106" y="1038417"/>
                <a:chExt cx="3366382" cy="1187223"/>
              </a:xfrm>
            </p:grpSpPr>
            <p:grpSp>
              <p:nvGrpSpPr>
                <p:cNvPr id="146" name="Grupo 145">
                  <a:extLst>
                    <a:ext uri="{FF2B5EF4-FFF2-40B4-BE49-F238E27FC236}">
                      <a16:creationId xmlns:a16="http://schemas.microsoft.com/office/drawing/2014/main" id="{4EF0F207-6CC1-EFFA-36E2-A3EDE6D864B1}"/>
                    </a:ext>
                  </a:extLst>
                </p:cNvPr>
                <p:cNvGrpSpPr/>
                <p:nvPr/>
              </p:nvGrpSpPr>
              <p:grpSpPr>
                <a:xfrm>
                  <a:off x="856106" y="1038417"/>
                  <a:ext cx="3366382" cy="1187223"/>
                  <a:chOff x="856106" y="1038417"/>
                  <a:chExt cx="3372483" cy="1160379"/>
                </a:xfrm>
              </p:grpSpPr>
              <p:grpSp>
                <p:nvGrpSpPr>
                  <p:cNvPr id="150" name="Grupo 149">
                    <a:extLst>
                      <a:ext uri="{FF2B5EF4-FFF2-40B4-BE49-F238E27FC236}">
                        <a16:creationId xmlns:a16="http://schemas.microsoft.com/office/drawing/2014/main" id="{16A04217-5D5F-B9AE-C5F9-688809CA9C8C}"/>
                      </a:ext>
                    </a:extLst>
                  </p:cNvPr>
                  <p:cNvGrpSpPr/>
                  <p:nvPr/>
                </p:nvGrpSpPr>
                <p:grpSpPr>
                  <a:xfrm>
                    <a:off x="856106" y="1038417"/>
                    <a:ext cx="1155400" cy="1160379"/>
                    <a:chOff x="856106" y="1038417"/>
                    <a:chExt cx="1155400" cy="1160379"/>
                  </a:xfrm>
                </p:grpSpPr>
                <p:sp>
                  <p:nvSpPr>
                    <p:cNvPr id="159" name="CuadroTexto 57">
                      <a:extLst>
                        <a:ext uri="{FF2B5EF4-FFF2-40B4-BE49-F238E27FC236}">
                          <a16:creationId xmlns:a16="http://schemas.microsoft.com/office/drawing/2014/main" id="{0C7F0C30-3694-2A71-77A8-00CE48134FBC}"/>
                        </a:ext>
                      </a:extLst>
                    </p:cNvPr>
                    <p:cNvSpPr txBox="1"/>
                    <p:nvPr/>
                  </p:nvSpPr>
                  <p:spPr>
                    <a:xfrm>
                      <a:off x="856106" y="1038417"/>
                      <a:ext cx="1155400" cy="697683"/>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7879197-42DA-4CE6-ACEC-A038B2DE983F}" type="TxLink">
                        <a:rPr lang="en-US" sz="900" b="0" i="0" u="none" strike="noStrike" kern="1200">
                          <a:solidFill>
                            <a:srgbClr val="453C5C"/>
                          </a:solidFill>
                          <a:latin typeface="Verdana"/>
                          <a:ea typeface="Verdana"/>
                          <a:cs typeface="Verdana"/>
                        </a:rPr>
                        <a:pPr algn="ctr"/>
                        <a:t>Admon. liq. a v/r de mercado con cambios en el resultado</a:t>
                      </a:fld>
                      <a:endParaRPr lang="es-MX" sz="1400" kern="1200"/>
                    </a:p>
                  </p:txBody>
                </p:sp>
                <p:sp>
                  <p:nvSpPr>
                    <p:cNvPr id="160" name="CuadroTexto 58">
                      <a:extLst>
                        <a:ext uri="{FF2B5EF4-FFF2-40B4-BE49-F238E27FC236}">
                          <a16:creationId xmlns:a16="http://schemas.microsoft.com/office/drawing/2014/main" id="{54AF3755-D791-1E99-D840-10B442408F2E}"/>
                        </a:ext>
                      </a:extLst>
                    </p:cNvPr>
                    <p:cNvSpPr txBox="1"/>
                    <p:nvPr/>
                  </p:nvSpPr>
                  <p:spPr>
                    <a:xfrm>
                      <a:off x="967088" y="1758927"/>
                      <a:ext cx="1032195"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CB8B22E0-F515-4CA1-8D67-3F5BC7A3C063}" type="TxLink">
                        <a:rPr lang="en-US" sz="1000" b="1" i="0" u="none" strike="noStrike" kern="1200">
                          <a:solidFill>
                            <a:srgbClr val="453C5C"/>
                          </a:solidFill>
                          <a:latin typeface="Verdana"/>
                          <a:ea typeface="Verdana"/>
                          <a:cs typeface="Verdana"/>
                        </a:rPr>
                        <a:pPr marL="0" indent="0" algn="ctr"/>
                        <a:t> $ 51.189,5 </a:t>
                      </a:fld>
                      <a:endParaRPr lang="es-MX" sz="1000" b="1" i="0" u="none" strike="noStrike" kern="1200">
                        <a:solidFill>
                          <a:srgbClr val="453C5C"/>
                        </a:solidFill>
                        <a:latin typeface="Verdana"/>
                        <a:ea typeface="Verdana"/>
                        <a:cs typeface="Verdana"/>
                      </a:endParaRPr>
                    </a:p>
                  </p:txBody>
                </p:sp>
                <p:sp>
                  <p:nvSpPr>
                    <p:cNvPr id="161" name="CuadroTexto 59">
                      <a:extLst>
                        <a:ext uri="{FF2B5EF4-FFF2-40B4-BE49-F238E27FC236}">
                          <a16:creationId xmlns:a16="http://schemas.microsoft.com/office/drawing/2014/main" id="{F3B70ABF-AD74-70EE-9E45-C5599C7F2F8D}"/>
                        </a:ext>
                      </a:extLst>
                    </p:cNvPr>
                    <p:cNvSpPr txBox="1"/>
                    <p:nvPr/>
                  </p:nvSpPr>
                  <p:spPr>
                    <a:xfrm>
                      <a:off x="1010745" y="1935966"/>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20D99B6D-D1B8-4439-A10F-88F65DA610D4}" type="TxLink">
                        <a:rPr lang="en-US" sz="1100" b="0" i="0" u="none" strike="noStrike" kern="1200">
                          <a:solidFill>
                            <a:srgbClr val="453C5C"/>
                          </a:solidFill>
                          <a:latin typeface="Verdana"/>
                          <a:ea typeface="Verdana"/>
                          <a:cs typeface="Verdana"/>
                        </a:rPr>
                        <a:pPr algn="ctr"/>
                        <a:t>54,1%</a:t>
                      </a:fld>
                      <a:endParaRPr lang="es-MX" sz="2000" b="1" kern="1200"/>
                    </a:p>
                  </p:txBody>
                </p:sp>
              </p:grpSp>
              <p:grpSp>
                <p:nvGrpSpPr>
                  <p:cNvPr id="151" name="Grupo 150">
                    <a:extLst>
                      <a:ext uri="{FF2B5EF4-FFF2-40B4-BE49-F238E27FC236}">
                        <a16:creationId xmlns:a16="http://schemas.microsoft.com/office/drawing/2014/main" id="{F085DBFA-9D05-DE35-3EFF-75EA5E9EF85D}"/>
                      </a:ext>
                    </a:extLst>
                  </p:cNvPr>
                  <p:cNvGrpSpPr/>
                  <p:nvPr/>
                </p:nvGrpSpPr>
                <p:grpSpPr>
                  <a:xfrm>
                    <a:off x="1931206" y="1061674"/>
                    <a:ext cx="1220054" cy="1134402"/>
                    <a:chOff x="1931206" y="1061674"/>
                    <a:chExt cx="1220054" cy="1134402"/>
                  </a:xfrm>
                </p:grpSpPr>
                <p:sp>
                  <p:nvSpPr>
                    <p:cNvPr id="156" name="CuadroTexto 54">
                      <a:extLst>
                        <a:ext uri="{FF2B5EF4-FFF2-40B4-BE49-F238E27FC236}">
                          <a16:creationId xmlns:a16="http://schemas.microsoft.com/office/drawing/2014/main" id="{8C44E1C7-D582-EC7F-56C3-457727F7F16E}"/>
                        </a:ext>
                      </a:extLst>
                    </p:cNvPr>
                    <p:cNvSpPr txBox="1"/>
                    <p:nvPr/>
                  </p:nvSpPr>
                  <p:spPr>
                    <a:xfrm>
                      <a:off x="1931206" y="1061674"/>
                      <a:ext cx="1220054" cy="790709"/>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90C24CF5-56B5-4524-B598-4858A4CCC56D}" type="TxLink">
                        <a:rPr lang="en-US" sz="800" b="0" i="0" u="none" strike="noStrike" kern="1200">
                          <a:solidFill>
                            <a:srgbClr val="453C5C"/>
                          </a:solidFill>
                          <a:latin typeface="Verdana"/>
                          <a:ea typeface="Verdana"/>
                          <a:cs typeface="Verdana"/>
                        </a:rPr>
                        <a:pPr algn="ctr"/>
                        <a:t>Admon. liq. en títulos de deuda con recursos admin. por la DGCPTN</a:t>
                      </a:fld>
                      <a:endParaRPr lang="es-MX" sz="1200" kern="1200"/>
                    </a:p>
                  </p:txBody>
                </p:sp>
                <p:sp>
                  <p:nvSpPr>
                    <p:cNvPr id="157" name="CuadroTexto 55">
                      <a:extLst>
                        <a:ext uri="{FF2B5EF4-FFF2-40B4-BE49-F238E27FC236}">
                          <a16:creationId xmlns:a16="http://schemas.microsoft.com/office/drawing/2014/main" id="{53019B6F-C4B7-1D21-A8A5-8145C173DEF2}"/>
                        </a:ext>
                      </a:extLst>
                    </p:cNvPr>
                    <p:cNvSpPr txBox="1"/>
                    <p:nvPr/>
                  </p:nvSpPr>
                  <p:spPr>
                    <a:xfrm>
                      <a:off x="2039922" y="1756203"/>
                      <a:ext cx="1028480" cy="242409"/>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8550B620-B1ED-40D9-BEE0-A7AF5482038F}" type="TxLink">
                        <a:rPr lang="en-US" sz="1000" b="1" i="0" u="none" strike="noStrike" kern="1200">
                          <a:solidFill>
                            <a:srgbClr val="453C5C"/>
                          </a:solidFill>
                          <a:latin typeface="Verdana"/>
                          <a:ea typeface="Verdana"/>
                          <a:cs typeface="Verdana"/>
                        </a:rPr>
                        <a:pPr marL="0" indent="0" algn="ctr"/>
                        <a:t> $ 17.654,0 </a:t>
                      </a:fld>
                      <a:endParaRPr lang="es-MX" sz="1000" b="1" i="0" u="none" strike="noStrike" kern="1200">
                        <a:solidFill>
                          <a:srgbClr val="453C5C"/>
                        </a:solidFill>
                        <a:latin typeface="Verdana"/>
                        <a:ea typeface="Verdana"/>
                        <a:cs typeface="Verdana"/>
                      </a:endParaRPr>
                    </a:p>
                  </p:txBody>
                </p:sp>
                <p:sp>
                  <p:nvSpPr>
                    <p:cNvPr id="158" name="CuadroTexto 56">
                      <a:extLst>
                        <a:ext uri="{FF2B5EF4-FFF2-40B4-BE49-F238E27FC236}">
                          <a16:creationId xmlns:a16="http://schemas.microsoft.com/office/drawing/2014/main" id="{3D50CC77-6C92-D5E8-65CD-844C0AD533DF}"/>
                        </a:ext>
                      </a:extLst>
                    </p:cNvPr>
                    <p:cNvSpPr txBox="1"/>
                    <p:nvPr/>
                  </p:nvSpPr>
                  <p:spPr>
                    <a:xfrm>
                      <a:off x="2091221" y="1933246"/>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74ADB7B-C34A-4A4B-95EE-7922AA88CDF9}" type="TxLink">
                        <a:rPr lang="en-US" sz="1100" b="0" i="0" u="none" strike="noStrike" kern="1200">
                          <a:solidFill>
                            <a:srgbClr val="453C5C"/>
                          </a:solidFill>
                          <a:latin typeface="Verdana"/>
                          <a:ea typeface="Verdana"/>
                          <a:cs typeface="Verdana"/>
                        </a:rPr>
                        <a:pPr algn="ctr"/>
                        <a:t>18,7%</a:t>
                      </a:fld>
                      <a:endParaRPr lang="es-MX" sz="2000" b="1" kern="1200"/>
                    </a:p>
                  </p:txBody>
                </p:sp>
              </p:grpSp>
              <p:grpSp>
                <p:nvGrpSpPr>
                  <p:cNvPr id="152" name="Grupo 151">
                    <a:extLst>
                      <a:ext uri="{FF2B5EF4-FFF2-40B4-BE49-F238E27FC236}">
                        <a16:creationId xmlns:a16="http://schemas.microsoft.com/office/drawing/2014/main" id="{EBC40791-00D5-A9C4-BBF1-7D1C2530CE21}"/>
                      </a:ext>
                    </a:extLst>
                  </p:cNvPr>
                  <p:cNvGrpSpPr/>
                  <p:nvPr/>
                </p:nvGrpSpPr>
                <p:grpSpPr>
                  <a:xfrm>
                    <a:off x="3171949" y="1156906"/>
                    <a:ext cx="1056640" cy="1038489"/>
                    <a:chOff x="3171949" y="1156906"/>
                    <a:chExt cx="1056640" cy="1038489"/>
                  </a:xfrm>
                </p:grpSpPr>
                <p:sp>
                  <p:nvSpPr>
                    <p:cNvPr id="153" name="CuadroTexto 51">
                      <a:extLst>
                        <a:ext uri="{FF2B5EF4-FFF2-40B4-BE49-F238E27FC236}">
                          <a16:creationId xmlns:a16="http://schemas.microsoft.com/office/drawing/2014/main" id="{DC0D9513-7523-7454-761E-A69B37D26C24}"/>
                        </a:ext>
                      </a:extLst>
                    </p:cNvPr>
                    <p:cNvSpPr txBox="1"/>
                    <p:nvPr/>
                  </p:nvSpPr>
                  <p:spPr>
                    <a:xfrm>
                      <a:off x="3171949" y="1156906"/>
                      <a:ext cx="1056640" cy="474557"/>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1F848C29-4D71-4F8A-BB3F-7186747B7955}" type="TxLink">
                        <a:rPr lang="en-US" sz="1000" b="0" i="0" u="none" strike="noStrike" kern="1200">
                          <a:solidFill>
                            <a:srgbClr val="453C5C"/>
                          </a:solidFill>
                          <a:latin typeface="Verdana"/>
                          <a:ea typeface="Verdana"/>
                          <a:cs typeface="Verdana"/>
                        </a:rPr>
                        <a:pPr algn="ctr"/>
                        <a:t>Admon. liq. al costo</a:t>
                      </a:fld>
                      <a:endParaRPr lang="es-MX" sz="1600" kern="1200"/>
                    </a:p>
                  </p:txBody>
                </p:sp>
                <p:sp>
                  <p:nvSpPr>
                    <p:cNvPr id="154" name="CuadroTexto 52">
                      <a:extLst>
                        <a:ext uri="{FF2B5EF4-FFF2-40B4-BE49-F238E27FC236}">
                          <a16:creationId xmlns:a16="http://schemas.microsoft.com/office/drawing/2014/main" id="{6A4A98EB-EB1B-70A4-49D5-A6C761EC4946}"/>
                        </a:ext>
                      </a:extLst>
                    </p:cNvPr>
                    <p:cNvSpPr txBox="1"/>
                    <p:nvPr/>
                  </p:nvSpPr>
                  <p:spPr>
                    <a:xfrm>
                      <a:off x="3175419" y="1755525"/>
                      <a:ext cx="1026779"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25DE5B47-1367-4F38-9892-680C00079EF9}" type="TxLink">
                        <a:rPr lang="en-US" sz="1000" b="1" i="0" u="none" strike="noStrike" kern="1200">
                          <a:solidFill>
                            <a:srgbClr val="453C5C"/>
                          </a:solidFill>
                          <a:latin typeface="Verdana"/>
                          <a:ea typeface="Verdana"/>
                          <a:cs typeface="Verdana"/>
                        </a:rPr>
                        <a:pPr marL="0" indent="0" algn="ctr"/>
                        <a:t> $ 15.312,8 </a:t>
                      </a:fld>
                      <a:endParaRPr lang="es-MX" sz="1000" b="1" i="0" u="none" strike="noStrike" kern="1200">
                        <a:solidFill>
                          <a:srgbClr val="453C5C"/>
                        </a:solidFill>
                        <a:latin typeface="Verdana"/>
                        <a:ea typeface="Verdana"/>
                        <a:cs typeface="Verdana"/>
                      </a:endParaRPr>
                    </a:p>
                  </p:txBody>
                </p:sp>
                <p:sp>
                  <p:nvSpPr>
                    <p:cNvPr id="155" name="CuadroTexto 53">
                      <a:extLst>
                        <a:ext uri="{FF2B5EF4-FFF2-40B4-BE49-F238E27FC236}">
                          <a16:creationId xmlns:a16="http://schemas.microsoft.com/office/drawing/2014/main" id="{A86E5B32-7449-7A3E-B3FE-65BC41D011FC}"/>
                        </a:ext>
                      </a:extLst>
                    </p:cNvPr>
                    <p:cNvSpPr txBox="1"/>
                    <p:nvPr/>
                  </p:nvSpPr>
                  <p:spPr>
                    <a:xfrm>
                      <a:off x="3227829" y="1932565"/>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9A16B62F-CA7B-44CF-B5EC-B324BFF5ECB6}" type="TxLink">
                        <a:rPr lang="en-US" sz="1100" b="0" i="0" u="none" strike="noStrike" kern="1200">
                          <a:solidFill>
                            <a:srgbClr val="453C5C"/>
                          </a:solidFill>
                          <a:latin typeface="Verdana"/>
                          <a:ea typeface="Verdana"/>
                          <a:cs typeface="Verdana"/>
                        </a:rPr>
                        <a:pPr algn="ctr"/>
                        <a:t>16,2%</a:t>
                      </a:fld>
                      <a:endParaRPr lang="es-MX" sz="2000" b="1" kern="1200"/>
                    </a:p>
                  </p:txBody>
                </p:sp>
              </p:grpSp>
            </p:grpSp>
            <p:cxnSp>
              <p:nvCxnSpPr>
                <p:cNvPr id="147" name="Conector recto 146">
                  <a:extLst>
                    <a:ext uri="{FF2B5EF4-FFF2-40B4-BE49-F238E27FC236}">
                      <a16:creationId xmlns:a16="http://schemas.microsoft.com/office/drawing/2014/main" id="{1C4013E0-5E53-4250-DD8C-C65E9D942988}"/>
                    </a:ext>
                  </a:extLst>
                </p:cNvPr>
                <p:cNvCxnSpPr/>
                <p:nvPr/>
              </p:nvCxnSpPr>
              <p:spPr>
                <a:xfrm flipV="1">
                  <a:off x="969159" y="1782217"/>
                  <a:ext cx="3223574" cy="7614"/>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8" name="Conector recto 147">
                  <a:extLst>
                    <a:ext uri="{FF2B5EF4-FFF2-40B4-BE49-F238E27FC236}">
                      <a16:creationId xmlns:a16="http://schemas.microsoft.com/office/drawing/2014/main" id="{D3E275F9-6CC5-5405-555D-D749A02E2FFE}"/>
                    </a:ext>
                  </a:extLst>
                </p:cNvPr>
                <p:cNvCxnSpPr/>
                <p:nvPr/>
              </p:nvCxnSpPr>
              <p:spPr>
                <a:xfrm>
                  <a:off x="2015910" y="1172186"/>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9" name="Conector recto 148">
                  <a:extLst>
                    <a:ext uri="{FF2B5EF4-FFF2-40B4-BE49-F238E27FC236}">
                      <a16:creationId xmlns:a16="http://schemas.microsoft.com/office/drawing/2014/main" id="{F6C80D94-30D0-A2BC-5C13-6E7CC010D97F}"/>
                    </a:ext>
                  </a:extLst>
                </p:cNvPr>
                <p:cNvCxnSpPr/>
                <p:nvPr/>
              </p:nvCxnSpPr>
              <p:spPr>
                <a:xfrm>
                  <a:off x="3117458" y="1165198"/>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70" name="Grupo 69">
                <a:extLst>
                  <a:ext uri="{FF2B5EF4-FFF2-40B4-BE49-F238E27FC236}">
                    <a16:creationId xmlns:a16="http://schemas.microsoft.com/office/drawing/2014/main" id="{75D485F6-5983-BB6F-69E3-82AF6183DFBC}"/>
                  </a:ext>
                </a:extLst>
              </p:cNvPr>
              <p:cNvGrpSpPr/>
              <p:nvPr/>
            </p:nvGrpSpPr>
            <p:grpSpPr>
              <a:xfrm>
                <a:off x="904337" y="2283508"/>
                <a:ext cx="3294876" cy="1036569"/>
                <a:chOff x="904337" y="2283508"/>
                <a:chExt cx="3299602" cy="1033826"/>
              </a:xfrm>
            </p:grpSpPr>
            <p:grpSp>
              <p:nvGrpSpPr>
                <p:cNvPr id="130" name="Grupo 129">
                  <a:extLst>
                    <a:ext uri="{FF2B5EF4-FFF2-40B4-BE49-F238E27FC236}">
                      <a16:creationId xmlns:a16="http://schemas.microsoft.com/office/drawing/2014/main" id="{3E81A129-4220-7CFA-CBA4-350C94FEB1AF}"/>
                    </a:ext>
                  </a:extLst>
                </p:cNvPr>
                <p:cNvGrpSpPr/>
                <p:nvPr/>
              </p:nvGrpSpPr>
              <p:grpSpPr>
                <a:xfrm>
                  <a:off x="904337" y="2283508"/>
                  <a:ext cx="3299602" cy="1027531"/>
                  <a:chOff x="904337" y="2283508"/>
                  <a:chExt cx="3300771" cy="1007007"/>
                </a:xfrm>
              </p:grpSpPr>
              <p:grpSp>
                <p:nvGrpSpPr>
                  <p:cNvPr id="134" name="Grupo 133">
                    <a:extLst>
                      <a:ext uri="{FF2B5EF4-FFF2-40B4-BE49-F238E27FC236}">
                        <a16:creationId xmlns:a16="http://schemas.microsoft.com/office/drawing/2014/main" id="{47BD1107-0157-B2F8-F5FA-DD03B9EDAB77}"/>
                      </a:ext>
                    </a:extLst>
                  </p:cNvPr>
                  <p:cNvGrpSpPr/>
                  <p:nvPr/>
                </p:nvGrpSpPr>
                <p:grpSpPr>
                  <a:xfrm>
                    <a:off x="904337" y="2283508"/>
                    <a:ext cx="1097890" cy="1007007"/>
                    <a:chOff x="904337" y="2283508"/>
                    <a:chExt cx="1097890" cy="1007007"/>
                  </a:xfrm>
                </p:grpSpPr>
                <p:sp>
                  <p:nvSpPr>
                    <p:cNvPr id="143" name="CuadroTexto 41">
                      <a:extLst>
                        <a:ext uri="{FF2B5EF4-FFF2-40B4-BE49-F238E27FC236}">
                          <a16:creationId xmlns:a16="http://schemas.microsoft.com/office/drawing/2014/main" id="{7CE385EE-A4A1-027F-4D4B-2722E07B453B}"/>
                        </a:ext>
                      </a:extLst>
                    </p:cNvPr>
                    <p:cNvSpPr txBox="1"/>
                    <p:nvPr/>
                  </p:nvSpPr>
                  <p:spPr>
                    <a:xfrm>
                      <a:off x="945587" y="2283508"/>
                      <a:ext cx="1056640" cy="538927"/>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BBAC23FA-5A34-42C5-ABA3-E4B166E09DF6}" type="TxLink">
                        <a:rPr lang="en-US" sz="900" b="0" i="0" u="none" strike="noStrike" kern="1200">
                          <a:solidFill>
                            <a:srgbClr val="453C5C"/>
                          </a:solidFill>
                          <a:latin typeface="Verdana"/>
                          <a:ea typeface="Verdana"/>
                          <a:cs typeface="Verdana"/>
                        </a:rPr>
                        <a:pPr algn="ctr"/>
                        <a:t>En controladas contabilizadas por el MPP</a:t>
                      </a:fld>
                      <a:endParaRPr lang="es-MX" sz="1400" kern="1200"/>
                    </a:p>
                  </p:txBody>
                </p:sp>
                <p:sp>
                  <p:nvSpPr>
                    <p:cNvPr id="144" name="CuadroTexto 42">
                      <a:extLst>
                        <a:ext uri="{FF2B5EF4-FFF2-40B4-BE49-F238E27FC236}">
                          <a16:creationId xmlns:a16="http://schemas.microsoft.com/office/drawing/2014/main" id="{240A46D1-E38F-60AA-2730-6AC7FDD25989}"/>
                        </a:ext>
                      </a:extLst>
                    </p:cNvPr>
                    <p:cNvSpPr txBox="1"/>
                    <p:nvPr/>
                  </p:nvSpPr>
                  <p:spPr>
                    <a:xfrm>
                      <a:off x="904337" y="2827378"/>
                      <a:ext cx="1042008" cy="24242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77256B86-1FC4-4A1F-B87D-28FBCF8C4FA4}" type="TxLink">
                        <a:rPr lang="en-US" sz="1000" b="1" i="0" u="none" strike="noStrike" kern="1200">
                          <a:solidFill>
                            <a:srgbClr val="453C5C"/>
                          </a:solidFill>
                          <a:latin typeface="Verdana"/>
                          <a:ea typeface="Verdana"/>
                          <a:cs typeface="Verdana"/>
                        </a:rPr>
                        <a:pPr marL="0" indent="0" algn="ctr"/>
                        <a:t> $ 12.474,7 </a:t>
                      </a:fld>
                      <a:endParaRPr lang="es-MX" sz="1000" b="1" i="0" u="none" strike="noStrike" kern="1200">
                        <a:solidFill>
                          <a:srgbClr val="453C5C"/>
                        </a:solidFill>
                        <a:latin typeface="Verdana"/>
                        <a:ea typeface="Verdana"/>
                        <a:cs typeface="Verdana"/>
                      </a:endParaRPr>
                    </a:p>
                  </p:txBody>
                </p:sp>
                <p:sp>
                  <p:nvSpPr>
                    <p:cNvPr id="145" name="CuadroTexto 43">
                      <a:extLst>
                        <a:ext uri="{FF2B5EF4-FFF2-40B4-BE49-F238E27FC236}">
                          <a16:creationId xmlns:a16="http://schemas.microsoft.com/office/drawing/2014/main" id="{6D5FE407-3A70-F572-58A4-70BD15027D3C}"/>
                        </a:ext>
                      </a:extLst>
                    </p:cNvPr>
                    <p:cNvSpPr txBox="1"/>
                    <p:nvPr/>
                  </p:nvSpPr>
                  <p:spPr>
                    <a:xfrm>
                      <a:off x="1001465" y="3027685"/>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6EEE1C5-A5C1-4D36-90A5-7EBE47C06A81}" type="TxLink">
                        <a:rPr lang="en-US" sz="1100" b="0" i="0" u="none" strike="noStrike" kern="1200">
                          <a:solidFill>
                            <a:srgbClr val="453C5C"/>
                          </a:solidFill>
                          <a:latin typeface="Verdana"/>
                          <a:ea typeface="Verdana"/>
                          <a:cs typeface="Verdana"/>
                        </a:rPr>
                        <a:pPr algn="ctr"/>
                        <a:t>45,6%</a:t>
                      </a:fld>
                      <a:endParaRPr lang="es-MX" sz="2000" b="1" kern="1200"/>
                    </a:p>
                  </p:txBody>
                </p:sp>
              </p:grpSp>
              <p:grpSp>
                <p:nvGrpSpPr>
                  <p:cNvPr id="135" name="Grupo 134">
                    <a:extLst>
                      <a:ext uri="{FF2B5EF4-FFF2-40B4-BE49-F238E27FC236}">
                        <a16:creationId xmlns:a16="http://schemas.microsoft.com/office/drawing/2014/main" id="{C7A28CE8-B8D3-057C-128B-F6D86203DDC2}"/>
                      </a:ext>
                    </a:extLst>
                  </p:cNvPr>
                  <p:cNvGrpSpPr/>
                  <p:nvPr/>
                </p:nvGrpSpPr>
                <p:grpSpPr>
                  <a:xfrm>
                    <a:off x="2058059" y="2283508"/>
                    <a:ext cx="1093063" cy="1004284"/>
                    <a:chOff x="2058059" y="2283508"/>
                    <a:chExt cx="1093063" cy="1004284"/>
                  </a:xfrm>
                </p:grpSpPr>
                <p:sp>
                  <p:nvSpPr>
                    <p:cNvPr id="140" name="CuadroTexto 38">
                      <a:extLst>
                        <a:ext uri="{FF2B5EF4-FFF2-40B4-BE49-F238E27FC236}">
                          <a16:creationId xmlns:a16="http://schemas.microsoft.com/office/drawing/2014/main" id="{CA9BFB68-1F97-0C78-FF8F-42D9CC98FFEA}"/>
                        </a:ext>
                      </a:extLst>
                    </p:cNvPr>
                    <p:cNvSpPr txBox="1"/>
                    <p:nvPr/>
                  </p:nvSpPr>
                  <p:spPr>
                    <a:xfrm>
                      <a:off x="2058059" y="2283508"/>
                      <a:ext cx="1056640" cy="538927"/>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1D79478-3EB3-4BED-913B-D74EFC8CECF9}" type="TxLink">
                        <a:rPr lang="en-US" sz="900" b="0" i="0" u="none" strike="noStrike" kern="1200">
                          <a:solidFill>
                            <a:srgbClr val="453C5C"/>
                          </a:solidFill>
                          <a:latin typeface="Verdana"/>
                          <a:ea typeface="Verdana"/>
                          <a:cs typeface="Verdana"/>
                        </a:rPr>
                        <a:pPr algn="ctr"/>
                        <a:t>En asociadas contabilizadas por el MPP</a:t>
                      </a:fld>
                      <a:endParaRPr lang="es-MX" sz="1400" kern="1200"/>
                    </a:p>
                  </p:txBody>
                </p:sp>
                <p:sp>
                  <p:nvSpPr>
                    <p:cNvPr id="141" name="CuadroTexto 39">
                      <a:extLst>
                        <a:ext uri="{FF2B5EF4-FFF2-40B4-BE49-F238E27FC236}">
                          <a16:creationId xmlns:a16="http://schemas.microsoft.com/office/drawing/2014/main" id="{73EB6151-D639-ECD8-B7FE-075E62B4F60A}"/>
                        </a:ext>
                      </a:extLst>
                    </p:cNvPr>
                    <p:cNvSpPr txBox="1"/>
                    <p:nvPr/>
                  </p:nvSpPr>
                  <p:spPr>
                    <a:xfrm>
                      <a:off x="2063968" y="2824656"/>
                      <a:ext cx="1087154" cy="24242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5D2AFF17-3624-4F9A-8CA0-FA2F46EE651B}" type="TxLink">
                        <a:rPr lang="en-US" sz="1000" b="1" i="0" u="none" strike="noStrike" kern="1200">
                          <a:solidFill>
                            <a:srgbClr val="453C5C"/>
                          </a:solidFill>
                          <a:latin typeface="Verdana"/>
                          <a:ea typeface="Verdana"/>
                          <a:cs typeface="Verdana"/>
                        </a:rPr>
                        <a:pPr marL="0" indent="0" algn="ctr"/>
                        <a:t> $ 10.862,1 </a:t>
                      </a:fld>
                      <a:endParaRPr lang="es-MX" sz="1000" b="1" i="0" u="none" strike="noStrike" kern="1200">
                        <a:solidFill>
                          <a:srgbClr val="453C5C"/>
                        </a:solidFill>
                        <a:latin typeface="Verdana"/>
                        <a:ea typeface="Verdana"/>
                        <a:cs typeface="Verdana"/>
                      </a:endParaRPr>
                    </a:p>
                  </p:txBody>
                </p:sp>
                <p:sp>
                  <p:nvSpPr>
                    <p:cNvPr id="142" name="CuadroTexto 40">
                      <a:extLst>
                        <a:ext uri="{FF2B5EF4-FFF2-40B4-BE49-F238E27FC236}">
                          <a16:creationId xmlns:a16="http://schemas.microsoft.com/office/drawing/2014/main" id="{48A752ED-B9ED-489D-C663-F2BEF6B2662C}"/>
                        </a:ext>
                      </a:extLst>
                    </p:cNvPr>
                    <p:cNvSpPr txBox="1"/>
                    <p:nvPr/>
                  </p:nvSpPr>
                  <p:spPr>
                    <a:xfrm>
                      <a:off x="2113937" y="3024962"/>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4AD4B221-5EC5-4F27-986C-796DE62B3535}" type="TxLink">
                        <a:rPr lang="en-US" sz="1100" b="0" i="0" u="none" strike="noStrike" kern="1200">
                          <a:solidFill>
                            <a:srgbClr val="453C5C"/>
                          </a:solidFill>
                          <a:latin typeface="Verdana"/>
                          <a:ea typeface="Verdana"/>
                          <a:cs typeface="Verdana"/>
                        </a:rPr>
                        <a:pPr algn="ctr"/>
                        <a:t>39,7%</a:t>
                      </a:fld>
                      <a:endParaRPr lang="es-MX" sz="2000" b="1" kern="1200"/>
                    </a:p>
                  </p:txBody>
                </p:sp>
              </p:grpSp>
              <p:grpSp>
                <p:nvGrpSpPr>
                  <p:cNvPr id="136" name="Grupo 135">
                    <a:extLst>
                      <a:ext uri="{FF2B5EF4-FFF2-40B4-BE49-F238E27FC236}">
                        <a16:creationId xmlns:a16="http://schemas.microsoft.com/office/drawing/2014/main" id="{E48399E7-8AB8-0F06-F38C-074BB6E9722E}"/>
                      </a:ext>
                    </a:extLst>
                  </p:cNvPr>
                  <p:cNvGrpSpPr/>
                  <p:nvPr/>
                </p:nvGrpSpPr>
                <p:grpSpPr>
                  <a:xfrm>
                    <a:off x="3148468" y="2283508"/>
                    <a:ext cx="1056640" cy="1003604"/>
                    <a:chOff x="3148468" y="2283508"/>
                    <a:chExt cx="1056640" cy="1003604"/>
                  </a:xfrm>
                </p:grpSpPr>
                <p:sp>
                  <p:nvSpPr>
                    <p:cNvPr id="137" name="CuadroTexto 35">
                      <a:extLst>
                        <a:ext uri="{FF2B5EF4-FFF2-40B4-BE49-F238E27FC236}">
                          <a16:creationId xmlns:a16="http://schemas.microsoft.com/office/drawing/2014/main" id="{2594AD93-5860-2500-D808-711C42250BE8}"/>
                        </a:ext>
                      </a:extLst>
                    </p:cNvPr>
                    <p:cNvSpPr txBox="1"/>
                    <p:nvPr/>
                  </p:nvSpPr>
                  <p:spPr>
                    <a:xfrm>
                      <a:off x="3148468" y="2283508"/>
                      <a:ext cx="1056640" cy="538927"/>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408C13A7-30C8-4346-A141-423EFAE17E3E}" type="TxLink">
                        <a:rPr lang="en-US" sz="900" b="0" i="0" u="none" strike="noStrike" kern="1200">
                          <a:solidFill>
                            <a:srgbClr val="453C5C"/>
                          </a:solidFill>
                          <a:latin typeface="Verdana"/>
                          <a:ea typeface="Verdana"/>
                          <a:cs typeface="Verdana"/>
                        </a:rPr>
                        <a:pPr algn="ctr"/>
                        <a:t>En negocios conjuntos contabilizadas por el MPP</a:t>
                      </a:fld>
                      <a:endParaRPr lang="es-MX" sz="1400" kern="1200"/>
                    </a:p>
                  </p:txBody>
                </p:sp>
                <p:sp>
                  <p:nvSpPr>
                    <p:cNvPr id="138" name="CuadroTexto 36">
                      <a:extLst>
                        <a:ext uri="{FF2B5EF4-FFF2-40B4-BE49-F238E27FC236}">
                          <a16:creationId xmlns:a16="http://schemas.microsoft.com/office/drawing/2014/main" id="{0E0895D4-7894-ECFB-2D45-97AC19316974}"/>
                        </a:ext>
                      </a:extLst>
                    </p:cNvPr>
                    <p:cNvSpPr txBox="1"/>
                    <p:nvPr/>
                  </p:nvSpPr>
                  <p:spPr>
                    <a:xfrm>
                      <a:off x="3204349" y="2823981"/>
                      <a:ext cx="944880" cy="24242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61804950-73C8-49DD-9D02-65A88FD234E1}" type="TxLink">
                        <a:rPr lang="en-US" sz="1000" b="1" i="0" u="none" strike="noStrike" kern="1200">
                          <a:solidFill>
                            <a:srgbClr val="453C5C"/>
                          </a:solidFill>
                          <a:latin typeface="Verdana"/>
                          <a:ea typeface="Verdana"/>
                          <a:cs typeface="Verdana"/>
                        </a:rPr>
                        <a:pPr marL="0" indent="0" algn="ctr"/>
                        <a:t> $ 2.717,8 </a:t>
                      </a:fld>
                      <a:endParaRPr lang="es-MX" sz="1000" b="1" i="0" u="none" strike="noStrike" kern="1200">
                        <a:solidFill>
                          <a:srgbClr val="453C5C"/>
                        </a:solidFill>
                        <a:latin typeface="Verdana"/>
                        <a:ea typeface="Verdana"/>
                        <a:cs typeface="Verdana"/>
                      </a:endParaRPr>
                    </a:p>
                  </p:txBody>
                </p:sp>
                <p:sp>
                  <p:nvSpPr>
                    <p:cNvPr id="139" name="CuadroTexto 37">
                      <a:extLst>
                        <a:ext uri="{FF2B5EF4-FFF2-40B4-BE49-F238E27FC236}">
                          <a16:creationId xmlns:a16="http://schemas.microsoft.com/office/drawing/2014/main" id="{7B9E954B-8A28-D535-2299-C6781F8AF698}"/>
                        </a:ext>
                      </a:extLst>
                    </p:cNvPr>
                    <p:cNvSpPr txBox="1"/>
                    <p:nvPr/>
                  </p:nvSpPr>
                  <p:spPr>
                    <a:xfrm>
                      <a:off x="3204348" y="3024282"/>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C7817ABC-E2AE-49D2-B41B-AEF7BE88BD50}" type="TxLink">
                        <a:rPr lang="en-US" sz="1100" b="0" i="0" u="none" strike="noStrike" kern="1200">
                          <a:solidFill>
                            <a:srgbClr val="453C5C"/>
                          </a:solidFill>
                          <a:latin typeface="Verdana"/>
                          <a:ea typeface="Verdana"/>
                          <a:cs typeface="Verdana"/>
                        </a:rPr>
                        <a:pPr algn="ctr"/>
                        <a:t>9,9%</a:t>
                      </a:fld>
                      <a:endParaRPr lang="es-MX" sz="2000" b="1" kern="1200"/>
                    </a:p>
                  </p:txBody>
                </p:sp>
              </p:grpSp>
            </p:grpSp>
            <p:cxnSp>
              <p:nvCxnSpPr>
                <p:cNvPr id="131" name="Conector recto 130">
                  <a:extLst>
                    <a:ext uri="{FF2B5EF4-FFF2-40B4-BE49-F238E27FC236}">
                      <a16:creationId xmlns:a16="http://schemas.microsoft.com/office/drawing/2014/main" id="{484F1DED-2FFD-E17D-FF8A-1406336045C9}"/>
                    </a:ext>
                  </a:extLst>
                </p:cNvPr>
                <p:cNvCxnSpPr/>
                <p:nvPr/>
              </p:nvCxnSpPr>
              <p:spPr>
                <a:xfrm flipV="1">
                  <a:off x="967973" y="2829018"/>
                  <a:ext cx="3228213" cy="7614"/>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2" name="Conector recto 131">
                  <a:extLst>
                    <a:ext uri="{FF2B5EF4-FFF2-40B4-BE49-F238E27FC236}">
                      <a16:creationId xmlns:a16="http://schemas.microsoft.com/office/drawing/2014/main" id="{3047629E-2B2D-429B-712A-81CD01242697}"/>
                    </a:ext>
                  </a:extLst>
                </p:cNvPr>
                <p:cNvCxnSpPr/>
                <p:nvPr/>
              </p:nvCxnSpPr>
              <p:spPr>
                <a:xfrm>
                  <a:off x="2025068" y="2304874"/>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3" name="Conector recto 132">
                  <a:extLst>
                    <a:ext uri="{FF2B5EF4-FFF2-40B4-BE49-F238E27FC236}">
                      <a16:creationId xmlns:a16="http://schemas.microsoft.com/office/drawing/2014/main" id="{2A971F1B-92A6-268B-BBAA-674B473C9376}"/>
                    </a:ext>
                  </a:extLst>
                </p:cNvPr>
                <p:cNvCxnSpPr/>
                <p:nvPr/>
              </p:nvCxnSpPr>
              <p:spPr>
                <a:xfrm>
                  <a:off x="3125933" y="2301222"/>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spTree>
    <p:extLst>
      <p:ext uri="{BB962C8B-B14F-4D97-AF65-F5344CB8AC3E}">
        <p14:creationId xmlns:p14="http://schemas.microsoft.com/office/powerpoint/2010/main" val="426672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Medio marco 38">
            <a:extLst>
              <a:ext uri="{FF2B5EF4-FFF2-40B4-BE49-F238E27FC236}">
                <a16:creationId xmlns:a16="http://schemas.microsoft.com/office/drawing/2014/main" id="{2A861610-F9C5-4A95-AE6A-5C6765239C09}"/>
              </a:ext>
            </a:extLst>
          </p:cNvPr>
          <p:cNvSpPr/>
          <p:nvPr/>
        </p:nvSpPr>
        <p:spPr>
          <a:xfrm rot="10800000">
            <a:off x="346773" y="460435"/>
            <a:ext cx="8690635" cy="6204053"/>
          </a:xfrm>
          <a:prstGeom prst="halfFrame">
            <a:avLst>
              <a:gd name="adj1" fmla="val 1316"/>
              <a:gd name="adj2" fmla="val 1203"/>
            </a:avLst>
          </a:prstGeom>
          <a:gradFill flip="none" rotWithShape="1">
            <a:gsLst>
              <a:gs pos="33000">
                <a:srgbClr val="FB6900">
                  <a:alpha val="70000"/>
                </a:srgbClr>
              </a:gs>
              <a:gs pos="66000">
                <a:srgbClr val="2FCB7D">
                  <a:alpha val="70000"/>
                </a:srgbClr>
              </a:gs>
              <a:gs pos="99000">
                <a:srgbClr val="007E80"/>
              </a:gs>
            </a:gsLst>
            <a:path path="circle">
              <a:fillToRect t="100000" r="100000"/>
            </a:path>
            <a:tileRect l="-100000" b="-100000"/>
          </a:gradFill>
          <a:ln w="19050" cap="flat" cmpd="sng" algn="ctr">
            <a:noFill/>
            <a:prstDash val="solid"/>
          </a:ln>
          <a:effectLst/>
        </p:spPr>
        <p:txBody>
          <a:bodyPr rtlCol="0" anchor="ctr"/>
          <a:lstStyle/>
          <a:p>
            <a:pPr algn="ctr" defTabSz="685783">
              <a:defRPr/>
            </a:pPr>
            <a:endParaRPr lang="es-CO" sz="1350" kern="0" dirty="0">
              <a:solidFill>
                <a:prstClr val="white"/>
              </a:solidFill>
              <a:latin typeface="Rockwell" panose="02060603020205020403"/>
            </a:endParaRPr>
          </a:p>
        </p:txBody>
      </p:sp>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33021"/>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9141AE39-5E35-4DC9-BC4D-4DC8EC53A524}"/>
              </a:ext>
            </a:extLst>
          </p:cNvPr>
          <p:cNvSpPr txBox="1"/>
          <p:nvPr/>
        </p:nvSpPr>
        <p:spPr>
          <a:xfrm>
            <a:off x="4310253" y="467546"/>
            <a:ext cx="4719841" cy="5478423"/>
          </a:xfrm>
          <a:prstGeom prst="rect">
            <a:avLst/>
          </a:prstGeom>
          <a:noFill/>
        </p:spPr>
        <p:txBody>
          <a:bodyPr wrap="square">
            <a:spAutoFit/>
          </a:bodyPr>
          <a:lstStyle/>
          <a:p>
            <a:pPr algn="ctr">
              <a:buClr>
                <a:srgbClr val="453C5C"/>
              </a:buClr>
            </a:pPr>
            <a:r>
              <a:rPr lang="es-CO" sz="1200" dirty="0">
                <a:solidFill>
                  <a:srgbClr val="453C5C"/>
                </a:solidFill>
                <a:latin typeface="Verdana" panose="020B0604030504040204" pitchFamily="34" charset="0"/>
              </a:rPr>
              <a:t>Presidente de la República</a:t>
            </a:r>
          </a:p>
          <a:p>
            <a:pPr algn="ctr"/>
            <a:r>
              <a:rPr lang="es-CO" sz="1400" dirty="0">
                <a:solidFill>
                  <a:srgbClr val="007E80"/>
                </a:solidFill>
                <a:latin typeface="Verdana" panose="020B0604030504040204" pitchFamily="34" charset="0"/>
              </a:rPr>
              <a:t>Gustavo Francisco Petro Urrego</a:t>
            </a:r>
          </a:p>
          <a:p>
            <a:pPr algn="ctr"/>
            <a:endParaRPr lang="es-CO" sz="1100" dirty="0">
              <a:solidFill>
                <a:srgbClr val="007E80"/>
              </a:solidFill>
              <a:latin typeface="Verdana" panose="020B0604030504040204" pitchFamily="34" charset="0"/>
            </a:endParaRPr>
          </a:p>
          <a:p>
            <a:pPr algn="ctr"/>
            <a:r>
              <a:rPr lang="es-ES" sz="1200" dirty="0">
                <a:solidFill>
                  <a:srgbClr val="453C5C"/>
                </a:solidFill>
                <a:latin typeface="Verdana" panose="020B0604030504040204" pitchFamily="34" charset="0"/>
              </a:rPr>
              <a:t>Ministro de Hacienda y Crédito Público</a:t>
            </a:r>
          </a:p>
          <a:p>
            <a:pPr algn="ctr"/>
            <a:r>
              <a:rPr lang="es-CO" sz="1400" dirty="0">
                <a:solidFill>
                  <a:srgbClr val="007E80"/>
                </a:solidFill>
                <a:latin typeface="Verdana" panose="020B0604030504040204" pitchFamily="34" charset="0"/>
              </a:rPr>
              <a:t>Diego Alejandro Guevara Castañeda</a:t>
            </a:r>
          </a:p>
          <a:p>
            <a:pPr algn="ctr"/>
            <a:endParaRPr lang="es-CO" sz="1100" dirty="0">
              <a:solidFill>
                <a:srgbClr val="007E80"/>
              </a:solidFill>
              <a:latin typeface="Verdana" panose="020B0604030504040204" pitchFamily="34" charset="0"/>
            </a:endParaRPr>
          </a:p>
          <a:p>
            <a:pPr algn="ctr">
              <a:buClr>
                <a:srgbClr val="453C5C"/>
              </a:buClr>
            </a:pPr>
            <a:r>
              <a:rPr lang="es-ES" sz="1200" dirty="0">
                <a:solidFill>
                  <a:srgbClr val="453C5C"/>
                </a:solidFill>
                <a:latin typeface="Verdana" panose="020B0604030504040204" pitchFamily="34" charset="0"/>
              </a:rPr>
              <a:t>Contador General de la Nación</a:t>
            </a:r>
          </a:p>
          <a:p>
            <a:pPr algn="ctr"/>
            <a:r>
              <a:rPr lang="es-CO" sz="1400" dirty="0">
                <a:solidFill>
                  <a:srgbClr val="007E80"/>
                </a:solidFill>
                <a:latin typeface="Verdana" panose="020B0604030504040204" pitchFamily="34" charset="0"/>
              </a:rPr>
              <a:t>Mauricio Gómez Villegas</a:t>
            </a:r>
          </a:p>
          <a:p>
            <a:pPr algn="ctr"/>
            <a:endParaRPr lang="es-CO" sz="1100" dirty="0">
              <a:solidFill>
                <a:srgbClr val="007E80"/>
              </a:solidFill>
              <a:latin typeface="Verdana" panose="020B0604030504040204" pitchFamily="34" charset="0"/>
            </a:endParaRPr>
          </a:p>
          <a:p>
            <a:pPr algn="ctr">
              <a:buClr>
                <a:srgbClr val="453C5C"/>
              </a:buClr>
            </a:pPr>
            <a:r>
              <a:rPr lang="es-ES" sz="1200" dirty="0" err="1">
                <a:solidFill>
                  <a:srgbClr val="453C5C"/>
                </a:solidFill>
                <a:latin typeface="Verdana" panose="020B0604030504040204" pitchFamily="34" charset="0"/>
              </a:rPr>
              <a:t>Subcontadora</a:t>
            </a:r>
            <a:r>
              <a:rPr lang="es-ES" sz="1200" dirty="0">
                <a:solidFill>
                  <a:srgbClr val="453C5C"/>
                </a:solidFill>
                <a:latin typeface="Verdana" panose="020B0604030504040204" pitchFamily="34" charset="0"/>
              </a:rPr>
              <a:t> de Consolidación de la Información</a:t>
            </a:r>
            <a:endParaRPr lang="es-ES" sz="1100" dirty="0">
              <a:solidFill>
                <a:srgbClr val="453C5C"/>
              </a:solidFill>
              <a:latin typeface="Verdana" panose="020B0604030504040204" pitchFamily="34" charset="0"/>
            </a:endParaRPr>
          </a:p>
          <a:p>
            <a:pPr algn="ctr"/>
            <a:r>
              <a:rPr lang="es-CO" sz="1400" dirty="0">
                <a:solidFill>
                  <a:srgbClr val="007E80"/>
                </a:solidFill>
                <a:latin typeface="Verdana" panose="020B0604030504040204" pitchFamily="34" charset="0"/>
              </a:rPr>
              <a:t>Elizabeth Soler Castillo</a:t>
            </a:r>
          </a:p>
          <a:p>
            <a:pPr algn="ctr"/>
            <a:endParaRPr lang="es-CO" sz="1100" dirty="0">
              <a:solidFill>
                <a:srgbClr val="007E80"/>
              </a:solidFill>
              <a:latin typeface="Verdana" panose="020B0604030504040204" pitchFamily="34" charset="0"/>
            </a:endParaRPr>
          </a:p>
          <a:p>
            <a:pPr algn="ctr">
              <a:buClr>
                <a:srgbClr val="453C5C"/>
              </a:buClr>
            </a:pPr>
            <a:r>
              <a:rPr lang="es-ES" sz="1200" dirty="0" err="1">
                <a:solidFill>
                  <a:srgbClr val="453C5C"/>
                </a:solidFill>
                <a:latin typeface="Verdana" panose="020B0604030504040204" pitchFamily="34" charset="0"/>
              </a:rPr>
              <a:t>Subcontadora</a:t>
            </a:r>
            <a:r>
              <a:rPr lang="es-ES" sz="1200" dirty="0">
                <a:solidFill>
                  <a:srgbClr val="453C5C"/>
                </a:solidFill>
                <a:latin typeface="Verdana" panose="020B0604030504040204" pitchFamily="34" charset="0"/>
              </a:rPr>
              <a:t> General y de Investigación</a:t>
            </a:r>
          </a:p>
          <a:p>
            <a:pPr algn="ctr"/>
            <a:r>
              <a:rPr lang="es-CO" sz="1400" dirty="0">
                <a:solidFill>
                  <a:srgbClr val="007E80"/>
                </a:solidFill>
                <a:latin typeface="Verdana" panose="020B0604030504040204" pitchFamily="34" charset="0"/>
              </a:rPr>
              <a:t>Rocío Pérez Sotelo</a:t>
            </a:r>
          </a:p>
          <a:p>
            <a:pPr algn="ctr"/>
            <a:endParaRPr lang="es-CO" sz="1100" dirty="0">
              <a:solidFill>
                <a:srgbClr val="007E80"/>
              </a:solidFill>
              <a:latin typeface="Verdana" panose="020B0604030504040204" pitchFamily="34" charset="0"/>
            </a:endParaRPr>
          </a:p>
          <a:p>
            <a:pPr algn="ctr">
              <a:buClr>
                <a:srgbClr val="453C5C"/>
              </a:buClr>
            </a:pPr>
            <a:r>
              <a:rPr lang="es-ES" sz="1200" dirty="0" err="1">
                <a:solidFill>
                  <a:srgbClr val="453C5C"/>
                </a:solidFill>
                <a:latin typeface="Verdana" panose="020B0604030504040204" pitchFamily="34" charset="0"/>
              </a:rPr>
              <a:t>Subcontador</a:t>
            </a:r>
            <a:r>
              <a:rPr lang="es-ES" sz="1200" dirty="0">
                <a:solidFill>
                  <a:srgbClr val="453C5C"/>
                </a:solidFill>
                <a:latin typeface="Verdana" panose="020B0604030504040204" pitchFamily="34" charset="0"/>
              </a:rPr>
              <a:t> de Centralización de la información</a:t>
            </a:r>
          </a:p>
          <a:p>
            <a:pPr algn="ctr"/>
            <a:r>
              <a:rPr lang="es-CO" sz="1400" dirty="0">
                <a:solidFill>
                  <a:srgbClr val="007E80"/>
                </a:solidFill>
                <a:latin typeface="Verdana" panose="020B0604030504040204" pitchFamily="34" charset="0"/>
              </a:rPr>
              <a:t>Juan Camilo Santamaría Herrera</a:t>
            </a:r>
          </a:p>
          <a:p>
            <a:pPr algn="ctr"/>
            <a:endParaRPr lang="es-CO" sz="1100" dirty="0">
              <a:solidFill>
                <a:srgbClr val="007E80"/>
              </a:solidFill>
              <a:latin typeface="Verdana" panose="020B0604030504040204" pitchFamily="34" charset="0"/>
            </a:endParaRPr>
          </a:p>
          <a:p>
            <a:pPr algn="ctr">
              <a:buClr>
                <a:srgbClr val="453C5C"/>
              </a:buClr>
            </a:pPr>
            <a:r>
              <a:rPr lang="es-CO" sz="1200" dirty="0">
                <a:solidFill>
                  <a:srgbClr val="453C5C"/>
                </a:solidFill>
                <a:latin typeface="Verdana" panose="020B0604030504040204" pitchFamily="34" charset="0"/>
              </a:rPr>
              <a:t>Secretario General</a:t>
            </a:r>
            <a:endParaRPr lang="es-CO" sz="1100" dirty="0">
              <a:solidFill>
                <a:srgbClr val="453C5C"/>
              </a:solidFill>
              <a:latin typeface="Verdana" panose="020B0604030504040204" pitchFamily="34" charset="0"/>
            </a:endParaRPr>
          </a:p>
          <a:p>
            <a:pPr algn="ctr"/>
            <a:r>
              <a:rPr lang="es-CO" sz="1400" dirty="0">
                <a:solidFill>
                  <a:srgbClr val="007E80"/>
                </a:solidFill>
                <a:latin typeface="Verdana" panose="020B0604030504040204" pitchFamily="34" charset="0"/>
              </a:rPr>
              <a:t>Freddy Armando Castaño Pineda</a:t>
            </a:r>
          </a:p>
          <a:p>
            <a:pPr algn="ctr"/>
            <a:endParaRPr lang="es-CO" sz="1100" dirty="0">
              <a:solidFill>
                <a:srgbClr val="007E80"/>
              </a:solidFill>
              <a:latin typeface="Verdana" panose="020B0604030504040204" pitchFamily="34" charset="0"/>
            </a:endParaRPr>
          </a:p>
          <a:p>
            <a:pPr algn="ctr">
              <a:buClr>
                <a:srgbClr val="453C5C"/>
              </a:buClr>
            </a:pPr>
            <a:r>
              <a:rPr lang="es-ES" sz="1200" dirty="0">
                <a:solidFill>
                  <a:srgbClr val="453C5C"/>
                </a:solidFill>
                <a:latin typeface="Verdana" panose="020B0604030504040204" pitchFamily="34" charset="0"/>
              </a:rPr>
              <a:t>Coordinador GIT Procesamiento y Análisis de Producto (E)</a:t>
            </a:r>
          </a:p>
          <a:p>
            <a:pPr algn="ctr"/>
            <a:r>
              <a:rPr lang="es-CO" sz="1400" dirty="0">
                <a:solidFill>
                  <a:srgbClr val="007E80"/>
                </a:solidFill>
                <a:latin typeface="Verdana" panose="020B0604030504040204" pitchFamily="34" charset="0"/>
              </a:rPr>
              <a:t>Luis Jaime Valencia Cubillos</a:t>
            </a:r>
          </a:p>
          <a:p>
            <a:pPr algn="ctr"/>
            <a:endParaRPr lang="es-CO" sz="1100" dirty="0">
              <a:solidFill>
                <a:srgbClr val="007E80"/>
              </a:solidFill>
              <a:latin typeface="Verdana" panose="020B0604030504040204" pitchFamily="34" charset="0"/>
            </a:endParaRPr>
          </a:p>
          <a:p>
            <a:pPr algn="ctr">
              <a:buClr>
                <a:srgbClr val="453C5C"/>
              </a:buClr>
            </a:pPr>
            <a:r>
              <a:rPr lang="es-CO" sz="1200" dirty="0">
                <a:solidFill>
                  <a:srgbClr val="453C5C"/>
                </a:solidFill>
                <a:latin typeface="Verdana" panose="020B0604030504040204" pitchFamily="34" charset="0"/>
              </a:rPr>
              <a:t>Equipo de Análisis GIT PAP</a:t>
            </a:r>
          </a:p>
          <a:p>
            <a:pPr algn="ctr"/>
            <a:r>
              <a:rPr lang="es-CO" sz="1400" dirty="0">
                <a:solidFill>
                  <a:srgbClr val="007E80"/>
                </a:solidFill>
                <a:latin typeface="Verdana" panose="020B0604030504040204" pitchFamily="34" charset="0"/>
              </a:rPr>
              <a:t>Angela María López Olaya</a:t>
            </a:r>
          </a:p>
          <a:p>
            <a:pPr algn="ctr"/>
            <a:r>
              <a:rPr lang="es-CO" sz="1400" dirty="0">
                <a:solidFill>
                  <a:srgbClr val="007E80"/>
                </a:solidFill>
                <a:latin typeface="Verdana" panose="020B0604030504040204" pitchFamily="34" charset="0"/>
              </a:rPr>
              <a:t>Edgar Andrés Contreras Cómbita</a:t>
            </a:r>
          </a:p>
          <a:p>
            <a:pPr algn="ctr"/>
            <a:r>
              <a:rPr lang="es-CO" sz="1400" dirty="0">
                <a:solidFill>
                  <a:srgbClr val="007E80"/>
                </a:solidFill>
                <a:latin typeface="Verdana" panose="020B0604030504040204" pitchFamily="34" charset="0"/>
              </a:rPr>
              <a:t>Eliana Vásquez Bernal</a:t>
            </a:r>
          </a:p>
        </p:txBody>
      </p:sp>
      <p:sp>
        <p:nvSpPr>
          <p:cNvPr id="24" name="Elipse 23">
            <a:extLst>
              <a:ext uri="{FF2B5EF4-FFF2-40B4-BE49-F238E27FC236}">
                <a16:creationId xmlns:a16="http://schemas.microsoft.com/office/drawing/2014/main" id="{BBD6331A-8923-4AA9-9564-C026ED630218}"/>
              </a:ext>
            </a:extLst>
          </p:cNvPr>
          <p:cNvSpPr/>
          <p:nvPr/>
        </p:nvSpPr>
        <p:spPr>
          <a:xfrm>
            <a:off x="56348" y="1597835"/>
            <a:ext cx="4154804" cy="4154801"/>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dirty="0"/>
          </a:p>
        </p:txBody>
      </p:sp>
      <p:sp>
        <p:nvSpPr>
          <p:cNvPr id="25" name="Elipse 24">
            <a:extLst>
              <a:ext uri="{FF2B5EF4-FFF2-40B4-BE49-F238E27FC236}">
                <a16:creationId xmlns:a16="http://schemas.microsoft.com/office/drawing/2014/main" id="{BFA8D2C3-D314-48DB-AC82-3716E015CDB6}"/>
              </a:ext>
            </a:extLst>
          </p:cNvPr>
          <p:cNvSpPr/>
          <p:nvPr/>
        </p:nvSpPr>
        <p:spPr>
          <a:xfrm>
            <a:off x="357176" y="1641590"/>
            <a:ext cx="3806591"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26" name="Arco de bloque 25">
            <a:extLst>
              <a:ext uri="{FF2B5EF4-FFF2-40B4-BE49-F238E27FC236}">
                <a16:creationId xmlns:a16="http://schemas.microsoft.com/office/drawing/2014/main" id="{4105D708-FB87-4FAC-ABB2-A33E3D3B290D}"/>
              </a:ext>
            </a:extLst>
          </p:cNvPr>
          <p:cNvSpPr/>
          <p:nvPr/>
        </p:nvSpPr>
        <p:spPr>
          <a:xfrm rot="4752619">
            <a:off x="-884" y="1555113"/>
            <a:ext cx="4338486" cy="4338486"/>
          </a:xfrm>
          <a:prstGeom prst="blockArc">
            <a:avLst>
              <a:gd name="adj1" fmla="val 18251857"/>
              <a:gd name="adj2" fmla="val 21570687"/>
              <a:gd name="adj3" fmla="val 3708"/>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27" name="Arco de bloque 26">
            <a:extLst>
              <a:ext uri="{FF2B5EF4-FFF2-40B4-BE49-F238E27FC236}">
                <a16:creationId xmlns:a16="http://schemas.microsoft.com/office/drawing/2014/main" id="{31FD53A7-50E5-4E87-A5D2-C49A53681803}"/>
              </a:ext>
            </a:extLst>
          </p:cNvPr>
          <p:cNvSpPr/>
          <p:nvPr/>
        </p:nvSpPr>
        <p:spPr>
          <a:xfrm rot="2304108">
            <a:off x="22190" y="1566831"/>
            <a:ext cx="4338486" cy="4338486"/>
          </a:xfrm>
          <a:prstGeom prst="blockArc">
            <a:avLst>
              <a:gd name="adj1" fmla="val 18026818"/>
              <a:gd name="adj2" fmla="val 21376510"/>
              <a:gd name="adj3" fmla="val 5075"/>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pic>
        <p:nvPicPr>
          <p:cNvPr id="29" name="Ícono cámara" descr="Cámara con relleno sólido">
            <a:extLst>
              <a:ext uri="{FF2B5EF4-FFF2-40B4-BE49-F238E27FC236}">
                <a16:creationId xmlns:a16="http://schemas.microsoft.com/office/drawing/2014/main" id="{0E25D2FB-D13D-479F-A1E0-1F9B39C3A6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8518" y="5037034"/>
            <a:ext cx="153921" cy="144167"/>
          </a:xfrm>
          <a:prstGeom prst="rect">
            <a:avLst/>
          </a:prstGeom>
        </p:spPr>
      </p:pic>
      <p:sp>
        <p:nvSpPr>
          <p:cNvPr id="30" name="Arco de bloque 29">
            <a:extLst>
              <a:ext uri="{FF2B5EF4-FFF2-40B4-BE49-F238E27FC236}">
                <a16:creationId xmlns:a16="http://schemas.microsoft.com/office/drawing/2014/main" id="{F3933564-91C8-40AA-8315-BA0181CE4DA7}"/>
              </a:ext>
            </a:extLst>
          </p:cNvPr>
          <p:cNvSpPr/>
          <p:nvPr/>
        </p:nvSpPr>
        <p:spPr>
          <a:xfrm rot="19952444">
            <a:off x="-113016" y="1366764"/>
            <a:ext cx="4338486" cy="4338486"/>
          </a:xfrm>
          <a:prstGeom prst="blockArc">
            <a:avLst>
              <a:gd name="adj1" fmla="val 20130524"/>
              <a:gd name="adj2" fmla="val 1100124"/>
              <a:gd name="adj3" fmla="val 6756"/>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31" name="Elipse 30">
            <a:extLst>
              <a:ext uri="{FF2B5EF4-FFF2-40B4-BE49-F238E27FC236}">
                <a16:creationId xmlns:a16="http://schemas.microsoft.com/office/drawing/2014/main" id="{04AB9EFA-52B4-4405-87C3-B7C39E35FC79}"/>
              </a:ext>
            </a:extLst>
          </p:cNvPr>
          <p:cNvSpPr/>
          <p:nvPr/>
        </p:nvSpPr>
        <p:spPr>
          <a:xfrm>
            <a:off x="235517" y="1771825"/>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35" name="Cuadro Derechos de autor">
            <a:extLst>
              <a:ext uri="{FF2B5EF4-FFF2-40B4-BE49-F238E27FC236}">
                <a16:creationId xmlns:a16="http://schemas.microsoft.com/office/drawing/2014/main" id="{D6FEB224-9A0D-43F5-BA13-B5AB0E307916}"/>
              </a:ext>
            </a:extLst>
          </p:cNvPr>
          <p:cNvSpPr txBox="1"/>
          <p:nvPr/>
        </p:nvSpPr>
        <p:spPr>
          <a:xfrm>
            <a:off x="1074562" y="5028692"/>
            <a:ext cx="1963332" cy="275717"/>
          </a:xfrm>
          <a:prstGeom prst="rect">
            <a:avLst/>
          </a:prstGeom>
          <a:noFill/>
          <a:ln>
            <a:noFill/>
          </a:ln>
        </p:spPr>
        <p:txBody>
          <a:bodyPr spcFirstLastPara="1" wrap="square" lIns="0" tIns="0" rIns="0" bIns="0" anchor="t" anchorCtr="0">
            <a:spAutoFit/>
          </a:bodyPr>
          <a:lstStyle/>
          <a:p>
            <a:pPr marL="0" marR="0" lvl="0" indent="0" algn="ctr" rtl="0">
              <a:lnSpc>
                <a:spcPct val="128028"/>
              </a:lnSpc>
              <a:spcBef>
                <a:spcPts val="0"/>
              </a:spcBef>
              <a:spcAft>
                <a:spcPts val="0"/>
              </a:spcAft>
              <a:buNone/>
            </a:pPr>
            <a:r>
              <a:rPr lang="es-ES" sz="700" dirty="0">
                <a:solidFill>
                  <a:schemeClr val="accent2">
                    <a:lumMod val="50000"/>
                  </a:schemeClr>
                </a:solidFill>
                <a:latin typeface="+mj-lt"/>
                <a:ea typeface="Century Gothic"/>
                <a:cs typeface="Century Gothic"/>
                <a:sym typeface="Century Gothic"/>
              </a:rPr>
              <a:t>Orquídea púrpura</a:t>
            </a:r>
          </a:p>
          <a:p>
            <a:pPr marL="0" marR="0" lvl="0" indent="0" algn="ctr" rtl="0">
              <a:lnSpc>
                <a:spcPct val="128028"/>
              </a:lnSpc>
              <a:spcBef>
                <a:spcPts val="0"/>
              </a:spcBef>
              <a:spcAft>
                <a:spcPts val="0"/>
              </a:spcAft>
              <a:buNone/>
            </a:pPr>
            <a:r>
              <a:rPr lang="es-ES" sz="700" dirty="0">
                <a:solidFill>
                  <a:schemeClr val="accent2">
                    <a:lumMod val="50000"/>
                  </a:schemeClr>
                </a:solidFill>
                <a:latin typeface="+mj-lt"/>
                <a:ea typeface="Century Gothic"/>
                <a:cs typeface="Century Gothic"/>
                <a:sym typeface="Century Gothic"/>
              </a:rPr>
              <a:t> Imagen de </a:t>
            </a:r>
            <a:r>
              <a:rPr lang="es-ES" sz="700" dirty="0" err="1">
                <a:solidFill>
                  <a:schemeClr val="accent2">
                    <a:lumMod val="50000"/>
                  </a:schemeClr>
                </a:solidFill>
                <a:latin typeface="+mj-lt"/>
                <a:ea typeface="Century Gothic"/>
                <a:cs typeface="Century Gothic"/>
                <a:sym typeface="Century Gothic"/>
              </a:rPr>
              <a:t>Carissa</a:t>
            </a:r>
            <a:r>
              <a:rPr lang="es-ES" sz="700" dirty="0">
                <a:solidFill>
                  <a:schemeClr val="accent2">
                    <a:lumMod val="50000"/>
                  </a:schemeClr>
                </a:solidFill>
                <a:latin typeface="+mj-lt"/>
                <a:ea typeface="Century Gothic"/>
                <a:cs typeface="Century Gothic"/>
                <a:sym typeface="Century Gothic"/>
              </a:rPr>
              <a:t> </a:t>
            </a:r>
            <a:r>
              <a:rPr lang="es-ES" sz="700" dirty="0" err="1">
                <a:solidFill>
                  <a:schemeClr val="accent2">
                    <a:lumMod val="50000"/>
                  </a:schemeClr>
                </a:solidFill>
                <a:latin typeface="+mj-lt"/>
                <a:ea typeface="Century Gothic"/>
                <a:cs typeface="Century Gothic"/>
                <a:sym typeface="Century Gothic"/>
              </a:rPr>
              <a:t>Bongalosa</a:t>
            </a:r>
            <a:r>
              <a:rPr lang="es-ES" sz="700" dirty="0">
                <a:solidFill>
                  <a:schemeClr val="accent2">
                    <a:lumMod val="50000"/>
                  </a:schemeClr>
                </a:solidFill>
                <a:latin typeface="+mj-lt"/>
                <a:ea typeface="Century Gothic"/>
                <a:cs typeface="Century Gothic"/>
                <a:sym typeface="Century Gothic"/>
              </a:rPr>
              <a:t> en </a:t>
            </a:r>
            <a:r>
              <a:rPr lang="es-ES" sz="700" dirty="0" err="1">
                <a:solidFill>
                  <a:schemeClr val="accent2">
                    <a:lumMod val="50000"/>
                  </a:schemeClr>
                </a:solidFill>
                <a:latin typeface="+mj-lt"/>
                <a:ea typeface="Century Gothic"/>
                <a:cs typeface="Century Gothic"/>
                <a:sym typeface="Century Gothic"/>
              </a:rPr>
              <a:t>pexels</a:t>
            </a:r>
            <a:endParaRPr lang="es-ES" sz="700" dirty="0">
              <a:solidFill>
                <a:schemeClr val="accent2">
                  <a:lumMod val="50000"/>
                </a:schemeClr>
              </a:solidFill>
              <a:latin typeface="+mj-lt"/>
              <a:ea typeface="Verdana"/>
              <a:cs typeface="Verdana"/>
              <a:sym typeface="Verdana"/>
            </a:endParaRPr>
          </a:p>
        </p:txBody>
      </p:sp>
      <p:sp>
        <p:nvSpPr>
          <p:cNvPr id="32" name="Elipse 31">
            <a:extLst>
              <a:ext uri="{FF2B5EF4-FFF2-40B4-BE49-F238E27FC236}">
                <a16:creationId xmlns:a16="http://schemas.microsoft.com/office/drawing/2014/main" id="{4BAEA7CB-93E8-48ED-B05F-3FBFB1D0941D}"/>
              </a:ext>
            </a:extLst>
          </p:cNvPr>
          <p:cNvSpPr/>
          <p:nvPr/>
        </p:nvSpPr>
        <p:spPr>
          <a:xfrm>
            <a:off x="56349" y="1551997"/>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dirty="0"/>
          </a:p>
        </p:txBody>
      </p:sp>
    </p:spTree>
    <p:extLst>
      <p:ext uri="{BB962C8B-B14F-4D97-AF65-F5344CB8AC3E}">
        <p14:creationId xmlns:p14="http://schemas.microsoft.com/office/powerpoint/2010/main" val="4179103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8" name="Google Shape;94;p13">
            <a:extLst>
              <a:ext uri="{FF2B5EF4-FFF2-40B4-BE49-F238E27FC236}">
                <a16:creationId xmlns:a16="http://schemas.microsoft.com/office/drawing/2014/main" id="{BDD3ADE1-AE67-6EFC-4E5F-B2A0DC94FB5C}"/>
              </a:ext>
            </a:extLst>
          </p:cNvPr>
          <p:cNvSpPr txBox="1"/>
          <p:nvPr/>
        </p:nvSpPr>
        <p:spPr>
          <a:xfrm>
            <a:off x="78683" y="90159"/>
            <a:ext cx="4357790" cy="738664"/>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CO" sz="2400" b="1" dirty="0">
                <a:solidFill>
                  <a:srgbClr val="453C5C"/>
                </a:solidFill>
                <a:latin typeface="Verdana" panose="020B0604030504040204" pitchFamily="34" charset="0"/>
                <a:ea typeface="Verdana" panose="020B0604030504040204" pitchFamily="34" charset="0"/>
                <a:cs typeface="Century Gothic"/>
                <a:sym typeface="Century Gothic"/>
              </a:rPr>
              <a:t>Propiedades, planta y equipo</a:t>
            </a:r>
          </a:p>
        </p:txBody>
      </p:sp>
      <p:sp>
        <p:nvSpPr>
          <p:cNvPr id="16" name="Google Shape;96;p13">
            <a:extLst>
              <a:ext uri="{FF2B5EF4-FFF2-40B4-BE49-F238E27FC236}">
                <a16:creationId xmlns:a16="http://schemas.microsoft.com/office/drawing/2014/main" id="{A7127770-4F55-BB8B-F078-45797719CC2A}"/>
              </a:ext>
            </a:extLst>
          </p:cNvPr>
          <p:cNvSpPr txBox="1"/>
          <p:nvPr/>
        </p:nvSpPr>
        <p:spPr>
          <a:xfrm>
            <a:off x="3359140" y="5179371"/>
            <a:ext cx="1037865" cy="193451"/>
          </a:xfrm>
          <a:prstGeom prst="rect">
            <a:avLst/>
          </a:prstGeom>
          <a:noFill/>
          <a:ln>
            <a:noFill/>
          </a:ln>
        </p:spPr>
        <p:txBody>
          <a:bodyPr spcFirstLastPara="1" wrap="square" lIns="0" tIns="0" rIns="0" bIns="0" anchor="t" anchorCtr="0">
            <a:spAutoFit/>
          </a:bodyPr>
          <a:lstStyle/>
          <a:p>
            <a:pPr algn="r">
              <a:lnSpc>
                <a:spcPct val="128000"/>
              </a:lnSpc>
            </a:pPr>
            <a:r>
              <a:rPr lang="es-CO" sz="982"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982" b="1" dirty="0">
              <a:latin typeface="Verdana" panose="020B0604030504040204" pitchFamily="34" charset="0"/>
              <a:ea typeface="Verdana" panose="020B0604030504040204" pitchFamily="34" charset="0"/>
            </a:endParaRPr>
          </a:p>
        </p:txBody>
      </p:sp>
      <p:sp>
        <p:nvSpPr>
          <p:cNvPr id="36" name="CuadroTexto 35">
            <a:extLst>
              <a:ext uri="{FF2B5EF4-FFF2-40B4-BE49-F238E27FC236}">
                <a16:creationId xmlns:a16="http://schemas.microsoft.com/office/drawing/2014/main" id="{4234E7B0-7A33-C9F0-327E-341F11DDE0C7}"/>
              </a:ext>
            </a:extLst>
          </p:cNvPr>
          <p:cNvSpPr txBox="1"/>
          <p:nvPr/>
        </p:nvSpPr>
        <p:spPr>
          <a:xfrm>
            <a:off x="67613" y="3772620"/>
            <a:ext cx="4329393" cy="1477328"/>
          </a:xfrm>
          <a:prstGeom prst="rect">
            <a:avLst/>
          </a:prstGeom>
          <a:noFill/>
        </p:spPr>
        <p:txBody>
          <a:bodyPr wrap="square">
            <a:spAutoFit/>
          </a:bodyPr>
          <a:lstStyle/>
          <a:p>
            <a:pPr algn="ctr"/>
            <a:r>
              <a:rPr lang="es-ES" sz="1100" b="1" dirty="0">
                <a:solidFill>
                  <a:srgbClr val="453C5C"/>
                </a:solidFill>
                <a:latin typeface="Verdana" panose="020B0604030504040204" pitchFamily="34" charset="0"/>
                <a:ea typeface="Verdana" panose="020B0604030504040204" pitchFamily="34" charset="0"/>
              </a:rPr>
              <a:t>Incremento</a:t>
            </a:r>
            <a:r>
              <a:rPr lang="es-ES" sz="1100" dirty="0">
                <a:solidFill>
                  <a:srgbClr val="453C5C"/>
                </a:solidFill>
                <a:latin typeface="Verdana" panose="020B0604030504040204" pitchFamily="34" charset="0"/>
                <a:ea typeface="Verdana" panose="020B0604030504040204" pitchFamily="34" charset="0"/>
              </a:rPr>
              <a:t> respecto a diciembre de 2023:</a:t>
            </a:r>
          </a:p>
          <a:p>
            <a:pPr algn="ctr"/>
            <a:endParaRPr lang="es-ES" sz="600" dirty="0">
              <a:solidFill>
                <a:srgbClr val="453C5C"/>
              </a:solidFill>
              <a:latin typeface="Verdana" panose="020B0604030504040204" pitchFamily="34" charset="0"/>
              <a:ea typeface="Verdana" panose="020B0604030504040204" pitchFamily="34" charset="0"/>
            </a:endParaRPr>
          </a:p>
          <a:p>
            <a:pPr algn="ctr"/>
            <a:r>
              <a:rPr lang="es-CO" sz="1100" b="1" dirty="0">
                <a:solidFill>
                  <a:srgbClr val="453C5C"/>
                </a:solidFill>
                <a:latin typeface="Verdana" panose="020B0604030504040204" pitchFamily="34" charset="0"/>
                <a:ea typeface="Verdana" panose="020B0604030504040204" pitchFamily="34" charset="0"/>
              </a:rPr>
              <a:t>Sector Público: </a:t>
            </a:r>
            <a:r>
              <a:rPr lang="es-CO" sz="1100" dirty="0">
                <a:solidFill>
                  <a:srgbClr val="FD6A00"/>
                </a:solidFill>
                <a:latin typeface="Verdana" panose="020B0604030504040204" pitchFamily="34" charset="0"/>
                <a:ea typeface="Verdana" panose="020B0604030504040204" pitchFamily="34" charset="0"/>
              </a:rPr>
              <a:t>$9.305,5  </a:t>
            </a:r>
          </a:p>
          <a:p>
            <a:pPr algn="ctr"/>
            <a:r>
              <a:rPr lang="es-ES" sz="1100" b="1" dirty="0">
                <a:solidFill>
                  <a:srgbClr val="453C5C"/>
                </a:solidFill>
                <a:latin typeface="Verdana" panose="020B0604030504040204" pitchFamily="34" charset="0"/>
                <a:ea typeface="Verdana" panose="020B0604030504040204" pitchFamily="34" charset="0"/>
              </a:rPr>
              <a:t>Nivel Nacional: </a:t>
            </a:r>
            <a:r>
              <a:rPr lang="es-ES" sz="1100" dirty="0">
                <a:solidFill>
                  <a:srgbClr val="007E80"/>
                </a:solidFill>
                <a:latin typeface="Verdana" panose="020B0604030504040204" pitchFamily="34" charset="0"/>
                <a:ea typeface="Verdana" panose="020B0604030504040204" pitchFamily="34" charset="0"/>
              </a:rPr>
              <a:t>$2.491,3 </a:t>
            </a:r>
            <a:r>
              <a:rPr lang="es-ES" sz="1100" b="1" dirty="0">
                <a:solidFill>
                  <a:srgbClr val="453C5C"/>
                </a:solidFill>
                <a:latin typeface="Verdana" panose="020B0604030504040204" pitchFamily="34" charset="0"/>
                <a:ea typeface="Verdana" panose="020B0604030504040204" pitchFamily="34" charset="0"/>
              </a:rPr>
              <a:t>Nivel Territorial: </a:t>
            </a:r>
            <a:r>
              <a:rPr lang="es-ES" sz="1100" dirty="0">
                <a:solidFill>
                  <a:srgbClr val="2FCB7D"/>
                </a:solidFill>
                <a:latin typeface="Verdana" panose="020B0604030504040204" pitchFamily="34" charset="0"/>
                <a:ea typeface="Verdana" panose="020B0604030504040204" pitchFamily="34" charset="0"/>
              </a:rPr>
              <a:t>$6.815,5</a:t>
            </a:r>
          </a:p>
          <a:p>
            <a:pPr algn="ctr"/>
            <a:endParaRPr lang="es-ES" sz="900" dirty="0">
              <a:solidFill>
                <a:srgbClr val="2FCB7D"/>
              </a:solidFill>
              <a:latin typeface="Verdana" panose="020B0604030504040204" pitchFamily="34" charset="0"/>
              <a:ea typeface="Verdana" panose="020B0604030504040204" pitchFamily="34" charset="0"/>
            </a:endParaRPr>
          </a:p>
          <a:p>
            <a:pPr algn="just"/>
            <a:r>
              <a:rPr lang="es-ES" sz="1050" dirty="0">
                <a:solidFill>
                  <a:srgbClr val="453C5C"/>
                </a:solidFill>
                <a:latin typeface="Verdana" panose="020B0604030504040204" pitchFamily="34" charset="0"/>
                <a:ea typeface="Verdana" panose="020B0604030504040204" pitchFamily="34" charset="0"/>
              </a:rPr>
              <a:t>Este comportamiento se explica principalmente por el aumento en las cuentas Plantas, ductos y túneles, Maquinaria y equipo, Construcciones en curso y Depreciación acumulada.</a:t>
            </a:r>
            <a:endParaRPr lang="es-CO" sz="1050" dirty="0">
              <a:solidFill>
                <a:srgbClr val="453C5C"/>
              </a:solidFill>
              <a:latin typeface="Verdana" panose="020B0604030504040204" pitchFamily="34" charset="0"/>
              <a:ea typeface="Verdana" panose="020B0604030504040204" pitchFamily="34" charset="0"/>
            </a:endParaRPr>
          </a:p>
        </p:txBody>
      </p:sp>
      <p:cxnSp>
        <p:nvCxnSpPr>
          <p:cNvPr id="96" name="Conector recto 95">
            <a:extLst>
              <a:ext uri="{FF2B5EF4-FFF2-40B4-BE49-F238E27FC236}">
                <a16:creationId xmlns:a16="http://schemas.microsoft.com/office/drawing/2014/main" id="{B4278ECA-6AD5-C865-3F17-82E93330D5BD}"/>
              </a:ext>
            </a:extLst>
          </p:cNvPr>
          <p:cNvCxnSpPr>
            <a:cxnSpLocks/>
          </p:cNvCxnSpPr>
          <p:nvPr/>
        </p:nvCxnSpPr>
        <p:spPr>
          <a:xfrm>
            <a:off x="4603406" y="541415"/>
            <a:ext cx="0" cy="5760000"/>
          </a:xfrm>
          <a:prstGeom prst="line">
            <a:avLst/>
          </a:prstGeom>
          <a:ln w="12700">
            <a:solidFill>
              <a:srgbClr val="F63700"/>
            </a:solidFill>
            <a:prstDash val="sysDash"/>
          </a:ln>
        </p:spPr>
        <p:style>
          <a:lnRef idx="1">
            <a:schemeClr val="accent1"/>
          </a:lnRef>
          <a:fillRef idx="0">
            <a:schemeClr val="accent1"/>
          </a:fillRef>
          <a:effectRef idx="0">
            <a:schemeClr val="accent1"/>
          </a:effectRef>
          <a:fontRef idx="minor">
            <a:schemeClr val="tx1"/>
          </a:fontRef>
        </p:style>
      </p:cxnSp>
      <p:sp>
        <p:nvSpPr>
          <p:cNvPr id="98" name="CuadroTexto 97">
            <a:extLst>
              <a:ext uri="{FF2B5EF4-FFF2-40B4-BE49-F238E27FC236}">
                <a16:creationId xmlns:a16="http://schemas.microsoft.com/office/drawing/2014/main" id="{9797AD07-9C17-1C7D-BEA6-B3A9031D4423}"/>
              </a:ext>
            </a:extLst>
          </p:cNvPr>
          <p:cNvSpPr txBox="1"/>
          <p:nvPr/>
        </p:nvSpPr>
        <p:spPr>
          <a:xfrm>
            <a:off x="4801955" y="4683234"/>
            <a:ext cx="4166807" cy="245058"/>
          </a:xfrm>
          <a:prstGeom prst="rect">
            <a:avLst/>
          </a:prstGeom>
          <a:solidFill>
            <a:schemeClr val="bg1">
              <a:lumMod val="85000"/>
            </a:schemeClr>
          </a:solidFill>
        </p:spPr>
        <p:txBody>
          <a:bodyPr wrap="square" tIns="36000" bIns="36000">
            <a:spAutoFit/>
          </a:bodyPr>
          <a:lstStyle/>
          <a:p>
            <a:pPr algn="ctr"/>
            <a:r>
              <a:rPr lang="es-ES" sz="1120" b="1" spc="100" dirty="0">
                <a:solidFill>
                  <a:srgbClr val="453C5C"/>
                </a:solidFill>
                <a:latin typeface="Verdana" panose="020B0604030504040204" pitchFamily="34" charset="0"/>
              </a:rPr>
              <a:t>Entidades que reportan los mayores saldos</a:t>
            </a:r>
            <a:endParaRPr lang="es-CO" sz="1120" b="1" spc="100" dirty="0">
              <a:solidFill>
                <a:srgbClr val="453C5C"/>
              </a:solidFill>
            </a:endParaRPr>
          </a:p>
        </p:txBody>
      </p:sp>
      <p:sp>
        <p:nvSpPr>
          <p:cNvPr id="11" name="CuadroTexto 10">
            <a:extLst>
              <a:ext uri="{FF2B5EF4-FFF2-40B4-BE49-F238E27FC236}">
                <a16:creationId xmlns:a16="http://schemas.microsoft.com/office/drawing/2014/main" id="{E43BAD8C-083C-2C59-6C7E-F0832C4BED23}"/>
              </a:ext>
            </a:extLst>
          </p:cNvPr>
          <p:cNvSpPr txBox="1"/>
          <p:nvPr/>
        </p:nvSpPr>
        <p:spPr>
          <a:xfrm>
            <a:off x="4801623" y="162015"/>
            <a:ext cx="4135855" cy="938719"/>
          </a:xfrm>
          <a:prstGeom prst="rect">
            <a:avLst/>
          </a:prstGeom>
          <a:gradFill>
            <a:gsLst>
              <a:gs pos="89000">
                <a:srgbClr val="F6F6F6"/>
              </a:gs>
              <a:gs pos="26000">
                <a:schemeClr val="bg1"/>
              </a:gs>
            </a:gsLst>
            <a:lin ang="5400000" scaled="1"/>
          </a:gradFill>
        </p:spPr>
        <p:txBody>
          <a:bodyPr wrap="square">
            <a:spAutoFit/>
          </a:bodyPr>
          <a:lstStyle/>
          <a:p>
            <a:pPr algn="just"/>
            <a:r>
              <a:rPr lang="es-ES" sz="1100" dirty="0">
                <a:solidFill>
                  <a:srgbClr val="453C5C"/>
                </a:solidFill>
                <a:latin typeface="Verdana" panose="020B0604030504040204" pitchFamily="34" charset="0"/>
                <a:ea typeface="Verdana" panose="020B0604030504040204" pitchFamily="34" charset="0"/>
              </a:rPr>
              <a:t>La </a:t>
            </a:r>
            <a:r>
              <a:rPr lang="es-ES" sz="1100" dirty="0">
                <a:latin typeface="Verdana" panose="020B0604030504040204" pitchFamily="34" charset="0"/>
                <a:ea typeface="Verdana" panose="020B0604030504040204" pitchFamily="34" charset="0"/>
              </a:rPr>
              <a:t>cuenta </a:t>
            </a:r>
            <a:r>
              <a:rPr lang="es-ES" sz="1100" b="1" dirty="0">
                <a:solidFill>
                  <a:schemeClr val="accent1"/>
                </a:solidFill>
                <a:latin typeface="Verdana" panose="020B0604030504040204" pitchFamily="34" charset="0"/>
                <a:ea typeface="Verdana" panose="020B0604030504040204" pitchFamily="34" charset="0"/>
              </a:rPr>
              <a:t>Edificaciones</a:t>
            </a:r>
            <a:r>
              <a:rPr lang="es-ES" sz="1100" b="1" dirty="0">
                <a:latin typeface="Verdana" panose="020B0604030504040204" pitchFamily="34" charset="0"/>
                <a:ea typeface="Verdana" panose="020B0604030504040204" pitchFamily="34" charset="0"/>
              </a:rPr>
              <a:t> </a:t>
            </a:r>
            <a:r>
              <a:rPr lang="es-ES" sz="1100" dirty="0">
                <a:solidFill>
                  <a:srgbClr val="453C5C"/>
                </a:solidFill>
                <a:latin typeface="Verdana" panose="020B0604030504040204" pitchFamily="34" charset="0"/>
                <a:ea typeface="Verdana" panose="020B0604030504040204" pitchFamily="34" charset="0"/>
              </a:rPr>
              <a:t>es la más representativa del grupo en el sector público y en el nivel territorial, mientras que en el nivel nacional es </a:t>
            </a:r>
            <a:r>
              <a:rPr lang="es-ES" sz="1100" b="1" dirty="0">
                <a:solidFill>
                  <a:srgbClr val="007E80"/>
                </a:solidFill>
                <a:latin typeface="Verdana" panose="020B0604030504040204" pitchFamily="34" charset="0"/>
                <a:ea typeface="Verdana" panose="020B0604030504040204" pitchFamily="34" charset="0"/>
              </a:rPr>
              <a:t>Maquinaria y equipo</a:t>
            </a:r>
            <a:r>
              <a:rPr lang="es-ES" sz="1100" dirty="0">
                <a:solidFill>
                  <a:srgbClr val="453C5C"/>
                </a:solidFill>
                <a:latin typeface="Verdana" panose="020B0604030504040204" pitchFamily="34" charset="0"/>
                <a:ea typeface="Verdana" panose="020B0604030504040204" pitchFamily="34" charset="0"/>
              </a:rPr>
              <a:t>. A continuación, se presentan los conceptos más representativos:</a:t>
            </a:r>
            <a:endParaRPr lang="es-CO" sz="1100" dirty="0">
              <a:solidFill>
                <a:srgbClr val="453C5C"/>
              </a:solidFill>
              <a:latin typeface="Verdana" panose="020B0604030504040204" pitchFamily="34" charset="0"/>
              <a:ea typeface="Verdana" panose="020B0604030504040204" pitchFamily="34" charset="0"/>
            </a:endParaRPr>
          </a:p>
        </p:txBody>
      </p:sp>
      <p:grpSp>
        <p:nvGrpSpPr>
          <p:cNvPr id="48" name="Grupo 47">
            <a:extLst>
              <a:ext uri="{FF2B5EF4-FFF2-40B4-BE49-F238E27FC236}">
                <a16:creationId xmlns:a16="http://schemas.microsoft.com/office/drawing/2014/main" id="{8DC24254-1F52-DAF6-746C-3ED523B70F0C}"/>
              </a:ext>
            </a:extLst>
          </p:cNvPr>
          <p:cNvGrpSpPr/>
          <p:nvPr/>
        </p:nvGrpSpPr>
        <p:grpSpPr>
          <a:xfrm>
            <a:off x="4852865" y="5109362"/>
            <a:ext cx="4064986" cy="1529688"/>
            <a:chOff x="4777297" y="5109362"/>
            <a:chExt cx="4064986" cy="1529688"/>
          </a:xfrm>
        </p:grpSpPr>
        <p:sp>
          <p:nvSpPr>
            <p:cNvPr id="40" name="Google Shape;552;p24">
              <a:extLst>
                <a:ext uri="{FF2B5EF4-FFF2-40B4-BE49-F238E27FC236}">
                  <a16:creationId xmlns:a16="http://schemas.microsoft.com/office/drawing/2014/main" id="{4F4FA3E5-1D55-8123-EF05-9DDE2AC8E2D5}"/>
                </a:ext>
              </a:extLst>
            </p:cNvPr>
            <p:cNvSpPr>
              <a:spLocks noChangeAspect="1"/>
            </p:cNvSpPr>
            <p:nvPr/>
          </p:nvSpPr>
          <p:spPr>
            <a:xfrm>
              <a:off x="6843834" y="5955050"/>
              <a:ext cx="1932267" cy="684000"/>
            </a:xfrm>
            <a:prstGeom prst="parallelogram">
              <a:avLst>
                <a:gd name="adj" fmla="val 27646"/>
              </a:avLst>
            </a:prstGeom>
            <a:noFill/>
            <a:ln>
              <a:gradFill>
                <a:gsLst>
                  <a:gs pos="0">
                    <a:srgbClr val="5AD999"/>
                  </a:gs>
                  <a:gs pos="100000">
                    <a:srgbClr val="BEED80"/>
                  </a:gs>
                </a:gsLst>
                <a:lin ang="5400000" scaled="1"/>
              </a:gradFill>
            </a:ln>
          </p:spPr>
          <p:txBody>
            <a:bodyPr lIns="36000" tIns="36000" rIns="36000" bIns="36000"/>
            <a:lstStyle/>
            <a:p>
              <a:pPr algn="ctr"/>
              <a:endParaRPr lang="es-CO" sz="1100" dirty="0">
                <a:solidFill>
                  <a:srgbClr val="453C5C"/>
                </a:solidFill>
                <a:latin typeface="Verdana" panose="020B0604030504040204" pitchFamily="34" charset="0"/>
                <a:ea typeface="Verdana" panose="020B0604030504040204" pitchFamily="34" charset="0"/>
              </a:endParaRPr>
            </a:p>
          </p:txBody>
        </p:sp>
        <p:sp>
          <p:nvSpPr>
            <p:cNvPr id="41" name="Google Shape;552;p24">
              <a:extLst>
                <a:ext uri="{FF2B5EF4-FFF2-40B4-BE49-F238E27FC236}">
                  <a16:creationId xmlns:a16="http://schemas.microsoft.com/office/drawing/2014/main" id="{526E7F84-B733-D23B-292C-ECFFC1FDB6F7}"/>
                </a:ext>
              </a:extLst>
            </p:cNvPr>
            <p:cNvSpPr>
              <a:spLocks noChangeAspect="1"/>
            </p:cNvSpPr>
            <p:nvPr/>
          </p:nvSpPr>
          <p:spPr>
            <a:xfrm>
              <a:off x="4777297" y="5955050"/>
              <a:ext cx="2083340" cy="684000"/>
            </a:xfrm>
            <a:prstGeom prst="parallelogram">
              <a:avLst>
                <a:gd name="adj" fmla="val 28949"/>
              </a:avLst>
            </a:prstGeom>
            <a:noFill/>
            <a:ln>
              <a:gradFill>
                <a:gsLst>
                  <a:gs pos="0">
                    <a:srgbClr val="007E80"/>
                  </a:gs>
                  <a:gs pos="100000">
                    <a:srgbClr val="89FBE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42" name="Google Shape;552;p24">
              <a:extLst>
                <a:ext uri="{FF2B5EF4-FFF2-40B4-BE49-F238E27FC236}">
                  <a16:creationId xmlns:a16="http://schemas.microsoft.com/office/drawing/2014/main" id="{92224EB9-3A53-F694-69ED-1BD16F820AE1}"/>
                </a:ext>
              </a:extLst>
            </p:cNvPr>
            <p:cNvSpPr>
              <a:spLocks noChangeAspect="1"/>
            </p:cNvSpPr>
            <p:nvPr/>
          </p:nvSpPr>
          <p:spPr>
            <a:xfrm>
              <a:off x="5896636" y="5152904"/>
              <a:ext cx="1982038" cy="684000"/>
            </a:xfrm>
            <a:prstGeom prst="parallelogram">
              <a:avLst>
                <a:gd name="adj" fmla="val 28277"/>
              </a:avLst>
            </a:prstGeom>
            <a:noFill/>
            <a:ln w="12700">
              <a:gradFill>
                <a:gsLst>
                  <a:gs pos="0">
                    <a:srgbClr val="FD6A00"/>
                  </a:gs>
                  <a:gs pos="100000">
                    <a:srgbClr val="EEB85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43" name="Google Shape;552;p24">
              <a:extLst>
                <a:ext uri="{FF2B5EF4-FFF2-40B4-BE49-F238E27FC236}">
                  <a16:creationId xmlns:a16="http://schemas.microsoft.com/office/drawing/2014/main" id="{03C1EFBF-0A1C-F0A3-66A3-B805339B8D27}"/>
                </a:ext>
              </a:extLst>
            </p:cNvPr>
            <p:cNvSpPr>
              <a:spLocks noChangeAspect="1"/>
            </p:cNvSpPr>
            <p:nvPr/>
          </p:nvSpPr>
          <p:spPr>
            <a:xfrm>
              <a:off x="5971929" y="5109362"/>
              <a:ext cx="1982038" cy="684000"/>
            </a:xfrm>
            <a:prstGeom prst="roundRect">
              <a:avLst/>
            </a:prstGeom>
            <a:gradFill>
              <a:gsLst>
                <a:gs pos="21000">
                  <a:srgbClr val="FD6A00"/>
                </a:gs>
                <a:gs pos="98000">
                  <a:srgbClr val="EEB85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MinDefensa</a:t>
              </a:r>
              <a:r>
                <a:rPr lang="es-CO" sz="1100" dirty="0">
                  <a:solidFill>
                    <a:schemeClr val="bg1"/>
                  </a:solidFill>
                  <a:latin typeface="Verdana" panose="020B0604030504040204" pitchFamily="34" charset="0"/>
                  <a:ea typeface="Verdana" panose="020B0604030504040204" pitchFamily="34" charset="0"/>
                </a:rPr>
                <a:t> – 8,5% </a:t>
              </a:r>
            </a:p>
            <a:p>
              <a:pPr algn="ctr"/>
              <a:r>
                <a:rPr lang="es-CO" sz="1100" b="1" dirty="0">
                  <a:solidFill>
                    <a:schemeClr val="bg1"/>
                  </a:solidFill>
                  <a:latin typeface="Verdana" panose="020B0604030504040204" pitchFamily="34" charset="0"/>
                  <a:ea typeface="Verdana" panose="020B0604030504040204" pitchFamily="34" charset="0"/>
                </a:rPr>
                <a:t>EPM</a:t>
              </a:r>
              <a:r>
                <a:rPr lang="es-CO" sz="1100" dirty="0">
                  <a:solidFill>
                    <a:schemeClr val="bg1"/>
                  </a:solidFill>
                  <a:latin typeface="Verdana" panose="020B0604030504040204" pitchFamily="34" charset="0"/>
                  <a:ea typeface="Verdana" panose="020B0604030504040204" pitchFamily="34" charset="0"/>
                </a:rPr>
                <a:t> – 8,5% </a:t>
              </a:r>
            </a:p>
            <a:p>
              <a:pPr algn="ctr"/>
              <a:r>
                <a:rPr lang="es-CO" sz="1100" b="1" dirty="0">
                  <a:solidFill>
                    <a:schemeClr val="bg1"/>
                  </a:solidFill>
                  <a:latin typeface="Verdana" panose="020B0604030504040204" pitchFamily="34" charset="0"/>
                  <a:ea typeface="Verdana" panose="020B0604030504040204" pitchFamily="34" charset="0"/>
                </a:rPr>
                <a:t>Ecopetrol</a:t>
              </a:r>
              <a:r>
                <a:rPr lang="es-CO" sz="1100" dirty="0">
                  <a:solidFill>
                    <a:schemeClr val="bg1"/>
                  </a:solidFill>
                  <a:latin typeface="Verdana" panose="020B0604030504040204" pitchFamily="34" charset="0"/>
                  <a:ea typeface="Verdana" panose="020B0604030504040204" pitchFamily="34" charset="0"/>
                </a:rPr>
                <a:t> – 7,7% </a:t>
              </a:r>
            </a:p>
          </p:txBody>
        </p:sp>
        <p:sp>
          <p:nvSpPr>
            <p:cNvPr id="44" name="Google Shape;552;p24">
              <a:extLst>
                <a:ext uri="{FF2B5EF4-FFF2-40B4-BE49-F238E27FC236}">
                  <a16:creationId xmlns:a16="http://schemas.microsoft.com/office/drawing/2014/main" id="{BDD5CFB5-8B6C-25EE-C988-22A217E60DDF}"/>
                </a:ext>
              </a:extLst>
            </p:cNvPr>
            <p:cNvSpPr>
              <a:spLocks noChangeAspect="1"/>
            </p:cNvSpPr>
            <p:nvPr/>
          </p:nvSpPr>
          <p:spPr>
            <a:xfrm>
              <a:off x="4856121" y="5904251"/>
              <a:ext cx="1927691" cy="684000"/>
            </a:xfrm>
            <a:prstGeom prst="roundRect">
              <a:avLst/>
            </a:prstGeom>
            <a:gradFill>
              <a:gsLst>
                <a:gs pos="24000">
                  <a:srgbClr val="007E80"/>
                </a:gs>
                <a:gs pos="100000">
                  <a:srgbClr val="89FBE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MinDefensa</a:t>
              </a:r>
              <a:r>
                <a:rPr lang="es-CO" sz="1100" dirty="0">
                  <a:solidFill>
                    <a:schemeClr val="bg1"/>
                  </a:solidFill>
                  <a:latin typeface="Verdana" panose="020B0604030504040204" pitchFamily="34" charset="0"/>
                  <a:ea typeface="Verdana" panose="020B0604030504040204" pitchFamily="34" charset="0"/>
                </a:rPr>
                <a:t> – 18,9% </a:t>
              </a:r>
            </a:p>
            <a:p>
              <a:pPr algn="ctr"/>
              <a:r>
                <a:rPr lang="es-CO" sz="1100" b="1" dirty="0">
                  <a:solidFill>
                    <a:schemeClr val="bg1"/>
                  </a:solidFill>
                  <a:latin typeface="Verdana" panose="020B0604030504040204" pitchFamily="34" charset="0"/>
                  <a:ea typeface="Verdana" panose="020B0604030504040204" pitchFamily="34" charset="0"/>
                </a:rPr>
                <a:t>Ecopetrol</a:t>
              </a:r>
              <a:r>
                <a:rPr lang="es-CO" sz="1100" dirty="0">
                  <a:solidFill>
                    <a:schemeClr val="bg1"/>
                  </a:solidFill>
                  <a:latin typeface="Verdana" panose="020B0604030504040204" pitchFamily="34" charset="0"/>
                  <a:ea typeface="Verdana" panose="020B0604030504040204" pitchFamily="34" charset="0"/>
                </a:rPr>
                <a:t> – 17,2% </a:t>
              </a:r>
            </a:p>
            <a:p>
              <a:pPr algn="ctr"/>
              <a:r>
                <a:rPr lang="es-CO" sz="1100" b="1" dirty="0">
                  <a:solidFill>
                    <a:schemeClr val="bg1"/>
                  </a:solidFill>
                  <a:latin typeface="Verdana" panose="020B0604030504040204" pitchFamily="34" charset="0"/>
                  <a:ea typeface="Verdana" panose="020B0604030504040204" pitchFamily="34" charset="0"/>
                </a:rPr>
                <a:t>Reficar</a:t>
              </a:r>
              <a:r>
                <a:rPr lang="es-CO" sz="1100" dirty="0">
                  <a:solidFill>
                    <a:schemeClr val="bg1"/>
                  </a:solidFill>
                  <a:latin typeface="Verdana" panose="020B0604030504040204" pitchFamily="34" charset="0"/>
                  <a:ea typeface="Verdana" panose="020B0604030504040204" pitchFamily="34" charset="0"/>
                </a:rPr>
                <a:t> – 14,2% </a:t>
              </a:r>
            </a:p>
          </p:txBody>
        </p:sp>
        <p:sp>
          <p:nvSpPr>
            <p:cNvPr id="45" name="Google Shape;552;p24">
              <a:extLst>
                <a:ext uri="{FF2B5EF4-FFF2-40B4-BE49-F238E27FC236}">
                  <a16:creationId xmlns:a16="http://schemas.microsoft.com/office/drawing/2014/main" id="{05281FA0-BF46-DD0F-80CC-CAABF6F20850}"/>
                </a:ext>
              </a:extLst>
            </p:cNvPr>
            <p:cNvSpPr>
              <a:spLocks noChangeAspect="1"/>
            </p:cNvSpPr>
            <p:nvPr/>
          </p:nvSpPr>
          <p:spPr>
            <a:xfrm>
              <a:off x="6910016" y="5904251"/>
              <a:ext cx="1932267" cy="684000"/>
            </a:xfrm>
            <a:prstGeom prst="roundRect">
              <a:avLst/>
            </a:prstGeom>
            <a:gradFill>
              <a:gsLst>
                <a:gs pos="7000">
                  <a:srgbClr val="5AD999"/>
                </a:gs>
                <a:gs pos="100000">
                  <a:srgbClr val="BEED80"/>
                </a:gs>
              </a:gsLst>
              <a:lin ang="0" scaled="0"/>
            </a:gradFill>
            <a:ln>
              <a:noFill/>
            </a:ln>
          </p:spPr>
          <p:txBody>
            <a:bodyPr lIns="36000" tIns="36000" rIns="36000" bIns="36000"/>
            <a:lstStyle/>
            <a:p>
              <a:pPr algn="ctr"/>
              <a:r>
                <a:rPr lang="es-CO" sz="1100" b="1" dirty="0">
                  <a:solidFill>
                    <a:srgbClr val="453C5C"/>
                  </a:solidFill>
                  <a:latin typeface="Verdana" panose="020B0604030504040204" pitchFamily="34" charset="0"/>
                </a:rPr>
                <a:t>EPM</a:t>
              </a:r>
              <a:r>
                <a:rPr lang="es-CO" sz="1100" dirty="0">
                  <a:solidFill>
                    <a:srgbClr val="453C5C"/>
                  </a:solidFill>
                  <a:latin typeface="Verdana" panose="020B0604030504040204" pitchFamily="34" charset="0"/>
                </a:rPr>
                <a:t> – 15,5% </a:t>
              </a:r>
            </a:p>
            <a:p>
              <a:pPr algn="ctr"/>
              <a:r>
                <a:rPr lang="es-CO" sz="1100" b="1" dirty="0">
                  <a:solidFill>
                    <a:srgbClr val="453C5C"/>
                  </a:solidFill>
                  <a:latin typeface="Verdana" panose="020B0604030504040204" pitchFamily="34" charset="0"/>
                </a:rPr>
                <a:t>Bogotá</a:t>
              </a:r>
              <a:r>
                <a:rPr lang="es-CO" sz="1100" dirty="0">
                  <a:solidFill>
                    <a:srgbClr val="453C5C"/>
                  </a:solidFill>
                  <a:latin typeface="Verdana" panose="020B0604030504040204" pitchFamily="34" charset="0"/>
                </a:rPr>
                <a:t> – 5,0% </a:t>
              </a:r>
            </a:p>
            <a:p>
              <a:pPr algn="ctr"/>
              <a:r>
                <a:rPr lang="es-CO" sz="1100" b="1" dirty="0">
                  <a:solidFill>
                    <a:srgbClr val="453C5C"/>
                  </a:solidFill>
                  <a:latin typeface="Verdana" panose="020B0604030504040204" pitchFamily="34" charset="0"/>
                </a:rPr>
                <a:t>TGI</a:t>
              </a:r>
              <a:r>
                <a:rPr lang="es-CO" sz="1100" dirty="0">
                  <a:solidFill>
                    <a:srgbClr val="453C5C"/>
                  </a:solidFill>
                  <a:latin typeface="Verdana" panose="020B0604030504040204" pitchFamily="34" charset="0"/>
                </a:rPr>
                <a:t> – 3,7% </a:t>
              </a:r>
            </a:p>
          </p:txBody>
        </p:sp>
      </p:grpSp>
      <p:sp>
        <p:nvSpPr>
          <p:cNvPr id="3" name="Google Shape;103;p13">
            <a:extLst>
              <a:ext uri="{FF2B5EF4-FFF2-40B4-BE49-F238E27FC236}">
                <a16:creationId xmlns:a16="http://schemas.microsoft.com/office/drawing/2014/main" id="{2758CD59-6DED-FF85-8A5E-391964A1D39E}"/>
              </a:ext>
            </a:extLst>
          </p:cNvPr>
          <p:cNvSpPr txBox="1"/>
          <p:nvPr/>
        </p:nvSpPr>
        <p:spPr>
          <a:xfrm>
            <a:off x="58415" y="850921"/>
            <a:ext cx="4347788" cy="507831"/>
          </a:xfrm>
          <a:prstGeom prst="rect">
            <a:avLst/>
          </a:prstGeom>
          <a:noFill/>
          <a:ln>
            <a:noFill/>
          </a:ln>
        </p:spPr>
        <p:txBody>
          <a:bodyPr spcFirstLastPara="1" wrap="square" lIns="0" tIns="0" rIns="0" bIns="0" anchor="t" anchorCtr="0">
            <a:spAutoFit/>
          </a:bodyPr>
          <a:lstStyle/>
          <a:p>
            <a:pPr algn="just"/>
            <a:r>
              <a:rPr lang="es-ES" sz="1100" dirty="0">
                <a:solidFill>
                  <a:srgbClr val="453C5C"/>
                </a:solidFill>
                <a:latin typeface="Verdana" panose="020B0604030504040204" pitchFamily="34" charset="0"/>
                <a:ea typeface="Verdana" panose="020B0604030504040204" pitchFamily="34" charset="0"/>
                <a:cs typeface="Century Gothic"/>
                <a:sym typeface="Century Gothic"/>
              </a:rPr>
              <a:t>Este grupo tiene la mayor participación en los activos del nivel nacional, mientras que, en el sector público y en el nivel territorial, ocupa el segundo lugar.</a:t>
            </a:r>
          </a:p>
        </p:txBody>
      </p:sp>
      <p:pic>
        <p:nvPicPr>
          <p:cNvPr id="2" name="Imagen 1">
            <a:extLst>
              <a:ext uri="{FF2B5EF4-FFF2-40B4-BE49-F238E27FC236}">
                <a16:creationId xmlns:a16="http://schemas.microsoft.com/office/drawing/2014/main" id="{E04D0F6F-889A-ACBA-29A4-987631E85089}"/>
              </a:ext>
            </a:extLst>
          </p:cNvPr>
          <p:cNvPicPr>
            <a:picLocks noChangeAspect="1"/>
          </p:cNvPicPr>
          <p:nvPr/>
        </p:nvPicPr>
        <p:blipFill>
          <a:blip r:embed="rId2"/>
          <a:stretch>
            <a:fillRect/>
          </a:stretch>
        </p:blipFill>
        <p:spPr>
          <a:xfrm>
            <a:off x="-859421" y="1124469"/>
            <a:ext cx="6238139" cy="3096000"/>
          </a:xfrm>
          <a:prstGeom prst="rect">
            <a:avLst/>
          </a:prstGeom>
        </p:spPr>
      </p:pic>
      <p:grpSp>
        <p:nvGrpSpPr>
          <p:cNvPr id="4" name="Grupo 3">
            <a:extLst>
              <a:ext uri="{FF2B5EF4-FFF2-40B4-BE49-F238E27FC236}">
                <a16:creationId xmlns:a16="http://schemas.microsoft.com/office/drawing/2014/main" id="{FE5056D4-37DF-4523-AEAC-902DBC0883CE}"/>
              </a:ext>
            </a:extLst>
          </p:cNvPr>
          <p:cNvGrpSpPr/>
          <p:nvPr/>
        </p:nvGrpSpPr>
        <p:grpSpPr>
          <a:xfrm>
            <a:off x="-2896" y="5121479"/>
            <a:ext cx="4543200" cy="1771200"/>
            <a:chOff x="0" y="0"/>
            <a:chExt cx="5869515" cy="2600707"/>
          </a:xfrm>
        </p:grpSpPr>
        <p:grpSp>
          <p:nvGrpSpPr>
            <p:cNvPr id="5" name="Grupo 4">
              <a:extLst>
                <a:ext uri="{FF2B5EF4-FFF2-40B4-BE49-F238E27FC236}">
                  <a16:creationId xmlns:a16="http://schemas.microsoft.com/office/drawing/2014/main" id="{26663204-22A5-88FA-958D-8988896CF7B1}"/>
                </a:ext>
              </a:extLst>
            </p:cNvPr>
            <p:cNvGrpSpPr/>
            <p:nvPr/>
          </p:nvGrpSpPr>
          <p:grpSpPr>
            <a:xfrm>
              <a:off x="0" y="0"/>
              <a:ext cx="5869515" cy="2600707"/>
              <a:chOff x="0" y="0"/>
              <a:chExt cx="6112951" cy="2915770"/>
            </a:xfrm>
          </p:grpSpPr>
          <p:graphicFrame>
            <p:nvGraphicFramePr>
              <p:cNvPr id="14" name="Gráfico 13">
                <a:extLst>
                  <a:ext uri="{FF2B5EF4-FFF2-40B4-BE49-F238E27FC236}">
                    <a16:creationId xmlns:a16="http://schemas.microsoft.com/office/drawing/2014/main" id="{180B9F33-5CBD-C395-AE71-3B91552D2418}"/>
                  </a:ext>
                </a:extLst>
              </p:cNvPr>
              <p:cNvGraphicFramePr/>
              <p:nvPr>
                <p:extLst>
                  <p:ext uri="{D42A27DB-BD31-4B8C-83A1-F6EECF244321}">
                    <p14:modId xmlns:p14="http://schemas.microsoft.com/office/powerpoint/2010/main" val="424394421"/>
                  </p:ext>
                </p:extLst>
              </p:nvPr>
            </p:nvGraphicFramePr>
            <p:xfrm>
              <a:off x="0" y="0"/>
              <a:ext cx="6112951" cy="2915770"/>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21">
                <a:extLst>
                  <a:ext uri="{FF2B5EF4-FFF2-40B4-BE49-F238E27FC236}">
                    <a16:creationId xmlns:a16="http://schemas.microsoft.com/office/drawing/2014/main" id="{B0B17CF0-E4E6-F946-3499-DD6F350DF6E5}"/>
                  </a:ext>
                </a:extLst>
              </p:cNvPr>
              <p:cNvSpPr txBox="1"/>
              <p:nvPr/>
            </p:nvSpPr>
            <p:spPr>
              <a:xfrm>
                <a:off x="310481" y="2528115"/>
                <a:ext cx="862207" cy="20161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grpSp>
        <p:sp>
          <p:nvSpPr>
            <p:cNvPr id="6" name="CuadroTexto 15">
              <a:extLst>
                <a:ext uri="{FF2B5EF4-FFF2-40B4-BE49-F238E27FC236}">
                  <a16:creationId xmlns:a16="http://schemas.microsoft.com/office/drawing/2014/main" id="{58E5893A-7F46-E188-C881-75D7687A99E1}"/>
                </a:ext>
              </a:extLst>
            </p:cNvPr>
            <p:cNvSpPr txBox="1"/>
            <p:nvPr/>
          </p:nvSpPr>
          <p:spPr>
            <a:xfrm>
              <a:off x="990734" y="2254853"/>
              <a:ext cx="827871" cy="1798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6773596A-F94E-43D7-BDB1-C868E4536335}"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dirty="0">
                <a:solidFill>
                  <a:schemeClr val="bg1">
                    <a:lumMod val="25000"/>
                  </a:schemeClr>
                </a:solidFill>
                <a:latin typeface="Verdana"/>
                <a:ea typeface="Verdana"/>
                <a:cs typeface="+mn-cs"/>
              </a:endParaRPr>
            </a:p>
          </p:txBody>
        </p:sp>
        <p:sp>
          <p:nvSpPr>
            <p:cNvPr id="7" name="CuadroTexto 16">
              <a:extLst>
                <a:ext uri="{FF2B5EF4-FFF2-40B4-BE49-F238E27FC236}">
                  <a16:creationId xmlns:a16="http://schemas.microsoft.com/office/drawing/2014/main" id="{5EBD25AD-19C5-B35D-12FC-654F5CCB6912}"/>
                </a:ext>
              </a:extLst>
            </p:cNvPr>
            <p:cNvSpPr txBox="1"/>
            <p:nvPr/>
          </p:nvSpPr>
          <p:spPr>
            <a:xfrm>
              <a:off x="2250150" y="2265437"/>
              <a:ext cx="827871" cy="1798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9" name="CuadroTexto 17">
              <a:extLst>
                <a:ext uri="{FF2B5EF4-FFF2-40B4-BE49-F238E27FC236}">
                  <a16:creationId xmlns:a16="http://schemas.microsoft.com/office/drawing/2014/main" id="{959B5D60-43AA-B374-DF2A-8740E27A7128}"/>
                </a:ext>
              </a:extLst>
            </p:cNvPr>
            <p:cNvSpPr txBox="1"/>
            <p:nvPr/>
          </p:nvSpPr>
          <p:spPr>
            <a:xfrm>
              <a:off x="4127634" y="2269669"/>
              <a:ext cx="827871" cy="1798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10" name="CuadroTexto 18">
              <a:extLst>
                <a:ext uri="{FF2B5EF4-FFF2-40B4-BE49-F238E27FC236}">
                  <a16:creationId xmlns:a16="http://schemas.microsoft.com/office/drawing/2014/main" id="{9F3590AE-4490-E78F-B10C-A0DD4C6CAF57}"/>
                </a:ext>
              </a:extLst>
            </p:cNvPr>
            <p:cNvSpPr txBox="1"/>
            <p:nvPr/>
          </p:nvSpPr>
          <p:spPr>
            <a:xfrm>
              <a:off x="2938067" y="2276019"/>
              <a:ext cx="827871" cy="1798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40280BC4-B417-462C-A004-1DFE81863500}"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dirty="0">
                <a:solidFill>
                  <a:schemeClr val="bg1">
                    <a:lumMod val="25000"/>
                  </a:schemeClr>
                </a:solidFill>
                <a:latin typeface="Verdana"/>
                <a:ea typeface="Verdana"/>
                <a:cs typeface="+mn-cs"/>
              </a:endParaRPr>
            </a:p>
          </p:txBody>
        </p:sp>
        <p:sp>
          <p:nvSpPr>
            <p:cNvPr id="13" name="CuadroTexto 19">
              <a:extLst>
                <a:ext uri="{FF2B5EF4-FFF2-40B4-BE49-F238E27FC236}">
                  <a16:creationId xmlns:a16="http://schemas.microsoft.com/office/drawing/2014/main" id="{4E75BEFB-3827-56F6-E345-1DD2C1B7F5B9}"/>
                </a:ext>
              </a:extLst>
            </p:cNvPr>
            <p:cNvSpPr txBox="1"/>
            <p:nvPr/>
          </p:nvSpPr>
          <p:spPr>
            <a:xfrm>
              <a:off x="4847301" y="2259087"/>
              <a:ext cx="827871" cy="1798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77967DD3-569B-4E9E-85E7-81B7F392E0CD}"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dirty="0">
                <a:solidFill>
                  <a:schemeClr val="bg1">
                    <a:lumMod val="25000"/>
                  </a:schemeClr>
                </a:solidFill>
                <a:latin typeface="Verdana"/>
                <a:ea typeface="Verdana"/>
                <a:cs typeface="+mn-cs"/>
              </a:endParaRPr>
            </a:p>
          </p:txBody>
        </p:sp>
      </p:grpSp>
      <p:grpSp>
        <p:nvGrpSpPr>
          <p:cNvPr id="17" name="Grupo 16">
            <a:extLst>
              <a:ext uri="{FF2B5EF4-FFF2-40B4-BE49-F238E27FC236}">
                <a16:creationId xmlns:a16="http://schemas.microsoft.com/office/drawing/2014/main" id="{EC39DC7A-43C2-46C6-AAAD-2470B969A0CA}"/>
              </a:ext>
            </a:extLst>
          </p:cNvPr>
          <p:cNvGrpSpPr/>
          <p:nvPr/>
        </p:nvGrpSpPr>
        <p:grpSpPr>
          <a:xfrm>
            <a:off x="4780006" y="1188019"/>
            <a:ext cx="4179089" cy="3336913"/>
            <a:chOff x="0" y="0"/>
            <a:chExt cx="4232319" cy="3334338"/>
          </a:xfrm>
        </p:grpSpPr>
        <p:grpSp>
          <p:nvGrpSpPr>
            <p:cNvPr id="18" name="Grupo 17">
              <a:extLst>
                <a:ext uri="{FF2B5EF4-FFF2-40B4-BE49-F238E27FC236}">
                  <a16:creationId xmlns:a16="http://schemas.microsoft.com/office/drawing/2014/main" id="{B72FC77A-EECE-1742-4C8C-FD78B10A65DA}"/>
                </a:ext>
              </a:extLst>
            </p:cNvPr>
            <p:cNvGrpSpPr/>
            <p:nvPr/>
          </p:nvGrpSpPr>
          <p:grpSpPr>
            <a:xfrm>
              <a:off x="0" y="3379"/>
              <a:ext cx="869995" cy="3330959"/>
              <a:chOff x="0" y="3379"/>
              <a:chExt cx="871765" cy="3295467"/>
            </a:xfrm>
          </p:grpSpPr>
          <p:grpSp>
            <p:nvGrpSpPr>
              <p:cNvPr id="165" name="Grupo 164">
                <a:extLst>
                  <a:ext uri="{FF2B5EF4-FFF2-40B4-BE49-F238E27FC236}">
                    <a16:creationId xmlns:a16="http://schemas.microsoft.com/office/drawing/2014/main" id="{E3C77A19-80C7-ACBE-75EF-A7AC3CEE0F15}"/>
                  </a:ext>
                </a:extLst>
              </p:cNvPr>
              <p:cNvGrpSpPr/>
              <p:nvPr/>
            </p:nvGrpSpPr>
            <p:grpSpPr>
              <a:xfrm>
                <a:off x="9516" y="3379"/>
                <a:ext cx="862249" cy="3295467"/>
                <a:chOff x="9516" y="3379"/>
                <a:chExt cx="862249" cy="3295467"/>
              </a:xfrm>
            </p:grpSpPr>
            <p:grpSp>
              <p:nvGrpSpPr>
                <p:cNvPr id="169" name="Grupo 168">
                  <a:extLst>
                    <a:ext uri="{FF2B5EF4-FFF2-40B4-BE49-F238E27FC236}">
                      <a16:creationId xmlns:a16="http://schemas.microsoft.com/office/drawing/2014/main" id="{41A54DFC-43F2-CAE8-7FED-7B923F0DAA6E}"/>
                    </a:ext>
                  </a:extLst>
                </p:cNvPr>
                <p:cNvGrpSpPr/>
                <p:nvPr/>
              </p:nvGrpSpPr>
              <p:grpSpPr>
                <a:xfrm>
                  <a:off x="9516" y="3379"/>
                  <a:ext cx="862249" cy="3295467"/>
                  <a:chOff x="9516" y="3379"/>
                  <a:chExt cx="860459" cy="3360780"/>
                </a:xfrm>
              </p:grpSpPr>
              <p:sp>
                <p:nvSpPr>
                  <p:cNvPr id="173" name="Rectángulo 172">
                    <a:extLst>
                      <a:ext uri="{FF2B5EF4-FFF2-40B4-BE49-F238E27FC236}">
                        <a16:creationId xmlns:a16="http://schemas.microsoft.com/office/drawing/2014/main" id="{EBBC56AD-66BE-7666-5380-0C7B225820F1}"/>
                      </a:ext>
                    </a:extLst>
                  </p:cNvPr>
                  <p:cNvSpPr/>
                  <p:nvPr/>
                </p:nvSpPr>
                <p:spPr>
                  <a:xfrm>
                    <a:off x="72872" y="14811"/>
                    <a:ext cx="562051" cy="702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Sector Público</a:t>
                    </a:r>
                  </a:p>
                </p:txBody>
              </p:sp>
              <p:sp>
                <p:nvSpPr>
                  <p:cNvPr id="174" name="Rectángulo 173">
                    <a:extLst>
                      <a:ext uri="{FF2B5EF4-FFF2-40B4-BE49-F238E27FC236}">
                        <a16:creationId xmlns:a16="http://schemas.microsoft.com/office/drawing/2014/main" id="{AA46DA63-57C0-5217-9ED3-E64CBB434A36}"/>
                      </a:ext>
                    </a:extLst>
                  </p:cNvPr>
                  <p:cNvSpPr/>
                  <p:nvPr/>
                </p:nvSpPr>
                <p:spPr>
                  <a:xfrm>
                    <a:off x="72870" y="746836"/>
                    <a:ext cx="562052" cy="324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3BF4A829-7E87-4CD1-BFFE-A9750B20F70E}"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28,4%</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75" name="Elipse 174">
                    <a:extLst>
                      <a:ext uri="{FF2B5EF4-FFF2-40B4-BE49-F238E27FC236}">
                        <a16:creationId xmlns:a16="http://schemas.microsoft.com/office/drawing/2014/main" id="{5487983F-7654-EA6A-D814-C0CA8A37886E}"/>
                      </a:ext>
                    </a:extLst>
                  </p:cNvPr>
                  <p:cNvSpPr/>
                  <p:nvPr/>
                </p:nvSpPr>
                <p:spPr>
                  <a:xfrm>
                    <a:off x="72872" y="14810"/>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6" name="Elipse 175">
                    <a:extLst>
                      <a:ext uri="{FF2B5EF4-FFF2-40B4-BE49-F238E27FC236}">
                        <a16:creationId xmlns:a16="http://schemas.microsoft.com/office/drawing/2014/main" id="{B87C1EAA-3B7A-9EB0-34BC-2A2458F4FA8D}"/>
                      </a:ext>
                    </a:extLst>
                  </p:cNvPr>
                  <p:cNvSpPr/>
                  <p:nvPr/>
                </p:nvSpPr>
                <p:spPr>
                  <a:xfrm>
                    <a:off x="9516" y="56722"/>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7" name="Elipse 176">
                    <a:extLst>
                      <a:ext uri="{FF2B5EF4-FFF2-40B4-BE49-F238E27FC236}">
                        <a16:creationId xmlns:a16="http://schemas.microsoft.com/office/drawing/2014/main" id="{507DD558-F240-8C4F-1A49-51B2E1A2E36E}"/>
                      </a:ext>
                    </a:extLst>
                  </p:cNvPr>
                  <p:cNvSpPr/>
                  <p:nvPr/>
                </p:nvSpPr>
                <p:spPr>
                  <a:xfrm>
                    <a:off x="32895" y="3379"/>
                    <a:ext cx="576000"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8" name="Rectángulo 177">
                    <a:extLst>
                      <a:ext uri="{FF2B5EF4-FFF2-40B4-BE49-F238E27FC236}">
                        <a16:creationId xmlns:a16="http://schemas.microsoft.com/office/drawing/2014/main" id="{BEC40C34-D710-8384-5B62-DE122BCC0F8E}"/>
                      </a:ext>
                    </a:extLst>
                  </p:cNvPr>
                  <p:cNvSpPr/>
                  <p:nvPr/>
                </p:nvSpPr>
                <p:spPr>
                  <a:xfrm>
                    <a:off x="653975" y="14808"/>
                    <a:ext cx="216000" cy="10548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72000" tIns="0" rIns="72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866193DF-8E6B-447D-882C-15F90632395F}"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$ 119.837,1 </a:t>
                    </a:fld>
                    <a:endParaRPr lang="es-CO" sz="6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79" name="Rectángulo 178">
                    <a:extLst>
                      <a:ext uri="{FF2B5EF4-FFF2-40B4-BE49-F238E27FC236}">
                        <a16:creationId xmlns:a16="http://schemas.microsoft.com/office/drawing/2014/main" id="{875DC653-FED7-B209-BA5D-CACA072219D2}"/>
                      </a:ext>
                    </a:extLst>
                  </p:cNvPr>
                  <p:cNvSpPr/>
                  <p:nvPr/>
                </p:nvSpPr>
                <p:spPr>
                  <a:xfrm>
                    <a:off x="64940" y="1161620"/>
                    <a:ext cx="562051" cy="7020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Nacional</a:t>
                    </a:r>
                  </a:p>
                </p:txBody>
              </p:sp>
              <p:sp>
                <p:nvSpPr>
                  <p:cNvPr id="180" name="Rectángulo 179">
                    <a:extLst>
                      <a:ext uri="{FF2B5EF4-FFF2-40B4-BE49-F238E27FC236}">
                        <a16:creationId xmlns:a16="http://schemas.microsoft.com/office/drawing/2014/main" id="{05B05F12-BFE8-2B68-5E42-2574689AB9D4}"/>
                      </a:ext>
                    </a:extLst>
                  </p:cNvPr>
                  <p:cNvSpPr/>
                  <p:nvPr/>
                </p:nvSpPr>
                <p:spPr>
                  <a:xfrm>
                    <a:off x="649210" y="1161617"/>
                    <a:ext cx="216000" cy="10548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F2BA1226-15A9-48DD-80D2-7AF7634F002D}"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$ 68.293,8 </a:t>
                    </a:fld>
                    <a:endParaRPr lang="es-CO" sz="6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1" name="Rectángulo 180">
                    <a:extLst>
                      <a:ext uri="{FF2B5EF4-FFF2-40B4-BE49-F238E27FC236}">
                        <a16:creationId xmlns:a16="http://schemas.microsoft.com/office/drawing/2014/main" id="{B3D2BBBC-3C4F-9C77-A0EA-EA0280C3DEFD}"/>
                      </a:ext>
                    </a:extLst>
                  </p:cNvPr>
                  <p:cNvSpPr/>
                  <p:nvPr/>
                </p:nvSpPr>
                <p:spPr>
                  <a:xfrm>
                    <a:off x="68108" y="2311372"/>
                    <a:ext cx="562051" cy="702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2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Territorial</a:t>
                    </a:r>
                  </a:p>
                </p:txBody>
              </p:sp>
              <p:sp>
                <p:nvSpPr>
                  <p:cNvPr id="182" name="Rectángulo 181">
                    <a:extLst>
                      <a:ext uri="{FF2B5EF4-FFF2-40B4-BE49-F238E27FC236}">
                        <a16:creationId xmlns:a16="http://schemas.microsoft.com/office/drawing/2014/main" id="{362B8D7F-4A39-E1A0-2221-CA165B9C5F66}"/>
                      </a:ext>
                    </a:extLst>
                  </p:cNvPr>
                  <p:cNvSpPr/>
                  <p:nvPr/>
                </p:nvSpPr>
                <p:spPr>
                  <a:xfrm>
                    <a:off x="68108" y="3040159"/>
                    <a:ext cx="562052" cy="324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EC13AC46-4AF6-4580-BAA2-78DDC5ED4487}"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29,7%</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83" name="Rectángulo 182">
                    <a:extLst>
                      <a:ext uri="{FF2B5EF4-FFF2-40B4-BE49-F238E27FC236}">
                        <a16:creationId xmlns:a16="http://schemas.microsoft.com/office/drawing/2014/main" id="{E8EEC9C6-A6D6-C83F-F0B4-1155C121D69D}"/>
                      </a:ext>
                    </a:extLst>
                  </p:cNvPr>
                  <p:cNvSpPr/>
                  <p:nvPr/>
                </p:nvSpPr>
                <p:spPr>
                  <a:xfrm>
                    <a:off x="649211" y="2308133"/>
                    <a:ext cx="216000" cy="1054801"/>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0AEC6679-9108-48C5-A5EA-8EAC14E54CDD}"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$ 68.306,1 </a:t>
                    </a:fld>
                    <a:endParaRPr lang="es-CO" sz="6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4" name="Rectángulo 183">
                    <a:extLst>
                      <a:ext uri="{FF2B5EF4-FFF2-40B4-BE49-F238E27FC236}">
                        <a16:creationId xmlns:a16="http://schemas.microsoft.com/office/drawing/2014/main" id="{240BCADD-997E-18F2-C0EC-282B47194361}"/>
                      </a:ext>
                    </a:extLst>
                  </p:cNvPr>
                  <p:cNvSpPr/>
                  <p:nvPr/>
                </p:nvSpPr>
                <p:spPr>
                  <a:xfrm>
                    <a:off x="68103" y="1893348"/>
                    <a:ext cx="562052" cy="32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rtl="0">
                      <a:lnSpc>
                        <a:spcPct val="100000"/>
                      </a:lnSpc>
                      <a:spcBef>
                        <a:spcPts val="0"/>
                      </a:spcBef>
                      <a:spcAft>
                        <a:spcPts val="0"/>
                      </a:spcAft>
                      <a:buClr>
                        <a:srgbClr val="000000"/>
                      </a:buClr>
                      <a:buFont typeface="Arial"/>
                    </a:pPr>
                    <a:fld id="{B0330F8D-9FD9-4808-839F-FB51E8268140}" type="TxLink">
                      <a:rPr lang="en-US"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rPr>
                      <a:pPr marL="0" marR="0" indent="0" algn="ctr" rtl="0">
                        <a:lnSpc>
                          <a:spcPct val="100000"/>
                        </a:lnSpc>
                        <a:spcBef>
                          <a:spcPts val="0"/>
                        </a:spcBef>
                        <a:spcAft>
                          <a:spcPts val="0"/>
                        </a:spcAft>
                        <a:buClr>
                          <a:srgbClr val="000000"/>
                        </a:buClr>
                        <a:buFont typeface="Arial"/>
                      </a:pPr>
                      <a:t>35,9%</a:t>
                    </a:fld>
                    <a:endParaRPr lang="es-CO"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endParaRPr>
                  </a:p>
                </p:txBody>
              </p:sp>
            </p:grpSp>
            <p:sp>
              <p:nvSpPr>
                <p:cNvPr id="170" name="Elipse 169">
                  <a:extLst>
                    <a:ext uri="{FF2B5EF4-FFF2-40B4-BE49-F238E27FC236}">
                      <a16:creationId xmlns:a16="http://schemas.microsoft.com/office/drawing/2014/main" id="{0B540A56-E379-4378-DE88-C2ACE6569020}"/>
                    </a:ext>
                  </a:extLst>
                </p:cNvPr>
                <p:cNvSpPr/>
                <p:nvPr/>
              </p:nvSpPr>
              <p:spPr>
                <a:xfrm>
                  <a:off x="95242" y="1129012"/>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1" name="Elipse 170">
                  <a:extLst>
                    <a:ext uri="{FF2B5EF4-FFF2-40B4-BE49-F238E27FC236}">
                      <a16:creationId xmlns:a16="http://schemas.microsoft.com/office/drawing/2014/main" id="{E65CBAF6-B037-F44C-CD27-8E3E0CDE7977}"/>
                    </a:ext>
                  </a:extLst>
                </p:cNvPr>
                <p:cNvSpPr/>
                <p:nvPr/>
              </p:nvSpPr>
              <p:spPr>
                <a:xfrm>
                  <a:off x="31750" y="1170110"/>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2" name="Elipse 171">
                  <a:extLst>
                    <a:ext uri="{FF2B5EF4-FFF2-40B4-BE49-F238E27FC236}">
                      <a16:creationId xmlns:a16="http://schemas.microsoft.com/office/drawing/2014/main" id="{8A847A53-CA55-C6F8-FA40-837343A64674}"/>
                    </a:ext>
                  </a:extLst>
                </p:cNvPr>
                <p:cNvSpPr/>
                <p:nvPr/>
              </p:nvSpPr>
              <p:spPr>
                <a:xfrm>
                  <a:off x="55185" y="1117808"/>
                  <a:ext cx="577197"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sp>
            <p:nvSpPr>
              <p:cNvPr id="166" name="Elipse 165">
                <a:extLst>
                  <a:ext uri="{FF2B5EF4-FFF2-40B4-BE49-F238E27FC236}">
                    <a16:creationId xmlns:a16="http://schemas.microsoft.com/office/drawing/2014/main" id="{6310FCB0-AD42-7DAF-8D7B-5CC2367DA1C3}"/>
                  </a:ext>
                </a:extLst>
              </p:cNvPr>
              <p:cNvSpPr/>
              <p:nvPr/>
            </p:nvSpPr>
            <p:spPr>
              <a:xfrm>
                <a:off x="63492" y="2243436"/>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67" name="Elipse 166">
                <a:extLst>
                  <a:ext uri="{FF2B5EF4-FFF2-40B4-BE49-F238E27FC236}">
                    <a16:creationId xmlns:a16="http://schemas.microsoft.com/office/drawing/2014/main" id="{C5918217-58CB-71A1-773C-077F8361A606}"/>
                  </a:ext>
                </a:extLst>
              </p:cNvPr>
              <p:cNvSpPr/>
              <p:nvPr/>
            </p:nvSpPr>
            <p:spPr>
              <a:xfrm>
                <a:off x="0" y="2284534"/>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68" name="Elipse 167">
                <a:extLst>
                  <a:ext uri="{FF2B5EF4-FFF2-40B4-BE49-F238E27FC236}">
                    <a16:creationId xmlns:a16="http://schemas.microsoft.com/office/drawing/2014/main" id="{7F240BDA-D20C-9976-7D4E-BC01496E3194}"/>
                  </a:ext>
                </a:extLst>
              </p:cNvPr>
              <p:cNvSpPr/>
              <p:nvPr/>
            </p:nvSpPr>
            <p:spPr>
              <a:xfrm>
                <a:off x="23433" y="2232232"/>
                <a:ext cx="577197"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grpSp>
          <p:nvGrpSpPr>
            <p:cNvPr id="24" name="Grupo 23">
              <a:extLst>
                <a:ext uri="{FF2B5EF4-FFF2-40B4-BE49-F238E27FC236}">
                  <a16:creationId xmlns:a16="http://schemas.microsoft.com/office/drawing/2014/main" id="{5B2DFFCA-5105-78AC-A9A9-51E5B94AE494}"/>
                </a:ext>
              </a:extLst>
            </p:cNvPr>
            <p:cNvGrpSpPr/>
            <p:nvPr/>
          </p:nvGrpSpPr>
          <p:grpSpPr>
            <a:xfrm>
              <a:off x="856106" y="0"/>
              <a:ext cx="3376213" cy="3320077"/>
              <a:chOff x="856106" y="0"/>
              <a:chExt cx="3376213" cy="3320077"/>
            </a:xfrm>
          </p:grpSpPr>
          <p:grpSp>
            <p:nvGrpSpPr>
              <p:cNvPr id="25" name="Grupo 24">
                <a:extLst>
                  <a:ext uri="{FF2B5EF4-FFF2-40B4-BE49-F238E27FC236}">
                    <a16:creationId xmlns:a16="http://schemas.microsoft.com/office/drawing/2014/main" id="{D9FDE6DB-F4ED-F739-FBC2-EB4E2229921D}"/>
                  </a:ext>
                </a:extLst>
              </p:cNvPr>
              <p:cNvGrpSpPr/>
              <p:nvPr/>
            </p:nvGrpSpPr>
            <p:grpSpPr>
              <a:xfrm>
                <a:off x="892280" y="0"/>
                <a:ext cx="3340039" cy="1087388"/>
                <a:chOff x="892280" y="0"/>
                <a:chExt cx="3340039" cy="1087388"/>
              </a:xfrm>
            </p:grpSpPr>
            <p:grpSp>
              <p:nvGrpSpPr>
                <p:cNvPr id="149" name="Grupo 148">
                  <a:extLst>
                    <a:ext uri="{FF2B5EF4-FFF2-40B4-BE49-F238E27FC236}">
                      <a16:creationId xmlns:a16="http://schemas.microsoft.com/office/drawing/2014/main" id="{E9636D25-A1DC-D90A-633A-CF683351C504}"/>
                    </a:ext>
                  </a:extLst>
                </p:cNvPr>
                <p:cNvGrpSpPr/>
                <p:nvPr/>
              </p:nvGrpSpPr>
              <p:grpSpPr>
                <a:xfrm>
                  <a:off x="892280" y="0"/>
                  <a:ext cx="3340039" cy="1087388"/>
                  <a:chOff x="892280" y="0"/>
                  <a:chExt cx="3346090" cy="1062721"/>
                </a:xfrm>
              </p:grpSpPr>
              <p:grpSp>
                <p:nvGrpSpPr>
                  <p:cNvPr id="153" name="Grupo 152">
                    <a:extLst>
                      <a:ext uri="{FF2B5EF4-FFF2-40B4-BE49-F238E27FC236}">
                        <a16:creationId xmlns:a16="http://schemas.microsoft.com/office/drawing/2014/main" id="{40E80E5E-93A3-9070-4483-B59550992A77}"/>
                      </a:ext>
                    </a:extLst>
                  </p:cNvPr>
                  <p:cNvGrpSpPr/>
                  <p:nvPr/>
                </p:nvGrpSpPr>
                <p:grpSpPr>
                  <a:xfrm>
                    <a:off x="892280" y="0"/>
                    <a:ext cx="1134764" cy="1062535"/>
                    <a:chOff x="892280" y="0"/>
                    <a:chExt cx="1134764" cy="1062535"/>
                  </a:xfrm>
                </p:grpSpPr>
                <p:sp>
                  <p:nvSpPr>
                    <p:cNvPr id="162" name="CuadroTexto 73">
                      <a:extLst>
                        <a:ext uri="{FF2B5EF4-FFF2-40B4-BE49-F238E27FC236}">
                          <a16:creationId xmlns:a16="http://schemas.microsoft.com/office/drawing/2014/main" id="{ED2DEB09-0E6D-4144-401D-B18B3BFDB83D}"/>
                        </a:ext>
                      </a:extLst>
                    </p:cNvPr>
                    <p:cNvSpPr txBox="1"/>
                    <p:nvPr/>
                  </p:nvSpPr>
                  <p:spPr>
                    <a:xfrm>
                      <a:off x="970404"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3A1261C-0802-45CE-95C0-5D2E0C271D8A}" type="TxLink">
                        <a:rPr lang="en-US" sz="1000" b="0" i="0" u="none" strike="noStrike" kern="1200">
                          <a:solidFill>
                            <a:srgbClr val="453C5C"/>
                          </a:solidFill>
                          <a:latin typeface="Verdana"/>
                          <a:ea typeface="Verdana"/>
                          <a:cs typeface="Verdana"/>
                        </a:rPr>
                        <a:pPr algn="ctr"/>
                        <a:t>Edificios y casas</a:t>
                      </a:fld>
                      <a:endParaRPr lang="es-MX" sz="1000" kern="1200"/>
                    </a:p>
                  </p:txBody>
                </p:sp>
                <p:sp>
                  <p:nvSpPr>
                    <p:cNvPr id="163" name="CuadroTexto 74">
                      <a:extLst>
                        <a:ext uri="{FF2B5EF4-FFF2-40B4-BE49-F238E27FC236}">
                          <a16:creationId xmlns:a16="http://schemas.microsoft.com/office/drawing/2014/main" id="{687A2924-EDE6-15DD-4576-D892C54C4E4A}"/>
                        </a:ext>
                      </a:extLst>
                    </p:cNvPr>
                    <p:cNvSpPr txBox="1"/>
                    <p:nvPr/>
                  </p:nvSpPr>
                  <p:spPr>
                    <a:xfrm>
                      <a:off x="892280" y="623583"/>
                      <a:ext cx="1106074"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78688E01-BA56-46E4-AAF5-40E075B1D5D7}" type="TxLink">
                        <a:rPr lang="en-US" sz="1000" b="1" i="0" u="none" strike="noStrike" kern="1200">
                          <a:solidFill>
                            <a:srgbClr val="453C5C"/>
                          </a:solidFill>
                          <a:latin typeface="Verdana"/>
                          <a:ea typeface="Verdana"/>
                          <a:cs typeface="Verdana"/>
                        </a:rPr>
                        <a:pPr marL="0" indent="0" algn="ctr"/>
                        <a:t> $ 49.841,7 </a:t>
                      </a:fld>
                      <a:endParaRPr lang="es-MX" sz="1000" b="1" i="0" u="none" strike="noStrike" kern="1200">
                        <a:solidFill>
                          <a:srgbClr val="453C5C"/>
                        </a:solidFill>
                        <a:latin typeface="Verdana"/>
                        <a:ea typeface="Verdana"/>
                        <a:cs typeface="Verdana"/>
                      </a:endParaRPr>
                    </a:p>
                  </p:txBody>
                </p:sp>
                <p:sp>
                  <p:nvSpPr>
                    <p:cNvPr id="164" name="CuadroTexto 75">
                      <a:extLst>
                        <a:ext uri="{FF2B5EF4-FFF2-40B4-BE49-F238E27FC236}">
                          <a16:creationId xmlns:a16="http://schemas.microsoft.com/office/drawing/2014/main" id="{404F070D-B2D5-8201-D8BE-D689E1199811}"/>
                        </a:ext>
                      </a:extLst>
                    </p:cNvPr>
                    <p:cNvSpPr txBox="1"/>
                    <p:nvPr/>
                  </p:nvSpPr>
                  <p:spPr>
                    <a:xfrm>
                      <a:off x="1009118" y="804928"/>
                      <a:ext cx="944880" cy="25760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52EEEF7D-9CA9-4320-8AE5-F6A73923924E}" type="TxLink">
                        <a:rPr lang="en-US" sz="1100" b="0" i="0" u="none" strike="noStrike" kern="1200">
                          <a:solidFill>
                            <a:srgbClr val="453C5C"/>
                          </a:solidFill>
                          <a:latin typeface="Verdana"/>
                          <a:ea typeface="Verdana"/>
                          <a:cs typeface="Verdana"/>
                        </a:rPr>
                        <a:pPr algn="ctr"/>
                        <a:t>41,6%</a:t>
                      </a:fld>
                      <a:endParaRPr lang="es-MX" sz="2000" b="1" kern="1200"/>
                    </a:p>
                  </p:txBody>
                </p:sp>
              </p:grpSp>
              <p:grpSp>
                <p:nvGrpSpPr>
                  <p:cNvPr id="154" name="Grupo 153">
                    <a:extLst>
                      <a:ext uri="{FF2B5EF4-FFF2-40B4-BE49-F238E27FC236}">
                        <a16:creationId xmlns:a16="http://schemas.microsoft.com/office/drawing/2014/main" id="{9532EC75-B4A3-E73F-F441-CC86FCFDA76D}"/>
                      </a:ext>
                    </a:extLst>
                  </p:cNvPr>
                  <p:cNvGrpSpPr/>
                  <p:nvPr/>
                </p:nvGrpSpPr>
                <p:grpSpPr>
                  <a:xfrm>
                    <a:off x="2039861" y="0"/>
                    <a:ext cx="1063418" cy="1062721"/>
                    <a:chOff x="2039861" y="0"/>
                    <a:chExt cx="1063418" cy="1062721"/>
                  </a:xfrm>
                </p:grpSpPr>
                <p:sp>
                  <p:nvSpPr>
                    <p:cNvPr id="159" name="CuadroTexto 70">
                      <a:extLst>
                        <a:ext uri="{FF2B5EF4-FFF2-40B4-BE49-F238E27FC236}">
                          <a16:creationId xmlns:a16="http://schemas.microsoft.com/office/drawing/2014/main" id="{3214FD61-E076-28A6-62C7-255B3C08BC33}"/>
                        </a:ext>
                      </a:extLst>
                    </p:cNvPr>
                    <p:cNvSpPr txBox="1"/>
                    <p:nvPr/>
                  </p:nvSpPr>
                  <p:spPr>
                    <a:xfrm>
                      <a:off x="2046639"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5AFAA0BD-00C8-4FD4-AD71-664E6B74A248}" type="TxLink">
                        <a:rPr lang="en-US" sz="1000" b="0" i="0" u="none" strike="noStrike" kern="1200">
                          <a:solidFill>
                            <a:srgbClr val="453C5C"/>
                          </a:solidFill>
                          <a:latin typeface="Verdana"/>
                          <a:ea typeface="Verdana"/>
                          <a:cs typeface="Verdana"/>
                        </a:rPr>
                        <a:pPr algn="ctr"/>
                        <a:t>Colegios y escuelas</a:t>
                      </a:fld>
                      <a:endParaRPr lang="es-MX" sz="1000" kern="1200"/>
                    </a:p>
                  </p:txBody>
                </p:sp>
                <p:sp>
                  <p:nvSpPr>
                    <p:cNvPr id="160" name="CuadroTexto 71">
                      <a:extLst>
                        <a:ext uri="{FF2B5EF4-FFF2-40B4-BE49-F238E27FC236}">
                          <a16:creationId xmlns:a16="http://schemas.microsoft.com/office/drawing/2014/main" id="{AD40FA3D-789B-BE9B-7D76-5D3376AD0B75}"/>
                        </a:ext>
                      </a:extLst>
                    </p:cNvPr>
                    <p:cNvSpPr txBox="1"/>
                    <p:nvPr/>
                  </p:nvSpPr>
                  <p:spPr>
                    <a:xfrm>
                      <a:off x="2039861" y="623583"/>
                      <a:ext cx="1017800"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28740099-2AC2-4451-B363-43D8FC984EFF}" type="TxLink">
                        <a:rPr lang="en-US" sz="1000" b="1" i="0" u="none" strike="noStrike" kern="1200">
                          <a:solidFill>
                            <a:srgbClr val="453C5C"/>
                          </a:solidFill>
                          <a:latin typeface="Verdana"/>
                          <a:ea typeface="Verdana"/>
                          <a:cs typeface="Verdana"/>
                        </a:rPr>
                        <a:pPr marL="0" indent="0" algn="ctr"/>
                        <a:t> $ 17.807,4 </a:t>
                      </a:fld>
                      <a:endParaRPr lang="es-MX" sz="1000" b="1" i="0" u="none" strike="noStrike" kern="1200">
                        <a:solidFill>
                          <a:srgbClr val="453C5C"/>
                        </a:solidFill>
                        <a:latin typeface="Verdana"/>
                        <a:ea typeface="Verdana"/>
                        <a:cs typeface="Verdana"/>
                      </a:endParaRPr>
                    </a:p>
                  </p:txBody>
                </p:sp>
                <p:sp>
                  <p:nvSpPr>
                    <p:cNvPr id="161" name="CuadroTexto 72">
                      <a:extLst>
                        <a:ext uri="{FF2B5EF4-FFF2-40B4-BE49-F238E27FC236}">
                          <a16:creationId xmlns:a16="http://schemas.microsoft.com/office/drawing/2014/main" id="{43A6B619-A3C0-4BAA-8C52-BA84889436F8}"/>
                        </a:ext>
                      </a:extLst>
                    </p:cNvPr>
                    <p:cNvSpPr txBox="1"/>
                    <p:nvPr/>
                  </p:nvSpPr>
                  <p:spPr>
                    <a:xfrm>
                      <a:off x="2076322" y="799299"/>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AA879682-AB6E-4A6B-BEB9-5549DB4EA1B8}" type="TxLink">
                        <a:rPr lang="en-US" sz="1100" b="0" i="0" u="none" strike="noStrike" kern="1200">
                          <a:solidFill>
                            <a:srgbClr val="453C5C"/>
                          </a:solidFill>
                          <a:latin typeface="Verdana"/>
                          <a:ea typeface="Verdana"/>
                          <a:cs typeface="Verdana"/>
                        </a:rPr>
                        <a:pPr algn="ctr"/>
                        <a:t>14,9%</a:t>
                      </a:fld>
                      <a:endParaRPr lang="es-MX" sz="2000" b="1" kern="1200"/>
                    </a:p>
                  </p:txBody>
                </p:sp>
              </p:grpSp>
              <p:grpSp>
                <p:nvGrpSpPr>
                  <p:cNvPr id="155" name="Grupo 154">
                    <a:extLst>
                      <a:ext uri="{FF2B5EF4-FFF2-40B4-BE49-F238E27FC236}">
                        <a16:creationId xmlns:a16="http://schemas.microsoft.com/office/drawing/2014/main" id="{5EECA430-1CB6-AB02-3E5A-B82BFFFE4F0F}"/>
                      </a:ext>
                    </a:extLst>
                  </p:cNvPr>
                  <p:cNvGrpSpPr/>
                  <p:nvPr/>
                </p:nvGrpSpPr>
                <p:grpSpPr>
                  <a:xfrm>
                    <a:off x="3083625" y="0"/>
                    <a:ext cx="1154745" cy="1062044"/>
                    <a:chOff x="3083625" y="0"/>
                    <a:chExt cx="1154745" cy="1062044"/>
                  </a:xfrm>
                </p:grpSpPr>
                <p:sp>
                  <p:nvSpPr>
                    <p:cNvPr id="156" name="CuadroTexto 67">
                      <a:extLst>
                        <a:ext uri="{FF2B5EF4-FFF2-40B4-BE49-F238E27FC236}">
                          <a16:creationId xmlns:a16="http://schemas.microsoft.com/office/drawing/2014/main" id="{4248FC2A-D1EA-E88F-8D26-B920DC497A11}"/>
                        </a:ext>
                      </a:extLst>
                    </p:cNvPr>
                    <p:cNvSpPr txBox="1"/>
                    <p:nvPr/>
                  </p:nvSpPr>
                  <p:spPr>
                    <a:xfrm>
                      <a:off x="3083625" y="0"/>
                      <a:ext cx="1154745"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6CFE05B5-A2D0-412F-88DD-A7480386ED2E}" type="TxLink">
                        <a:rPr lang="en-US" sz="900" b="0" i="0" u="none" strike="noStrike" kern="1200">
                          <a:solidFill>
                            <a:srgbClr val="453C5C"/>
                          </a:solidFill>
                          <a:latin typeface="Verdana"/>
                          <a:ea typeface="Verdana"/>
                          <a:cs typeface="Verdana"/>
                        </a:rPr>
                        <a:pPr algn="ctr"/>
                        <a:t>Tanques de almacenamiento</a:t>
                      </a:fld>
                      <a:endParaRPr lang="es-MX" sz="900" kern="1200"/>
                    </a:p>
                  </p:txBody>
                </p:sp>
                <p:sp>
                  <p:nvSpPr>
                    <p:cNvPr id="157" name="CuadroTexto 68">
                      <a:extLst>
                        <a:ext uri="{FF2B5EF4-FFF2-40B4-BE49-F238E27FC236}">
                          <a16:creationId xmlns:a16="http://schemas.microsoft.com/office/drawing/2014/main" id="{8AECB095-7054-38A5-8CAC-9E7A514E2C77}"/>
                        </a:ext>
                      </a:extLst>
                    </p:cNvPr>
                    <p:cNvSpPr txBox="1"/>
                    <p:nvPr/>
                  </p:nvSpPr>
                  <p:spPr>
                    <a:xfrm>
                      <a:off x="3157282" y="623582"/>
                      <a:ext cx="1056932"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0ED82CF0-1937-41AD-BA3E-9B91D8548AED}" type="TxLink">
                        <a:rPr lang="en-US" sz="1000" b="1" i="0" u="none" strike="noStrike" kern="1200">
                          <a:solidFill>
                            <a:srgbClr val="453C5C"/>
                          </a:solidFill>
                          <a:latin typeface="Verdana"/>
                          <a:ea typeface="Verdana"/>
                          <a:cs typeface="Verdana"/>
                        </a:rPr>
                        <a:pPr marL="0" indent="0" algn="ctr"/>
                        <a:t> $ 11.830,4 </a:t>
                      </a:fld>
                      <a:endParaRPr lang="es-MX" sz="1000" b="1" i="0" u="none" strike="noStrike" kern="1200">
                        <a:solidFill>
                          <a:srgbClr val="453C5C"/>
                        </a:solidFill>
                        <a:latin typeface="Verdana"/>
                        <a:ea typeface="Verdana"/>
                        <a:cs typeface="Verdana"/>
                      </a:endParaRPr>
                    </a:p>
                  </p:txBody>
                </p:sp>
                <p:sp>
                  <p:nvSpPr>
                    <p:cNvPr id="158" name="CuadroTexto 69">
                      <a:extLst>
                        <a:ext uri="{FF2B5EF4-FFF2-40B4-BE49-F238E27FC236}">
                          <a16:creationId xmlns:a16="http://schemas.microsoft.com/office/drawing/2014/main" id="{76F3741A-46DF-E1F1-2CDA-E1B46DB6F3CA}"/>
                        </a:ext>
                      </a:extLst>
                    </p:cNvPr>
                    <p:cNvSpPr txBox="1"/>
                    <p:nvPr/>
                  </p:nvSpPr>
                  <p:spPr>
                    <a:xfrm>
                      <a:off x="3213308" y="798622"/>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7ACB017-26EA-4F38-8FA5-17895AB02384}" type="TxLink">
                        <a:rPr lang="en-US" sz="1100" b="0" i="0" u="none" strike="noStrike" kern="1200">
                          <a:solidFill>
                            <a:srgbClr val="453C5C"/>
                          </a:solidFill>
                          <a:latin typeface="Verdana"/>
                          <a:ea typeface="Verdana"/>
                          <a:cs typeface="Verdana"/>
                        </a:rPr>
                        <a:pPr algn="ctr"/>
                        <a:t>9,9%</a:t>
                      </a:fld>
                      <a:endParaRPr lang="es-MX" sz="2000" b="1" kern="1200"/>
                    </a:p>
                  </p:txBody>
                </p:sp>
              </p:grpSp>
            </p:grpSp>
            <p:cxnSp>
              <p:nvCxnSpPr>
                <p:cNvPr id="150" name="Conector recto 149">
                  <a:extLst>
                    <a:ext uri="{FF2B5EF4-FFF2-40B4-BE49-F238E27FC236}">
                      <a16:creationId xmlns:a16="http://schemas.microsoft.com/office/drawing/2014/main" id="{6B18A125-1534-7542-91EF-7730A5D2FDB9}"/>
                    </a:ext>
                  </a:extLst>
                </p:cNvPr>
                <p:cNvCxnSpPr/>
                <p:nvPr/>
              </p:nvCxnSpPr>
              <p:spPr>
                <a:xfrm flipV="1">
                  <a:off x="965596" y="594184"/>
                  <a:ext cx="3223574" cy="761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1" name="Conector recto 150">
                  <a:extLst>
                    <a:ext uri="{FF2B5EF4-FFF2-40B4-BE49-F238E27FC236}">
                      <a16:creationId xmlns:a16="http://schemas.microsoft.com/office/drawing/2014/main" id="{C08BE649-E6BC-13B7-D758-5987B0AFD997}"/>
                    </a:ext>
                  </a:extLst>
                </p:cNvPr>
                <p:cNvCxnSpPr/>
                <p:nvPr/>
              </p:nvCxnSpPr>
              <p:spPr>
                <a:xfrm>
                  <a:off x="2012290" y="23697"/>
                  <a:ext cx="7067"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2" name="Conector recto 151">
                  <a:extLst>
                    <a:ext uri="{FF2B5EF4-FFF2-40B4-BE49-F238E27FC236}">
                      <a16:creationId xmlns:a16="http://schemas.microsoft.com/office/drawing/2014/main" id="{A61CEA30-6D68-E033-0C82-F9892F657078}"/>
                    </a:ext>
                  </a:extLst>
                </p:cNvPr>
                <p:cNvCxnSpPr>
                  <a:cxnSpLocks/>
                </p:cNvCxnSpPr>
                <p:nvPr/>
              </p:nvCxnSpPr>
              <p:spPr>
                <a:xfrm>
                  <a:off x="3113838" y="3378"/>
                  <a:ext cx="10889"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6" name="Grupo 25">
                <a:extLst>
                  <a:ext uri="{FF2B5EF4-FFF2-40B4-BE49-F238E27FC236}">
                    <a16:creationId xmlns:a16="http://schemas.microsoft.com/office/drawing/2014/main" id="{3A50D5D9-3AE2-1280-CAF6-FC62F189B45B}"/>
                  </a:ext>
                </a:extLst>
              </p:cNvPr>
              <p:cNvGrpSpPr/>
              <p:nvPr/>
            </p:nvGrpSpPr>
            <p:grpSpPr>
              <a:xfrm>
                <a:off x="856106" y="1026520"/>
                <a:ext cx="3366382" cy="1175326"/>
                <a:chOff x="856106" y="1026520"/>
                <a:chExt cx="3366382" cy="1175326"/>
              </a:xfrm>
            </p:grpSpPr>
            <p:grpSp>
              <p:nvGrpSpPr>
                <p:cNvPr id="133" name="Grupo 132">
                  <a:extLst>
                    <a:ext uri="{FF2B5EF4-FFF2-40B4-BE49-F238E27FC236}">
                      <a16:creationId xmlns:a16="http://schemas.microsoft.com/office/drawing/2014/main" id="{02F9A242-8C66-1453-3F11-ED0CEE83A080}"/>
                    </a:ext>
                  </a:extLst>
                </p:cNvPr>
                <p:cNvGrpSpPr/>
                <p:nvPr/>
              </p:nvGrpSpPr>
              <p:grpSpPr>
                <a:xfrm>
                  <a:off x="856106" y="1026520"/>
                  <a:ext cx="3366382" cy="1175326"/>
                  <a:chOff x="856106" y="1026520"/>
                  <a:chExt cx="3372483" cy="1148751"/>
                </a:xfrm>
              </p:grpSpPr>
              <p:grpSp>
                <p:nvGrpSpPr>
                  <p:cNvPr id="137" name="Grupo 136">
                    <a:extLst>
                      <a:ext uri="{FF2B5EF4-FFF2-40B4-BE49-F238E27FC236}">
                        <a16:creationId xmlns:a16="http://schemas.microsoft.com/office/drawing/2014/main" id="{32B6855D-DEA0-7FC4-2016-B80AFD274E11}"/>
                      </a:ext>
                    </a:extLst>
                  </p:cNvPr>
                  <p:cNvGrpSpPr/>
                  <p:nvPr/>
                </p:nvGrpSpPr>
                <p:grpSpPr>
                  <a:xfrm>
                    <a:off x="856106" y="1026520"/>
                    <a:ext cx="1155400" cy="1148751"/>
                    <a:chOff x="856106" y="1026520"/>
                    <a:chExt cx="1155400" cy="1148751"/>
                  </a:xfrm>
                </p:grpSpPr>
                <p:sp>
                  <p:nvSpPr>
                    <p:cNvPr id="146" name="CuadroTexto 57">
                      <a:extLst>
                        <a:ext uri="{FF2B5EF4-FFF2-40B4-BE49-F238E27FC236}">
                          <a16:creationId xmlns:a16="http://schemas.microsoft.com/office/drawing/2014/main" id="{B66B119C-8E7C-935F-5C02-C5EFB0CC4C87}"/>
                        </a:ext>
                      </a:extLst>
                    </p:cNvPr>
                    <p:cNvSpPr txBox="1"/>
                    <p:nvPr/>
                  </p:nvSpPr>
                  <p:spPr>
                    <a:xfrm>
                      <a:off x="856106" y="1026520"/>
                      <a:ext cx="1155400" cy="697683"/>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5D2D8D64-ED77-4375-8338-EE728E6A4BC3}" type="TxLink">
                        <a:rPr lang="en-US" sz="1000" b="0" i="0" u="none" strike="noStrike" kern="1200">
                          <a:solidFill>
                            <a:srgbClr val="453C5C"/>
                          </a:solidFill>
                          <a:latin typeface="Verdana"/>
                          <a:ea typeface="Verdana"/>
                          <a:cs typeface="Verdana"/>
                        </a:rPr>
                        <a:pPr algn="ctr"/>
                        <a:t>Maquinaria industrial</a:t>
                      </a:fld>
                      <a:endParaRPr lang="es-MX" sz="1000" kern="1200"/>
                    </a:p>
                  </p:txBody>
                </p:sp>
                <p:sp>
                  <p:nvSpPr>
                    <p:cNvPr id="147" name="CuadroTexto 58">
                      <a:extLst>
                        <a:ext uri="{FF2B5EF4-FFF2-40B4-BE49-F238E27FC236}">
                          <a16:creationId xmlns:a16="http://schemas.microsoft.com/office/drawing/2014/main" id="{03E3DEFF-B7F8-C3FE-7585-D7ABBA66D8B2}"/>
                        </a:ext>
                      </a:extLst>
                    </p:cNvPr>
                    <p:cNvSpPr txBox="1"/>
                    <p:nvPr/>
                  </p:nvSpPr>
                  <p:spPr>
                    <a:xfrm>
                      <a:off x="967088" y="1735403"/>
                      <a:ext cx="1032195"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E3492D87-140F-43B8-BCB1-6CCB27C3DEC0}" type="TxLink">
                        <a:rPr lang="en-US" sz="1000" b="1" i="0" u="none" strike="noStrike" kern="1200">
                          <a:solidFill>
                            <a:srgbClr val="453C5C"/>
                          </a:solidFill>
                          <a:latin typeface="Verdana"/>
                          <a:ea typeface="Verdana"/>
                          <a:cs typeface="Verdana"/>
                        </a:rPr>
                        <a:pPr marL="0" indent="0" algn="ctr"/>
                        <a:t> $ 48.408,7 </a:t>
                      </a:fld>
                      <a:endParaRPr lang="es-MX" sz="1000" b="1" i="0" u="none" strike="noStrike" kern="1200">
                        <a:solidFill>
                          <a:srgbClr val="453C5C"/>
                        </a:solidFill>
                        <a:latin typeface="Verdana"/>
                        <a:ea typeface="Verdana"/>
                        <a:cs typeface="Verdana"/>
                      </a:endParaRPr>
                    </a:p>
                  </p:txBody>
                </p:sp>
                <p:sp>
                  <p:nvSpPr>
                    <p:cNvPr id="148" name="CuadroTexto 59">
                      <a:extLst>
                        <a:ext uri="{FF2B5EF4-FFF2-40B4-BE49-F238E27FC236}">
                          <a16:creationId xmlns:a16="http://schemas.microsoft.com/office/drawing/2014/main" id="{8FE4B2C6-7D2F-E652-DC1F-258B84699F0A}"/>
                        </a:ext>
                      </a:extLst>
                    </p:cNvPr>
                    <p:cNvSpPr txBox="1"/>
                    <p:nvPr/>
                  </p:nvSpPr>
                  <p:spPr>
                    <a:xfrm>
                      <a:off x="1010745" y="1912441"/>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DBBA2044-3CA9-47D8-8E06-599F2EBC896C}" type="TxLink">
                        <a:rPr lang="en-US" sz="1100" b="0" i="0" u="none" strike="noStrike" kern="1200">
                          <a:solidFill>
                            <a:srgbClr val="453C5C"/>
                          </a:solidFill>
                          <a:latin typeface="Verdana"/>
                          <a:ea typeface="Verdana"/>
                          <a:cs typeface="Verdana"/>
                        </a:rPr>
                        <a:pPr algn="ctr"/>
                        <a:t>70,9%</a:t>
                      </a:fld>
                      <a:endParaRPr lang="es-MX" sz="2000" b="1" kern="1200"/>
                    </a:p>
                  </p:txBody>
                </p:sp>
              </p:grpSp>
              <p:grpSp>
                <p:nvGrpSpPr>
                  <p:cNvPr id="138" name="Grupo 137">
                    <a:extLst>
                      <a:ext uri="{FF2B5EF4-FFF2-40B4-BE49-F238E27FC236}">
                        <a16:creationId xmlns:a16="http://schemas.microsoft.com/office/drawing/2014/main" id="{8A92AEC9-442D-4E47-2856-336C48C7A785}"/>
                      </a:ext>
                    </a:extLst>
                  </p:cNvPr>
                  <p:cNvGrpSpPr/>
                  <p:nvPr/>
                </p:nvGrpSpPr>
                <p:grpSpPr>
                  <a:xfrm>
                    <a:off x="1931206" y="1049777"/>
                    <a:ext cx="1220054" cy="1122774"/>
                    <a:chOff x="1931206" y="1049777"/>
                    <a:chExt cx="1220054" cy="1122774"/>
                  </a:xfrm>
                </p:grpSpPr>
                <p:sp>
                  <p:nvSpPr>
                    <p:cNvPr id="143" name="CuadroTexto 54">
                      <a:extLst>
                        <a:ext uri="{FF2B5EF4-FFF2-40B4-BE49-F238E27FC236}">
                          <a16:creationId xmlns:a16="http://schemas.microsoft.com/office/drawing/2014/main" id="{16F21E70-A5FC-D9B6-1EF7-936ED1F0EE38}"/>
                        </a:ext>
                      </a:extLst>
                    </p:cNvPr>
                    <p:cNvSpPr txBox="1"/>
                    <p:nvPr/>
                  </p:nvSpPr>
                  <p:spPr>
                    <a:xfrm>
                      <a:off x="1931206" y="1049777"/>
                      <a:ext cx="1220054" cy="790709"/>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B3F337E1-11D0-483C-A0FF-5F31F9B87D6B}" type="TxLink">
                        <a:rPr lang="en-US" sz="1000" b="0" i="0" u="none" strike="noStrike" kern="1200">
                          <a:solidFill>
                            <a:srgbClr val="453C5C"/>
                          </a:solidFill>
                          <a:latin typeface="Verdana"/>
                          <a:ea typeface="Verdana"/>
                          <a:cs typeface="Verdana"/>
                        </a:rPr>
                        <a:pPr algn="ctr"/>
                        <a:t>Armamento y equipo reservado</a:t>
                      </a:fld>
                      <a:endParaRPr lang="es-MX" sz="1000" kern="1200" dirty="0"/>
                    </a:p>
                  </p:txBody>
                </p:sp>
                <p:sp>
                  <p:nvSpPr>
                    <p:cNvPr id="144" name="CuadroTexto 55">
                      <a:extLst>
                        <a:ext uri="{FF2B5EF4-FFF2-40B4-BE49-F238E27FC236}">
                          <a16:creationId xmlns:a16="http://schemas.microsoft.com/office/drawing/2014/main" id="{F7DBB049-E713-6B94-5601-A0D8826C992A}"/>
                        </a:ext>
                      </a:extLst>
                    </p:cNvPr>
                    <p:cNvSpPr txBox="1"/>
                    <p:nvPr/>
                  </p:nvSpPr>
                  <p:spPr>
                    <a:xfrm>
                      <a:off x="2039922" y="1732678"/>
                      <a:ext cx="1028480" cy="242409"/>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71478CE2-6DE1-4E25-9FF0-4A5AA996B59A}" type="TxLink">
                        <a:rPr lang="en-US" sz="1000" b="1" i="0" u="none" strike="noStrike" kern="1200">
                          <a:solidFill>
                            <a:srgbClr val="453C5C"/>
                          </a:solidFill>
                          <a:latin typeface="Verdana"/>
                          <a:ea typeface="Verdana"/>
                          <a:cs typeface="Verdana"/>
                        </a:rPr>
                        <a:pPr marL="0" indent="0" algn="ctr"/>
                        <a:t> $ 7.869,4 </a:t>
                      </a:fld>
                      <a:endParaRPr lang="es-MX" sz="1000" b="1" i="0" u="none" strike="noStrike" kern="1200">
                        <a:solidFill>
                          <a:srgbClr val="453C5C"/>
                        </a:solidFill>
                        <a:latin typeface="Verdana"/>
                        <a:ea typeface="Verdana"/>
                        <a:cs typeface="Verdana"/>
                      </a:endParaRPr>
                    </a:p>
                  </p:txBody>
                </p:sp>
                <p:sp>
                  <p:nvSpPr>
                    <p:cNvPr id="145" name="CuadroTexto 56">
                      <a:extLst>
                        <a:ext uri="{FF2B5EF4-FFF2-40B4-BE49-F238E27FC236}">
                          <a16:creationId xmlns:a16="http://schemas.microsoft.com/office/drawing/2014/main" id="{042AB911-C05F-31A9-7E0F-EB58FD6E3BC7}"/>
                        </a:ext>
                      </a:extLst>
                    </p:cNvPr>
                    <p:cNvSpPr txBox="1"/>
                    <p:nvPr/>
                  </p:nvSpPr>
                  <p:spPr>
                    <a:xfrm>
                      <a:off x="2091221" y="1909721"/>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BC64DE70-505F-44BD-A9E1-CC9CBE38474A}" type="TxLink">
                        <a:rPr lang="en-US" sz="1100" b="0" i="0" u="none" strike="noStrike" kern="1200">
                          <a:solidFill>
                            <a:srgbClr val="453C5C"/>
                          </a:solidFill>
                          <a:latin typeface="Verdana"/>
                          <a:ea typeface="Verdana"/>
                          <a:cs typeface="Verdana"/>
                        </a:rPr>
                        <a:pPr algn="ctr"/>
                        <a:t>11,5%</a:t>
                      </a:fld>
                      <a:endParaRPr lang="es-MX" sz="2000" b="1" kern="1200"/>
                    </a:p>
                  </p:txBody>
                </p:sp>
              </p:grpSp>
              <p:grpSp>
                <p:nvGrpSpPr>
                  <p:cNvPr id="139" name="Grupo 138">
                    <a:extLst>
                      <a:ext uri="{FF2B5EF4-FFF2-40B4-BE49-F238E27FC236}">
                        <a16:creationId xmlns:a16="http://schemas.microsoft.com/office/drawing/2014/main" id="{698F14CB-41F0-5600-EBC1-596295C98669}"/>
                      </a:ext>
                    </a:extLst>
                  </p:cNvPr>
                  <p:cNvGrpSpPr/>
                  <p:nvPr/>
                </p:nvGrpSpPr>
                <p:grpSpPr>
                  <a:xfrm>
                    <a:off x="3171949" y="1145009"/>
                    <a:ext cx="1056640" cy="1026861"/>
                    <a:chOff x="3171949" y="1145009"/>
                    <a:chExt cx="1056640" cy="1026861"/>
                  </a:xfrm>
                </p:grpSpPr>
                <p:sp>
                  <p:nvSpPr>
                    <p:cNvPr id="140" name="CuadroTexto 51">
                      <a:extLst>
                        <a:ext uri="{FF2B5EF4-FFF2-40B4-BE49-F238E27FC236}">
                          <a16:creationId xmlns:a16="http://schemas.microsoft.com/office/drawing/2014/main" id="{68A5C66C-266E-7283-2E85-37550681B185}"/>
                        </a:ext>
                      </a:extLst>
                    </p:cNvPr>
                    <p:cNvSpPr txBox="1"/>
                    <p:nvPr/>
                  </p:nvSpPr>
                  <p:spPr>
                    <a:xfrm>
                      <a:off x="3171949" y="1145009"/>
                      <a:ext cx="1056640" cy="614081"/>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28B1C9E3-5C78-4AC2-A21A-E63BB645722A}" type="TxLink">
                        <a:rPr lang="en-US" sz="1000" b="0" i="0" u="none" strike="noStrike" kern="1200">
                          <a:solidFill>
                            <a:srgbClr val="453C5C"/>
                          </a:solidFill>
                          <a:latin typeface="Verdana"/>
                          <a:ea typeface="Verdana"/>
                          <a:cs typeface="Verdana"/>
                        </a:rPr>
                        <a:pPr algn="ctr"/>
                        <a:t>Equipo de centros de control</a:t>
                      </a:fld>
                      <a:endParaRPr lang="es-MX" sz="1000" kern="1200"/>
                    </a:p>
                  </p:txBody>
                </p:sp>
                <p:sp>
                  <p:nvSpPr>
                    <p:cNvPr id="141" name="CuadroTexto 52">
                      <a:extLst>
                        <a:ext uri="{FF2B5EF4-FFF2-40B4-BE49-F238E27FC236}">
                          <a16:creationId xmlns:a16="http://schemas.microsoft.com/office/drawing/2014/main" id="{9042ECA7-9541-E60E-B250-B47FD7CDA092}"/>
                        </a:ext>
                      </a:extLst>
                    </p:cNvPr>
                    <p:cNvSpPr txBox="1"/>
                    <p:nvPr/>
                  </p:nvSpPr>
                  <p:spPr>
                    <a:xfrm>
                      <a:off x="3175419" y="1732001"/>
                      <a:ext cx="1026779"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120BC7DE-11DD-4170-886F-9B5183073D71}" type="TxLink">
                        <a:rPr lang="en-US" sz="1000" b="1" i="0" u="none" strike="noStrike" kern="1200">
                          <a:solidFill>
                            <a:srgbClr val="453C5C"/>
                          </a:solidFill>
                          <a:latin typeface="Verdana"/>
                          <a:ea typeface="Verdana"/>
                          <a:cs typeface="Verdana"/>
                        </a:rPr>
                        <a:pPr marL="0" indent="0" algn="ctr"/>
                        <a:t> $ 5.045,6 </a:t>
                      </a:fld>
                      <a:endParaRPr lang="es-MX" sz="1000" b="1" i="0" u="none" strike="noStrike" kern="1200">
                        <a:solidFill>
                          <a:srgbClr val="453C5C"/>
                        </a:solidFill>
                        <a:latin typeface="Verdana"/>
                        <a:ea typeface="Verdana"/>
                        <a:cs typeface="Verdana"/>
                      </a:endParaRPr>
                    </a:p>
                  </p:txBody>
                </p:sp>
                <p:sp>
                  <p:nvSpPr>
                    <p:cNvPr id="142" name="CuadroTexto 53">
                      <a:extLst>
                        <a:ext uri="{FF2B5EF4-FFF2-40B4-BE49-F238E27FC236}">
                          <a16:creationId xmlns:a16="http://schemas.microsoft.com/office/drawing/2014/main" id="{E6C5CE40-1F0A-9D18-770E-B8C406CFFD4A}"/>
                        </a:ext>
                      </a:extLst>
                    </p:cNvPr>
                    <p:cNvSpPr txBox="1"/>
                    <p:nvPr/>
                  </p:nvSpPr>
                  <p:spPr>
                    <a:xfrm>
                      <a:off x="3227829" y="1909040"/>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BE863D60-317B-4D01-BC98-7C8ACE2F512B}" type="TxLink">
                        <a:rPr lang="en-US" sz="1100" b="0" i="0" u="none" strike="noStrike" kern="1200">
                          <a:solidFill>
                            <a:srgbClr val="453C5C"/>
                          </a:solidFill>
                          <a:latin typeface="Verdana"/>
                          <a:ea typeface="Verdana"/>
                          <a:cs typeface="Verdana"/>
                        </a:rPr>
                        <a:pPr algn="ctr"/>
                        <a:t>7,4%</a:t>
                      </a:fld>
                      <a:endParaRPr lang="es-MX" sz="2000" b="1" kern="1200"/>
                    </a:p>
                  </p:txBody>
                </p:sp>
              </p:grpSp>
            </p:grpSp>
            <p:cxnSp>
              <p:nvCxnSpPr>
                <p:cNvPr id="134" name="Conector recto 133">
                  <a:extLst>
                    <a:ext uri="{FF2B5EF4-FFF2-40B4-BE49-F238E27FC236}">
                      <a16:creationId xmlns:a16="http://schemas.microsoft.com/office/drawing/2014/main" id="{8E84B721-8598-5E70-984E-B05CF77618E5}"/>
                    </a:ext>
                  </a:extLst>
                </p:cNvPr>
                <p:cNvCxnSpPr/>
                <p:nvPr/>
              </p:nvCxnSpPr>
              <p:spPr>
                <a:xfrm flipV="1">
                  <a:off x="969159" y="1734630"/>
                  <a:ext cx="3223574" cy="7614"/>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5" name="Conector recto 134">
                  <a:extLst>
                    <a:ext uri="{FF2B5EF4-FFF2-40B4-BE49-F238E27FC236}">
                      <a16:creationId xmlns:a16="http://schemas.microsoft.com/office/drawing/2014/main" id="{64CCC85F-172D-857E-B0A5-E564991B8F52}"/>
                    </a:ext>
                  </a:extLst>
                </p:cNvPr>
                <p:cNvCxnSpPr/>
                <p:nvPr/>
              </p:nvCxnSpPr>
              <p:spPr>
                <a:xfrm>
                  <a:off x="2015910" y="1172186"/>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6" name="Conector recto 135">
                  <a:extLst>
                    <a:ext uri="{FF2B5EF4-FFF2-40B4-BE49-F238E27FC236}">
                      <a16:creationId xmlns:a16="http://schemas.microsoft.com/office/drawing/2014/main" id="{51190B9E-FDF4-3292-8429-B4BABD83647B}"/>
                    </a:ext>
                  </a:extLst>
                </p:cNvPr>
                <p:cNvCxnSpPr/>
                <p:nvPr/>
              </p:nvCxnSpPr>
              <p:spPr>
                <a:xfrm>
                  <a:off x="3117458" y="1165198"/>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7" name="Grupo 26">
                <a:extLst>
                  <a:ext uri="{FF2B5EF4-FFF2-40B4-BE49-F238E27FC236}">
                    <a16:creationId xmlns:a16="http://schemas.microsoft.com/office/drawing/2014/main" id="{DAFB95C7-12F5-DFDD-32AD-09B600351C93}"/>
                  </a:ext>
                </a:extLst>
              </p:cNvPr>
              <p:cNvGrpSpPr/>
              <p:nvPr/>
            </p:nvGrpSpPr>
            <p:grpSpPr>
              <a:xfrm>
                <a:off x="904337" y="2283508"/>
                <a:ext cx="3294876" cy="1036569"/>
                <a:chOff x="904337" y="2283508"/>
                <a:chExt cx="3299602" cy="1033826"/>
              </a:xfrm>
            </p:grpSpPr>
            <p:grpSp>
              <p:nvGrpSpPr>
                <p:cNvPr id="28" name="Grupo 27">
                  <a:extLst>
                    <a:ext uri="{FF2B5EF4-FFF2-40B4-BE49-F238E27FC236}">
                      <a16:creationId xmlns:a16="http://schemas.microsoft.com/office/drawing/2014/main" id="{4C18458E-8169-40F2-8C2C-52E81C6C564D}"/>
                    </a:ext>
                  </a:extLst>
                </p:cNvPr>
                <p:cNvGrpSpPr/>
                <p:nvPr/>
              </p:nvGrpSpPr>
              <p:grpSpPr>
                <a:xfrm>
                  <a:off x="904337" y="2283508"/>
                  <a:ext cx="3299602" cy="1027531"/>
                  <a:chOff x="904337" y="2283508"/>
                  <a:chExt cx="3300771" cy="1007007"/>
                </a:xfrm>
              </p:grpSpPr>
              <p:grpSp>
                <p:nvGrpSpPr>
                  <p:cNvPr id="32" name="Grupo 31">
                    <a:extLst>
                      <a:ext uri="{FF2B5EF4-FFF2-40B4-BE49-F238E27FC236}">
                        <a16:creationId xmlns:a16="http://schemas.microsoft.com/office/drawing/2014/main" id="{C67792A5-1CF1-7268-FD31-C35E6064EF43}"/>
                      </a:ext>
                    </a:extLst>
                  </p:cNvPr>
                  <p:cNvGrpSpPr/>
                  <p:nvPr/>
                </p:nvGrpSpPr>
                <p:grpSpPr>
                  <a:xfrm>
                    <a:off x="904337" y="2283508"/>
                    <a:ext cx="1097890" cy="1007007"/>
                    <a:chOff x="904337" y="2283508"/>
                    <a:chExt cx="1097890" cy="1007007"/>
                  </a:xfrm>
                </p:grpSpPr>
                <p:sp>
                  <p:nvSpPr>
                    <p:cNvPr id="130" name="CuadroTexto 41">
                      <a:extLst>
                        <a:ext uri="{FF2B5EF4-FFF2-40B4-BE49-F238E27FC236}">
                          <a16:creationId xmlns:a16="http://schemas.microsoft.com/office/drawing/2014/main" id="{9194CE52-9655-5168-C1B3-059CD4739670}"/>
                        </a:ext>
                      </a:extLst>
                    </p:cNvPr>
                    <p:cNvSpPr txBox="1"/>
                    <p:nvPr/>
                  </p:nvSpPr>
                  <p:spPr>
                    <a:xfrm>
                      <a:off x="945587" y="2283508"/>
                      <a:ext cx="1056640" cy="538927"/>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57D99BCD-A576-4AB3-AA68-E604EA079DB4}" type="TxLink">
                        <a:rPr lang="en-US" sz="1000" b="0" i="0" u="none" strike="noStrike" kern="1200">
                          <a:solidFill>
                            <a:srgbClr val="453C5C"/>
                          </a:solidFill>
                          <a:latin typeface="Verdana"/>
                          <a:ea typeface="Verdana"/>
                          <a:cs typeface="Verdana"/>
                        </a:rPr>
                        <a:pPr algn="ctr"/>
                        <a:t>Edificios y casas</a:t>
                      </a:fld>
                      <a:endParaRPr lang="es-MX" sz="1000" kern="1200"/>
                    </a:p>
                  </p:txBody>
                </p:sp>
                <p:sp>
                  <p:nvSpPr>
                    <p:cNvPr id="131" name="CuadroTexto 42">
                      <a:extLst>
                        <a:ext uri="{FF2B5EF4-FFF2-40B4-BE49-F238E27FC236}">
                          <a16:creationId xmlns:a16="http://schemas.microsoft.com/office/drawing/2014/main" id="{750F854A-553D-0C96-7D1C-F02DDFFF8128}"/>
                        </a:ext>
                      </a:extLst>
                    </p:cNvPr>
                    <p:cNvSpPr txBox="1"/>
                    <p:nvPr/>
                  </p:nvSpPr>
                  <p:spPr>
                    <a:xfrm>
                      <a:off x="904337" y="2827378"/>
                      <a:ext cx="1042008" cy="24242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E6378CC9-8394-4B1A-9D12-6C17006322DB}" type="TxLink">
                        <a:rPr lang="en-US" sz="1000" b="1" i="0" u="none" strike="noStrike" kern="1200">
                          <a:solidFill>
                            <a:srgbClr val="453C5C"/>
                          </a:solidFill>
                          <a:latin typeface="Verdana"/>
                          <a:ea typeface="Verdana"/>
                          <a:cs typeface="Verdana"/>
                        </a:rPr>
                        <a:pPr marL="0" indent="0" algn="ctr"/>
                        <a:t> $ 22.263,7 </a:t>
                      </a:fld>
                      <a:endParaRPr lang="es-MX" sz="1000" b="1" i="0" u="none" strike="noStrike" kern="1200">
                        <a:solidFill>
                          <a:srgbClr val="453C5C"/>
                        </a:solidFill>
                        <a:latin typeface="Verdana"/>
                        <a:ea typeface="Verdana"/>
                        <a:cs typeface="Verdana"/>
                      </a:endParaRPr>
                    </a:p>
                  </p:txBody>
                </p:sp>
                <p:sp>
                  <p:nvSpPr>
                    <p:cNvPr id="132" name="CuadroTexto 43">
                      <a:extLst>
                        <a:ext uri="{FF2B5EF4-FFF2-40B4-BE49-F238E27FC236}">
                          <a16:creationId xmlns:a16="http://schemas.microsoft.com/office/drawing/2014/main" id="{DBFAB2B1-02F9-F2D6-37AD-A769EA48C9FF}"/>
                        </a:ext>
                      </a:extLst>
                    </p:cNvPr>
                    <p:cNvSpPr txBox="1"/>
                    <p:nvPr/>
                  </p:nvSpPr>
                  <p:spPr>
                    <a:xfrm>
                      <a:off x="1001465" y="3027685"/>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BC74ED11-67F8-4C92-8F7D-49A6B91FF274}" type="TxLink">
                        <a:rPr lang="en-US" sz="1100" b="0" i="0" u="none" strike="noStrike" kern="1200">
                          <a:solidFill>
                            <a:srgbClr val="453C5C"/>
                          </a:solidFill>
                          <a:latin typeface="Verdana"/>
                          <a:ea typeface="Verdana"/>
                          <a:cs typeface="Verdana"/>
                        </a:rPr>
                        <a:pPr algn="ctr"/>
                        <a:t>32,6%</a:t>
                      </a:fld>
                      <a:endParaRPr lang="es-MX" sz="2000" b="1" kern="1200"/>
                    </a:p>
                  </p:txBody>
                </p:sp>
              </p:grpSp>
              <p:grpSp>
                <p:nvGrpSpPr>
                  <p:cNvPr id="33" name="Grupo 32">
                    <a:extLst>
                      <a:ext uri="{FF2B5EF4-FFF2-40B4-BE49-F238E27FC236}">
                        <a16:creationId xmlns:a16="http://schemas.microsoft.com/office/drawing/2014/main" id="{F1550F54-A348-4691-6154-5475C39C68DA}"/>
                      </a:ext>
                    </a:extLst>
                  </p:cNvPr>
                  <p:cNvGrpSpPr/>
                  <p:nvPr/>
                </p:nvGrpSpPr>
                <p:grpSpPr>
                  <a:xfrm>
                    <a:off x="2058059" y="2283508"/>
                    <a:ext cx="1093063" cy="1004284"/>
                    <a:chOff x="2058059" y="2283508"/>
                    <a:chExt cx="1093063" cy="1004284"/>
                  </a:xfrm>
                </p:grpSpPr>
                <p:sp>
                  <p:nvSpPr>
                    <p:cNvPr id="39" name="CuadroTexto 38">
                      <a:extLst>
                        <a:ext uri="{FF2B5EF4-FFF2-40B4-BE49-F238E27FC236}">
                          <a16:creationId xmlns:a16="http://schemas.microsoft.com/office/drawing/2014/main" id="{FC4B68B1-7E65-99B3-A94B-ACA897E1D857}"/>
                        </a:ext>
                      </a:extLst>
                    </p:cNvPr>
                    <p:cNvSpPr txBox="1"/>
                    <p:nvPr/>
                  </p:nvSpPr>
                  <p:spPr>
                    <a:xfrm>
                      <a:off x="2058059" y="2283508"/>
                      <a:ext cx="1056640" cy="538927"/>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1F88D951-5563-4922-8669-04ECE9BDCC73}" type="TxLink">
                        <a:rPr lang="en-US" sz="1000" b="0" i="0" u="none" strike="noStrike" kern="1200">
                          <a:solidFill>
                            <a:srgbClr val="453C5C"/>
                          </a:solidFill>
                          <a:latin typeface="Verdana"/>
                          <a:ea typeface="Verdana"/>
                          <a:cs typeface="Verdana"/>
                        </a:rPr>
                        <a:pPr algn="ctr"/>
                        <a:t>Colegios y escuelas</a:t>
                      </a:fld>
                      <a:endParaRPr lang="es-MX" sz="1000" kern="1200"/>
                    </a:p>
                  </p:txBody>
                </p:sp>
                <p:sp>
                  <p:nvSpPr>
                    <p:cNvPr id="47" name="CuadroTexto 39">
                      <a:extLst>
                        <a:ext uri="{FF2B5EF4-FFF2-40B4-BE49-F238E27FC236}">
                          <a16:creationId xmlns:a16="http://schemas.microsoft.com/office/drawing/2014/main" id="{AB431C78-F279-467C-F02C-E70376871B2B}"/>
                        </a:ext>
                      </a:extLst>
                    </p:cNvPr>
                    <p:cNvSpPr txBox="1"/>
                    <p:nvPr/>
                  </p:nvSpPr>
                  <p:spPr>
                    <a:xfrm>
                      <a:off x="2063968" y="2824656"/>
                      <a:ext cx="1087154" cy="24242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959A7BD4-BDF9-408C-A1B6-8E256DE12BCB}" type="TxLink">
                        <a:rPr lang="en-US" sz="1000" b="1" i="0" u="none" strike="noStrike" kern="1200">
                          <a:solidFill>
                            <a:srgbClr val="453C5C"/>
                          </a:solidFill>
                          <a:latin typeface="Verdana"/>
                          <a:ea typeface="Verdana"/>
                          <a:cs typeface="Verdana"/>
                        </a:rPr>
                        <a:pPr marL="0" indent="0" algn="ctr"/>
                        <a:t> $ 17.510,0 </a:t>
                      </a:fld>
                      <a:endParaRPr lang="es-MX" sz="1000" b="1" i="0" u="none" strike="noStrike" kern="1200">
                        <a:solidFill>
                          <a:srgbClr val="453C5C"/>
                        </a:solidFill>
                        <a:latin typeface="Verdana"/>
                        <a:ea typeface="Verdana"/>
                        <a:cs typeface="Verdana"/>
                      </a:endParaRPr>
                    </a:p>
                  </p:txBody>
                </p:sp>
                <p:sp>
                  <p:nvSpPr>
                    <p:cNvPr id="129" name="CuadroTexto 40">
                      <a:extLst>
                        <a:ext uri="{FF2B5EF4-FFF2-40B4-BE49-F238E27FC236}">
                          <a16:creationId xmlns:a16="http://schemas.microsoft.com/office/drawing/2014/main" id="{BF565719-16EC-3A08-0AAB-79BB2C320B2D}"/>
                        </a:ext>
                      </a:extLst>
                    </p:cNvPr>
                    <p:cNvSpPr txBox="1"/>
                    <p:nvPr/>
                  </p:nvSpPr>
                  <p:spPr>
                    <a:xfrm>
                      <a:off x="2113937" y="3024962"/>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E1EBC52B-227E-4438-A579-FC6E00C7C251}" type="TxLink">
                        <a:rPr lang="en-US" sz="1100" b="0" i="0" u="none" strike="noStrike" kern="1200">
                          <a:solidFill>
                            <a:srgbClr val="453C5C"/>
                          </a:solidFill>
                          <a:latin typeface="Verdana"/>
                          <a:ea typeface="Verdana"/>
                          <a:cs typeface="Verdana"/>
                        </a:rPr>
                        <a:pPr algn="ctr"/>
                        <a:t>25,6%</a:t>
                      </a:fld>
                      <a:endParaRPr lang="es-MX" sz="2000" b="1" kern="1200"/>
                    </a:p>
                  </p:txBody>
                </p:sp>
              </p:grpSp>
              <p:grpSp>
                <p:nvGrpSpPr>
                  <p:cNvPr id="34" name="Grupo 33">
                    <a:extLst>
                      <a:ext uri="{FF2B5EF4-FFF2-40B4-BE49-F238E27FC236}">
                        <a16:creationId xmlns:a16="http://schemas.microsoft.com/office/drawing/2014/main" id="{D305E66A-1117-00B1-7B1E-2612E3FB6F88}"/>
                      </a:ext>
                    </a:extLst>
                  </p:cNvPr>
                  <p:cNvGrpSpPr/>
                  <p:nvPr/>
                </p:nvGrpSpPr>
                <p:grpSpPr>
                  <a:xfrm>
                    <a:off x="3148468" y="2283508"/>
                    <a:ext cx="1056640" cy="1003604"/>
                    <a:chOff x="3148468" y="2283508"/>
                    <a:chExt cx="1056640" cy="1003604"/>
                  </a:xfrm>
                </p:grpSpPr>
                <p:sp>
                  <p:nvSpPr>
                    <p:cNvPr id="35" name="CuadroTexto 35">
                      <a:extLst>
                        <a:ext uri="{FF2B5EF4-FFF2-40B4-BE49-F238E27FC236}">
                          <a16:creationId xmlns:a16="http://schemas.microsoft.com/office/drawing/2014/main" id="{406497DA-A1D4-2F4B-B869-CFC2B5C5584B}"/>
                        </a:ext>
                      </a:extLst>
                    </p:cNvPr>
                    <p:cNvSpPr txBox="1"/>
                    <p:nvPr/>
                  </p:nvSpPr>
                  <p:spPr>
                    <a:xfrm>
                      <a:off x="3148468" y="2283508"/>
                      <a:ext cx="1056640" cy="538927"/>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FF6E997-0337-48E3-B59B-1CD2A9D17B4F}" type="TxLink">
                        <a:rPr lang="en-US" sz="1000" b="0" i="0" u="none" strike="noStrike" kern="1200">
                          <a:solidFill>
                            <a:srgbClr val="453C5C"/>
                          </a:solidFill>
                          <a:latin typeface="Verdana"/>
                          <a:ea typeface="Verdana"/>
                          <a:cs typeface="Verdana"/>
                        </a:rPr>
                        <a:pPr algn="ctr"/>
                        <a:t>Presas</a:t>
                      </a:fld>
                      <a:endParaRPr lang="es-MX" sz="1000" kern="1200"/>
                    </a:p>
                  </p:txBody>
                </p:sp>
                <p:sp>
                  <p:nvSpPr>
                    <p:cNvPr id="37" name="CuadroTexto 36">
                      <a:extLst>
                        <a:ext uri="{FF2B5EF4-FFF2-40B4-BE49-F238E27FC236}">
                          <a16:creationId xmlns:a16="http://schemas.microsoft.com/office/drawing/2014/main" id="{38FD66B5-BCFB-2461-623D-4EDAD8499BD7}"/>
                        </a:ext>
                      </a:extLst>
                    </p:cNvPr>
                    <p:cNvSpPr txBox="1"/>
                    <p:nvPr/>
                  </p:nvSpPr>
                  <p:spPr>
                    <a:xfrm>
                      <a:off x="3204349" y="2823981"/>
                      <a:ext cx="944880" cy="24242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7C12EE74-D72A-408B-8E61-208E0DDF123C}" type="TxLink">
                        <a:rPr lang="en-US" sz="1000" b="1" i="0" u="none" strike="noStrike" kern="1200">
                          <a:solidFill>
                            <a:srgbClr val="453C5C"/>
                          </a:solidFill>
                          <a:latin typeface="Verdana"/>
                          <a:ea typeface="Verdana"/>
                          <a:cs typeface="Verdana"/>
                        </a:rPr>
                        <a:pPr marL="0" indent="0" algn="ctr"/>
                        <a:t> $ 6.706,5 </a:t>
                      </a:fld>
                      <a:endParaRPr lang="es-MX" sz="1000" b="1" i="0" u="none" strike="noStrike" kern="1200">
                        <a:solidFill>
                          <a:srgbClr val="453C5C"/>
                        </a:solidFill>
                        <a:latin typeface="Verdana"/>
                        <a:ea typeface="Verdana"/>
                        <a:cs typeface="Verdana"/>
                      </a:endParaRPr>
                    </a:p>
                  </p:txBody>
                </p:sp>
                <p:sp>
                  <p:nvSpPr>
                    <p:cNvPr id="38" name="CuadroTexto 37">
                      <a:extLst>
                        <a:ext uri="{FF2B5EF4-FFF2-40B4-BE49-F238E27FC236}">
                          <a16:creationId xmlns:a16="http://schemas.microsoft.com/office/drawing/2014/main" id="{F6E1BF4A-E53F-5EC7-D912-2E0BB7A7A774}"/>
                        </a:ext>
                      </a:extLst>
                    </p:cNvPr>
                    <p:cNvSpPr txBox="1"/>
                    <p:nvPr/>
                  </p:nvSpPr>
                  <p:spPr>
                    <a:xfrm>
                      <a:off x="3204348" y="3024282"/>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AEA96FB-220E-462F-B210-D59383279DEB}" type="TxLink">
                        <a:rPr lang="en-US" sz="1100" b="0" i="0" u="none" strike="noStrike" kern="1200">
                          <a:solidFill>
                            <a:srgbClr val="453C5C"/>
                          </a:solidFill>
                          <a:latin typeface="Verdana"/>
                          <a:ea typeface="Verdana"/>
                          <a:cs typeface="Verdana"/>
                        </a:rPr>
                        <a:pPr algn="ctr"/>
                        <a:t>9,8%</a:t>
                      </a:fld>
                      <a:endParaRPr lang="es-MX" sz="2000" b="1" kern="1200"/>
                    </a:p>
                  </p:txBody>
                </p:sp>
              </p:grpSp>
            </p:grpSp>
            <p:cxnSp>
              <p:nvCxnSpPr>
                <p:cNvPr id="29" name="Conector recto 28">
                  <a:extLst>
                    <a:ext uri="{FF2B5EF4-FFF2-40B4-BE49-F238E27FC236}">
                      <a16:creationId xmlns:a16="http://schemas.microsoft.com/office/drawing/2014/main" id="{0D4B66A8-78A3-FE0D-A330-8D8F0442938F}"/>
                    </a:ext>
                  </a:extLst>
                </p:cNvPr>
                <p:cNvCxnSpPr/>
                <p:nvPr/>
              </p:nvCxnSpPr>
              <p:spPr>
                <a:xfrm flipV="1">
                  <a:off x="967973" y="2781557"/>
                  <a:ext cx="3228213" cy="7614"/>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Conector recto 29">
                  <a:extLst>
                    <a:ext uri="{FF2B5EF4-FFF2-40B4-BE49-F238E27FC236}">
                      <a16:creationId xmlns:a16="http://schemas.microsoft.com/office/drawing/2014/main" id="{2DAC9349-0638-32E7-6749-4954F126CF5B}"/>
                    </a:ext>
                  </a:extLst>
                </p:cNvPr>
                <p:cNvCxnSpPr/>
                <p:nvPr/>
              </p:nvCxnSpPr>
              <p:spPr>
                <a:xfrm>
                  <a:off x="2025068" y="2304874"/>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Conector recto 30">
                  <a:extLst>
                    <a:ext uri="{FF2B5EF4-FFF2-40B4-BE49-F238E27FC236}">
                      <a16:creationId xmlns:a16="http://schemas.microsoft.com/office/drawing/2014/main" id="{E13243C7-9E3C-3170-4420-12D93584B8B0}"/>
                    </a:ext>
                  </a:extLst>
                </p:cNvPr>
                <p:cNvCxnSpPr/>
                <p:nvPr/>
              </p:nvCxnSpPr>
              <p:spPr>
                <a:xfrm>
                  <a:off x="3125933" y="2301222"/>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spTree>
    <p:extLst>
      <p:ext uri="{BB962C8B-B14F-4D97-AF65-F5344CB8AC3E}">
        <p14:creationId xmlns:p14="http://schemas.microsoft.com/office/powerpoint/2010/main" val="626697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7" name="Google Shape;103;p13">
            <a:extLst>
              <a:ext uri="{FF2B5EF4-FFF2-40B4-BE49-F238E27FC236}">
                <a16:creationId xmlns:a16="http://schemas.microsoft.com/office/drawing/2014/main" id="{7AB35154-A90A-0998-202B-3FB46BB1DB53}"/>
              </a:ext>
            </a:extLst>
          </p:cNvPr>
          <p:cNvSpPr txBox="1"/>
          <p:nvPr/>
        </p:nvSpPr>
        <p:spPr>
          <a:xfrm>
            <a:off x="95163" y="839770"/>
            <a:ext cx="4347788" cy="507831"/>
          </a:xfrm>
          <a:prstGeom prst="rect">
            <a:avLst/>
          </a:prstGeom>
          <a:noFill/>
          <a:ln>
            <a:noFill/>
          </a:ln>
        </p:spPr>
        <p:txBody>
          <a:bodyPr spcFirstLastPara="1" wrap="square" lIns="0" tIns="0" rIns="0" bIns="0" anchor="t" anchorCtr="0">
            <a:spAutoFit/>
          </a:bodyPr>
          <a:lstStyle/>
          <a:p>
            <a:pPr algn="just"/>
            <a:r>
              <a:rPr lang="es-ES" sz="1100" dirty="0">
                <a:solidFill>
                  <a:srgbClr val="453C5C"/>
                </a:solidFill>
                <a:latin typeface="Verdana" panose="020B0604030504040204" pitchFamily="34" charset="0"/>
                <a:ea typeface="Verdana" panose="020B0604030504040204" pitchFamily="34" charset="0"/>
                <a:cs typeface="Century Gothic"/>
                <a:sym typeface="Century Gothic"/>
              </a:rPr>
              <a:t>Este grupo tiene la mayor participación en el activo del nivel territorial, mientras que, en el sector público y el nivel nacional, ocupa el tercer y cuarto lugar respectivamente.</a:t>
            </a:r>
          </a:p>
        </p:txBody>
      </p:sp>
      <p:sp>
        <p:nvSpPr>
          <p:cNvPr id="8" name="Google Shape;94;p13">
            <a:extLst>
              <a:ext uri="{FF2B5EF4-FFF2-40B4-BE49-F238E27FC236}">
                <a16:creationId xmlns:a16="http://schemas.microsoft.com/office/drawing/2014/main" id="{BDD3ADE1-AE67-6EFC-4E5F-B2A0DC94FB5C}"/>
              </a:ext>
            </a:extLst>
          </p:cNvPr>
          <p:cNvSpPr txBox="1"/>
          <p:nvPr/>
        </p:nvSpPr>
        <p:spPr>
          <a:xfrm>
            <a:off x="104147" y="78127"/>
            <a:ext cx="4329607" cy="738664"/>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CO" sz="2400" b="1" dirty="0">
                <a:solidFill>
                  <a:srgbClr val="453C5C"/>
                </a:solidFill>
                <a:latin typeface="Verdana" panose="020B0604030504040204" pitchFamily="34" charset="0"/>
                <a:ea typeface="Verdana" panose="020B0604030504040204" pitchFamily="34" charset="0"/>
                <a:cs typeface="Century Gothic"/>
                <a:sym typeface="Century Gothic"/>
              </a:rPr>
              <a:t>Bienes de uso público e históricos y culturales</a:t>
            </a:r>
          </a:p>
        </p:txBody>
      </p:sp>
      <p:sp>
        <p:nvSpPr>
          <p:cNvPr id="16" name="Google Shape;96;p13">
            <a:extLst>
              <a:ext uri="{FF2B5EF4-FFF2-40B4-BE49-F238E27FC236}">
                <a16:creationId xmlns:a16="http://schemas.microsoft.com/office/drawing/2014/main" id="{A7127770-4F55-BB8B-F078-45797719CC2A}"/>
              </a:ext>
            </a:extLst>
          </p:cNvPr>
          <p:cNvSpPr txBox="1"/>
          <p:nvPr/>
        </p:nvSpPr>
        <p:spPr>
          <a:xfrm>
            <a:off x="3359140" y="5179371"/>
            <a:ext cx="1037865" cy="193451"/>
          </a:xfrm>
          <a:prstGeom prst="rect">
            <a:avLst/>
          </a:prstGeom>
          <a:noFill/>
          <a:ln>
            <a:noFill/>
          </a:ln>
        </p:spPr>
        <p:txBody>
          <a:bodyPr spcFirstLastPara="1" wrap="square" lIns="0" tIns="0" rIns="0" bIns="0" anchor="t" anchorCtr="0">
            <a:spAutoFit/>
          </a:bodyPr>
          <a:lstStyle/>
          <a:p>
            <a:pPr algn="r">
              <a:lnSpc>
                <a:spcPct val="128000"/>
              </a:lnSpc>
            </a:pPr>
            <a:r>
              <a:rPr lang="es-CO" sz="982"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982" b="1" dirty="0">
              <a:latin typeface="Verdana" panose="020B0604030504040204" pitchFamily="34" charset="0"/>
              <a:ea typeface="Verdana" panose="020B0604030504040204" pitchFamily="34" charset="0"/>
            </a:endParaRPr>
          </a:p>
        </p:txBody>
      </p:sp>
      <p:sp>
        <p:nvSpPr>
          <p:cNvPr id="36" name="CuadroTexto 35">
            <a:extLst>
              <a:ext uri="{FF2B5EF4-FFF2-40B4-BE49-F238E27FC236}">
                <a16:creationId xmlns:a16="http://schemas.microsoft.com/office/drawing/2014/main" id="{4234E7B0-7A33-C9F0-327E-341F11DDE0C7}"/>
              </a:ext>
            </a:extLst>
          </p:cNvPr>
          <p:cNvSpPr txBox="1"/>
          <p:nvPr/>
        </p:nvSpPr>
        <p:spPr>
          <a:xfrm>
            <a:off x="67897" y="3820748"/>
            <a:ext cx="4365858" cy="1315745"/>
          </a:xfrm>
          <a:prstGeom prst="rect">
            <a:avLst/>
          </a:prstGeom>
          <a:noFill/>
        </p:spPr>
        <p:txBody>
          <a:bodyPr wrap="square">
            <a:spAutoFit/>
          </a:bodyPr>
          <a:lstStyle/>
          <a:p>
            <a:pPr algn="ctr"/>
            <a:r>
              <a:rPr lang="es-ES" sz="1100" b="1" dirty="0">
                <a:solidFill>
                  <a:srgbClr val="453C5C"/>
                </a:solidFill>
                <a:latin typeface="Verdana" panose="020B0604030504040204" pitchFamily="34" charset="0"/>
                <a:ea typeface="Verdana" panose="020B0604030504040204" pitchFamily="34" charset="0"/>
              </a:rPr>
              <a:t>Incremento</a:t>
            </a:r>
            <a:r>
              <a:rPr lang="es-ES" sz="1100" dirty="0">
                <a:solidFill>
                  <a:srgbClr val="453C5C"/>
                </a:solidFill>
                <a:latin typeface="Verdana" panose="020B0604030504040204" pitchFamily="34" charset="0"/>
                <a:ea typeface="Verdana" panose="020B0604030504040204" pitchFamily="34" charset="0"/>
              </a:rPr>
              <a:t> respecto a diciembre de 2023:</a:t>
            </a:r>
          </a:p>
          <a:p>
            <a:pPr algn="ctr"/>
            <a:endParaRPr lang="es-ES" sz="600" dirty="0">
              <a:solidFill>
                <a:srgbClr val="453C5C"/>
              </a:solidFill>
              <a:latin typeface="Verdana" panose="020B0604030504040204" pitchFamily="34" charset="0"/>
              <a:ea typeface="Verdana" panose="020B0604030504040204" pitchFamily="34" charset="0"/>
            </a:endParaRPr>
          </a:p>
          <a:p>
            <a:pPr algn="ctr"/>
            <a:r>
              <a:rPr lang="es-CO" sz="1100" b="1" dirty="0">
                <a:solidFill>
                  <a:srgbClr val="453C5C"/>
                </a:solidFill>
                <a:latin typeface="Verdana" panose="020B0604030504040204" pitchFamily="34" charset="0"/>
                <a:ea typeface="Verdana" panose="020B0604030504040204" pitchFamily="34" charset="0"/>
              </a:rPr>
              <a:t>Sector Público: </a:t>
            </a:r>
            <a:r>
              <a:rPr lang="es-CO" sz="1100" dirty="0">
                <a:solidFill>
                  <a:srgbClr val="FD6A00"/>
                </a:solidFill>
                <a:latin typeface="Verdana" panose="020B0604030504040204" pitchFamily="34" charset="0"/>
                <a:ea typeface="Verdana" panose="020B0604030504040204" pitchFamily="34" charset="0"/>
              </a:rPr>
              <a:t>$6.065,6 </a:t>
            </a:r>
          </a:p>
          <a:p>
            <a:pPr algn="ctr"/>
            <a:r>
              <a:rPr lang="es-ES" sz="1100" b="1" dirty="0">
                <a:solidFill>
                  <a:srgbClr val="453C5C"/>
                </a:solidFill>
                <a:latin typeface="Verdana" panose="020B0604030504040204" pitchFamily="34" charset="0"/>
                <a:ea typeface="Verdana" panose="020B0604030504040204" pitchFamily="34" charset="0"/>
              </a:rPr>
              <a:t>Nivel Nacional: </a:t>
            </a:r>
            <a:r>
              <a:rPr lang="es-ES" sz="1100" dirty="0">
                <a:solidFill>
                  <a:srgbClr val="007E80"/>
                </a:solidFill>
                <a:latin typeface="Verdana" panose="020B0604030504040204" pitchFamily="34" charset="0"/>
                <a:ea typeface="Verdana" panose="020B0604030504040204" pitchFamily="34" charset="0"/>
              </a:rPr>
              <a:t>$201,4 </a:t>
            </a:r>
            <a:r>
              <a:rPr lang="es-ES" sz="1100" b="1" dirty="0">
                <a:solidFill>
                  <a:srgbClr val="453C5C"/>
                </a:solidFill>
                <a:latin typeface="Verdana" panose="020B0604030504040204" pitchFamily="34" charset="0"/>
                <a:ea typeface="Verdana" panose="020B0604030504040204" pitchFamily="34" charset="0"/>
              </a:rPr>
              <a:t>Nivel Territorial: </a:t>
            </a:r>
            <a:r>
              <a:rPr lang="es-ES" sz="1100" dirty="0">
                <a:solidFill>
                  <a:srgbClr val="2FCB7D"/>
                </a:solidFill>
                <a:latin typeface="Verdana" panose="020B0604030504040204" pitchFamily="34" charset="0"/>
                <a:ea typeface="Verdana" panose="020B0604030504040204" pitchFamily="34" charset="0"/>
              </a:rPr>
              <a:t>$5.864,2</a:t>
            </a:r>
          </a:p>
          <a:p>
            <a:pPr algn="ctr"/>
            <a:endParaRPr lang="es-ES" sz="900" dirty="0">
              <a:solidFill>
                <a:srgbClr val="2FCB7D"/>
              </a:solidFill>
              <a:latin typeface="Verdana" panose="020B0604030504040204" pitchFamily="34" charset="0"/>
              <a:ea typeface="Verdana" panose="020B0604030504040204" pitchFamily="34" charset="0"/>
            </a:endParaRPr>
          </a:p>
          <a:p>
            <a:pPr algn="just"/>
            <a:r>
              <a:rPr lang="es-ES" sz="1050" dirty="0">
                <a:solidFill>
                  <a:srgbClr val="453C5C"/>
                </a:solidFill>
                <a:latin typeface="Verdana" panose="020B0604030504040204" pitchFamily="34" charset="0"/>
                <a:ea typeface="Verdana" panose="020B0604030504040204" pitchFamily="34" charset="0"/>
              </a:rPr>
              <a:t>Este comportamiento se explica principalmente en las cuentas Bienes de uso público en Servicio, su Depreciación y Bienes de uso público en Construcción. </a:t>
            </a:r>
          </a:p>
        </p:txBody>
      </p:sp>
      <p:cxnSp>
        <p:nvCxnSpPr>
          <p:cNvPr id="96" name="Conector recto 95">
            <a:extLst>
              <a:ext uri="{FF2B5EF4-FFF2-40B4-BE49-F238E27FC236}">
                <a16:creationId xmlns:a16="http://schemas.microsoft.com/office/drawing/2014/main" id="{B4278ECA-6AD5-C865-3F17-82E93330D5BD}"/>
              </a:ext>
            </a:extLst>
          </p:cNvPr>
          <p:cNvCxnSpPr>
            <a:cxnSpLocks/>
          </p:cNvCxnSpPr>
          <p:nvPr/>
        </p:nvCxnSpPr>
        <p:spPr>
          <a:xfrm>
            <a:off x="4603406" y="541415"/>
            <a:ext cx="0" cy="5760000"/>
          </a:xfrm>
          <a:prstGeom prst="line">
            <a:avLst/>
          </a:prstGeom>
          <a:ln w="12700">
            <a:solidFill>
              <a:srgbClr val="F63700"/>
            </a:solidFill>
            <a:prstDash val="sysDash"/>
          </a:ln>
        </p:spPr>
        <p:style>
          <a:lnRef idx="1">
            <a:schemeClr val="accent1"/>
          </a:lnRef>
          <a:fillRef idx="0">
            <a:schemeClr val="accent1"/>
          </a:fillRef>
          <a:effectRef idx="0">
            <a:schemeClr val="accent1"/>
          </a:effectRef>
          <a:fontRef idx="minor">
            <a:schemeClr val="tx1"/>
          </a:fontRef>
        </p:style>
      </p:cxnSp>
      <p:sp>
        <p:nvSpPr>
          <p:cNvPr id="79" name="CuadroTexto 78">
            <a:extLst>
              <a:ext uri="{FF2B5EF4-FFF2-40B4-BE49-F238E27FC236}">
                <a16:creationId xmlns:a16="http://schemas.microsoft.com/office/drawing/2014/main" id="{71D4F2F1-6317-EC54-2FF4-2ACF731C156B}"/>
              </a:ext>
            </a:extLst>
          </p:cNvPr>
          <p:cNvSpPr txBox="1"/>
          <p:nvPr/>
        </p:nvSpPr>
        <p:spPr>
          <a:xfrm>
            <a:off x="4763862" y="4598114"/>
            <a:ext cx="4166807" cy="245058"/>
          </a:xfrm>
          <a:prstGeom prst="rect">
            <a:avLst/>
          </a:prstGeom>
          <a:solidFill>
            <a:schemeClr val="bg1">
              <a:lumMod val="85000"/>
            </a:schemeClr>
          </a:solidFill>
        </p:spPr>
        <p:txBody>
          <a:bodyPr wrap="square" tIns="36000" bIns="36000">
            <a:spAutoFit/>
          </a:bodyPr>
          <a:lstStyle/>
          <a:p>
            <a:pPr algn="ctr"/>
            <a:r>
              <a:rPr lang="es-ES" sz="1120" b="1" spc="100" dirty="0">
                <a:solidFill>
                  <a:srgbClr val="453C5C"/>
                </a:solidFill>
                <a:latin typeface="Verdana" panose="020B0604030504040204" pitchFamily="34" charset="0"/>
              </a:rPr>
              <a:t>Entidades que reportan los mayores saldos</a:t>
            </a:r>
            <a:endParaRPr lang="es-CO" sz="1120" b="1" spc="100" dirty="0">
              <a:solidFill>
                <a:srgbClr val="453C5C"/>
              </a:solidFill>
            </a:endParaRPr>
          </a:p>
        </p:txBody>
      </p:sp>
      <p:sp>
        <p:nvSpPr>
          <p:cNvPr id="13" name="CuadroTexto 12">
            <a:extLst>
              <a:ext uri="{FF2B5EF4-FFF2-40B4-BE49-F238E27FC236}">
                <a16:creationId xmlns:a16="http://schemas.microsoft.com/office/drawing/2014/main" id="{9BE3AC6E-906A-9190-4D7B-2151CADC3A8D}"/>
              </a:ext>
            </a:extLst>
          </p:cNvPr>
          <p:cNvSpPr txBox="1"/>
          <p:nvPr/>
        </p:nvSpPr>
        <p:spPr>
          <a:xfrm>
            <a:off x="4881959" y="78127"/>
            <a:ext cx="4104000" cy="769441"/>
          </a:xfrm>
          <a:prstGeom prst="rect">
            <a:avLst/>
          </a:prstGeom>
          <a:gradFill>
            <a:gsLst>
              <a:gs pos="92000">
                <a:srgbClr val="F6F6F6"/>
              </a:gs>
              <a:gs pos="2000">
                <a:schemeClr val="bg1"/>
              </a:gs>
            </a:gsLst>
            <a:lin ang="5400000" scaled="1"/>
          </a:gradFill>
        </p:spPr>
        <p:txBody>
          <a:bodyPr wrap="square">
            <a:spAutoFit/>
          </a:bodyPr>
          <a:lstStyle/>
          <a:p>
            <a:pPr algn="just"/>
            <a:r>
              <a:rPr lang="es-CO" sz="1100" dirty="0">
                <a:solidFill>
                  <a:srgbClr val="453C5C"/>
                </a:solidFill>
                <a:latin typeface="Verdana" panose="020B0604030504040204" pitchFamily="34" charset="0"/>
                <a:ea typeface="Verdana" panose="020B0604030504040204" pitchFamily="34" charset="0"/>
              </a:rPr>
              <a:t>La cuenta </a:t>
            </a:r>
            <a:r>
              <a:rPr lang="es-CO" sz="11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Bienes de uso público en servicio </a:t>
            </a:r>
            <a:r>
              <a:rPr lang="es-CO" sz="1100" dirty="0">
                <a:solidFill>
                  <a:srgbClr val="453C5C"/>
                </a:solidFill>
                <a:latin typeface="Verdana" panose="020B0604030504040204" pitchFamily="34" charset="0"/>
                <a:ea typeface="Verdana" panose="020B0604030504040204" pitchFamily="34" charset="0"/>
              </a:rPr>
              <a:t>es la más representativa del grupo en los tres niveles. A continuación, se presentan los conceptos más importantes: </a:t>
            </a:r>
          </a:p>
        </p:txBody>
      </p:sp>
      <p:grpSp>
        <p:nvGrpSpPr>
          <p:cNvPr id="77" name="Grupo 76">
            <a:extLst>
              <a:ext uri="{FF2B5EF4-FFF2-40B4-BE49-F238E27FC236}">
                <a16:creationId xmlns:a16="http://schemas.microsoft.com/office/drawing/2014/main" id="{DAC66C75-8603-C872-B350-C4E9627674E0}"/>
              </a:ext>
            </a:extLst>
          </p:cNvPr>
          <p:cNvGrpSpPr/>
          <p:nvPr/>
        </p:nvGrpSpPr>
        <p:grpSpPr>
          <a:xfrm>
            <a:off x="4932776" y="5069144"/>
            <a:ext cx="3828978" cy="1529688"/>
            <a:chOff x="4908919" y="5069144"/>
            <a:chExt cx="3828978" cy="1529688"/>
          </a:xfrm>
        </p:grpSpPr>
        <p:sp>
          <p:nvSpPr>
            <p:cNvPr id="43" name="Google Shape;552;p24">
              <a:extLst>
                <a:ext uri="{FF2B5EF4-FFF2-40B4-BE49-F238E27FC236}">
                  <a16:creationId xmlns:a16="http://schemas.microsoft.com/office/drawing/2014/main" id="{48011A53-D173-1BC2-4BB0-3FCA05D6B908}"/>
                </a:ext>
              </a:extLst>
            </p:cNvPr>
            <p:cNvSpPr>
              <a:spLocks noChangeAspect="1"/>
            </p:cNvSpPr>
            <p:nvPr/>
          </p:nvSpPr>
          <p:spPr>
            <a:xfrm>
              <a:off x="6805630" y="5914832"/>
              <a:ext cx="1932267" cy="684000"/>
            </a:xfrm>
            <a:prstGeom prst="parallelogram">
              <a:avLst>
                <a:gd name="adj" fmla="val 27646"/>
              </a:avLst>
            </a:prstGeom>
            <a:noFill/>
            <a:ln>
              <a:gradFill>
                <a:gsLst>
                  <a:gs pos="0">
                    <a:srgbClr val="5AD999"/>
                  </a:gs>
                  <a:gs pos="100000">
                    <a:srgbClr val="BEED80"/>
                  </a:gs>
                </a:gsLst>
                <a:lin ang="5400000" scaled="1"/>
              </a:gradFill>
            </a:ln>
          </p:spPr>
          <p:txBody>
            <a:bodyPr lIns="36000" tIns="36000" rIns="36000" bIns="36000"/>
            <a:lstStyle/>
            <a:p>
              <a:pPr algn="ctr"/>
              <a:endParaRPr lang="es-CO" sz="1100" dirty="0">
                <a:solidFill>
                  <a:srgbClr val="453C5C"/>
                </a:solidFill>
                <a:latin typeface="Verdana" panose="020B0604030504040204" pitchFamily="34" charset="0"/>
                <a:ea typeface="Verdana" panose="020B0604030504040204" pitchFamily="34" charset="0"/>
              </a:endParaRPr>
            </a:p>
          </p:txBody>
        </p:sp>
        <p:sp>
          <p:nvSpPr>
            <p:cNvPr id="44" name="Google Shape;552;p24">
              <a:extLst>
                <a:ext uri="{FF2B5EF4-FFF2-40B4-BE49-F238E27FC236}">
                  <a16:creationId xmlns:a16="http://schemas.microsoft.com/office/drawing/2014/main" id="{AD195F15-7808-A3F9-5065-7C232399235C}"/>
                </a:ext>
              </a:extLst>
            </p:cNvPr>
            <p:cNvSpPr>
              <a:spLocks noChangeAspect="1"/>
            </p:cNvSpPr>
            <p:nvPr/>
          </p:nvSpPr>
          <p:spPr>
            <a:xfrm>
              <a:off x="5858432" y="5112686"/>
              <a:ext cx="1982038" cy="684000"/>
            </a:xfrm>
            <a:prstGeom prst="parallelogram">
              <a:avLst>
                <a:gd name="adj" fmla="val 28277"/>
              </a:avLst>
            </a:prstGeom>
            <a:noFill/>
            <a:ln w="12700">
              <a:gradFill>
                <a:gsLst>
                  <a:gs pos="0">
                    <a:srgbClr val="FD6A00"/>
                  </a:gs>
                  <a:gs pos="100000">
                    <a:srgbClr val="EEB85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45" name="Google Shape;552;p24">
              <a:extLst>
                <a:ext uri="{FF2B5EF4-FFF2-40B4-BE49-F238E27FC236}">
                  <a16:creationId xmlns:a16="http://schemas.microsoft.com/office/drawing/2014/main" id="{C39A98AC-E84E-0644-3B47-0F62558E5F5F}"/>
                </a:ext>
              </a:extLst>
            </p:cNvPr>
            <p:cNvSpPr>
              <a:spLocks noChangeAspect="1"/>
            </p:cNvSpPr>
            <p:nvPr/>
          </p:nvSpPr>
          <p:spPr>
            <a:xfrm>
              <a:off x="5933724" y="5069144"/>
              <a:ext cx="1840856" cy="684000"/>
            </a:xfrm>
            <a:prstGeom prst="roundRect">
              <a:avLst/>
            </a:prstGeom>
            <a:gradFill>
              <a:gsLst>
                <a:gs pos="21000">
                  <a:srgbClr val="FD6A00"/>
                </a:gs>
                <a:gs pos="98000">
                  <a:srgbClr val="EEB85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Bogotá </a:t>
              </a:r>
              <a:r>
                <a:rPr lang="es-CO" sz="1100" dirty="0">
                  <a:solidFill>
                    <a:schemeClr val="bg1"/>
                  </a:solidFill>
                  <a:latin typeface="Verdana" panose="020B0604030504040204" pitchFamily="34" charset="0"/>
                  <a:ea typeface="Verdana" panose="020B0604030504040204" pitchFamily="34" charset="0"/>
                </a:rPr>
                <a:t>– 42,3%</a:t>
              </a:r>
            </a:p>
            <a:p>
              <a:pPr algn="ctr"/>
              <a:r>
                <a:rPr lang="es-CO" sz="1100" b="1" dirty="0">
                  <a:solidFill>
                    <a:schemeClr val="bg1"/>
                  </a:solidFill>
                  <a:latin typeface="Verdana" panose="020B0604030504040204" pitchFamily="34" charset="0"/>
                  <a:ea typeface="Verdana" panose="020B0604030504040204" pitchFamily="34" charset="0"/>
                </a:rPr>
                <a:t>ANI </a:t>
              </a:r>
              <a:r>
                <a:rPr lang="es-CO" sz="1100" dirty="0">
                  <a:solidFill>
                    <a:schemeClr val="bg1"/>
                  </a:solidFill>
                  <a:latin typeface="Verdana" panose="020B0604030504040204" pitchFamily="34" charset="0"/>
                  <a:ea typeface="Verdana" panose="020B0604030504040204" pitchFamily="34" charset="0"/>
                </a:rPr>
                <a:t>– 16,0%</a:t>
              </a:r>
            </a:p>
            <a:p>
              <a:pPr algn="ctr"/>
              <a:r>
                <a:rPr lang="es-CO" sz="1100" b="1" dirty="0">
                  <a:solidFill>
                    <a:schemeClr val="bg1"/>
                  </a:solidFill>
                  <a:latin typeface="Verdana" panose="020B0604030504040204" pitchFamily="34" charset="0"/>
                  <a:ea typeface="Verdana" panose="020B0604030504040204" pitchFamily="34" charset="0"/>
                </a:rPr>
                <a:t>INVIAS </a:t>
              </a:r>
              <a:r>
                <a:rPr lang="es-CO" sz="1100" dirty="0">
                  <a:solidFill>
                    <a:schemeClr val="bg1"/>
                  </a:solidFill>
                  <a:latin typeface="Verdana" panose="020B0604030504040204" pitchFamily="34" charset="0"/>
                  <a:ea typeface="Verdana" panose="020B0604030504040204" pitchFamily="34" charset="0"/>
                </a:rPr>
                <a:t>– 6,4%</a:t>
              </a:r>
            </a:p>
          </p:txBody>
        </p:sp>
        <p:sp>
          <p:nvSpPr>
            <p:cNvPr id="47" name="Google Shape;552;p24">
              <a:extLst>
                <a:ext uri="{FF2B5EF4-FFF2-40B4-BE49-F238E27FC236}">
                  <a16:creationId xmlns:a16="http://schemas.microsoft.com/office/drawing/2014/main" id="{D9502C68-BD53-F13B-0A6D-2405BD088C41}"/>
                </a:ext>
              </a:extLst>
            </p:cNvPr>
            <p:cNvSpPr>
              <a:spLocks noChangeAspect="1"/>
            </p:cNvSpPr>
            <p:nvPr/>
          </p:nvSpPr>
          <p:spPr>
            <a:xfrm>
              <a:off x="4908919" y="5864033"/>
              <a:ext cx="1788763" cy="684000"/>
            </a:xfrm>
            <a:prstGeom prst="roundRect">
              <a:avLst/>
            </a:prstGeom>
            <a:gradFill>
              <a:gsLst>
                <a:gs pos="24000">
                  <a:srgbClr val="007E80"/>
                </a:gs>
                <a:gs pos="100000">
                  <a:srgbClr val="89FBE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ANI </a:t>
              </a:r>
              <a:r>
                <a:rPr lang="es-CO" sz="1100" dirty="0">
                  <a:solidFill>
                    <a:schemeClr val="bg1"/>
                  </a:solidFill>
                  <a:latin typeface="Verdana" panose="020B0604030504040204" pitchFamily="34" charset="0"/>
                  <a:ea typeface="Verdana" panose="020B0604030504040204" pitchFamily="34" charset="0"/>
                </a:rPr>
                <a:t>– 61,2%</a:t>
              </a:r>
            </a:p>
            <a:p>
              <a:pPr algn="ctr"/>
              <a:r>
                <a:rPr lang="es-CO" sz="1100" b="1" dirty="0">
                  <a:solidFill>
                    <a:schemeClr val="bg1"/>
                  </a:solidFill>
                  <a:latin typeface="Verdana" panose="020B0604030504040204" pitchFamily="34" charset="0"/>
                  <a:ea typeface="Verdana" panose="020B0604030504040204" pitchFamily="34" charset="0"/>
                </a:rPr>
                <a:t>INVIAS </a:t>
              </a:r>
              <a:r>
                <a:rPr lang="es-CO" sz="1100" dirty="0">
                  <a:solidFill>
                    <a:schemeClr val="bg1"/>
                  </a:solidFill>
                  <a:latin typeface="Verdana" panose="020B0604030504040204" pitchFamily="34" charset="0"/>
                  <a:ea typeface="Verdana" panose="020B0604030504040204" pitchFamily="34" charset="0"/>
                </a:rPr>
                <a:t>– 24,4%</a:t>
              </a:r>
            </a:p>
            <a:p>
              <a:pPr algn="ctr"/>
              <a:r>
                <a:rPr lang="es-CO" sz="1100" b="1" dirty="0" err="1">
                  <a:solidFill>
                    <a:schemeClr val="bg1"/>
                  </a:solidFill>
                  <a:latin typeface="Verdana" panose="020B0604030504040204" pitchFamily="34" charset="0"/>
                  <a:ea typeface="Verdana" panose="020B0604030504040204" pitchFamily="34" charset="0"/>
                </a:rPr>
                <a:t>AeroCivil</a:t>
              </a:r>
              <a:r>
                <a:rPr lang="es-CO" sz="1100" b="1" dirty="0">
                  <a:solidFill>
                    <a:schemeClr val="bg1"/>
                  </a:solidFill>
                  <a:latin typeface="Verdana" panose="020B0604030504040204" pitchFamily="34" charset="0"/>
                  <a:ea typeface="Verdana" panose="020B0604030504040204" pitchFamily="34" charset="0"/>
                </a:rPr>
                <a:t> </a:t>
              </a:r>
              <a:r>
                <a:rPr lang="es-CO" sz="1100" dirty="0">
                  <a:solidFill>
                    <a:schemeClr val="bg1"/>
                  </a:solidFill>
                  <a:latin typeface="Verdana" panose="020B0604030504040204" pitchFamily="34" charset="0"/>
                  <a:ea typeface="Verdana" panose="020B0604030504040204" pitchFamily="34" charset="0"/>
                </a:rPr>
                <a:t>– 12,1%</a:t>
              </a:r>
            </a:p>
          </p:txBody>
        </p:sp>
        <p:sp>
          <p:nvSpPr>
            <p:cNvPr id="48" name="Google Shape;552;p24">
              <a:extLst>
                <a:ext uri="{FF2B5EF4-FFF2-40B4-BE49-F238E27FC236}">
                  <a16:creationId xmlns:a16="http://schemas.microsoft.com/office/drawing/2014/main" id="{5B7771F6-F284-C451-527E-BC1358602C69}"/>
                </a:ext>
              </a:extLst>
            </p:cNvPr>
            <p:cNvSpPr>
              <a:spLocks noChangeAspect="1"/>
            </p:cNvSpPr>
            <p:nvPr/>
          </p:nvSpPr>
          <p:spPr>
            <a:xfrm>
              <a:off x="6975454" y="5864033"/>
              <a:ext cx="1684499" cy="684000"/>
            </a:xfrm>
            <a:prstGeom prst="roundRect">
              <a:avLst/>
            </a:prstGeom>
            <a:gradFill>
              <a:gsLst>
                <a:gs pos="7000">
                  <a:srgbClr val="5AD999"/>
                </a:gs>
                <a:gs pos="100000">
                  <a:srgbClr val="BEED80"/>
                </a:gs>
              </a:gsLst>
              <a:lin ang="0" scaled="0"/>
            </a:gradFill>
            <a:ln>
              <a:noFill/>
            </a:ln>
          </p:spPr>
          <p:txBody>
            <a:bodyPr lIns="36000" tIns="36000" rIns="36000" bIns="36000"/>
            <a:lstStyle/>
            <a:p>
              <a:pPr algn="ctr"/>
              <a:r>
                <a:rPr lang="es-CO" sz="1100" b="1" dirty="0">
                  <a:solidFill>
                    <a:srgbClr val="453C5C"/>
                  </a:solidFill>
                  <a:latin typeface="Verdana" panose="020B0604030504040204" pitchFamily="34" charset="0"/>
                </a:rPr>
                <a:t>Bogotá </a:t>
              </a:r>
              <a:r>
                <a:rPr lang="es-CO" sz="1100" dirty="0">
                  <a:solidFill>
                    <a:srgbClr val="453C5C"/>
                  </a:solidFill>
                  <a:latin typeface="Verdana" panose="020B0604030504040204" pitchFamily="34" charset="0"/>
                </a:rPr>
                <a:t>– 57,2%</a:t>
              </a:r>
            </a:p>
            <a:p>
              <a:pPr algn="ctr"/>
              <a:r>
                <a:rPr lang="es-CO" sz="1100" b="1" dirty="0">
                  <a:solidFill>
                    <a:srgbClr val="453C5C"/>
                  </a:solidFill>
                  <a:latin typeface="Verdana" panose="020B0604030504040204" pitchFamily="34" charset="0"/>
                </a:rPr>
                <a:t>IDU </a:t>
              </a:r>
              <a:r>
                <a:rPr lang="es-CO" sz="1100" dirty="0">
                  <a:solidFill>
                    <a:srgbClr val="453C5C"/>
                  </a:solidFill>
                  <a:latin typeface="Verdana" panose="020B0604030504040204" pitchFamily="34" charset="0"/>
                </a:rPr>
                <a:t>– 5,9%</a:t>
              </a:r>
            </a:p>
            <a:p>
              <a:pPr algn="ctr"/>
              <a:r>
                <a:rPr lang="es-CO" sz="1100" b="1" dirty="0">
                  <a:solidFill>
                    <a:srgbClr val="453C5C"/>
                  </a:solidFill>
                  <a:latin typeface="Verdana" panose="020B0604030504040204" pitchFamily="34" charset="0"/>
                </a:rPr>
                <a:t>IDRD </a:t>
              </a:r>
              <a:r>
                <a:rPr lang="es-CO" sz="1100" dirty="0">
                  <a:solidFill>
                    <a:srgbClr val="453C5C"/>
                  </a:solidFill>
                  <a:latin typeface="Verdana" panose="020B0604030504040204" pitchFamily="34" charset="0"/>
                </a:rPr>
                <a:t>– 3,5%</a:t>
              </a:r>
            </a:p>
          </p:txBody>
        </p:sp>
      </p:grpSp>
      <p:pic>
        <p:nvPicPr>
          <p:cNvPr id="2" name="Imagen 1">
            <a:extLst>
              <a:ext uri="{FF2B5EF4-FFF2-40B4-BE49-F238E27FC236}">
                <a16:creationId xmlns:a16="http://schemas.microsoft.com/office/drawing/2014/main" id="{5B9E5913-1707-0473-6C85-F1622C7E5C1F}"/>
              </a:ext>
            </a:extLst>
          </p:cNvPr>
          <p:cNvPicPr>
            <a:picLocks noChangeAspect="1"/>
          </p:cNvPicPr>
          <p:nvPr/>
        </p:nvPicPr>
        <p:blipFill>
          <a:blip r:embed="rId2"/>
          <a:stretch>
            <a:fillRect/>
          </a:stretch>
        </p:blipFill>
        <p:spPr>
          <a:xfrm>
            <a:off x="-804570" y="1128793"/>
            <a:ext cx="6238139" cy="3096000"/>
          </a:xfrm>
          <a:prstGeom prst="rect">
            <a:avLst/>
          </a:prstGeom>
        </p:spPr>
      </p:pic>
      <p:grpSp>
        <p:nvGrpSpPr>
          <p:cNvPr id="4" name="Grupo 3">
            <a:extLst>
              <a:ext uri="{FF2B5EF4-FFF2-40B4-BE49-F238E27FC236}">
                <a16:creationId xmlns:a16="http://schemas.microsoft.com/office/drawing/2014/main" id="{C261AAB0-4D1D-424B-AF02-C9C3FA5D5A6B}"/>
              </a:ext>
            </a:extLst>
          </p:cNvPr>
          <p:cNvGrpSpPr/>
          <p:nvPr/>
        </p:nvGrpSpPr>
        <p:grpSpPr>
          <a:xfrm>
            <a:off x="-125050" y="4944793"/>
            <a:ext cx="4752000" cy="1944000"/>
            <a:chOff x="0" y="0"/>
            <a:chExt cx="5869515" cy="2600707"/>
          </a:xfrm>
        </p:grpSpPr>
        <p:grpSp>
          <p:nvGrpSpPr>
            <p:cNvPr id="5" name="Grupo 4">
              <a:extLst>
                <a:ext uri="{FF2B5EF4-FFF2-40B4-BE49-F238E27FC236}">
                  <a16:creationId xmlns:a16="http://schemas.microsoft.com/office/drawing/2014/main" id="{AFB2C96C-5FB1-D35D-EC6D-6486FE8168A5}"/>
                </a:ext>
              </a:extLst>
            </p:cNvPr>
            <p:cNvGrpSpPr/>
            <p:nvPr/>
          </p:nvGrpSpPr>
          <p:grpSpPr>
            <a:xfrm>
              <a:off x="0" y="0"/>
              <a:ext cx="5869515" cy="2600707"/>
              <a:chOff x="0" y="0"/>
              <a:chExt cx="6112951" cy="2915770"/>
            </a:xfrm>
          </p:grpSpPr>
          <p:graphicFrame>
            <p:nvGraphicFramePr>
              <p:cNvPr id="15" name="Gráfico 14">
                <a:extLst>
                  <a:ext uri="{FF2B5EF4-FFF2-40B4-BE49-F238E27FC236}">
                    <a16:creationId xmlns:a16="http://schemas.microsoft.com/office/drawing/2014/main" id="{05764A44-85BA-49F0-A0F5-34793D8E1561}"/>
                  </a:ext>
                </a:extLst>
              </p:cNvPr>
              <p:cNvGraphicFramePr/>
              <p:nvPr>
                <p:extLst>
                  <p:ext uri="{D42A27DB-BD31-4B8C-83A1-F6EECF244321}">
                    <p14:modId xmlns:p14="http://schemas.microsoft.com/office/powerpoint/2010/main" val="4293833521"/>
                  </p:ext>
                </p:extLst>
              </p:nvPr>
            </p:nvGraphicFramePr>
            <p:xfrm>
              <a:off x="0" y="0"/>
              <a:ext cx="6112951" cy="2915770"/>
            </p:xfrm>
            <a:graphic>
              <a:graphicData uri="http://schemas.openxmlformats.org/drawingml/2006/chart">
                <c:chart xmlns:c="http://schemas.openxmlformats.org/drawingml/2006/chart" xmlns:r="http://schemas.openxmlformats.org/officeDocument/2006/relationships" r:id="rId3"/>
              </a:graphicData>
            </a:graphic>
          </p:graphicFrame>
          <p:sp>
            <p:nvSpPr>
              <p:cNvPr id="17" name="CuadroTexto 21">
                <a:extLst>
                  <a:ext uri="{FF2B5EF4-FFF2-40B4-BE49-F238E27FC236}">
                    <a16:creationId xmlns:a16="http://schemas.microsoft.com/office/drawing/2014/main" id="{2555C527-0620-6D40-4543-368792E85919}"/>
                  </a:ext>
                </a:extLst>
              </p:cNvPr>
              <p:cNvSpPr txBox="1"/>
              <p:nvPr/>
            </p:nvSpPr>
            <p:spPr>
              <a:xfrm>
                <a:off x="310479" y="2528115"/>
                <a:ext cx="824322" cy="20161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grpSp>
        <p:sp>
          <p:nvSpPr>
            <p:cNvPr id="6" name="CuadroTexto 15">
              <a:extLst>
                <a:ext uri="{FF2B5EF4-FFF2-40B4-BE49-F238E27FC236}">
                  <a16:creationId xmlns:a16="http://schemas.microsoft.com/office/drawing/2014/main" id="{CA6FBBE5-82C9-96FF-05D1-C0E98B1B67AF}"/>
                </a:ext>
              </a:extLst>
            </p:cNvPr>
            <p:cNvSpPr txBox="1"/>
            <p:nvPr/>
          </p:nvSpPr>
          <p:spPr>
            <a:xfrm>
              <a:off x="990734" y="2254853"/>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6773596A-F94E-43D7-BDB1-C868E4536335}"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a:solidFill>
                  <a:schemeClr val="bg1">
                    <a:lumMod val="25000"/>
                  </a:schemeClr>
                </a:solidFill>
                <a:latin typeface="Verdana"/>
                <a:ea typeface="Verdana"/>
                <a:cs typeface="+mn-cs"/>
              </a:endParaRPr>
            </a:p>
          </p:txBody>
        </p:sp>
        <p:sp>
          <p:nvSpPr>
            <p:cNvPr id="9" name="CuadroTexto 16">
              <a:extLst>
                <a:ext uri="{FF2B5EF4-FFF2-40B4-BE49-F238E27FC236}">
                  <a16:creationId xmlns:a16="http://schemas.microsoft.com/office/drawing/2014/main" id="{558DE0A6-B860-18EA-C086-4D2A83DB50EE}"/>
                </a:ext>
              </a:extLst>
            </p:cNvPr>
            <p:cNvSpPr txBox="1"/>
            <p:nvPr/>
          </p:nvSpPr>
          <p:spPr>
            <a:xfrm>
              <a:off x="2250150" y="2265437"/>
              <a:ext cx="791495"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10" name="CuadroTexto 17">
              <a:extLst>
                <a:ext uri="{FF2B5EF4-FFF2-40B4-BE49-F238E27FC236}">
                  <a16:creationId xmlns:a16="http://schemas.microsoft.com/office/drawing/2014/main" id="{9000FA5F-AECE-2F19-F5FE-49C2534083B4}"/>
                </a:ext>
              </a:extLst>
            </p:cNvPr>
            <p:cNvSpPr txBox="1"/>
            <p:nvPr/>
          </p:nvSpPr>
          <p:spPr>
            <a:xfrm>
              <a:off x="4127634" y="2269669"/>
              <a:ext cx="791495"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11" name="CuadroTexto 18">
              <a:extLst>
                <a:ext uri="{FF2B5EF4-FFF2-40B4-BE49-F238E27FC236}">
                  <a16:creationId xmlns:a16="http://schemas.microsoft.com/office/drawing/2014/main" id="{23619879-BA7E-E9BB-DD0F-0FE4C6C09FDC}"/>
                </a:ext>
              </a:extLst>
            </p:cNvPr>
            <p:cNvSpPr txBox="1"/>
            <p:nvPr/>
          </p:nvSpPr>
          <p:spPr>
            <a:xfrm>
              <a:off x="2938067" y="2276020"/>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40280BC4-B417-462C-A004-1DFE81863500}"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a:solidFill>
                  <a:schemeClr val="bg1">
                    <a:lumMod val="25000"/>
                  </a:schemeClr>
                </a:solidFill>
                <a:latin typeface="Verdana"/>
                <a:ea typeface="Verdana"/>
                <a:cs typeface="+mn-cs"/>
              </a:endParaRPr>
            </a:p>
          </p:txBody>
        </p:sp>
        <p:sp>
          <p:nvSpPr>
            <p:cNvPr id="14" name="CuadroTexto 19">
              <a:extLst>
                <a:ext uri="{FF2B5EF4-FFF2-40B4-BE49-F238E27FC236}">
                  <a16:creationId xmlns:a16="http://schemas.microsoft.com/office/drawing/2014/main" id="{7962C083-5091-1A4B-58E3-355D11948520}"/>
                </a:ext>
              </a:extLst>
            </p:cNvPr>
            <p:cNvSpPr txBox="1"/>
            <p:nvPr/>
          </p:nvSpPr>
          <p:spPr>
            <a:xfrm>
              <a:off x="4847300" y="2259087"/>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77967DD3-569B-4E9E-85E7-81B7F392E0CD}"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a:solidFill>
                  <a:schemeClr val="bg1">
                    <a:lumMod val="25000"/>
                  </a:schemeClr>
                </a:solidFill>
                <a:latin typeface="Verdana"/>
                <a:ea typeface="Verdana"/>
                <a:cs typeface="+mn-cs"/>
              </a:endParaRPr>
            </a:p>
          </p:txBody>
        </p:sp>
      </p:grpSp>
      <p:grpSp>
        <p:nvGrpSpPr>
          <p:cNvPr id="119" name="Grupo 118">
            <a:extLst>
              <a:ext uri="{FF2B5EF4-FFF2-40B4-BE49-F238E27FC236}">
                <a16:creationId xmlns:a16="http://schemas.microsoft.com/office/drawing/2014/main" id="{E591C076-3207-45AE-A1D1-7E652845889C}"/>
              </a:ext>
            </a:extLst>
          </p:cNvPr>
          <p:cNvGrpSpPr/>
          <p:nvPr/>
        </p:nvGrpSpPr>
        <p:grpSpPr>
          <a:xfrm>
            <a:off x="4745817" y="965714"/>
            <a:ext cx="4202896" cy="3336913"/>
            <a:chOff x="0" y="0"/>
            <a:chExt cx="4256425" cy="3334338"/>
          </a:xfrm>
        </p:grpSpPr>
        <p:grpSp>
          <p:nvGrpSpPr>
            <p:cNvPr id="120" name="Grupo 119">
              <a:extLst>
                <a:ext uri="{FF2B5EF4-FFF2-40B4-BE49-F238E27FC236}">
                  <a16:creationId xmlns:a16="http://schemas.microsoft.com/office/drawing/2014/main" id="{99CD69A9-9E61-181B-D418-C4CA37EE8ED7}"/>
                </a:ext>
              </a:extLst>
            </p:cNvPr>
            <p:cNvGrpSpPr/>
            <p:nvPr/>
          </p:nvGrpSpPr>
          <p:grpSpPr>
            <a:xfrm>
              <a:off x="0" y="3379"/>
              <a:ext cx="869995" cy="3330959"/>
              <a:chOff x="0" y="3379"/>
              <a:chExt cx="871765" cy="3295467"/>
            </a:xfrm>
          </p:grpSpPr>
          <p:grpSp>
            <p:nvGrpSpPr>
              <p:cNvPr id="173" name="Grupo 172">
                <a:extLst>
                  <a:ext uri="{FF2B5EF4-FFF2-40B4-BE49-F238E27FC236}">
                    <a16:creationId xmlns:a16="http://schemas.microsoft.com/office/drawing/2014/main" id="{86CC52ED-3272-2F69-072E-4A86A0E298F6}"/>
                  </a:ext>
                </a:extLst>
              </p:cNvPr>
              <p:cNvGrpSpPr/>
              <p:nvPr/>
            </p:nvGrpSpPr>
            <p:grpSpPr>
              <a:xfrm>
                <a:off x="9516" y="3379"/>
                <a:ext cx="862249" cy="3295467"/>
                <a:chOff x="9516" y="3379"/>
                <a:chExt cx="862249" cy="3295467"/>
              </a:xfrm>
            </p:grpSpPr>
            <p:grpSp>
              <p:nvGrpSpPr>
                <p:cNvPr id="177" name="Grupo 176">
                  <a:extLst>
                    <a:ext uri="{FF2B5EF4-FFF2-40B4-BE49-F238E27FC236}">
                      <a16:creationId xmlns:a16="http://schemas.microsoft.com/office/drawing/2014/main" id="{A6809C0A-47AE-42AB-D49A-14FF44FADF3A}"/>
                    </a:ext>
                  </a:extLst>
                </p:cNvPr>
                <p:cNvGrpSpPr/>
                <p:nvPr/>
              </p:nvGrpSpPr>
              <p:grpSpPr>
                <a:xfrm>
                  <a:off x="9516" y="3379"/>
                  <a:ext cx="862249" cy="3295467"/>
                  <a:chOff x="9516" y="3379"/>
                  <a:chExt cx="860459" cy="3360780"/>
                </a:xfrm>
              </p:grpSpPr>
              <p:sp>
                <p:nvSpPr>
                  <p:cNvPr id="181" name="Rectángulo 180">
                    <a:extLst>
                      <a:ext uri="{FF2B5EF4-FFF2-40B4-BE49-F238E27FC236}">
                        <a16:creationId xmlns:a16="http://schemas.microsoft.com/office/drawing/2014/main" id="{FDD968B0-F42C-62EB-FD08-C149A7DAB23A}"/>
                      </a:ext>
                    </a:extLst>
                  </p:cNvPr>
                  <p:cNvSpPr/>
                  <p:nvPr/>
                </p:nvSpPr>
                <p:spPr>
                  <a:xfrm>
                    <a:off x="72872" y="14811"/>
                    <a:ext cx="562051" cy="702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Sector Público</a:t>
                    </a:r>
                  </a:p>
                </p:txBody>
              </p:sp>
              <p:sp>
                <p:nvSpPr>
                  <p:cNvPr id="182" name="Rectángulo 181">
                    <a:extLst>
                      <a:ext uri="{FF2B5EF4-FFF2-40B4-BE49-F238E27FC236}">
                        <a16:creationId xmlns:a16="http://schemas.microsoft.com/office/drawing/2014/main" id="{14C24F10-8872-F450-6AF1-28178845026A}"/>
                      </a:ext>
                    </a:extLst>
                  </p:cNvPr>
                  <p:cNvSpPr/>
                  <p:nvPr/>
                </p:nvSpPr>
                <p:spPr>
                  <a:xfrm>
                    <a:off x="72870" y="746836"/>
                    <a:ext cx="562052" cy="324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FFD78BCF-17F1-492E-BD66-402DDC4CA3DF}"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83,5%</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83" name="Elipse 182">
                    <a:extLst>
                      <a:ext uri="{FF2B5EF4-FFF2-40B4-BE49-F238E27FC236}">
                        <a16:creationId xmlns:a16="http://schemas.microsoft.com/office/drawing/2014/main" id="{EB31F044-CCE0-A35E-587D-B88875DFCD05}"/>
                      </a:ext>
                    </a:extLst>
                  </p:cNvPr>
                  <p:cNvSpPr/>
                  <p:nvPr/>
                </p:nvSpPr>
                <p:spPr>
                  <a:xfrm>
                    <a:off x="72872" y="14810"/>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84" name="Elipse 183">
                    <a:extLst>
                      <a:ext uri="{FF2B5EF4-FFF2-40B4-BE49-F238E27FC236}">
                        <a16:creationId xmlns:a16="http://schemas.microsoft.com/office/drawing/2014/main" id="{9FE01FF2-CD83-4019-85CE-D961109C19DB}"/>
                      </a:ext>
                    </a:extLst>
                  </p:cNvPr>
                  <p:cNvSpPr/>
                  <p:nvPr/>
                </p:nvSpPr>
                <p:spPr>
                  <a:xfrm>
                    <a:off x="9516" y="56722"/>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85" name="Elipse 184">
                    <a:extLst>
                      <a:ext uri="{FF2B5EF4-FFF2-40B4-BE49-F238E27FC236}">
                        <a16:creationId xmlns:a16="http://schemas.microsoft.com/office/drawing/2014/main" id="{655D9D8C-D22A-F590-127A-3B06758E042D}"/>
                      </a:ext>
                    </a:extLst>
                  </p:cNvPr>
                  <p:cNvSpPr/>
                  <p:nvPr/>
                </p:nvSpPr>
                <p:spPr>
                  <a:xfrm>
                    <a:off x="32895" y="3379"/>
                    <a:ext cx="576000"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86" name="Rectángulo 185">
                    <a:extLst>
                      <a:ext uri="{FF2B5EF4-FFF2-40B4-BE49-F238E27FC236}">
                        <a16:creationId xmlns:a16="http://schemas.microsoft.com/office/drawing/2014/main" id="{A64C9D63-1A37-4136-8EF6-D786853C0664}"/>
                      </a:ext>
                    </a:extLst>
                  </p:cNvPr>
                  <p:cNvSpPr/>
                  <p:nvPr/>
                </p:nvSpPr>
                <p:spPr>
                  <a:xfrm>
                    <a:off x="653975" y="14808"/>
                    <a:ext cx="216000" cy="10548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72000" tIns="0" rIns="72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3BB5D96A-CA64-46FC-BAA7-F0BD4797F694}"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$ 337.682,3 </a:t>
                    </a:fld>
                    <a:endParaRPr lang="es-CO" sz="4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7" name="Rectángulo 186">
                    <a:extLst>
                      <a:ext uri="{FF2B5EF4-FFF2-40B4-BE49-F238E27FC236}">
                        <a16:creationId xmlns:a16="http://schemas.microsoft.com/office/drawing/2014/main" id="{F86CEF50-2297-2361-BE38-564BEB7B92D7}"/>
                      </a:ext>
                    </a:extLst>
                  </p:cNvPr>
                  <p:cNvSpPr/>
                  <p:nvPr/>
                </p:nvSpPr>
                <p:spPr>
                  <a:xfrm>
                    <a:off x="64940" y="1161620"/>
                    <a:ext cx="562051" cy="7020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Nacional</a:t>
                    </a:r>
                  </a:p>
                </p:txBody>
              </p:sp>
              <p:sp>
                <p:nvSpPr>
                  <p:cNvPr id="188" name="Rectángulo 187">
                    <a:extLst>
                      <a:ext uri="{FF2B5EF4-FFF2-40B4-BE49-F238E27FC236}">
                        <a16:creationId xmlns:a16="http://schemas.microsoft.com/office/drawing/2014/main" id="{1AAAC313-9AD4-3FE0-08A1-7F6DB4E1C8E0}"/>
                      </a:ext>
                    </a:extLst>
                  </p:cNvPr>
                  <p:cNvSpPr/>
                  <p:nvPr/>
                </p:nvSpPr>
                <p:spPr>
                  <a:xfrm>
                    <a:off x="649210" y="1161617"/>
                    <a:ext cx="216000" cy="10548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6066AB94-64A1-4327-AC27-13B78CD454B3}"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$ 42.693,0 </a:t>
                    </a:fld>
                    <a:endParaRPr lang="es-CO" sz="4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9" name="Rectángulo 188">
                    <a:extLst>
                      <a:ext uri="{FF2B5EF4-FFF2-40B4-BE49-F238E27FC236}">
                        <a16:creationId xmlns:a16="http://schemas.microsoft.com/office/drawing/2014/main" id="{D1F6D53B-BE86-846D-373D-37696292508B}"/>
                      </a:ext>
                    </a:extLst>
                  </p:cNvPr>
                  <p:cNvSpPr/>
                  <p:nvPr/>
                </p:nvSpPr>
                <p:spPr>
                  <a:xfrm>
                    <a:off x="68108" y="2311372"/>
                    <a:ext cx="562051" cy="702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2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Territorial</a:t>
                    </a:r>
                  </a:p>
                </p:txBody>
              </p:sp>
              <p:sp>
                <p:nvSpPr>
                  <p:cNvPr id="190" name="Rectángulo 189">
                    <a:extLst>
                      <a:ext uri="{FF2B5EF4-FFF2-40B4-BE49-F238E27FC236}">
                        <a16:creationId xmlns:a16="http://schemas.microsoft.com/office/drawing/2014/main" id="{8838749A-8566-9600-35D3-F9534372DC5F}"/>
                      </a:ext>
                    </a:extLst>
                  </p:cNvPr>
                  <p:cNvSpPr/>
                  <p:nvPr/>
                </p:nvSpPr>
                <p:spPr>
                  <a:xfrm>
                    <a:off x="68108" y="3040159"/>
                    <a:ext cx="562052" cy="324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3893018E-E093-41A8-91D4-C9D5C9E45117}"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98,7%</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91" name="Rectángulo 190">
                    <a:extLst>
                      <a:ext uri="{FF2B5EF4-FFF2-40B4-BE49-F238E27FC236}">
                        <a16:creationId xmlns:a16="http://schemas.microsoft.com/office/drawing/2014/main" id="{49B07CC0-59A8-2F98-AB70-FB9E5A2F5F26}"/>
                      </a:ext>
                    </a:extLst>
                  </p:cNvPr>
                  <p:cNvSpPr/>
                  <p:nvPr/>
                </p:nvSpPr>
                <p:spPr>
                  <a:xfrm>
                    <a:off x="649211" y="2308133"/>
                    <a:ext cx="216000" cy="1054801"/>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D42E3693-199C-48E9-925E-1C60CB1FE5F1}"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$ 294.989,4 </a:t>
                    </a:fld>
                    <a:endParaRPr lang="es-CO" sz="4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92" name="Rectángulo 191">
                    <a:extLst>
                      <a:ext uri="{FF2B5EF4-FFF2-40B4-BE49-F238E27FC236}">
                        <a16:creationId xmlns:a16="http://schemas.microsoft.com/office/drawing/2014/main" id="{DF5A0762-2B9B-6126-62A1-F6434C97F111}"/>
                      </a:ext>
                    </a:extLst>
                  </p:cNvPr>
                  <p:cNvSpPr/>
                  <p:nvPr/>
                </p:nvSpPr>
                <p:spPr>
                  <a:xfrm>
                    <a:off x="68103" y="1893348"/>
                    <a:ext cx="562052" cy="32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rtl="0">
                      <a:lnSpc>
                        <a:spcPct val="100000"/>
                      </a:lnSpc>
                      <a:spcBef>
                        <a:spcPts val="0"/>
                      </a:spcBef>
                      <a:spcAft>
                        <a:spcPts val="0"/>
                      </a:spcAft>
                      <a:buClr>
                        <a:srgbClr val="000000"/>
                      </a:buClr>
                      <a:buFont typeface="Arial"/>
                    </a:pPr>
                    <a:fld id="{C8CCB6FC-C346-4817-BEEE-DF2FF56E84CD}" type="TxLink">
                      <a:rPr lang="en-US"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rPr>
                      <a:pPr marL="0" marR="0" indent="0" algn="ctr" rtl="0">
                        <a:lnSpc>
                          <a:spcPct val="100000"/>
                        </a:lnSpc>
                        <a:spcBef>
                          <a:spcPts val="0"/>
                        </a:spcBef>
                        <a:spcAft>
                          <a:spcPts val="0"/>
                        </a:spcAft>
                        <a:buClr>
                          <a:srgbClr val="000000"/>
                        </a:buClr>
                        <a:buFont typeface="Arial"/>
                      </a:pPr>
                      <a:t>40,4%</a:t>
                    </a:fld>
                    <a:endParaRPr lang="es-CO"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endParaRPr>
                  </a:p>
                </p:txBody>
              </p:sp>
            </p:grpSp>
            <p:sp>
              <p:nvSpPr>
                <p:cNvPr id="178" name="Elipse 177">
                  <a:extLst>
                    <a:ext uri="{FF2B5EF4-FFF2-40B4-BE49-F238E27FC236}">
                      <a16:creationId xmlns:a16="http://schemas.microsoft.com/office/drawing/2014/main" id="{78F2DADF-7662-3C5D-A116-D0CBFA7665D2}"/>
                    </a:ext>
                  </a:extLst>
                </p:cNvPr>
                <p:cNvSpPr/>
                <p:nvPr/>
              </p:nvSpPr>
              <p:spPr>
                <a:xfrm>
                  <a:off x="95242" y="1129012"/>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9" name="Elipse 178">
                  <a:extLst>
                    <a:ext uri="{FF2B5EF4-FFF2-40B4-BE49-F238E27FC236}">
                      <a16:creationId xmlns:a16="http://schemas.microsoft.com/office/drawing/2014/main" id="{F9D9F731-9FBD-A670-605B-FA55FAF3D27B}"/>
                    </a:ext>
                  </a:extLst>
                </p:cNvPr>
                <p:cNvSpPr/>
                <p:nvPr/>
              </p:nvSpPr>
              <p:spPr>
                <a:xfrm>
                  <a:off x="31750" y="1170110"/>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80" name="Elipse 179">
                  <a:extLst>
                    <a:ext uri="{FF2B5EF4-FFF2-40B4-BE49-F238E27FC236}">
                      <a16:creationId xmlns:a16="http://schemas.microsoft.com/office/drawing/2014/main" id="{663E1067-802D-688F-22B0-0CB6B7479818}"/>
                    </a:ext>
                  </a:extLst>
                </p:cNvPr>
                <p:cNvSpPr/>
                <p:nvPr/>
              </p:nvSpPr>
              <p:spPr>
                <a:xfrm>
                  <a:off x="55185" y="1117808"/>
                  <a:ext cx="577197"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sp>
            <p:nvSpPr>
              <p:cNvPr id="174" name="Elipse 173">
                <a:extLst>
                  <a:ext uri="{FF2B5EF4-FFF2-40B4-BE49-F238E27FC236}">
                    <a16:creationId xmlns:a16="http://schemas.microsoft.com/office/drawing/2014/main" id="{538F1654-6CD7-985B-D04B-4F4E23BAAA7E}"/>
                  </a:ext>
                </a:extLst>
              </p:cNvPr>
              <p:cNvSpPr/>
              <p:nvPr/>
            </p:nvSpPr>
            <p:spPr>
              <a:xfrm>
                <a:off x="63492" y="2243436"/>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5" name="Elipse 174">
                <a:extLst>
                  <a:ext uri="{FF2B5EF4-FFF2-40B4-BE49-F238E27FC236}">
                    <a16:creationId xmlns:a16="http://schemas.microsoft.com/office/drawing/2014/main" id="{B4E84C76-FA50-FB80-5727-61F86792A1ED}"/>
                  </a:ext>
                </a:extLst>
              </p:cNvPr>
              <p:cNvSpPr/>
              <p:nvPr/>
            </p:nvSpPr>
            <p:spPr>
              <a:xfrm>
                <a:off x="0" y="2284534"/>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6" name="Elipse 175">
                <a:extLst>
                  <a:ext uri="{FF2B5EF4-FFF2-40B4-BE49-F238E27FC236}">
                    <a16:creationId xmlns:a16="http://schemas.microsoft.com/office/drawing/2014/main" id="{2623BB83-D52C-F4EC-AFF0-C11F0D93F8FC}"/>
                  </a:ext>
                </a:extLst>
              </p:cNvPr>
              <p:cNvSpPr/>
              <p:nvPr/>
            </p:nvSpPr>
            <p:spPr>
              <a:xfrm>
                <a:off x="23433" y="2232232"/>
                <a:ext cx="577197"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grpSp>
          <p:nvGrpSpPr>
            <p:cNvPr id="121" name="Grupo 120">
              <a:extLst>
                <a:ext uri="{FF2B5EF4-FFF2-40B4-BE49-F238E27FC236}">
                  <a16:creationId xmlns:a16="http://schemas.microsoft.com/office/drawing/2014/main" id="{98C619B2-5C4B-E7E8-62D4-E8078F2A2330}"/>
                </a:ext>
              </a:extLst>
            </p:cNvPr>
            <p:cNvGrpSpPr/>
            <p:nvPr/>
          </p:nvGrpSpPr>
          <p:grpSpPr>
            <a:xfrm>
              <a:off x="856106" y="0"/>
              <a:ext cx="3400319" cy="3320077"/>
              <a:chOff x="856106" y="0"/>
              <a:chExt cx="3400319" cy="3320077"/>
            </a:xfrm>
          </p:grpSpPr>
          <p:grpSp>
            <p:nvGrpSpPr>
              <p:cNvPr id="122" name="Grupo 121">
                <a:extLst>
                  <a:ext uri="{FF2B5EF4-FFF2-40B4-BE49-F238E27FC236}">
                    <a16:creationId xmlns:a16="http://schemas.microsoft.com/office/drawing/2014/main" id="{2B79A347-96C0-4553-16A7-243D061C4894}"/>
                  </a:ext>
                </a:extLst>
              </p:cNvPr>
              <p:cNvGrpSpPr/>
              <p:nvPr/>
            </p:nvGrpSpPr>
            <p:grpSpPr>
              <a:xfrm>
                <a:off x="892280" y="0"/>
                <a:ext cx="3340039" cy="1087388"/>
                <a:chOff x="892280" y="0"/>
                <a:chExt cx="3340039" cy="1087388"/>
              </a:xfrm>
            </p:grpSpPr>
            <p:grpSp>
              <p:nvGrpSpPr>
                <p:cNvPr id="157" name="Grupo 156">
                  <a:extLst>
                    <a:ext uri="{FF2B5EF4-FFF2-40B4-BE49-F238E27FC236}">
                      <a16:creationId xmlns:a16="http://schemas.microsoft.com/office/drawing/2014/main" id="{B0F7270C-6B99-41BE-93E9-1BDB85606396}"/>
                    </a:ext>
                  </a:extLst>
                </p:cNvPr>
                <p:cNvGrpSpPr/>
                <p:nvPr/>
              </p:nvGrpSpPr>
              <p:grpSpPr>
                <a:xfrm>
                  <a:off x="892280" y="0"/>
                  <a:ext cx="3340039" cy="1087388"/>
                  <a:chOff x="892280" y="0"/>
                  <a:chExt cx="3346090" cy="1062721"/>
                </a:xfrm>
              </p:grpSpPr>
              <p:grpSp>
                <p:nvGrpSpPr>
                  <p:cNvPr id="161" name="Grupo 160">
                    <a:extLst>
                      <a:ext uri="{FF2B5EF4-FFF2-40B4-BE49-F238E27FC236}">
                        <a16:creationId xmlns:a16="http://schemas.microsoft.com/office/drawing/2014/main" id="{DAF1ED83-6ACF-200E-24D8-5F3AFFD7CE5A}"/>
                      </a:ext>
                    </a:extLst>
                  </p:cNvPr>
                  <p:cNvGrpSpPr/>
                  <p:nvPr/>
                </p:nvGrpSpPr>
                <p:grpSpPr>
                  <a:xfrm>
                    <a:off x="892280" y="0"/>
                    <a:ext cx="1134764" cy="1062535"/>
                    <a:chOff x="892280" y="0"/>
                    <a:chExt cx="1134764" cy="1062535"/>
                  </a:xfrm>
                </p:grpSpPr>
                <p:sp>
                  <p:nvSpPr>
                    <p:cNvPr id="170" name="CuadroTexto 73">
                      <a:extLst>
                        <a:ext uri="{FF2B5EF4-FFF2-40B4-BE49-F238E27FC236}">
                          <a16:creationId xmlns:a16="http://schemas.microsoft.com/office/drawing/2014/main" id="{917128D8-A8E2-A7F8-AA09-540B2BED437F}"/>
                        </a:ext>
                      </a:extLst>
                    </p:cNvPr>
                    <p:cNvSpPr txBox="1"/>
                    <p:nvPr/>
                  </p:nvSpPr>
                  <p:spPr>
                    <a:xfrm>
                      <a:off x="970404"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15F26C6-9C96-4F6E-A4F2-1E6F403382B8}" type="TxLink">
                        <a:rPr lang="en-US" sz="1000" b="0" i="0" u="none" strike="noStrike" kern="1200">
                          <a:solidFill>
                            <a:srgbClr val="453C5C"/>
                          </a:solidFill>
                          <a:latin typeface="Verdana"/>
                          <a:ea typeface="Verdana"/>
                          <a:cs typeface="Verdana"/>
                        </a:rPr>
                        <a:pPr algn="ctr"/>
                        <a:t>Terrenos </a:t>
                      </a:fld>
                      <a:endParaRPr lang="es-MX" sz="1000" kern="1200"/>
                    </a:p>
                  </p:txBody>
                </p:sp>
                <p:sp>
                  <p:nvSpPr>
                    <p:cNvPr id="171" name="CuadroTexto 74">
                      <a:extLst>
                        <a:ext uri="{FF2B5EF4-FFF2-40B4-BE49-F238E27FC236}">
                          <a16:creationId xmlns:a16="http://schemas.microsoft.com/office/drawing/2014/main" id="{06BDCAC8-619C-A137-7593-03439478A3F1}"/>
                        </a:ext>
                      </a:extLst>
                    </p:cNvPr>
                    <p:cNvSpPr txBox="1"/>
                    <p:nvPr/>
                  </p:nvSpPr>
                  <p:spPr>
                    <a:xfrm>
                      <a:off x="892280" y="623583"/>
                      <a:ext cx="1106074"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3B396275-BD08-49C9-AB68-320BC9546671}" type="TxLink">
                        <a:rPr lang="en-US" sz="1000" b="1" i="0" u="none" strike="noStrike" kern="1200">
                          <a:solidFill>
                            <a:srgbClr val="453C5C"/>
                          </a:solidFill>
                          <a:latin typeface="Verdana"/>
                          <a:ea typeface="Verdana"/>
                          <a:cs typeface="Verdana"/>
                        </a:rPr>
                        <a:pPr marL="0" indent="0" algn="ctr"/>
                        <a:t> $ 192.230,8 </a:t>
                      </a:fld>
                      <a:endParaRPr lang="es-MX" sz="1000" b="1" i="0" u="none" strike="noStrike" kern="1200">
                        <a:solidFill>
                          <a:srgbClr val="453C5C"/>
                        </a:solidFill>
                        <a:latin typeface="Verdana"/>
                        <a:ea typeface="Verdana"/>
                        <a:cs typeface="Verdana"/>
                      </a:endParaRPr>
                    </a:p>
                  </p:txBody>
                </p:sp>
                <p:sp>
                  <p:nvSpPr>
                    <p:cNvPr id="172" name="CuadroTexto 75">
                      <a:extLst>
                        <a:ext uri="{FF2B5EF4-FFF2-40B4-BE49-F238E27FC236}">
                          <a16:creationId xmlns:a16="http://schemas.microsoft.com/office/drawing/2014/main" id="{FBFF0A4C-B78D-BAAF-C4A5-488E00F4C771}"/>
                        </a:ext>
                      </a:extLst>
                    </p:cNvPr>
                    <p:cNvSpPr txBox="1"/>
                    <p:nvPr/>
                  </p:nvSpPr>
                  <p:spPr>
                    <a:xfrm>
                      <a:off x="1009118" y="804928"/>
                      <a:ext cx="944880" cy="25760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D92E5BBE-F2A4-4F23-BCBE-9D22D668BE29}" type="TxLink">
                        <a:rPr lang="en-US" sz="1100" b="0" i="0" u="none" strike="noStrike" kern="1200">
                          <a:solidFill>
                            <a:srgbClr val="453C5C"/>
                          </a:solidFill>
                          <a:latin typeface="Verdana"/>
                          <a:ea typeface="Verdana"/>
                          <a:cs typeface="Verdana"/>
                        </a:rPr>
                        <a:pPr algn="ctr"/>
                        <a:t>56,9%</a:t>
                      </a:fld>
                      <a:endParaRPr lang="es-MX" sz="2000" b="1" kern="1200"/>
                    </a:p>
                  </p:txBody>
                </p:sp>
              </p:grpSp>
              <p:grpSp>
                <p:nvGrpSpPr>
                  <p:cNvPr id="162" name="Grupo 161">
                    <a:extLst>
                      <a:ext uri="{FF2B5EF4-FFF2-40B4-BE49-F238E27FC236}">
                        <a16:creationId xmlns:a16="http://schemas.microsoft.com/office/drawing/2014/main" id="{39D1713B-E7DA-CBA1-6F7C-41E34B7438F3}"/>
                      </a:ext>
                    </a:extLst>
                  </p:cNvPr>
                  <p:cNvGrpSpPr/>
                  <p:nvPr/>
                </p:nvGrpSpPr>
                <p:grpSpPr>
                  <a:xfrm>
                    <a:off x="1991534" y="0"/>
                    <a:ext cx="1111745" cy="1062721"/>
                    <a:chOff x="1991534" y="0"/>
                    <a:chExt cx="1111745" cy="1062721"/>
                  </a:xfrm>
                </p:grpSpPr>
                <p:sp>
                  <p:nvSpPr>
                    <p:cNvPr id="167" name="CuadroTexto 70">
                      <a:extLst>
                        <a:ext uri="{FF2B5EF4-FFF2-40B4-BE49-F238E27FC236}">
                          <a16:creationId xmlns:a16="http://schemas.microsoft.com/office/drawing/2014/main" id="{C607D9A7-54CB-54B8-271A-BBF4AD8B2447}"/>
                        </a:ext>
                      </a:extLst>
                    </p:cNvPr>
                    <p:cNvSpPr txBox="1"/>
                    <p:nvPr/>
                  </p:nvSpPr>
                  <p:spPr>
                    <a:xfrm>
                      <a:off x="2046639"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6AF38ED5-79BC-4122-9882-234767CE2082}" type="TxLink">
                        <a:rPr lang="en-US" sz="1000" b="0" i="0" u="none" strike="noStrike" kern="1200">
                          <a:solidFill>
                            <a:srgbClr val="453C5C"/>
                          </a:solidFill>
                          <a:latin typeface="Verdana"/>
                          <a:ea typeface="Verdana"/>
                          <a:cs typeface="Verdana"/>
                        </a:rPr>
                        <a:pPr algn="ctr"/>
                        <a:t>Red carretera</a:t>
                      </a:fld>
                      <a:endParaRPr lang="es-MX" sz="1000" kern="1200"/>
                    </a:p>
                  </p:txBody>
                </p:sp>
                <p:sp>
                  <p:nvSpPr>
                    <p:cNvPr id="168" name="CuadroTexto 71">
                      <a:extLst>
                        <a:ext uri="{FF2B5EF4-FFF2-40B4-BE49-F238E27FC236}">
                          <a16:creationId xmlns:a16="http://schemas.microsoft.com/office/drawing/2014/main" id="{84200BF2-B112-7FF5-2DA1-4D14EE6B50F6}"/>
                        </a:ext>
                      </a:extLst>
                    </p:cNvPr>
                    <p:cNvSpPr txBox="1"/>
                    <p:nvPr/>
                  </p:nvSpPr>
                  <p:spPr>
                    <a:xfrm>
                      <a:off x="1991534" y="623583"/>
                      <a:ext cx="1111336"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D46AFAE4-3C8E-48CA-89A1-EAEEBB625A96}" type="TxLink">
                        <a:rPr lang="en-US" sz="1000" b="1" i="0" u="none" strike="noStrike" kern="1200">
                          <a:solidFill>
                            <a:srgbClr val="453C5C"/>
                          </a:solidFill>
                          <a:latin typeface="Verdana"/>
                          <a:ea typeface="Verdana"/>
                          <a:cs typeface="Verdana"/>
                        </a:rPr>
                        <a:pPr marL="0" indent="0" algn="ctr"/>
                        <a:t> $ 121.191,3 </a:t>
                      </a:fld>
                      <a:endParaRPr lang="es-MX" sz="1000" b="1" i="0" u="none" strike="noStrike" kern="1200">
                        <a:solidFill>
                          <a:srgbClr val="453C5C"/>
                        </a:solidFill>
                        <a:latin typeface="Verdana"/>
                        <a:ea typeface="Verdana"/>
                        <a:cs typeface="Verdana"/>
                      </a:endParaRPr>
                    </a:p>
                  </p:txBody>
                </p:sp>
                <p:sp>
                  <p:nvSpPr>
                    <p:cNvPr id="169" name="CuadroTexto 72">
                      <a:extLst>
                        <a:ext uri="{FF2B5EF4-FFF2-40B4-BE49-F238E27FC236}">
                          <a16:creationId xmlns:a16="http://schemas.microsoft.com/office/drawing/2014/main" id="{E06BB880-E080-2CD5-FA67-A9D47195BFA0}"/>
                        </a:ext>
                      </a:extLst>
                    </p:cNvPr>
                    <p:cNvSpPr txBox="1"/>
                    <p:nvPr/>
                  </p:nvSpPr>
                  <p:spPr>
                    <a:xfrm>
                      <a:off x="2076322" y="799299"/>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D06C0C40-CE75-4BB9-AF9B-184282612AB2}" type="TxLink">
                        <a:rPr lang="en-US" sz="1100" b="0" i="0" u="none" strike="noStrike" kern="1200">
                          <a:solidFill>
                            <a:srgbClr val="453C5C"/>
                          </a:solidFill>
                          <a:latin typeface="Verdana"/>
                          <a:ea typeface="Verdana"/>
                          <a:cs typeface="Verdana"/>
                        </a:rPr>
                        <a:pPr algn="ctr"/>
                        <a:t>35,9%</a:t>
                      </a:fld>
                      <a:endParaRPr lang="es-MX" sz="2000" b="1" kern="1200"/>
                    </a:p>
                  </p:txBody>
                </p:sp>
              </p:grpSp>
              <p:grpSp>
                <p:nvGrpSpPr>
                  <p:cNvPr id="163" name="Grupo 162">
                    <a:extLst>
                      <a:ext uri="{FF2B5EF4-FFF2-40B4-BE49-F238E27FC236}">
                        <a16:creationId xmlns:a16="http://schemas.microsoft.com/office/drawing/2014/main" id="{F5894CCE-A301-0722-7E13-DBFBD3D58C30}"/>
                      </a:ext>
                    </a:extLst>
                  </p:cNvPr>
                  <p:cNvGrpSpPr/>
                  <p:nvPr/>
                </p:nvGrpSpPr>
                <p:grpSpPr>
                  <a:xfrm>
                    <a:off x="3083625" y="0"/>
                    <a:ext cx="1154745" cy="1062044"/>
                    <a:chOff x="3083625" y="0"/>
                    <a:chExt cx="1154745" cy="1062044"/>
                  </a:xfrm>
                </p:grpSpPr>
                <p:sp>
                  <p:nvSpPr>
                    <p:cNvPr id="164" name="CuadroTexto 67">
                      <a:extLst>
                        <a:ext uri="{FF2B5EF4-FFF2-40B4-BE49-F238E27FC236}">
                          <a16:creationId xmlns:a16="http://schemas.microsoft.com/office/drawing/2014/main" id="{367DAFC7-06A7-CF3D-4850-0D3E6B88F516}"/>
                        </a:ext>
                      </a:extLst>
                    </p:cNvPr>
                    <p:cNvSpPr txBox="1"/>
                    <p:nvPr/>
                  </p:nvSpPr>
                  <p:spPr>
                    <a:xfrm>
                      <a:off x="3083625" y="0"/>
                      <a:ext cx="1154745"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C70672F9-E525-4FB4-8720-126B855775F7}" type="TxLink">
                        <a:rPr lang="en-US" sz="1000" b="0" i="0" u="none" strike="noStrike" kern="1200">
                          <a:solidFill>
                            <a:srgbClr val="453C5C"/>
                          </a:solidFill>
                          <a:latin typeface="Verdana"/>
                          <a:ea typeface="Verdana"/>
                          <a:cs typeface="Verdana"/>
                        </a:rPr>
                        <a:pPr algn="ctr"/>
                        <a:t>Parques recreacionales</a:t>
                      </a:fld>
                      <a:endParaRPr lang="es-MX" sz="1000" kern="1200"/>
                    </a:p>
                  </p:txBody>
                </p:sp>
                <p:sp>
                  <p:nvSpPr>
                    <p:cNvPr id="165" name="CuadroTexto 68">
                      <a:extLst>
                        <a:ext uri="{FF2B5EF4-FFF2-40B4-BE49-F238E27FC236}">
                          <a16:creationId xmlns:a16="http://schemas.microsoft.com/office/drawing/2014/main" id="{D9C98CF8-5A27-778C-1307-82BF5E8E1A37}"/>
                        </a:ext>
                      </a:extLst>
                    </p:cNvPr>
                    <p:cNvSpPr txBox="1"/>
                    <p:nvPr/>
                  </p:nvSpPr>
                  <p:spPr>
                    <a:xfrm>
                      <a:off x="3157282" y="623582"/>
                      <a:ext cx="1056932"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09F87056-5FA9-408B-A1C7-09EB8B399125}" type="TxLink">
                        <a:rPr lang="en-US" sz="1000" b="1" i="0" u="none" strike="noStrike" kern="1200">
                          <a:solidFill>
                            <a:srgbClr val="453C5C"/>
                          </a:solidFill>
                          <a:latin typeface="Verdana"/>
                          <a:ea typeface="Verdana"/>
                          <a:cs typeface="Verdana"/>
                        </a:rPr>
                        <a:pPr marL="0" indent="0" algn="ctr"/>
                        <a:t> $ 8.686,6 </a:t>
                      </a:fld>
                      <a:endParaRPr lang="es-MX" sz="1000" b="1" i="0" u="none" strike="noStrike" kern="1200">
                        <a:solidFill>
                          <a:srgbClr val="453C5C"/>
                        </a:solidFill>
                        <a:latin typeface="Verdana"/>
                        <a:ea typeface="Verdana"/>
                        <a:cs typeface="Verdana"/>
                      </a:endParaRPr>
                    </a:p>
                  </p:txBody>
                </p:sp>
                <p:sp>
                  <p:nvSpPr>
                    <p:cNvPr id="166" name="CuadroTexto 69">
                      <a:extLst>
                        <a:ext uri="{FF2B5EF4-FFF2-40B4-BE49-F238E27FC236}">
                          <a16:creationId xmlns:a16="http://schemas.microsoft.com/office/drawing/2014/main" id="{F2FF8E55-1A38-4FED-BE4A-B572FA76ADF1}"/>
                        </a:ext>
                      </a:extLst>
                    </p:cNvPr>
                    <p:cNvSpPr txBox="1"/>
                    <p:nvPr/>
                  </p:nvSpPr>
                  <p:spPr>
                    <a:xfrm>
                      <a:off x="3213308" y="798622"/>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7C3F05A-CB19-40E5-9169-68EE276E20EE}" type="TxLink">
                        <a:rPr lang="en-US" sz="1100" b="0" i="0" u="none" strike="noStrike" kern="1200">
                          <a:solidFill>
                            <a:srgbClr val="453C5C"/>
                          </a:solidFill>
                          <a:latin typeface="Verdana"/>
                          <a:ea typeface="Verdana"/>
                          <a:cs typeface="Verdana"/>
                        </a:rPr>
                        <a:pPr algn="ctr"/>
                        <a:t>2,6%</a:t>
                      </a:fld>
                      <a:endParaRPr lang="es-MX" sz="2000" b="1" kern="1200"/>
                    </a:p>
                  </p:txBody>
                </p:sp>
              </p:grpSp>
            </p:grpSp>
            <p:cxnSp>
              <p:nvCxnSpPr>
                <p:cNvPr id="158" name="Conector recto 157">
                  <a:extLst>
                    <a:ext uri="{FF2B5EF4-FFF2-40B4-BE49-F238E27FC236}">
                      <a16:creationId xmlns:a16="http://schemas.microsoft.com/office/drawing/2014/main" id="{242F6714-76C9-2216-FC7C-853887C16A6F}"/>
                    </a:ext>
                  </a:extLst>
                </p:cNvPr>
                <p:cNvCxnSpPr/>
                <p:nvPr/>
              </p:nvCxnSpPr>
              <p:spPr>
                <a:xfrm flipV="1">
                  <a:off x="965596" y="594184"/>
                  <a:ext cx="3223574" cy="761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9" name="Conector recto 158">
                  <a:extLst>
                    <a:ext uri="{FF2B5EF4-FFF2-40B4-BE49-F238E27FC236}">
                      <a16:creationId xmlns:a16="http://schemas.microsoft.com/office/drawing/2014/main" id="{6E8EB9EB-0413-2A9C-D70C-12A5F8E2CB72}"/>
                    </a:ext>
                  </a:extLst>
                </p:cNvPr>
                <p:cNvCxnSpPr/>
                <p:nvPr/>
              </p:nvCxnSpPr>
              <p:spPr>
                <a:xfrm>
                  <a:off x="2012290" y="23697"/>
                  <a:ext cx="7067"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0" name="Conector recto 159">
                  <a:extLst>
                    <a:ext uri="{FF2B5EF4-FFF2-40B4-BE49-F238E27FC236}">
                      <a16:creationId xmlns:a16="http://schemas.microsoft.com/office/drawing/2014/main" id="{AB47AEFB-9C5F-F420-85C8-7FBA79D70C7B}"/>
                    </a:ext>
                  </a:extLst>
                </p:cNvPr>
                <p:cNvCxnSpPr>
                  <a:cxnSpLocks/>
                </p:cNvCxnSpPr>
                <p:nvPr/>
              </p:nvCxnSpPr>
              <p:spPr>
                <a:xfrm>
                  <a:off x="3113838" y="3378"/>
                  <a:ext cx="10889"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3" name="Grupo 122">
                <a:extLst>
                  <a:ext uri="{FF2B5EF4-FFF2-40B4-BE49-F238E27FC236}">
                    <a16:creationId xmlns:a16="http://schemas.microsoft.com/office/drawing/2014/main" id="{D37B0B24-1DE5-56C4-B86C-86437CB8E8C1}"/>
                  </a:ext>
                </a:extLst>
              </p:cNvPr>
              <p:cNvGrpSpPr/>
              <p:nvPr/>
            </p:nvGrpSpPr>
            <p:grpSpPr>
              <a:xfrm>
                <a:off x="856106" y="1026520"/>
                <a:ext cx="3366382" cy="1163429"/>
                <a:chOff x="856106" y="1026520"/>
                <a:chExt cx="3366382" cy="1163429"/>
              </a:xfrm>
            </p:grpSpPr>
            <p:grpSp>
              <p:nvGrpSpPr>
                <p:cNvPr id="141" name="Grupo 140">
                  <a:extLst>
                    <a:ext uri="{FF2B5EF4-FFF2-40B4-BE49-F238E27FC236}">
                      <a16:creationId xmlns:a16="http://schemas.microsoft.com/office/drawing/2014/main" id="{E849A449-890B-AC8A-5801-EA0388B50B48}"/>
                    </a:ext>
                  </a:extLst>
                </p:cNvPr>
                <p:cNvGrpSpPr/>
                <p:nvPr/>
              </p:nvGrpSpPr>
              <p:grpSpPr>
                <a:xfrm>
                  <a:off x="856106" y="1026520"/>
                  <a:ext cx="3366382" cy="1163429"/>
                  <a:chOff x="856106" y="1026520"/>
                  <a:chExt cx="3372483" cy="1137123"/>
                </a:xfrm>
              </p:grpSpPr>
              <p:grpSp>
                <p:nvGrpSpPr>
                  <p:cNvPr id="145" name="Grupo 144">
                    <a:extLst>
                      <a:ext uri="{FF2B5EF4-FFF2-40B4-BE49-F238E27FC236}">
                        <a16:creationId xmlns:a16="http://schemas.microsoft.com/office/drawing/2014/main" id="{9A3436AB-8582-4752-A68A-1B4410AB8EBC}"/>
                      </a:ext>
                    </a:extLst>
                  </p:cNvPr>
                  <p:cNvGrpSpPr/>
                  <p:nvPr/>
                </p:nvGrpSpPr>
                <p:grpSpPr>
                  <a:xfrm>
                    <a:off x="856106" y="1026520"/>
                    <a:ext cx="1155400" cy="1137123"/>
                    <a:chOff x="856106" y="1026520"/>
                    <a:chExt cx="1155400" cy="1137123"/>
                  </a:xfrm>
                </p:grpSpPr>
                <p:sp>
                  <p:nvSpPr>
                    <p:cNvPr id="154" name="CuadroTexto 57">
                      <a:extLst>
                        <a:ext uri="{FF2B5EF4-FFF2-40B4-BE49-F238E27FC236}">
                          <a16:creationId xmlns:a16="http://schemas.microsoft.com/office/drawing/2014/main" id="{0069CEBA-350C-F3A3-21BF-8388C875D4B0}"/>
                        </a:ext>
                      </a:extLst>
                    </p:cNvPr>
                    <p:cNvSpPr txBox="1"/>
                    <p:nvPr/>
                  </p:nvSpPr>
                  <p:spPr>
                    <a:xfrm>
                      <a:off x="856106" y="1026520"/>
                      <a:ext cx="1155400" cy="697683"/>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1409A886-F0A8-40F4-A956-181EDF1444EC}" type="TxLink">
                        <a:rPr lang="en-US" sz="1000" b="0" i="0" u="none" strike="noStrike" kern="1200">
                          <a:solidFill>
                            <a:srgbClr val="453C5C"/>
                          </a:solidFill>
                          <a:latin typeface="Verdana"/>
                          <a:ea typeface="Verdana"/>
                          <a:cs typeface="Verdana"/>
                        </a:rPr>
                        <a:pPr algn="ctr"/>
                        <a:t>Red carretera</a:t>
                      </a:fld>
                      <a:endParaRPr lang="es-MX" sz="1000" kern="1200"/>
                    </a:p>
                  </p:txBody>
                </p:sp>
                <p:sp>
                  <p:nvSpPr>
                    <p:cNvPr id="155" name="CuadroTexto 58">
                      <a:extLst>
                        <a:ext uri="{FF2B5EF4-FFF2-40B4-BE49-F238E27FC236}">
                          <a16:creationId xmlns:a16="http://schemas.microsoft.com/office/drawing/2014/main" id="{15263FD0-F737-2D63-452D-430E990937A0}"/>
                        </a:ext>
                      </a:extLst>
                    </p:cNvPr>
                    <p:cNvSpPr txBox="1"/>
                    <p:nvPr/>
                  </p:nvSpPr>
                  <p:spPr>
                    <a:xfrm>
                      <a:off x="967088" y="1712147"/>
                      <a:ext cx="1032195"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6E7B7F1C-B91B-4BCA-A405-1C0428A1A494}" type="TxLink">
                        <a:rPr lang="en-US" sz="1000" b="1" i="0" u="none" strike="noStrike" kern="1200">
                          <a:solidFill>
                            <a:srgbClr val="453C5C"/>
                          </a:solidFill>
                          <a:latin typeface="Verdana"/>
                          <a:ea typeface="Verdana"/>
                          <a:cs typeface="Verdana"/>
                        </a:rPr>
                        <a:pPr marL="0" indent="0" algn="ctr"/>
                        <a:t> $ 33.256,7 </a:t>
                      </a:fld>
                      <a:endParaRPr lang="es-MX" sz="1000" b="1" i="0" u="none" strike="noStrike" kern="1200">
                        <a:solidFill>
                          <a:srgbClr val="453C5C"/>
                        </a:solidFill>
                        <a:latin typeface="Verdana"/>
                        <a:ea typeface="Verdana"/>
                        <a:cs typeface="Verdana"/>
                      </a:endParaRPr>
                    </a:p>
                  </p:txBody>
                </p:sp>
                <p:sp>
                  <p:nvSpPr>
                    <p:cNvPr id="156" name="CuadroTexto 59">
                      <a:extLst>
                        <a:ext uri="{FF2B5EF4-FFF2-40B4-BE49-F238E27FC236}">
                          <a16:creationId xmlns:a16="http://schemas.microsoft.com/office/drawing/2014/main" id="{E284CC9F-40CF-2780-18A9-BAE101D6BFB1}"/>
                        </a:ext>
                      </a:extLst>
                    </p:cNvPr>
                    <p:cNvSpPr txBox="1"/>
                    <p:nvPr/>
                  </p:nvSpPr>
                  <p:spPr>
                    <a:xfrm>
                      <a:off x="1010745" y="1900813"/>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85A44C1-65C5-4718-A8DE-B7EFD08AFACE}" type="TxLink">
                        <a:rPr lang="en-US" sz="1100" b="0" i="0" u="none" strike="noStrike" kern="1200">
                          <a:solidFill>
                            <a:srgbClr val="453C5C"/>
                          </a:solidFill>
                          <a:latin typeface="Verdana"/>
                          <a:ea typeface="Verdana"/>
                          <a:cs typeface="Verdana"/>
                        </a:rPr>
                        <a:pPr algn="ctr"/>
                        <a:t>77,9%</a:t>
                      </a:fld>
                      <a:endParaRPr lang="es-MX" sz="2000" b="1" kern="1200"/>
                    </a:p>
                  </p:txBody>
                </p:sp>
              </p:grpSp>
              <p:grpSp>
                <p:nvGrpSpPr>
                  <p:cNvPr id="146" name="Grupo 145">
                    <a:extLst>
                      <a:ext uri="{FF2B5EF4-FFF2-40B4-BE49-F238E27FC236}">
                        <a16:creationId xmlns:a16="http://schemas.microsoft.com/office/drawing/2014/main" id="{9D1F5081-F855-4DCD-D8E4-195AF88CDBB7}"/>
                      </a:ext>
                    </a:extLst>
                  </p:cNvPr>
                  <p:cNvGrpSpPr/>
                  <p:nvPr/>
                </p:nvGrpSpPr>
                <p:grpSpPr>
                  <a:xfrm>
                    <a:off x="1931206" y="1049777"/>
                    <a:ext cx="1220054" cy="1111146"/>
                    <a:chOff x="1931206" y="1049777"/>
                    <a:chExt cx="1220054" cy="1111146"/>
                  </a:xfrm>
                </p:grpSpPr>
                <p:sp>
                  <p:nvSpPr>
                    <p:cNvPr id="151" name="CuadroTexto 54">
                      <a:extLst>
                        <a:ext uri="{FF2B5EF4-FFF2-40B4-BE49-F238E27FC236}">
                          <a16:creationId xmlns:a16="http://schemas.microsoft.com/office/drawing/2014/main" id="{E2E21E19-BE83-9018-1F54-2EFF30404AFF}"/>
                        </a:ext>
                      </a:extLst>
                    </p:cNvPr>
                    <p:cNvSpPr txBox="1"/>
                    <p:nvPr/>
                  </p:nvSpPr>
                  <p:spPr>
                    <a:xfrm>
                      <a:off x="1931206" y="1049777"/>
                      <a:ext cx="1220054" cy="790709"/>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1E49856-EA8F-45ED-B727-1E07B6058616}" type="TxLink">
                        <a:rPr lang="en-US" sz="1000" b="0" i="0" u="none" strike="noStrike" kern="1200">
                          <a:solidFill>
                            <a:srgbClr val="453C5C"/>
                          </a:solidFill>
                          <a:latin typeface="Verdana"/>
                          <a:ea typeface="Verdana"/>
                          <a:cs typeface="Verdana"/>
                        </a:rPr>
                        <a:pPr algn="ctr"/>
                        <a:t>Red aeroportuaria</a:t>
                      </a:fld>
                      <a:endParaRPr lang="es-MX" sz="1000" kern="1200"/>
                    </a:p>
                  </p:txBody>
                </p:sp>
                <p:sp>
                  <p:nvSpPr>
                    <p:cNvPr id="152" name="CuadroTexto 55">
                      <a:extLst>
                        <a:ext uri="{FF2B5EF4-FFF2-40B4-BE49-F238E27FC236}">
                          <a16:creationId xmlns:a16="http://schemas.microsoft.com/office/drawing/2014/main" id="{D8CB3901-CF39-0D6F-9DD4-12DE9028AFB5}"/>
                        </a:ext>
                      </a:extLst>
                    </p:cNvPr>
                    <p:cNvSpPr txBox="1"/>
                    <p:nvPr/>
                  </p:nvSpPr>
                  <p:spPr>
                    <a:xfrm>
                      <a:off x="2039922" y="1709422"/>
                      <a:ext cx="1028480"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3DEE0B1D-C804-4813-BFD4-7E697CB35B23}" type="TxLink">
                        <a:rPr lang="en-US" sz="1000" b="1" i="0" u="none" strike="noStrike" kern="1200">
                          <a:solidFill>
                            <a:srgbClr val="453C5C"/>
                          </a:solidFill>
                          <a:latin typeface="Verdana"/>
                          <a:ea typeface="Verdana"/>
                          <a:cs typeface="Verdana"/>
                        </a:rPr>
                        <a:pPr marL="0" indent="0" algn="ctr"/>
                        <a:t> $ 3.559,0 </a:t>
                      </a:fld>
                      <a:endParaRPr lang="es-MX" sz="1000" b="1" i="0" u="none" strike="noStrike" kern="1200">
                        <a:solidFill>
                          <a:srgbClr val="453C5C"/>
                        </a:solidFill>
                        <a:latin typeface="Verdana"/>
                        <a:ea typeface="Verdana"/>
                        <a:cs typeface="Verdana"/>
                      </a:endParaRPr>
                    </a:p>
                  </p:txBody>
                </p:sp>
                <p:sp>
                  <p:nvSpPr>
                    <p:cNvPr id="153" name="CuadroTexto 56">
                      <a:extLst>
                        <a:ext uri="{FF2B5EF4-FFF2-40B4-BE49-F238E27FC236}">
                          <a16:creationId xmlns:a16="http://schemas.microsoft.com/office/drawing/2014/main" id="{E5E1E523-3341-761D-9E15-110779540563}"/>
                        </a:ext>
                      </a:extLst>
                    </p:cNvPr>
                    <p:cNvSpPr txBox="1"/>
                    <p:nvPr/>
                  </p:nvSpPr>
                  <p:spPr>
                    <a:xfrm>
                      <a:off x="2091221" y="1898093"/>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BF6818A9-9B2E-4CF0-A1F8-0D698A53CC85}" type="TxLink">
                        <a:rPr lang="en-US" sz="1100" b="0" i="0" u="none" strike="noStrike" kern="1200">
                          <a:solidFill>
                            <a:srgbClr val="453C5C"/>
                          </a:solidFill>
                          <a:latin typeface="Verdana"/>
                          <a:ea typeface="Verdana"/>
                          <a:cs typeface="Verdana"/>
                        </a:rPr>
                        <a:pPr algn="ctr"/>
                        <a:t>8,3%</a:t>
                      </a:fld>
                      <a:endParaRPr lang="es-MX" sz="2000" b="1" kern="1200"/>
                    </a:p>
                  </p:txBody>
                </p:sp>
              </p:grpSp>
              <p:grpSp>
                <p:nvGrpSpPr>
                  <p:cNvPr id="147" name="Grupo 146">
                    <a:extLst>
                      <a:ext uri="{FF2B5EF4-FFF2-40B4-BE49-F238E27FC236}">
                        <a16:creationId xmlns:a16="http://schemas.microsoft.com/office/drawing/2014/main" id="{DB152DA3-A6FE-D841-47AA-5F656A8DD17B}"/>
                      </a:ext>
                    </a:extLst>
                  </p:cNvPr>
                  <p:cNvGrpSpPr/>
                  <p:nvPr/>
                </p:nvGrpSpPr>
                <p:grpSpPr>
                  <a:xfrm>
                    <a:off x="3171949" y="1145009"/>
                    <a:ext cx="1056640" cy="1015233"/>
                    <a:chOff x="3171949" y="1145009"/>
                    <a:chExt cx="1056640" cy="1015233"/>
                  </a:xfrm>
                </p:grpSpPr>
                <p:sp>
                  <p:nvSpPr>
                    <p:cNvPr id="148" name="CuadroTexto 51">
                      <a:extLst>
                        <a:ext uri="{FF2B5EF4-FFF2-40B4-BE49-F238E27FC236}">
                          <a16:creationId xmlns:a16="http://schemas.microsoft.com/office/drawing/2014/main" id="{80D7FEB2-84FE-8A12-348F-C25C3C446804}"/>
                        </a:ext>
                      </a:extLst>
                    </p:cNvPr>
                    <p:cNvSpPr txBox="1"/>
                    <p:nvPr/>
                  </p:nvSpPr>
                  <p:spPr>
                    <a:xfrm>
                      <a:off x="3171949" y="1145009"/>
                      <a:ext cx="1056640" cy="614081"/>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D8FFF408-5077-4C36-9C50-F6DEA78456AE}" type="TxLink">
                        <a:rPr lang="en-US" sz="1000" b="0" i="0" u="none" strike="noStrike" kern="1200">
                          <a:solidFill>
                            <a:srgbClr val="453C5C"/>
                          </a:solidFill>
                          <a:latin typeface="Verdana"/>
                          <a:ea typeface="Verdana"/>
                          <a:cs typeface="Verdana"/>
                        </a:rPr>
                        <a:pPr algn="ctr"/>
                        <a:t>Terrenos</a:t>
                      </a:fld>
                      <a:endParaRPr lang="es-MX" sz="1000" kern="1200"/>
                    </a:p>
                  </p:txBody>
                </p:sp>
                <p:sp>
                  <p:nvSpPr>
                    <p:cNvPr id="149" name="CuadroTexto 52">
                      <a:extLst>
                        <a:ext uri="{FF2B5EF4-FFF2-40B4-BE49-F238E27FC236}">
                          <a16:creationId xmlns:a16="http://schemas.microsoft.com/office/drawing/2014/main" id="{A72F470B-B68D-2FB6-4BD8-0F20E85CA336}"/>
                        </a:ext>
                      </a:extLst>
                    </p:cNvPr>
                    <p:cNvSpPr txBox="1"/>
                    <p:nvPr/>
                  </p:nvSpPr>
                  <p:spPr>
                    <a:xfrm>
                      <a:off x="3175419" y="1708745"/>
                      <a:ext cx="1026779"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2FD2F989-BD24-41BA-94C2-E563355E4183}" type="TxLink">
                        <a:rPr lang="en-US" sz="1000" b="1" i="0" u="none" strike="noStrike" kern="1200">
                          <a:solidFill>
                            <a:srgbClr val="453C5C"/>
                          </a:solidFill>
                          <a:latin typeface="Verdana"/>
                          <a:ea typeface="Verdana"/>
                          <a:cs typeface="Verdana"/>
                        </a:rPr>
                        <a:pPr marL="0" indent="0" algn="ctr"/>
                        <a:t> $ 2.655,9 </a:t>
                      </a:fld>
                      <a:endParaRPr lang="es-MX" sz="1000" b="1" i="0" u="none" strike="noStrike" kern="1200">
                        <a:solidFill>
                          <a:srgbClr val="453C5C"/>
                        </a:solidFill>
                        <a:latin typeface="Verdana"/>
                        <a:ea typeface="Verdana"/>
                        <a:cs typeface="Verdana"/>
                      </a:endParaRPr>
                    </a:p>
                  </p:txBody>
                </p:sp>
                <p:sp>
                  <p:nvSpPr>
                    <p:cNvPr id="150" name="CuadroTexto 53">
                      <a:extLst>
                        <a:ext uri="{FF2B5EF4-FFF2-40B4-BE49-F238E27FC236}">
                          <a16:creationId xmlns:a16="http://schemas.microsoft.com/office/drawing/2014/main" id="{20425EB9-256F-B0A2-5134-4409AA490F37}"/>
                        </a:ext>
                      </a:extLst>
                    </p:cNvPr>
                    <p:cNvSpPr txBox="1"/>
                    <p:nvPr/>
                  </p:nvSpPr>
                  <p:spPr>
                    <a:xfrm>
                      <a:off x="3227829" y="1897412"/>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E03506D1-6146-4517-A836-6727A5644213}" type="TxLink">
                        <a:rPr lang="en-US" sz="1100" b="0" i="0" u="none" strike="noStrike" kern="1200">
                          <a:solidFill>
                            <a:srgbClr val="453C5C"/>
                          </a:solidFill>
                          <a:latin typeface="Verdana"/>
                          <a:ea typeface="Verdana"/>
                          <a:cs typeface="Verdana"/>
                        </a:rPr>
                        <a:pPr algn="ctr"/>
                        <a:t>6,2%</a:t>
                      </a:fld>
                      <a:endParaRPr lang="es-MX" sz="2000" b="1" kern="1200"/>
                    </a:p>
                  </p:txBody>
                </p:sp>
              </p:grpSp>
            </p:grpSp>
            <p:cxnSp>
              <p:nvCxnSpPr>
                <p:cNvPr id="142" name="Conector recto 141">
                  <a:extLst>
                    <a:ext uri="{FF2B5EF4-FFF2-40B4-BE49-F238E27FC236}">
                      <a16:creationId xmlns:a16="http://schemas.microsoft.com/office/drawing/2014/main" id="{0567089D-D3F4-FFD4-0A8A-F1D8D63DEE58}"/>
                    </a:ext>
                  </a:extLst>
                </p:cNvPr>
                <p:cNvCxnSpPr/>
                <p:nvPr/>
              </p:nvCxnSpPr>
              <p:spPr>
                <a:xfrm flipV="1">
                  <a:off x="969159" y="1675146"/>
                  <a:ext cx="3223574" cy="7614"/>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3" name="Conector recto 142">
                  <a:extLst>
                    <a:ext uri="{FF2B5EF4-FFF2-40B4-BE49-F238E27FC236}">
                      <a16:creationId xmlns:a16="http://schemas.microsoft.com/office/drawing/2014/main" id="{814407B5-5772-FD73-277D-561D495844FD}"/>
                    </a:ext>
                  </a:extLst>
                </p:cNvPr>
                <p:cNvCxnSpPr/>
                <p:nvPr/>
              </p:nvCxnSpPr>
              <p:spPr>
                <a:xfrm>
                  <a:off x="2015910" y="1172186"/>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4" name="Conector recto 143">
                  <a:extLst>
                    <a:ext uri="{FF2B5EF4-FFF2-40B4-BE49-F238E27FC236}">
                      <a16:creationId xmlns:a16="http://schemas.microsoft.com/office/drawing/2014/main" id="{FD1893C8-3C16-4E4C-BFA9-344F165A4975}"/>
                    </a:ext>
                  </a:extLst>
                </p:cNvPr>
                <p:cNvCxnSpPr/>
                <p:nvPr/>
              </p:nvCxnSpPr>
              <p:spPr>
                <a:xfrm>
                  <a:off x="3117458" y="1165198"/>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4" name="Grupo 123">
                <a:extLst>
                  <a:ext uri="{FF2B5EF4-FFF2-40B4-BE49-F238E27FC236}">
                    <a16:creationId xmlns:a16="http://schemas.microsoft.com/office/drawing/2014/main" id="{86712BED-7FB9-A481-0596-879EAC26C777}"/>
                  </a:ext>
                </a:extLst>
              </p:cNvPr>
              <p:cNvGrpSpPr/>
              <p:nvPr/>
            </p:nvGrpSpPr>
            <p:grpSpPr>
              <a:xfrm>
                <a:off x="880213" y="2283508"/>
                <a:ext cx="3376212" cy="1036569"/>
                <a:chOff x="880213" y="2283508"/>
                <a:chExt cx="3381056" cy="1033826"/>
              </a:xfrm>
            </p:grpSpPr>
            <p:grpSp>
              <p:nvGrpSpPr>
                <p:cNvPr id="125" name="Grupo 124">
                  <a:extLst>
                    <a:ext uri="{FF2B5EF4-FFF2-40B4-BE49-F238E27FC236}">
                      <a16:creationId xmlns:a16="http://schemas.microsoft.com/office/drawing/2014/main" id="{53F8F56A-4BAE-E1F4-3280-650EC09D3BD8}"/>
                    </a:ext>
                  </a:extLst>
                </p:cNvPr>
                <p:cNvGrpSpPr/>
                <p:nvPr/>
              </p:nvGrpSpPr>
              <p:grpSpPr>
                <a:xfrm>
                  <a:off x="880213" y="2283508"/>
                  <a:ext cx="3381056" cy="1027531"/>
                  <a:chOff x="880213" y="2283508"/>
                  <a:chExt cx="3382255" cy="1007007"/>
                </a:xfrm>
              </p:grpSpPr>
              <p:grpSp>
                <p:nvGrpSpPr>
                  <p:cNvPr id="129" name="Grupo 128">
                    <a:extLst>
                      <a:ext uri="{FF2B5EF4-FFF2-40B4-BE49-F238E27FC236}">
                        <a16:creationId xmlns:a16="http://schemas.microsoft.com/office/drawing/2014/main" id="{EDCFF2E6-FB5F-0750-1622-145D5F6873AC}"/>
                      </a:ext>
                    </a:extLst>
                  </p:cNvPr>
                  <p:cNvGrpSpPr/>
                  <p:nvPr/>
                </p:nvGrpSpPr>
                <p:grpSpPr>
                  <a:xfrm>
                    <a:off x="880213" y="2283508"/>
                    <a:ext cx="1147555" cy="1007007"/>
                    <a:chOff x="880213" y="2283508"/>
                    <a:chExt cx="1147555" cy="1007007"/>
                  </a:xfrm>
                </p:grpSpPr>
                <p:sp>
                  <p:nvSpPr>
                    <p:cNvPr id="138" name="CuadroTexto 41">
                      <a:extLst>
                        <a:ext uri="{FF2B5EF4-FFF2-40B4-BE49-F238E27FC236}">
                          <a16:creationId xmlns:a16="http://schemas.microsoft.com/office/drawing/2014/main" id="{1B754FAA-5610-9BD0-DD63-A73A52BBC24C}"/>
                        </a:ext>
                      </a:extLst>
                    </p:cNvPr>
                    <p:cNvSpPr txBox="1"/>
                    <p:nvPr/>
                  </p:nvSpPr>
                  <p:spPr>
                    <a:xfrm>
                      <a:off x="945621" y="2283508"/>
                      <a:ext cx="1056640" cy="538927"/>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6E9D4E8B-9F98-410B-A809-53AB34728672}" type="TxLink">
                        <a:rPr lang="en-US" sz="1000" b="0" i="0" u="none" strike="noStrike" kern="1200">
                          <a:solidFill>
                            <a:srgbClr val="453C5C"/>
                          </a:solidFill>
                          <a:latin typeface="Verdana"/>
                          <a:ea typeface="Verdana"/>
                          <a:cs typeface="Verdana"/>
                        </a:rPr>
                        <a:pPr algn="ctr"/>
                        <a:t>Terrenos</a:t>
                      </a:fld>
                      <a:endParaRPr lang="es-MX" sz="1000" kern="1200"/>
                    </a:p>
                  </p:txBody>
                </p:sp>
                <p:sp>
                  <p:nvSpPr>
                    <p:cNvPr id="139" name="CuadroTexto 42">
                      <a:extLst>
                        <a:ext uri="{FF2B5EF4-FFF2-40B4-BE49-F238E27FC236}">
                          <a16:creationId xmlns:a16="http://schemas.microsoft.com/office/drawing/2014/main" id="{A63F6EBA-6AA5-7F30-0292-EB6A99D7A293}"/>
                        </a:ext>
                      </a:extLst>
                    </p:cNvPr>
                    <p:cNvSpPr txBox="1"/>
                    <p:nvPr/>
                  </p:nvSpPr>
                  <p:spPr>
                    <a:xfrm>
                      <a:off x="880213" y="2827378"/>
                      <a:ext cx="1147555" cy="24242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482E1C4D-3F07-4769-AE4A-3702062018B5}" type="TxLink">
                        <a:rPr lang="en-US" sz="1000" b="1" i="0" u="none" strike="noStrike" kern="1200">
                          <a:solidFill>
                            <a:srgbClr val="453C5C"/>
                          </a:solidFill>
                          <a:latin typeface="Verdana"/>
                          <a:ea typeface="Verdana"/>
                          <a:cs typeface="Verdana"/>
                        </a:rPr>
                        <a:pPr marL="0" indent="0" algn="ctr"/>
                        <a:t> $ 189.574,8 </a:t>
                      </a:fld>
                      <a:endParaRPr lang="es-MX" sz="1000" b="1" i="0" u="none" strike="noStrike" kern="1200">
                        <a:solidFill>
                          <a:srgbClr val="453C5C"/>
                        </a:solidFill>
                        <a:latin typeface="Verdana"/>
                        <a:ea typeface="Verdana"/>
                        <a:cs typeface="Verdana"/>
                      </a:endParaRPr>
                    </a:p>
                  </p:txBody>
                </p:sp>
                <p:sp>
                  <p:nvSpPr>
                    <p:cNvPr id="140" name="CuadroTexto 43">
                      <a:extLst>
                        <a:ext uri="{FF2B5EF4-FFF2-40B4-BE49-F238E27FC236}">
                          <a16:creationId xmlns:a16="http://schemas.microsoft.com/office/drawing/2014/main" id="{A9F143CD-B4C0-C9C6-BCF7-9FF995E9CA67}"/>
                        </a:ext>
                      </a:extLst>
                    </p:cNvPr>
                    <p:cNvSpPr txBox="1"/>
                    <p:nvPr/>
                  </p:nvSpPr>
                  <p:spPr>
                    <a:xfrm>
                      <a:off x="1001499" y="3027685"/>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0AE82B2-C14E-4652-B2A3-E4EB1BF67ACC}" type="TxLink">
                        <a:rPr lang="en-US" sz="1100" b="0" i="0" u="none" strike="noStrike" kern="1200">
                          <a:solidFill>
                            <a:srgbClr val="453C5C"/>
                          </a:solidFill>
                          <a:latin typeface="Verdana"/>
                          <a:ea typeface="Verdana"/>
                          <a:cs typeface="Verdana"/>
                        </a:rPr>
                        <a:pPr algn="ctr"/>
                        <a:t>64,3%</a:t>
                      </a:fld>
                      <a:endParaRPr lang="es-MX" sz="2000" b="1" kern="1200"/>
                    </a:p>
                  </p:txBody>
                </p:sp>
              </p:grpSp>
              <p:grpSp>
                <p:nvGrpSpPr>
                  <p:cNvPr id="130" name="Grupo 129">
                    <a:extLst>
                      <a:ext uri="{FF2B5EF4-FFF2-40B4-BE49-F238E27FC236}">
                        <a16:creationId xmlns:a16="http://schemas.microsoft.com/office/drawing/2014/main" id="{ABA91114-9C84-77CF-B515-0FC2B50C4585}"/>
                      </a:ext>
                    </a:extLst>
                  </p:cNvPr>
                  <p:cNvGrpSpPr/>
                  <p:nvPr/>
                </p:nvGrpSpPr>
                <p:grpSpPr>
                  <a:xfrm>
                    <a:off x="2058093" y="2283508"/>
                    <a:ext cx="1093063" cy="1004284"/>
                    <a:chOff x="2058093" y="2283508"/>
                    <a:chExt cx="1093063" cy="1004284"/>
                  </a:xfrm>
                </p:grpSpPr>
                <p:sp>
                  <p:nvSpPr>
                    <p:cNvPr id="135" name="CuadroTexto 38">
                      <a:extLst>
                        <a:ext uri="{FF2B5EF4-FFF2-40B4-BE49-F238E27FC236}">
                          <a16:creationId xmlns:a16="http://schemas.microsoft.com/office/drawing/2014/main" id="{153A64B0-8E0F-018F-A06F-49E676D356F2}"/>
                        </a:ext>
                      </a:extLst>
                    </p:cNvPr>
                    <p:cNvSpPr txBox="1"/>
                    <p:nvPr/>
                  </p:nvSpPr>
                  <p:spPr>
                    <a:xfrm>
                      <a:off x="2058093" y="2283508"/>
                      <a:ext cx="1056640" cy="538927"/>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C8F138CD-0ECC-4249-89DF-50C5F55D3D17}" type="TxLink">
                        <a:rPr lang="en-US" sz="1000" b="0" i="0" u="none" strike="noStrike" kern="1200">
                          <a:solidFill>
                            <a:srgbClr val="453C5C"/>
                          </a:solidFill>
                          <a:latin typeface="Verdana"/>
                          <a:ea typeface="Verdana"/>
                          <a:cs typeface="Verdana"/>
                        </a:rPr>
                        <a:pPr algn="ctr"/>
                        <a:t>Red carretera</a:t>
                      </a:fld>
                      <a:endParaRPr lang="es-MX" sz="1000" kern="1200"/>
                    </a:p>
                  </p:txBody>
                </p:sp>
                <p:sp>
                  <p:nvSpPr>
                    <p:cNvPr id="136" name="CuadroTexto 39">
                      <a:extLst>
                        <a:ext uri="{FF2B5EF4-FFF2-40B4-BE49-F238E27FC236}">
                          <a16:creationId xmlns:a16="http://schemas.microsoft.com/office/drawing/2014/main" id="{40F66C78-6CE0-BF13-A7AD-A347EA8836CF}"/>
                        </a:ext>
                      </a:extLst>
                    </p:cNvPr>
                    <p:cNvSpPr txBox="1"/>
                    <p:nvPr/>
                  </p:nvSpPr>
                  <p:spPr>
                    <a:xfrm>
                      <a:off x="2064002" y="2824656"/>
                      <a:ext cx="1087154" cy="24242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05B2DD21-5851-46D1-967E-E3A5C36181DB}" type="TxLink">
                        <a:rPr lang="en-US" sz="1000" b="1" i="0" u="none" strike="noStrike" kern="1200">
                          <a:solidFill>
                            <a:srgbClr val="453C5C"/>
                          </a:solidFill>
                          <a:latin typeface="Verdana"/>
                          <a:ea typeface="Verdana"/>
                          <a:cs typeface="Verdana"/>
                        </a:rPr>
                        <a:pPr marL="0" indent="0" algn="ctr"/>
                        <a:t> $ 87.934,6 </a:t>
                      </a:fld>
                      <a:endParaRPr lang="es-MX" sz="1000" b="1" i="0" u="none" strike="noStrike" kern="1200">
                        <a:solidFill>
                          <a:srgbClr val="453C5C"/>
                        </a:solidFill>
                        <a:latin typeface="Verdana"/>
                        <a:ea typeface="Verdana"/>
                        <a:cs typeface="Verdana"/>
                      </a:endParaRPr>
                    </a:p>
                  </p:txBody>
                </p:sp>
                <p:sp>
                  <p:nvSpPr>
                    <p:cNvPr id="137" name="CuadroTexto 40">
                      <a:extLst>
                        <a:ext uri="{FF2B5EF4-FFF2-40B4-BE49-F238E27FC236}">
                          <a16:creationId xmlns:a16="http://schemas.microsoft.com/office/drawing/2014/main" id="{92A94A84-46EA-388A-2184-98E9D89B4A14}"/>
                        </a:ext>
                      </a:extLst>
                    </p:cNvPr>
                    <p:cNvSpPr txBox="1"/>
                    <p:nvPr/>
                  </p:nvSpPr>
                  <p:spPr>
                    <a:xfrm>
                      <a:off x="2113971" y="3024962"/>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CB0261E-1E1B-4B16-B726-87875A0D48A9}" type="TxLink">
                        <a:rPr lang="en-US" sz="1100" b="0" i="0" u="none" strike="noStrike" kern="1200">
                          <a:solidFill>
                            <a:srgbClr val="453C5C"/>
                          </a:solidFill>
                          <a:latin typeface="Verdana"/>
                          <a:ea typeface="Verdana"/>
                          <a:cs typeface="Verdana"/>
                        </a:rPr>
                        <a:pPr algn="ctr"/>
                        <a:t>29,8%</a:t>
                      </a:fld>
                      <a:endParaRPr lang="es-MX" sz="2000" b="1" kern="1200"/>
                    </a:p>
                  </p:txBody>
                </p:sp>
              </p:grpSp>
              <p:grpSp>
                <p:nvGrpSpPr>
                  <p:cNvPr id="131" name="Grupo 130">
                    <a:extLst>
                      <a:ext uri="{FF2B5EF4-FFF2-40B4-BE49-F238E27FC236}">
                        <a16:creationId xmlns:a16="http://schemas.microsoft.com/office/drawing/2014/main" id="{7AF33DD0-735D-127E-B51B-53C30238B5CD}"/>
                      </a:ext>
                    </a:extLst>
                  </p:cNvPr>
                  <p:cNvGrpSpPr/>
                  <p:nvPr/>
                </p:nvGrpSpPr>
                <p:grpSpPr>
                  <a:xfrm>
                    <a:off x="3100186" y="2283508"/>
                    <a:ext cx="1162282" cy="1003604"/>
                    <a:chOff x="3100186" y="2283508"/>
                    <a:chExt cx="1162282" cy="1003604"/>
                  </a:xfrm>
                </p:grpSpPr>
                <p:sp>
                  <p:nvSpPr>
                    <p:cNvPr id="132" name="CuadroTexto 35">
                      <a:extLst>
                        <a:ext uri="{FF2B5EF4-FFF2-40B4-BE49-F238E27FC236}">
                          <a16:creationId xmlns:a16="http://schemas.microsoft.com/office/drawing/2014/main" id="{1FAA1A27-B512-E3A5-83A9-452E01BD9391}"/>
                        </a:ext>
                      </a:extLst>
                    </p:cNvPr>
                    <p:cNvSpPr txBox="1"/>
                    <p:nvPr/>
                  </p:nvSpPr>
                  <p:spPr>
                    <a:xfrm>
                      <a:off x="3100186" y="2283508"/>
                      <a:ext cx="1162282" cy="538927"/>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F03D9BC6-8592-4CBB-A4EF-8BBBA3EC90BA}" type="TxLink">
                        <a:rPr lang="en-US" sz="1000" b="0" i="0" u="none" strike="noStrike" kern="1200">
                          <a:solidFill>
                            <a:srgbClr val="453C5C"/>
                          </a:solidFill>
                          <a:latin typeface="Verdana"/>
                          <a:ea typeface="Verdana"/>
                          <a:cs typeface="Verdana"/>
                        </a:rPr>
                        <a:pPr algn="ctr"/>
                        <a:t>Parques recreacionales</a:t>
                      </a:fld>
                      <a:endParaRPr lang="es-MX" sz="1000" kern="1200"/>
                    </a:p>
                  </p:txBody>
                </p:sp>
                <p:sp>
                  <p:nvSpPr>
                    <p:cNvPr id="133" name="CuadroTexto 36">
                      <a:extLst>
                        <a:ext uri="{FF2B5EF4-FFF2-40B4-BE49-F238E27FC236}">
                          <a16:creationId xmlns:a16="http://schemas.microsoft.com/office/drawing/2014/main" id="{8001AD66-843E-848C-2787-D293E3EC8F51}"/>
                        </a:ext>
                      </a:extLst>
                    </p:cNvPr>
                    <p:cNvSpPr txBox="1"/>
                    <p:nvPr/>
                  </p:nvSpPr>
                  <p:spPr>
                    <a:xfrm>
                      <a:off x="3204383" y="2823981"/>
                      <a:ext cx="944880" cy="24242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C09BF5B9-0056-4E29-BA15-2041926D87C2}" type="TxLink">
                        <a:rPr lang="en-US" sz="1000" b="1" i="0" u="none" strike="noStrike" kern="1200">
                          <a:solidFill>
                            <a:srgbClr val="453C5C"/>
                          </a:solidFill>
                          <a:latin typeface="Verdana"/>
                          <a:ea typeface="Verdana"/>
                          <a:cs typeface="Verdana"/>
                        </a:rPr>
                        <a:pPr marL="0" indent="0" algn="ctr"/>
                        <a:t> $ 8.654,4 </a:t>
                      </a:fld>
                      <a:endParaRPr lang="es-MX" sz="1000" b="1" i="0" u="none" strike="noStrike" kern="1200">
                        <a:solidFill>
                          <a:srgbClr val="453C5C"/>
                        </a:solidFill>
                        <a:latin typeface="Verdana"/>
                        <a:ea typeface="Verdana"/>
                        <a:cs typeface="Verdana"/>
                      </a:endParaRPr>
                    </a:p>
                  </p:txBody>
                </p:sp>
                <p:sp>
                  <p:nvSpPr>
                    <p:cNvPr id="134" name="CuadroTexto 37">
                      <a:extLst>
                        <a:ext uri="{FF2B5EF4-FFF2-40B4-BE49-F238E27FC236}">
                          <a16:creationId xmlns:a16="http://schemas.microsoft.com/office/drawing/2014/main" id="{6E0474F5-F3F5-3F54-7B83-7B65CCE5E135}"/>
                        </a:ext>
                      </a:extLst>
                    </p:cNvPr>
                    <p:cNvSpPr txBox="1"/>
                    <p:nvPr/>
                  </p:nvSpPr>
                  <p:spPr>
                    <a:xfrm>
                      <a:off x="3204382" y="3024282"/>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5411CDF6-EF16-4987-B578-838FACFC5149}" type="TxLink">
                        <a:rPr lang="en-US" sz="1100" b="0" i="0" u="none" strike="noStrike" kern="1200">
                          <a:solidFill>
                            <a:srgbClr val="453C5C"/>
                          </a:solidFill>
                          <a:latin typeface="Verdana"/>
                          <a:ea typeface="Verdana"/>
                          <a:cs typeface="Verdana"/>
                        </a:rPr>
                        <a:pPr algn="ctr"/>
                        <a:t>2,9%</a:t>
                      </a:fld>
                      <a:endParaRPr lang="es-MX" sz="2000" b="1" kern="1200"/>
                    </a:p>
                  </p:txBody>
                </p:sp>
              </p:grpSp>
            </p:grpSp>
            <p:cxnSp>
              <p:nvCxnSpPr>
                <p:cNvPr id="126" name="Conector recto 125">
                  <a:extLst>
                    <a:ext uri="{FF2B5EF4-FFF2-40B4-BE49-F238E27FC236}">
                      <a16:creationId xmlns:a16="http://schemas.microsoft.com/office/drawing/2014/main" id="{B480C5E1-9F83-DA3E-B834-CCEF62C83411}"/>
                    </a:ext>
                  </a:extLst>
                </p:cNvPr>
                <p:cNvCxnSpPr/>
                <p:nvPr/>
              </p:nvCxnSpPr>
              <p:spPr>
                <a:xfrm flipV="1">
                  <a:off x="968003" y="2781557"/>
                  <a:ext cx="3228213" cy="7614"/>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7" name="Conector recto 126">
                  <a:extLst>
                    <a:ext uri="{FF2B5EF4-FFF2-40B4-BE49-F238E27FC236}">
                      <a16:creationId xmlns:a16="http://schemas.microsoft.com/office/drawing/2014/main" id="{DBA1182B-FD88-262D-4A5F-991861576799}"/>
                    </a:ext>
                  </a:extLst>
                </p:cNvPr>
                <p:cNvCxnSpPr/>
                <p:nvPr/>
              </p:nvCxnSpPr>
              <p:spPr>
                <a:xfrm>
                  <a:off x="2025098" y="2304874"/>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8" name="Conector recto 127">
                  <a:extLst>
                    <a:ext uri="{FF2B5EF4-FFF2-40B4-BE49-F238E27FC236}">
                      <a16:creationId xmlns:a16="http://schemas.microsoft.com/office/drawing/2014/main" id="{4FE1EE04-300D-74C6-F21D-2DFBFA0749D5}"/>
                    </a:ext>
                  </a:extLst>
                </p:cNvPr>
                <p:cNvCxnSpPr/>
                <p:nvPr/>
              </p:nvCxnSpPr>
              <p:spPr>
                <a:xfrm>
                  <a:off x="3125963" y="2301222"/>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spTree>
    <p:extLst>
      <p:ext uri="{BB962C8B-B14F-4D97-AF65-F5344CB8AC3E}">
        <p14:creationId xmlns:p14="http://schemas.microsoft.com/office/powerpoint/2010/main" val="1839092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29" name="Rectángulo 28">
            <a:extLst>
              <a:ext uri="{FF2B5EF4-FFF2-40B4-BE49-F238E27FC236}">
                <a16:creationId xmlns:a16="http://schemas.microsoft.com/office/drawing/2014/main" id="{17B62272-1C33-4728-B3E4-65224D08A1BA}"/>
              </a:ext>
            </a:extLst>
          </p:cNvPr>
          <p:cNvSpPr>
            <a:spLocks noChangeAspect="1"/>
          </p:cNvSpPr>
          <p:nvPr/>
        </p:nvSpPr>
        <p:spPr>
          <a:xfrm>
            <a:off x="2689334" y="769716"/>
            <a:ext cx="6368065" cy="2229919"/>
          </a:xfrm>
          <a:prstGeom prst="rect">
            <a:avLst/>
          </a:prstGeom>
          <a:noFill/>
          <a:ln w="12700">
            <a:solidFill>
              <a:srgbClr val="F637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550" dirty="0"/>
          </a:p>
        </p:txBody>
      </p:sp>
      <p:sp>
        <p:nvSpPr>
          <p:cNvPr id="4" name="Elipse 3">
            <a:extLst>
              <a:ext uri="{FF2B5EF4-FFF2-40B4-BE49-F238E27FC236}">
                <a16:creationId xmlns:a16="http://schemas.microsoft.com/office/drawing/2014/main" id="{F4F02151-090D-354F-8F2A-38E8A36F2A0C}"/>
              </a:ext>
            </a:extLst>
          </p:cNvPr>
          <p:cNvSpPr/>
          <p:nvPr/>
        </p:nvSpPr>
        <p:spPr>
          <a:xfrm>
            <a:off x="-828355" y="-415255"/>
            <a:ext cx="4154400" cy="41544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550" dirty="0"/>
          </a:p>
        </p:txBody>
      </p:sp>
      <p:sp>
        <p:nvSpPr>
          <p:cNvPr id="46" name="Elipse 45">
            <a:extLst>
              <a:ext uri="{FF2B5EF4-FFF2-40B4-BE49-F238E27FC236}">
                <a16:creationId xmlns:a16="http://schemas.microsoft.com/office/drawing/2014/main" id="{42520D18-C2D2-439B-B56F-EF37534F26B3}"/>
              </a:ext>
            </a:extLst>
          </p:cNvPr>
          <p:cNvSpPr/>
          <p:nvPr/>
        </p:nvSpPr>
        <p:spPr>
          <a:xfrm>
            <a:off x="-545691" y="-364670"/>
            <a:ext cx="3806591"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47" name="Arco de bloque 46">
            <a:extLst>
              <a:ext uri="{FF2B5EF4-FFF2-40B4-BE49-F238E27FC236}">
                <a16:creationId xmlns:a16="http://schemas.microsoft.com/office/drawing/2014/main" id="{1B4BB425-4E5A-4EFA-A5E5-797EEB44A1FB}"/>
              </a:ext>
            </a:extLst>
          </p:cNvPr>
          <p:cNvSpPr/>
          <p:nvPr/>
        </p:nvSpPr>
        <p:spPr>
          <a:xfrm rot="4752619">
            <a:off x="-903751" y="-451147"/>
            <a:ext cx="4338486" cy="4338486"/>
          </a:xfrm>
          <a:prstGeom prst="blockArc">
            <a:avLst>
              <a:gd name="adj1" fmla="val 18251857"/>
              <a:gd name="adj2" fmla="val 21570687"/>
              <a:gd name="adj3" fmla="val 3708"/>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48" name="Arco de bloque 47">
            <a:extLst>
              <a:ext uri="{FF2B5EF4-FFF2-40B4-BE49-F238E27FC236}">
                <a16:creationId xmlns:a16="http://schemas.microsoft.com/office/drawing/2014/main" id="{F4849B18-4CD4-456A-A9DC-324912A26A21}"/>
              </a:ext>
            </a:extLst>
          </p:cNvPr>
          <p:cNvSpPr/>
          <p:nvPr/>
        </p:nvSpPr>
        <p:spPr>
          <a:xfrm rot="2304108">
            <a:off x="-852102" y="-382279"/>
            <a:ext cx="4338486" cy="4338486"/>
          </a:xfrm>
          <a:prstGeom prst="blockArc">
            <a:avLst>
              <a:gd name="adj1" fmla="val 18100031"/>
              <a:gd name="adj2" fmla="val 20608980"/>
              <a:gd name="adj3" fmla="val 4846"/>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51" name="Arco de bloque 50">
            <a:extLst>
              <a:ext uri="{FF2B5EF4-FFF2-40B4-BE49-F238E27FC236}">
                <a16:creationId xmlns:a16="http://schemas.microsoft.com/office/drawing/2014/main" id="{68840050-18FD-4B8E-8342-BAF195E8EB3F}"/>
              </a:ext>
            </a:extLst>
          </p:cNvPr>
          <p:cNvSpPr/>
          <p:nvPr/>
        </p:nvSpPr>
        <p:spPr>
          <a:xfrm rot="19952444">
            <a:off x="-987308" y="-582346"/>
            <a:ext cx="4338486" cy="4338486"/>
          </a:xfrm>
          <a:prstGeom prst="blockArc">
            <a:avLst>
              <a:gd name="adj1" fmla="val 20130524"/>
              <a:gd name="adj2" fmla="val 852507"/>
              <a:gd name="adj3" fmla="val 5565"/>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52" name="Elipse 51">
            <a:extLst>
              <a:ext uri="{FF2B5EF4-FFF2-40B4-BE49-F238E27FC236}">
                <a16:creationId xmlns:a16="http://schemas.microsoft.com/office/drawing/2014/main" id="{71B13073-2B82-458A-A0C4-6A5098B7378A}"/>
              </a:ext>
            </a:extLst>
          </p:cNvPr>
          <p:cNvSpPr/>
          <p:nvPr/>
        </p:nvSpPr>
        <p:spPr>
          <a:xfrm>
            <a:off x="-667350" y="-234435"/>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53" name="Elipse 52">
            <a:extLst>
              <a:ext uri="{FF2B5EF4-FFF2-40B4-BE49-F238E27FC236}">
                <a16:creationId xmlns:a16="http://schemas.microsoft.com/office/drawing/2014/main" id="{C107313F-7DAE-4C56-969E-AD8E1C0585AC}"/>
              </a:ext>
            </a:extLst>
          </p:cNvPr>
          <p:cNvSpPr/>
          <p:nvPr/>
        </p:nvSpPr>
        <p:spPr>
          <a:xfrm>
            <a:off x="-901665" y="-508967"/>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dirty="0"/>
          </a:p>
        </p:txBody>
      </p:sp>
      <p:sp>
        <p:nvSpPr>
          <p:cNvPr id="25" name="Cuadro Derechos de autor">
            <a:extLst>
              <a:ext uri="{FF2B5EF4-FFF2-40B4-BE49-F238E27FC236}">
                <a16:creationId xmlns:a16="http://schemas.microsoft.com/office/drawing/2014/main" id="{679352A1-D036-4433-A8D5-4E9C1D14457F}"/>
              </a:ext>
            </a:extLst>
          </p:cNvPr>
          <p:cNvSpPr txBox="1"/>
          <p:nvPr/>
        </p:nvSpPr>
        <p:spPr>
          <a:xfrm>
            <a:off x="77960" y="2826639"/>
            <a:ext cx="2289446" cy="275717"/>
          </a:xfrm>
          <a:prstGeom prst="rect">
            <a:avLst/>
          </a:prstGeom>
          <a:noFill/>
          <a:ln>
            <a:noFill/>
          </a:ln>
        </p:spPr>
        <p:txBody>
          <a:bodyPr spcFirstLastPara="1" wrap="square" lIns="0" tIns="0" rIns="0" bIns="0" anchor="t" anchorCtr="0">
            <a:spAutoFit/>
          </a:bodyPr>
          <a:lstStyle/>
          <a:p>
            <a:pPr algn="ctr">
              <a:lnSpc>
                <a:spcPct val="128028"/>
              </a:lnSpc>
            </a:pPr>
            <a:r>
              <a:rPr lang="pt-BR" sz="700" dirty="0">
                <a:solidFill>
                  <a:srgbClr val="FFFFFF"/>
                </a:solidFill>
                <a:latin typeface="Verdana" panose="020B0604030504040204" pitchFamily="34" charset="0"/>
                <a:ea typeface="Verdana" panose="020B0604030504040204" pitchFamily="34" charset="0"/>
                <a:cs typeface="Century Gothic"/>
                <a:sym typeface="Century Gothic"/>
              </a:rPr>
              <a:t>Orquídea </a:t>
            </a:r>
            <a:r>
              <a:rPr lang="pt-BR" sz="700" dirty="0" err="1">
                <a:solidFill>
                  <a:srgbClr val="FFFFFF"/>
                </a:solidFill>
                <a:latin typeface="Verdana" panose="020B0604030504040204" pitchFamily="34" charset="0"/>
                <a:ea typeface="Verdana" panose="020B0604030504040204" pitchFamily="34" charset="0"/>
                <a:cs typeface="Century Gothic"/>
                <a:sym typeface="Century Gothic"/>
              </a:rPr>
              <a:t>araña</a:t>
            </a:r>
            <a:endParaRPr lang="pt-BR" sz="700" dirty="0">
              <a:solidFill>
                <a:srgbClr val="FFFFFF"/>
              </a:solidFill>
              <a:latin typeface="Verdana" panose="020B0604030504040204" pitchFamily="34" charset="0"/>
              <a:ea typeface="Verdana" panose="020B0604030504040204" pitchFamily="34" charset="0"/>
              <a:cs typeface="Century Gothic"/>
              <a:sym typeface="Century Gothic"/>
            </a:endParaRPr>
          </a:p>
          <a:p>
            <a:pPr algn="ctr">
              <a:lnSpc>
                <a:spcPct val="128028"/>
              </a:lnSpc>
            </a:pPr>
            <a:r>
              <a:rPr lang="pt-BR" sz="700" dirty="0" err="1">
                <a:solidFill>
                  <a:srgbClr val="FFFFFF"/>
                </a:solidFill>
                <a:latin typeface="Verdana" panose="020B0604030504040204" pitchFamily="34" charset="0"/>
                <a:ea typeface="Verdana" panose="020B0604030504040204" pitchFamily="34" charset="0"/>
                <a:cs typeface="Century Gothic"/>
                <a:sym typeface="Century Gothic"/>
              </a:rPr>
              <a:t>Imagen</a:t>
            </a:r>
            <a:r>
              <a:rPr lang="pt-BR" sz="700" dirty="0">
                <a:solidFill>
                  <a:srgbClr val="FFFFFF"/>
                </a:solidFill>
                <a:latin typeface="Verdana" panose="020B0604030504040204" pitchFamily="34" charset="0"/>
                <a:ea typeface="Verdana" panose="020B0604030504040204" pitchFamily="34" charset="0"/>
                <a:cs typeface="Century Gothic"/>
                <a:sym typeface="Century Gothic"/>
              </a:rPr>
              <a:t> de </a:t>
            </a:r>
            <a:r>
              <a:rPr lang="pt-BR" sz="700" dirty="0" err="1">
                <a:solidFill>
                  <a:srgbClr val="FFFFFF"/>
                </a:solidFill>
                <a:latin typeface="Verdana" panose="020B0604030504040204" pitchFamily="34" charset="0"/>
                <a:ea typeface="Verdana" panose="020B0604030504040204" pitchFamily="34" charset="0"/>
                <a:cs typeface="Century Gothic"/>
                <a:sym typeface="Century Gothic"/>
              </a:rPr>
              <a:t>María</a:t>
            </a:r>
            <a:r>
              <a:rPr lang="pt-BR" sz="700" dirty="0">
                <a:solidFill>
                  <a:srgbClr val="FFFFFF"/>
                </a:solidFill>
                <a:latin typeface="Verdana" panose="020B0604030504040204" pitchFamily="34" charset="0"/>
                <a:ea typeface="Verdana" panose="020B0604030504040204" pitchFamily="34" charset="0"/>
                <a:cs typeface="Century Gothic"/>
                <a:sym typeface="Century Gothic"/>
              </a:rPr>
              <a:t> Fernanda Rojas Salazar </a:t>
            </a:r>
            <a:r>
              <a:rPr lang="pt-BR" sz="700" dirty="0" err="1">
                <a:solidFill>
                  <a:srgbClr val="FFFFFF"/>
                </a:solidFill>
                <a:latin typeface="Verdana" panose="020B0604030504040204" pitchFamily="34" charset="0"/>
                <a:ea typeface="Verdana" panose="020B0604030504040204" pitchFamily="34" charset="0"/>
                <a:cs typeface="Century Gothic"/>
                <a:sym typeface="Century Gothic"/>
              </a:rPr>
              <a:t>en</a:t>
            </a:r>
            <a:r>
              <a:rPr lang="pt-BR" sz="700" dirty="0">
                <a:solidFill>
                  <a:srgbClr val="FFFFFF"/>
                </a:solidFill>
                <a:latin typeface="Verdana" panose="020B0604030504040204" pitchFamily="34" charset="0"/>
                <a:ea typeface="Verdana" panose="020B0604030504040204" pitchFamily="34" charset="0"/>
                <a:cs typeface="Century Gothic"/>
                <a:sym typeface="Century Gothic"/>
              </a:rPr>
              <a:t> Flickr</a:t>
            </a:r>
            <a:endParaRPr lang="en-US" sz="700" dirty="0">
              <a:solidFill>
                <a:srgbClr val="FFFFFF"/>
              </a:solidFill>
              <a:latin typeface="Verdana" panose="020B0604030504040204" pitchFamily="34" charset="0"/>
              <a:ea typeface="Verdana" panose="020B0604030504040204" pitchFamily="34" charset="0"/>
              <a:cs typeface="Century Gothic"/>
              <a:sym typeface="Century Gothic"/>
            </a:endParaRPr>
          </a:p>
        </p:txBody>
      </p:sp>
      <p:pic>
        <p:nvPicPr>
          <p:cNvPr id="26" name="Ícono cámara" descr="Cámara con relleno sólido">
            <a:extLst>
              <a:ext uri="{FF2B5EF4-FFF2-40B4-BE49-F238E27FC236}">
                <a16:creationId xmlns:a16="http://schemas.microsoft.com/office/drawing/2014/main" id="{FA0409E7-33A9-4124-AF97-0347635959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344" y="2799381"/>
            <a:ext cx="205229" cy="192223"/>
          </a:xfrm>
          <a:prstGeom prst="rect">
            <a:avLst/>
          </a:prstGeom>
        </p:spPr>
      </p:pic>
      <p:sp>
        <p:nvSpPr>
          <p:cNvPr id="28" name="Google Shape;94;p13">
            <a:extLst>
              <a:ext uri="{FF2B5EF4-FFF2-40B4-BE49-F238E27FC236}">
                <a16:creationId xmlns:a16="http://schemas.microsoft.com/office/drawing/2014/main" id="{A0B4F870-8B14-4367-BD29-E144047F4A1D}"/>
              </a:ext>
            </a:extLst>
          </p:cNvPr>
          <p:cNvSpPr txBox="1"/>
          <p:nvPr/>
        </p:nvSpPr>
        <p:spPr>
          <a:xfrm>
            <a:off x="553452" y="1475306"/>
            <a:ext cx="2935087" cy="688256"/>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72000" anchor="t" anchorCtr="0">
            <a:spAutoFit/>
          </a:bodyPr>
          <a:lstStyle/>
          <a:p>
            <a:pPr algn="ctr"/>
            <a:r>
              <a:rPr lang="en-US" sz="4000" b="1" dirty="0" err="1">
                <a:solidFill>
                  <a:srgbClr val="453C5C"/>
                </a:solidFill>
                <a:latin typeface="+mj-lt"/>
                <a:ea typeface="Century Gothic"/>
                <a:cs typeface="Century Gothic"/>
                <a:sym typeface="Century Gothic"/>
              </a:rPr>
              <a:t>Pasivos</a:t>
            </a:r>
            <a:endParaRPr sz="4000" b="1" dirty="0">
              <a:solidFill>
                <a:srgbClr val="453C5C"/>
              </a:solidFill>
              <a:latin typeface="+mj-lt"/>
              <a:ea typeface="Century Gothic"/>
              <a:cs typeface="Century Gothic"/>
              <a:sym typeface="Century Gothic"/>
            </a:endParaRPr>
          </a:p>
        </p:txBody>
      </p:sp>
      <p:sp>
        <p:nvSpPr>
          <p:cNvPr id="30" name="Rectángulo 29">
            <a:extLst>
              <a:ext uri="{FF2B5EF4-FFF2-40B4-BE49-F238E27FC236}">
                <a16:creationId xmlns:a16="http://schemas.microsoft.com/office/drawing/2014/main" id="{1209C5A8-708E-44CC-8F74-784B26210780}"/>
              </a:ext>
            </a:extLst>
          </p:cNvPr>
          <p:cNvSpPr/>
          <p:nvPr/>
        </p:nvSpPr>
        <p:spPr>
          <a:xfrm>
            <a:off x="5448258" y="222380"/>
            <a:ext cx="1080000" cy="473745"/>
          </a:xfrm>
          <a:prstGeom prst="rect">
            <a:avLst/>
          </a:prstGeom>
          <a:solidFill>
            <a:srgbClr val="F9AD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1" name="Rectángulo 30">
            <a:extLst>
              <a:ext uri="{FF2B5EF4-FFF2-40B4-BE49-F238E27FC236}">
                <a16:creationId xmlns:a16="http://schemas.microsoft.com/office/drawing/2014/main" id="{D3D368D6-9C38-46CE-8868-F2B3CE733A94}"/>
              </a:ext>
            </a:extLst>
          </p:cNvPr>
          <p:cNvSpPr/>
          <p:nvPr/>
        </p:nvSpPr>
        <p:spPr>
          <a:xfrm>
            <a:off x="6703024" y="222380"/>
            <a:ext cx="1080000" cy="473745"/>
          </a:xfrm>
          <a:prstGeom prst="rect">
            <a:avLst/>
          </a:prstGeom>
          <a:solidFill>
            <a:srgbClr val="00B9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2" name="Rectángulo 31">
            <a:extLst>
              <a:ext uri="{FF2B5EF4-FFF2-40B4-BE49-F238E27FC236}">
                <a16:creationId xmlns:a16="http://schemas.microsoft.com/office/drawing/2014/main" id="{9CEF1D52-7E07-4088-9BAE-AE5B7BB6BD03}"/>
              </a:ext>
            </a:extLst>
          </p:cNvPr>
          <p:cNvSpPr/>
          <p:nvPr/>
        </p:nvSpPr>
        <p:spPr>
          <a:xfrm>
            <a:off x="7956957" y="223166"/>
            <a:ext cx="1080000" cy="473745"/>
          </a:xfrm>
          <a:prstGeom prst="rect">
            <a:avLst/>
          </a:prstGeom>
          <a:solidFill>
            <a:srgbClr val="BFED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3" name="Rectángulo 32">
            <a:extLst>
              <a:ext uri="{FF2B5EF4-FFF2-40B4-BE49-F238E27FC236}">
                <a16:creationId xmlns:a16="http://schemas.microsoft.com/office/drawing/2014/main" id="{DA1A9836-068D-4263-BA0B-983A3B8AB60A}"/>
              </a:ext>
            </a:extLst>
          </p:cNvPr>
          <p:cNvSpPr/>
          <p:nvPr/>
        </p:nvSpPr>
        <p:spPr>
          <a:xfrm>
            <a:off x="5358559" y="125958"/>
            <a:ext cx="1080000" cy="473745"/>
          </a:xfrm>
          <a:prstGeom prst="rect">
            <a:avLst/>
          </a:prstGeom>
          <a:solidFill>
            <a:srgbClr val="FB6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Sector Público</a:t>
            </a:r>
          </a:p>
        </p:txBody>
      </p:sp>
      <p:sp>
        <p:nvSpPr>
          <p:cNvPr id="34" name="Rectángulo 33">
            <a:extLst>
              <a:ext uri="{FF2B5EF4-FFF2-40B4-BE49-F238E27FC236}">
                <a16:creationId xmlns:a16="http://schemas.microsoft.com/office/drawing/2014/main" id="{BB117BDB-9F51-4C56-B60D-F18C3AD0DD30}"/>
              </a:ext>
            </a:extLst>
          </p:cNvPr>
          <p:cNvSpPr/>
          <p:nvPr/>
        </p:nvSpPr>
        <p:spPr>
          <a:xfrm>
            <a:off x="6613322" y="125958"/>
            <a:ext cx="1080000" cy="473745"/>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Nivel Nacional</a:t>
            </a:r>
          </a:p>
        </p:txBody>
      </p:sp>
      <p:sp>
        <p:nvSpPr>
          <p:cNvPr id="35" name="Rectángulo 34">
            <a:extLst>
              <a:ext uri="{FF2B5EF4-FFF2-40B4-BE49-F238E27FC236}">
                <a16:creationId xmlns:a16="http://schemas.microsoft.com/office/drawing/2014/main" id="{36EF2236-DFFA-420F-9BC3-143C176CB185}"/>
              </a:ext>
            </a:extLst>
          </p:cNvPr>
          <p:cNvSpPr/>
          <p:nvPr/>
        </p:nvSpPr>
        <p:spPr>
          <a:xfrm>
            <a:off x="7867257" y="126739"/>
            <a:ext cx="1080000" cy="473745"/>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Nivel Territorial</a:t>
            </a:r>
          </a:p>
        </p:txBody>
      </p:sp>
      <p:sp>
        <p:nvSpPr>
          <p:cNvPr id="36" name="Google Shape;96;p13">
            <a:extLst>
              <a:ext uri="{FF2B5EF4-FFF2-40B4-BE49-F238E27FC236}">
                <a16:creationId xmlns:a16="http://schemas.microsoft.com/office/drawing/2014/main" id="{8611CA12-7F0C-471D-85B7-80F8C44CD996}"/>
              </a:ext>
            </a:extLst>
          </p:cNvPr>
          <p:cNvSpPr txBox="1"/>
          <p:nvPr/>
        </p:nvSpPr>
        <p:spPr>
          <a:xfrm>
            <a:off x="3259375" y="260952"/>
            <a:ext cx="2107652" cy="374270"/>
          </a:xfrm>
          <a:prstGeom prst="rect">
            <a:avLst/>
          </a:prstGeom>
          <a:noFill/>
          <a:ln>
            <a:noFill/>
          </a:ln>
        </p:spPr>
        <p:txBody>
          <a:bodyPr spcFirstLastPara="1" wrap="square" lIns="0" tIns="0" rIns="0" bIns="0" anchor="t" anchorCtr="0">
            <a:spAutoFit/>
          </a:bodyPr>
          <a:lstStyle/>
          <a:p>
            <a:pPr>
              <a:lnSpc>
                <a:spcPct val="128000"/>
              </a:lnSpc>
            </a:pPr>
            <a:r>
              <a:rPr lang="es-CO" sz="1900" b="1" dirty="0">
                <a:solidFill>
                  <a:srgbClr val="E42F2F"/>
                </a:solidFill>
                <a:latin typeface="Verdana" panose="020B0604030504040204" pitchFamily="34" charset="0"/>
                <a:ea typeface="Verdana" panose="020B0604030504040204" pitchFamily="34" charset="0"/>
                <a:cs typeface="Century Gothic"/>
                <a:sym typeface="Century Gothic"/>
              </a:rPr>
              <a:t>Composición</a:t>
            </a:r>
            <a:endParaRPr sz="1900" dirty="0">
              <a:latin typeface="Verdana" panose="020B0604030504040204" pitchFamily="34" charset="0"/>
              <a:ea typeface="Verdana" panose="020B0604030504040204" pitchFamily="34" charset="0"/>
            </a:endParaRPr>
          </a:p>
        </p:txBody>
      </p:sp>
      <p:grpSp>
        <p:nvGrpSpPr>
          <p:cNvPr id="8" name="Grupo 7">
            <a:extLst>
              <a:ext uri="{FF2B5EF4-FFF2-40B4-BE49-F238E27FC236}">
                <a16:creationId xmlns:a16="http://schemas.microsoft.com/office/drawing/2014/main" id="{36EA4E40-1AC8-9D85-3F10-0EE3E6780830}"/>
              </a:ext>
            </a:extLst>
          </p:cNvPr>
          <p:cNvGrpSpPr/>
          <p:nvPr/>
        </p:nvGrpSpPr>
        <p:grpSpPr>
          <a:xfrm>
            <a:off x="6730321" y="4203088"/>
            <a:ext cx="2278552" cy="995202"/>
            <a:chOff x="6703025" y="4203088"/>
            <a:chExt cx="2278552" cy="995202"/>
          </a:xfrm>
        </p:grpSpPr>
        <p:sp>
          <p:nvSpPr>
            <p:cNvPr id="61" name="Google Shape;102;p13">
              <a:extLst>
                <a:ext uri="{FF2B5EF4-FFF2-40B4-BE49-F238E27FC236}">
                  <a16:creationId xmlns:a16="http://schemas.microsoft.com/office/drawing/2014/main" id="{D00E7879-36C4-4F3A-A1AE-CBC9BE551ABC}"/>
                </a:ext>
              </a:extLst>
            </p:cNvPr>
            <p:cNvSpPr txBox="1"/>
            <p:nvPr/>
          </p:nvSpPr>
          <p:spPr>
            <a:xfrm>
              <a:off x="7173816" y="4203088"/>
              <a:ext cx="1544477" cy="704874"/>
            </a:xfrm>
            <a:prstGeom prst="roundRect">
              <a:avLst/>
            </a:prstGeom>
            <a:noFill/>
            <a:ln>
              <a:noFill/>
            </a:ln>
          </p:spPr>
          <p:txBody>
            <a:bodyPr spcFirstLastPara="1" wrap="square" lIns="0" tIns="0" rIns="0" bIns="0" anchor="t" anchorCtr="0">
              <a:spAutoFit/>
            </a:bodyPr>
            <a:lstStyle/>
            <a:p>
              <a:pPr algn="ctr">
                <a:lnSpc>
                  <a:spcPct val="115000"/>
                </a:lnSpc>
              </a:pPr>
              <a:r>
                <a:rPr lang="en-US" b="1" dirty="0">
                  <a:solidFill>
                    <a:srgbClr val="007E80"/>
                  </a:solidFill>
                  <a:latin typeface="Verdana" panose="020B0604030504040204" pitchFamily="34" charset="0"/>
                  <a:ea typeface="Verdana" panose="020B0604030504040204" pitchFamily="34" charset="0"/>
                  <a:cs typeface="Century Gothic"/>
                  <a:sym typeface="Century Gothic"/>
                </a:rPr>
                <a:t>Nivel Nacional</a:t>
              </a:r>
            </a:p>
          </p:txBody>
        </p:sp>
        <p:sp>
          <p:nvSpPr>
            <p:cNvPr id="63" name="Google Shape;102;p13">
              <a:extLst>
                <a:ext uri="{FF2B5EF4-FFF2-40B4-BE49-F238E27FC236}">
                  <a16:creationId xmlns:a16="http://schemas.microsoft.com/office/drawing/2014/main" id="{0EE9F51A-73CE-4B30-9372-761B8FBAED47}"/>
                </a:ext>
              </a:extLst>
            </p:cNvPr>
            <p:cNvSpPr txBox="1"/>
            <p:nvPr/>
          </p:nvSpPr>
          <p:spPr>
            <a:xfrm>
              <a:off x="6703025" y="4844347"/>
              <a:ext cx="2278552" cy="353943"/>
            </a:xfrm>
            <a:prstGeom prst="rect">
              <a:avLst/>
            </a:prstGeom>
            <a:noFill/>
            <a:ln>
              <a:noFill/>
            </a:ln>
          </p:spPr>
          <p:txBody>
            <a:bodyPr spcFirstLastPara="1" wrap="square" lIns="0" tIns="0" rIns="0" bIns="0" anchor="t" anchorCtr="0">
              <a:spAutoFit/>
            </a:bodyPr>
            <a:lstStyle/>
            <a:p>
              <a:pPr algn="ctr">
                <a:lnSpc>
                  <a:spcPct val="115000"/>
                </a:lnSpc>
              </a:pPr>
              <a:r>
                <a:rPr lang="en-US" sz="2000" b="1" spc="220" dirty="0">
                  <a:solidFill>
                    <a:srgbClr val="007E80"/>
                  </a:solidFill>
                  <a:latin typeface="Verdana" panose="020B0604030504040204" pitchFamily="34" charset="0"/>
                  <a:ea typeface="Verdana" panose="020B0604030504040204" pitchFamily="34" charset="0"/>
                  <a:cs typeface="72 Black" panose="020B0A04030603020204" pitchFamily="34" charset="0"/>
                  <a:sym typeface="Century Gothic"/>
                </a:rPr>
                <a:t>$2.226.528,7</a:t>
              </a:r>
            </a:p>
          </p:txBody>
        </p:sp>
      </p:grpSp>
      <p:grpSp>
        <p:nvGrpSpPr>
          <p:cNvPr id="3" name="Grupo 2">
            <a:extLst>
              <a:ext uri="{FF2B5EF4-FFF2-40B4-BE49-F238E27FC236}">
                <a16:creationId xmlns:a16="http://schemas.microsoft.com/office/drawing/2014/main" id="{87EDF62F-3C12-168D-19FA-F72EFF27241F}"/>
              </a:ext>
            </a:extLst>
          </p:cNvPr>
          <p:cNvGrpSpPr/>
          <p:nvPr/>
        </p:nvGrpSpPr>
        <p:grpSpPr>
          <a:xfrm>
            <a:off x="3908490" y="5528359"/>
            <a:ext cx="2001044" cy="995202"/>
            <a:chOff x="3898232" y="5437577"/>
            <a:chExt cx="2001044" cy="995202"/>
          </a:xfrm>
        </p:grpSpPr>
        <p:sp>
          <p:nvSpPr>
            <p:cNvPr id="62" name="Google Shape;102;p13">
              <a:extLst>
                <a:ext uri="{FF2B5EF4-FFF2-40B4-BE49-F238E27FC236}">
                  <a16:creationId xmlns:a16="http://schemas.microsoft.com/office/drawing/2014/main" id="{678D2B4B-20E9-4729-9E3E-B9126B0B01D2}"/>
                </a:ext>
              </a:extLst>
            </p:cNvPr>
            <p:cNvSpPr txBox="1"/>
            <p:nvPr/>
          </p:nvSpPr>
          <p:spPr>
            <a:xfrm>
              <a:off x="4131646" y="5437577"/>
              <a:ext cx="1684976" cy="704874"/>
            </a:xfrm>
            <a:prstGeom prst="roundRect">
              <a:avLst/>
            </a:prstGeom>
            <a:noFill/>
            <a:ln>
              <a:noFill/>
            </a:ln>
          </p:spPr>
          <p:txBody>
            <a:bodyPr spcFirstLastPara="1" wrap="square" lIns="0" tIns="0" rIns="0" bIns="0" anchor="t" anchorCtr="0">
              <a:spAutoFit/>
            </a:bodyPr>
            <a:lstStyle/>
            <a:p>
              <a:pPr algn="ctr">
                <a:lnSpc>
                  <a:spcPct val="115000"/>
                </a:lnSpc>
              </a:pPr>
              <a:r>
                <a:rPr lang="en-US" b="1" dirty="0">
                  <a:solidFill>
                    <a:srgbClr val="2FCB7D"/>
                  </a:solidFill>
                  <a:latin typeface="Verdana" panose="020B0604030504040204" pitchFamily="34" charset="0"/>
                  <a:ea typeface="Verdana" panose="020B0604030504040204" pitchFamily="34" charset="0"/>
                  <a:cs typeface="Century Gothic"/>
                  <a:sym typeface="Century Gothic"/>
                </a:rPr>
                <a:t>Nivel Territorial</a:t>
              </a:r>
            </a:p>
          </p:txBody>
        </p:sp>
        <p:sp>
          <p:nvSpPr>
            <p:cNvPr id="64" name="Google Shape;102;p13">
              <a:extLst>
                <a:ext uri="{FF2B5EF4-FFF2-40B4-BE49-F238E27FC236}">
                  <a16:creationId xmlns:a16="http://schemas.microsoft.com/office/drawing/2014/main" id="{9EAD357E-B3A7-479F-910D-CF6AAC251278}"/>
                </a:ext>
              </a:extLst>
            </p:cNvPr>
            <p:cNvSpPr txBox="1"/>
            <p:nvPr/>
          </p:nvSpPr>
          <p:spPr>
            <a:xfrm>
              <a:off x="3898232" y="6078836"/>
              <a:ext cx="2001044" cy="353943"/>
            </a:xfrm>
            <a:prstGeom prst="rect">
              <a:avLst/>
            </a:prstGeom>
            <a:noFill/>
            <a:ln>
              <a:noFill/>
            </a:ln>
          </p:spPr>
          <p:txBody>
            <a:bodyPr spcFirstLastPara="1" wrap="square" lIns="0" tIns="0" rIns="0" bIns="0" anchor="t" anchorCtr="0">
              <a:spAutoFit/>
            </a:bodyPr>
            <a:lstStyle/>
            <a:p>
              <a:pPr algn="ctr">
                <a:lnSpc>
                  <a:spcPct val="115000"/>
                </a:lnSpc>
              </a:pPr>
              <a:r>
                <a:rPr lang="en-US" sz="2000" b="1" spc="220" dirty="0">
                  <a:solidFill>
                    <a:srgbClr val="2FCB7D"/>
                  </a:solidFill>
                  <a:latin typeface="Verdana" panose="020B0604030504040204" pitchFamily="34" charset="0"/>
                  <a:ea typeface="Verdana" panose="020B0604030504040204" pitchFamily="34" charset="0"/>
                  <a:cs typeface="72 Black" panose="020B0A04030603020204" pitchFamily="34" charset="0"/>
                  <a:sym typeface="Century Gothic"/>
                </a:rPr>
                <a:t>$208.655,6</a:t>
              </a:r>
            </a:p>
          </p:txBody>
        </p:sp>
      </p:grpSp>
      <p:sp>
        <p:nvSpPr>
          <p:cNvPr id="65" name="Google Shape;103;p13">
            <a:extLst>
              <a:ext uri="{FF2B5EF4-FFF2-40B4-BE49-F238E27FC236}">
                <a16:creationId xmlns:a16="http://schemas.microsoft.com/office/drawing/2014/main" id="{BD569A54-7936-4BA8-92B3-C427837EC474}"/>
              </a:ext>
            </a:extLst>
          </p:cNvPr>
          <p:cNvSpPr txBox="1"/>
          <p:nvPr/>
        </p:nvSpPr>
        <p:spPr>
          <a:xfrm>
            <a:off x="2430022" y="4267815"/>
            <a:ext cx="4267618" cy="865749"/>
          </a:xfrm>
          <a:prstGeom prst="roundRect">
            <a:avLst/>
          </a:prstGeom>
          <a:solidFill>
            <a:schemeClr val="bg1">
              <a:lumMod val="95000"/>
            </a:schemeClr>
          </a:solidFill>
          <a:ln>
            <a:noFill/>
          </a:ln>
        </p:spPr>
        <p:txBody>
          <a:bodyPr spcFirstLastPara="1" wrap="square" lIns="72000" tIns="72000" rIns="72000" bIns="72000" anchor="t" anchorCtr="0">
            <a:spAutoFit/>
          </a:bodyPr>
          <a:lstStyle/>
          <a:p>
            <a:pPr algn="just">
              <a:lnSpc>
                <a:spcPct val="115000"/>
              </a:lnSpc>
            </a:pPr>
            <a:r>
              <a:rPr lang="es-ES" sz="900" dirty="0">
                <a:solidFill>
                  <a:srgbClr val="453C5C"/>
                </a:solidFill>
                <a:latin typeface="Verdana" panose="020B0604030504040204" pitchFamily="34" charset="0"/>
                <a:ea typeface="Verdana" panose="020B0604030504040204" pitchFamily="34" charset="0"/>
                <a:cs typeface="Century Gothic"/>
                <a:sym typeface="Century Gothic"/>
              </a:rPr>
              <a:t>En este nivel, </a:t>
            </a:r>
            <a:r>
              <a:rPr lang="es-ES" sz="900" b="1" dirty="0">
                <a:solidFill>
                  <a:srgbClr val="007E80"/>
                </a:solidFill>
                <a:latin typeface="Verdana" panose="020B0604030504040204" pitchFamily="34" charset="0"/>
                <a:ea typeface="Verdana" panose="020B0604030504040204" pitchFamily="34" charset="0"/>
                <a:cs typeface="Century Gothic"/>
                <a:sym typeface="Century Gothic"/>
              </a:rPr>
              <a:t>341</a:t>
            </a:r>
            <a:r>
              <a:rPr lang="es-ES" sz="900" dirty="0">
                <a:latin typeface="Verdana" panose="020B0604030504040204" pitchFamily="34" charset="0"/>
                <a:ea typeface="Verdana" panose="020B0604030504040204" pitchFamily="34" charset="0"/>
                <a:cs typeface="Century Gothic"/>
                <a:sym typeface="Century Gothic"/>
              </a:rPr>
              <a:t>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entidades reportaron saldos en los Pasivos, reflejando un incremento de </a:t>
            </a:r>
            <a:r>
              <a:rPr lang="es-ES" sz="900" b="1" dirty="0">
                <a:solidFill>
                  <a:srgbClr val="007E80"/>
                </a:solidFill>
                <a:latin typeface="Verdana" panose="020B0604030504040204" pitchFamily="34" charset="0"/>
                <a:ea typeface="Verdana" panose="020B0604030504040204" pitchFamily="34" charset="0"/>
                <a:cs typeface="Century Gothic"/>
                <a:sym typeface="Century Gothic"/>
              </a:rPr>
              <a:t>$80.936,7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con respecto a diciembre de 2023. El </a:t>
            </a:r>
            <a:r>
              <a:rPr lang="es-ES" sz="900" b="1" dirty="0">
                <a:solidFill>
                  <a:srgbClr val="007E80"/>
                </a:solidFill>
                <a:latin typeface="Verdana" panose="020B0604030504040204" pitchFamily="34" charset="0"/>
                <a:ea typeface="Verdana" panose="020B0604030504040204" pitchFamily="34" charset="0"/>
                <a:sym typeface="Century Gothic"/>
              </a:rPr>
              <a:t>68,6%</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 del total corresponde a conceptos de largo plazo, mientras que el restante </a:t>
            </a:r>
            <a:r>
              <a:rPr lang="es-ES" sz="900" b="1" dirty="0">
                <a:solidFill>
                  <a:srgbClr val="007E80"/>
                </a:solidFill>
                <a:latin typeface="Verdana" panose="020B0604030504040204" pitchFamily="34" charset="0"/>
                <a:ea typeface="Verdana" panose="020B0604030504040204" pitchFamily="34" charset="0"/>
                <a:sym typeface="Century Gothic"/>
              </a:rPr>
              <a:t>31,4%</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 a los de corto plazo.</a:t>
            </a:r>
            <a:endParaRPr lang="es-ES" sz="900" dirty="0">
              <a:solidFill>
                <a:srgbClr val="453C5C"/>
              </a:solidFill>
              <a:latin typeface="Verdana" panose="020B0604030504040204" pitchFamily="34" charset="0"/>
              <a:ea typeface="Verdana" panose="020B0604030504040204" pitchFamily="34" charset="0"/>
            </a:endParaRPr>
          </a:p>
        </p:txBody>
      </p:sp>
      <p:sp>
        <p:nvSpPr>
          <p:cNvPr id="66" name="Google Shape;103;p13">
            <a:extLst>
              <a:ext uri="{FF2B5EF4-FFF2-40B4-BE49-F238E27FC236}">
                <a16:creationId xmlns:a16="http://schemas.microsoft.com/office/drawing/2014/main" id="{D297E4FE-334F-4591-A6DB-486B680345E4}"/>
              </a:ext>
            </a:extLst>
          </p:cNvPr>
          <p:cNvSpPr txBox="1"/>
          <p:nvPr/>
        </p:nvSpPr>
        <p:spPr>
          <a:xfrm>
            <a:off x="5945072" y="5336732"/>
            <a:ext cx="3053686" cy="1394404"/>
          </a:xfrm>
          <a:prstGeom prst="roundRect">
            <a:avLst/>
          </a:prstGeom>
          <a:solidFill>
            <a:schemeClr val="bg1">
              <a:lumMod val="95000"/>
            </a:schemeClr>
          </a:solidFill>
          <a:ln>
            <a:noFill/>
          </a:ln>
        </p:spPr>
        <p:txBody>
          <a:bodyPr spcFirstLastPara="1" wrap="square" lIns="72000" tIns="72000" rIns="72000" bIns="72000" anchor="t" anchorCtr="0">
            <a:spAutoFit/>
          </a:bodyPr>
          <a:lstStyle/>
          <a:p>
            <a:pPr algn="just">
              <a:lnSpc>
                <a:spcPct val="115000"/>
              </a:lnSpc>
            </a:pPr>
            <a:r>
              <a:rPr lang="es-ES" sz="900" dirty="0">
                <a:solidFill>
                  <a:srgbClr val="453C5C"/>
                </a:solidFill>
                <a:latin typeface="Verdana" panose="020B0604030504040204" pitchFamily="34" charset="0"/>
                <a:ea typeface="Verdana" panose="020B0604030504040204" pitchFamily="34" charset="0"/>
                <a:sym typeface="Century Gothic"/>
              </a:rPr>
              <a:t>En este nivel, </a:t>
            </a:r>
            <a:r>
              <a:rPr lang="es-ES" sz="900" b="1" dirty="0">
                <a:solidFill>
                  <a:srgbClr val="2FCB7D"/>
                </a:solidFill>
                <a:latin typeface="Verdana" panose="020B0604030504040204" pitchFamily="34" charset="0"/>
                <a:ea typeface="Verdana" panose="020B0604030504040204" pitchFamily="34" charset="0"/>
                <a:cs typeface="Century Gothic"/>
                <a:sym typeface="Century Gothic"/>
              </a:rPr>
              <a:t>3.638</a:t>
            </a:r>
            <a:r>
              <a:rPr lang="es-ES" sz="900" dirty="0">
                <a:latin typeface="Verdana" panose="020B0604030504040204" pitchFamily="34" charset="0"/>
                <a:ea typeface="Verdana" panose="020B0604030504040204" pitchFamily="34" charset="0"/>
                <a:cs typeface="Century Gothic"/>
                <a:sym typeface="Century Gothic"/>
              </a:rPr>
              <a:t> </a:t>
            </a:r>
            <a:r>
              <a:rPr lang="es-ES" sz="900" dirty="0">
                <a:solidFill>
                  <a:srgbClr val="453C5C"/>
                </a:solidFill>
                <a:latin typeface="Verdana" panose="020B0604030504040204" pitchFamily="34" charset="0"/>
                <a:ea typeface="Verdana" panose="020B0604030504040204" pitchFamily="34" charset="0"/>
                <a:sym typeface="Century Gothic"/>
              </a:rPr>
              <a:t>entidades reportaron saldos en los Pasivos, reflejando una disminución de </a:t>
            </a:r>
            <a:r>
              <a:rPr lang="es-ES" sz="900" b="1" dirty="0">
                <a:solidFill>
                  <a:srgbClr val="2FCB7D"/>
                </a:solidFill>
                <a:latin typeface="Verdana" panose="020B0604030504040204" pitchFamily="34" charset="0"/>
                <a:ea typeface="Verdana" panose="020B0604030504040204" pitchFamily="34" charset="0"/>
                <a:sym typeface="Century Gothic"/>
              </a:rPr>
              <a:t>($3.165,1) </a:t>
            </a:r>
            <a:r>
              <a:rPr lang="es-ES" sz="900" dirty="0">
                <a:solidFill>
                  <a:srgbClr val="453C5C"/>
                </a:solidFill>
                <a:latin typeface="Verdana" panose="020B0604030504040204" pitchFamily="34" charset="0"/>
                <a:ea typeface="Verdana" panose="020B0604030504040204" pitchFamily="34" charset="0"/>
                <a:sym typeface="Century Gothic"/>
              </a:rPr>
              <a:t>con respecto a diciembre de 2023.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El </a:t>
            </a:r>
            <a:r>
              <a:rPr lang="es-ES" sz="900" b="1" dirty="0">
                <a:solidFill>
                  <a:srgbClr val="2FCB7D"/>
                </a:solidFill>
                <a:latin typeface="Verdana" panose="020B0604030504040204" pitchFamily="34" charset="0"/>
                <a:ea typeface="Verdana" panose="020B0604030504040204" pitchFamily="34" charset="0"/>
                <a:sym typeface="Century Gothic"/>
              </a:rPr>
              <a:t>61,7%</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 del total corresponde a conceptos de largo plazo, mientras que el restante </a:t>
            </a:r>
            <a:r>
              <a:rPr lang="es-ES" sz="900" b="1" dirty="0">
                <a:solidFill>
                  <a:srgbClr val="2FCB7D"/>
                </a:solidFill>
                <a:latin typeface="Verdana" panose="020B0604030504040204" pitchFamily="34" charset="0"/>
                <a:ea typeface="Verdana" panose="020B0604030504040204" pitchFamily="34" charset="0"/>
                <a:sym typeface="Century Gothic"/>
              </a:rPr>
              <a:t>38,3%</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 a los de corto plazo.</a:t>
            </a:r>
            <a:endParaRPr lang="es-ES" sz="900" dirty="0">
              <a:solidFill>
                <a:srgbClr val="453C5C"/>
              </a:solidFill>
              <a:latin typeface="Verdana" panose="020B0604030504040204" pitchFamily="34" charset="0"/>
              <a:ea typeface="Verdana" panose="020B0604030504040204" pitchFamily="34" charset="0"/>
            </a:endParaRPr>
          </a:p>
        </p:txBody>
      </p:sp>
      <p:sp>
        <p:nvSpPr>
          <p:cNvPr id="72" name="Google Shape;103;p13">
            <a:extLst>
              <a:ext uri="{FF2B5EF4-FFF2-40B4-BE49-F238E27FC236}">
                <a16:creationId xmlns:a16="http://schemas.microsoft.com/office/drawing/2014/main" id="{16EBD80E-73A2-4595-BE49-113CBB058E76}"/>
              </a:ext>
            </a:extLst>
          </p:cNvPr>
          <p:cNvSpPr txBox="1"/>
          <p:nvPr/>
        </p:nvSpPr>
        <p:spPr>
          <a:xfrm>
            <a:off x="5056743" y="3060269"/>
            <a:ext cx="3942016" cy="1041967"/>
          </a:xfrm>
          <a:prstGeom prst="roundRect">
            <a:avLst/>
          </a:prstGeom>
          <a:solidFill>
            <a:schemeClr val="bg1">
              <a:lumMod val="95000"/>
            </a:schemeClr>
          </a:solidFill>
          <a:ln>
            <a:noFill/>
          </a:ln>
        </p:spPr>
        <p:txBody>
          <a:bodyPr spcFirstLastPara="1" wrap="square" lIns="72000" tIns="72000" rIns="72000" bIns="72000" anchor="t" anchorCtr="0">
            <a:spAutoFit/>
          </a:bodyPr>
          <a:lstStyle/>
          <a:p>
            <a:pPr algn="just">
              <a:lnSpc>
                <a:spcPct val="115000"/>
              </a:lnSpc>
            </a:pPr>
            <a:r>
              <a:rPr lang="es-ES" sz="900" b="1" dirty="0">
                <a:solidFill>
                  <a:srgbClr val="FB6900"/>
                </a:solidFill>
                <a:latin typeface="Verdana" panose="020B0604030504040204" pitchFamily="34" charset="0"/>
                <a:ea typeface="Verdana" panose="020B0604030504040204" pitchFamily="34" charset="0"/>
                <a:cs typeface="Century Gothic"/>
                <a:sym typeface="Century Gothic"/>
              </a:rPr>
              <a:t>3.981</a:t>
            </a:r>
            <a:r>
              <a:rPr lang="es-ES" sz="900" dirty="0">
                <a:latin typeface="Verdana" panose="020B0604030504040204" pitchFamily="34" charset="0"/>
                <a:ea typeface="Verdana" panose="020B0604030504040204" pitchFamily="34" charset="0"/>
                <a:cs typeface="Century Gothic"/>
                <a:sym typeface="Century Gothic"/>
              </a:rPr>
              <a:t>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entidades públicas reportaron saldos en los Pasivos, reflejando un incremento de </a:t>
            </a:r>
            <a:r>
              <a:rPr lang="es-ES" sz="900" b="1" dirty="0">
                <a:solidFill>
                  <a:srgbClr val="FB6900"/>
                </a:solidFill>
                <a:latin typeface="Verdana" panose="020B0604030504040204" pitchFamily="34" charset="0"/>
                <a:ea typeface="Verdana" panose="020B0604030504040204" pitchFamily="34" charset="0"/>
                <a:cs typeface="Century Gothic"/>
                <a:sym typeface="Century Gothic"/>
              </a:rPr>
              <a:t>$102.268,0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con respecto a diciembre de 2023. El </a:t>
            </a:r>
            <a:r>
              <a:rPr lang="es-ES" sz="900" b="1" dirty="0">
                <a:solidFill>
                  <a:srgbClr val="FB6900"/>
                </a:solidFill>
                <a:latin typeface="Verdana" panose="020B0604030504040204" pitchFamily="34" charset="0"/>
                <a:ea typeface="Verdana" panose="020B0604030504040204" pitchFamily="34" charset="0"/>
                <a:sym typeface="Century Gothic"/>
              </a:rPr>
              <a:t>63,4%</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 del total corresponde a conceptos de largo plazo, mientras que el restante </a:t>
            </a:r>
            <a:r>
              <a:rPr lang="es-ES" sz="900" b="1" dirty="0">
                <a:solidFill>
                  <a:srgbClr val="FB6900"/>
                </a:solidFill>
                <a:latin typeface="Verdana" panose="020B0604030504040204" pitchFamily="34" charset="0"/>
                <a:ea typeface="Verdana" panose="020B0604030504040204" pitchFamily="34" charset="0"/>
                <a:sym typeface="Century Gothic"/>
              </a:rPr>
              <a:t>36,6%</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 a los de corto plazo.</a:t>
            </a:r>
            <a:endParaRPr lang="es-ES" sz="900" dirty="0">
              <a:solidFill>
                <a:srgbClr val="453C5C"/>
              </a:solidFill>
              <a:latin typeface="Verdana" panose="020B0604030504040204" pitchFamily="34" charset="0"/>
              <a:ea typeface="Verdana" panose="020B0604030504040204" pitchFamily="34" charset="0"/>
            </a:endParaRPr>
          </a:p>
        </p:txBody>
      </p:sp>
      <p:grpSp>
        <p:nvGrpSpPr>
          <p:cNvPr id="7" name="Grupo 6">
            <a:extLst>
              <a:ext uri="{FF2B5EF4-FFF2-40B4-BE49-F238E27FC236}">
                <a16:creationId xmlns:a16="http://schemas.microsoft.com/office/drawing/2014/main" id="{5CBD2DFC-FE83-08F4-10C9-EAEB0973FA44}"/>
              </a:ext>
            </a:extLst>
          </p:cNvPr>
          <p:cNvGrpSpPr/>
          <p:nvPr/>
        </p:nvGrpSpPr>
        <p:grpSpPr>
          <a:xfrm>
            <a:off x="2643324" y="3115730"/>
            <a:ext cx="2376864" cy="971265"/>
            <a:chOff x="2643324" y="3057148"/>
            <a:chExt cx="2376864" cy="971265"/>
          </a:xfrm>
        </p:grpSpPr>
        <p:sp>
          <p:nvSpPr>
            <p:cNvPr id="74" name="Google Shape;931;p23">
              <a:extLst>
                <a:ext uri="{FF2B5EF4-FFF2-40B4-BE49-F238E27FC236}">
                  <a16:creationId xmlns:a16="http://schemas.microsoft.com/office/drawing/2014/main" id="{FD3C9A3E-CFBA-4130-8BA9-774C4F331B20}"/>
                </a:ext>
              </a:extLst>
            </p:cNvPr>
            <p:cNvSpPr txBox="1"/>
            <p:nvPr/>
          </p:nvSpPr>
          <p:spPr>
            <a:xfrm>
              <a:off x="2643324" y="3674470"/>
              <a:ext cx="2376864" cy="3539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a:lnSpc>
                  <a:spcPct val="115000"/>
                </a:lnSpc>
                <a:defRPr sz="2358" b="1">
                  <a:solidFill>
                    <a:srgbClr val="FB6900"/>
                  </a:solidFill>
                  <a:latin typeface="Verdana" panose="020B0604030504040204" pitchFamily="34" charset="0"/>
                  <a:ea typeface="Verdana" panose="020B0604030504040204" pitchFamily="34" charset="0"/>
                  <a:cs typeface="Century Gothic"/>
                </a:defRPr>
              </a:lvl1pPr>
            </a:lstStyle>
            <a:p>
              <a:pPr algn="ctr"/>
              <a:r>
                <a:rPr lang="en-US" sz="2000" spc="220" dirty="0">
                  <a:sym typeface="Montserrat Black"/>
                </a:rPr>
                <a:t>$2.544.730,3</a:t>
              </a:r>
              <a:endParaRPr lang="en-US" sz="2000" spc="220" dirty="0"/>
            </a:p>
          </p:txBody>
        </p:sp>
        <p:sp>
          <p:nvSpPr>
            <p:cNvPr id="81" name="Google Shape;102;p13">
              <a:extLst>
                <a:ext uri="{FF2B5EF4-FFF2-40B4-BE49-F238E27FC236}">
                  <a16:creationId xmlns:a16="http://schemas.microsoft.com/office/drawing/2014/main" id="{0B42150A-C8E2-4109-AFFE-688F43279B05}"/>
                </a:ext>
              </a:extLst>
            </p:cNvPr>
            <p:cNvSpPr txBox="1"/>
            <p:nvPr/>
          </p:nvSpPr>
          <p:spPr>
            <a:xfrm>
              <a:off x="2994360" y="3057148"/>
              <a:ext cx="1674793" cy="704874"/>
            </a:xfrm>
            <a:prstGeom prst="roundRect">
              <a:avLst/>
            </a:prstGeom>
            <a:noFill/>
            <a:ln>
              <a:noFill/>
            </a:ln>
          </p:spPr>
          <p:txBody>
            <a:bodyPr spcFirstLastPara="1" wrap="square" lIns="0" tIns="0" rIns="0" bIns="0" anchor="t" anchorCtr="0">
              <a:spAutoFit/>
            </a:bodyPr>
            <a:lstStyle/>
            <a:p>
              <a:pPr algn="ctr">
                <a:lnSpc>
                  <a:spcPct val="115000"/>
                </a:lnSpc>
              </a:pPr>
              <a:r>
                <a:rPr lang="en-US" b="1" dirty="0">
                  <a:solidFill>
                    <a:srgbClr val="FB6900"/>
                  </a:solidFill>
                  <a:latin typeface="Verdana" panose="020B0604030504040204" pitchFamily="34" charset="0"/>
                  <a:ea typeface="Verdana" panose="020B0604030504040204" pitchFamily="34" charset="0"/>
                  <a:cs typeface="Century Gothic"/>
                  <a:sym typeface="Century Gothic"/>
                </a:rPr>
                <a:t>Sector Público</a:t>
              </a:r>
              <a:endParaRPr dirty="0">
                <a:solidFill>
                  <a:srgbClr val="FB6900"/>
                </a:solidFill>
                <a:latin typeface="Verdana" panose="020B0604030504040204" pitchFamily="34" charset="0"/>
                <a:ea typeface="Verdana" panose="020B0604030504040204" pitchFamily="34" charset="0"/>
              </a:endParaRPr>
            </a:p>
          </p:txBody>
        </p:sp>
      </p:grpSp>
      <p:sp>
        <p:nvSpPr>
          <p:cNvPr id="49" name="Google Shape;96;p13">
            <a:extLst>
              <a:ext uri="{FF2B5EF4-FFF2-40B4-BE49-F238E27FC236}">
                <a16:creationId xmlns:a16="http://schemas.microsoft.com/office/drawing/2014/main" id="{B7851A76-44C5-4FBB-BD33-3A32C950485B}"/>
              </a:ext>
            </a:extLst>
          </p:cNvPr>
          <p:cNvSpPr txBox="1"/>
          <p:nvPr/>
        </p:nvSpPr>
        <p:spPr>
          <a:xfrm>
            <a:off x="246703" y="6294544"/>
            <a:ext cx="1361176" cy="315151"/>
          </a:xfrm>
          <a:prstGeom prst="rect">
            <a:avLst/>
          </a:prstGeom>
          <a:noFill/>
          <a:ln>
            <a:noFill/>
          </a:ln>
        </p:spPr>
        <p:txBody>
          <a:bodyPr spcFirstLastPara="1" wrap="square" lIns="0" tIns="0" rIns="0" bIns="0" anchor="t" anchorCtr="0">
            <a:spAutoFit/>
          </a:bodyPr>
          <a:lstStyle/>
          <a:p>
            <a:pPr>
              <a:lnSpc>
                <a:spcPct val="128000"/>
              </a:lnSpc>
            </a:pPr>
            <a:r>
              <a:rPr lang="es-CO" sz="1600"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1600" dirty="0">
              <a:latin typeface="Verdana" panose="020B0604030504040204" pitchFamily="34" charset="0"/>
              <a:ea typeface="Verdana" panose="020B0604030504040204" pitchFamily="34" charset="0"/>
            </a:endParaRPr>
          </a:p>
        </p:txBody>
      </p:sp>
      <p:sp>
        <p:nvSpPr>
          <p:cNvPr id="13" name="CuadroTexto 12">
            <a:extLst>
              <a:ext uri="{FF2B5EF4-FFF2-40B4-BE49-F238E27FC236}">
                <a16:creationId xmlns:a16="http://schemas.microsoft.com/office/drawing/2014/main" id="{0B3FEC2B-175D-DD86-3344-1D7F7CF12EB9}"/>
              </a:ext>
            </a:extLst>
          </p:cNvPr>
          <p:cNvSpPr txBox="1"/>
          <p:nvPr/>
        </p:nvSpPr>
        <p:spPr>
          <a:xfrm>
            <a:off x="3955662" y="2754192"/>
            <a:ext cx="5013054" cy="200055"/>
          </a:xfrm>
          <a:prstGeom prst="rect">
            <a:avLst/>
          </a:prstGeom>
          <a:noFill/>
        </p:spPr>
        <p:txBody>
          <a:bodyPr wrap="square">
            <a:spAutoFit/>
          </a:bodyPr>
          <a:lstStyle/>
          <a:p>
            <a:pPr algn="ctr"/>
            <a:r>
              <a:rPr lang="es-ES" sz="700" dirty="0">
                <a:latin typeface="Verdana" panose="020B0604030504040204" pitchFamily="34" charset="0"/>
              </a:rPr>
              <a:t>*Otros grupos: Cuentas por pagar, Provisiones y Operaciones con instrumentos derivados</a:t>
            </a:r>
          </a:p>
        </p:txBody>
      </p:sp>
      <p:pic>
        <p:nvPicPr>
          <p:cNvPr id="9" name="Imagen 8">
            <a:extLst>
              <a:ext uri="{FF2B5EF4-FFF2-40B4-BE49-F238E27FC236}">
                <a16:creationId xmlns:a16="http://schemas.microsoft.com/office/drawing/2014/main" id="{5C2B460D-D02F-2B6F-3A1C-7F02BBA440B6}"/>
              </a:ext>
            </a:extLst>
          </p:cNvPr>
          <p:cNvPicPr>
            <a:picLocks noChangeAspect="1"/>
          </p:cNvPicPr>
          <p:nvPr/>
        </p:nvPicPr>
        <p:blipFill>
          <a:blip r:embed="rId5"/>
          <a:stretch>
            <a:fillRect/>
          </a:stretch>
        </p:blipFill>
        <p:spPr>
          <a:xfrm>
            <a:off x="3543975" y="909480"/>
            <a:ext cx="5419725" cy="1828800"/>
          </a:xfrm>
          <a:prstGeom prst="rect">
            <a:avLst/>
          </a:prstGeom>
        </p:spPr>
      </p:pic>
      <p:grpSp>
        <p:nvGrpSpPr>
          <p:cNvPr id="10" name="Grupo 9">
            <a:extLst>
              <a:ext uri="{FF2B5EF4-FFF2-40B4-BE49-F238E27FC236}">
                <a16:creationId xmlns:a16="http://schemas.microsoft.com/office/drawing/2014/main" id="{54AC05EC-A224-4FCB-82B8-84B218D405ED}"/>
              </a:ext>
            </a:extLst>
          </p:cNvPr>
          <p:cNvGrpSpPr/>
          <p:nvPr/>
        </p:nvGrpSpPr>
        <p:grpSpPr>
          <a:xfrm>
            <a:off x="-1010488" y="4734142"/>
            <a:ext cx="6079101" cy="2090894"/>
            <a:chOff x="0" y="0"/>
            <a:chExt cx="6079101" cy="2090894"/>
          </a:xfrm>
        </p:grpSpPr>
        <p:grpSp>
          <p:nvGrpSpPr>
            <p:cNvPr id="11" name="Grupo 10">
              <a:extLst>
                <a:ext uri="{FF2B5EF4-FFF2-40B4-BE49-F238E27FC236}">
                  <a16:creationId xmlns:a16="http://schemas.microsoft.com/office/drawing/2014/main" id="{68836D5C-2C44-7A95-13A9-EBE126AD9481}"/>
                </a:ext>
              </a:extLst>
            </p:cNvPr>
            <p:cNvGrpSpPr/>
            <p:nvPr/>
          </p:nvGrpSpPr>
          <p:grpSpPr>
            <a:xfrm>
              <a:off x="0" y="0"/>
              <a:ext cx="6079101" cy="2090894"/>
              <a:chOff x="0" y="0"/>
              <a:chExt cx="6079101" cy="2090894"/>
            </a:xfrm>
          </p:grpSpPr>
          <p:grpSp>
            <p:nvGrpSpPr>
              <p:cNvPr id="16" name="Grupo 15">
                <a:extLst>
                  <a:ext uri="{FF2B5EF4-FFF2-40B4-BE49-F238E27FC236}">
                    <a16:creationId xmlns:a16="http://schemas.microsoft.com/office/drawing/2014/main" id="{BE01D986-FAB4-D4EE-DE5F-6ED09E11B4F4}"/>
                  </a:ext>
                </a:extLst>
              </p:cNvPr>
              <p:cNvGrpSpPr/>
              <p:nvPr/>
            </p:nvGrpSpPr>
            <p:grpSpPr>
              <a:xfrm>
                <a:off x="0" y="0"/>
                <a:ext cx="6079101" cy="2090894"/>
                <a:chOff x="0" y="0"/>
                <a:chExt cx="6079101" cy="2090894"/>
              </a:xfrm>
            </p:grpSpPr>
            <p:grpSp>
              <p:nvGrpSpPr>
                <p:cNvPr id="41" name="Grupo 40">
                  <a:extLst>
                    <a:ext uri="{FF2B5EF4-FFF2-40B4-BE49-F238E27FC236}">
                      <a16:creationId xmlns:a16="http://schemas.microsoft.com/office/drawing/2014/main" id="{86C676C7-0A27-F7CC-4534-AD56A121CEFF}"/>
                    </a:ext>
                  </a:extLst>
                </p:cNvPr>
                <p:cNvGrpSpPr/>
                <p:nvPr/>
              </p:nvGrpSpPr>
              <p:grpSpPr>
                <a:xfrm>
                  <a:off x="0" y="0"/>
                  <a:ext cx="6079101" cy="2090894"/>
                  <a:chOff x="0" y="0"/>
                  <a:chExt cx="5606583" cy="2087376"/>
                </a:xfrm>
              </p:grpSpPr>
              <p:graphicFrame>
                <p:nvGraphicFramePr>
                  <p:cNvPr id="43" name="Gráfico 42">
                    <a:extLst>
                      <a:ext uri="{FF2B5EF4-FFF2-40B4-BE49-F238E27FC236}">
                        <a16:creationId xmlns:a16="http://schemas.microsoft.com/office/drawing/2014/main" id="{A1B3A96F-F926-1FE6-A59E-B14A90999108}"/>
                      </a:ext>
                    </a:extLst>
                  </p:cNvPr>
                  <p:cNvGraphicFramePr/>
                  <p:nvPr>
                    <p:extLst>
                      <p:ext uri="{D42A27DB-BD31-4B8C-83A1-F6EECF244321}">
                        <p14:modId xmlns:p14="http://schemas.microsoft.com/office/powerpoint/2010/main" val="1254225316"/>
                      </p:ext>
                    </p:extLst>
                  </p:nvPr>
                </p:nvGraphicFramePr>
                <p:xfrm>
                  <a:off x="0" y="0"/>
                  <a:ext cx="5606583" cy="2087376"/>
                </p:xfrm>
                <a:graphic>
                  <a:graphicData uri="http://schemas.openxmlformats.org/drawingml/2006/chart">
                    <c:chart xmlns:c="http://schemas.openxmlformats.org/drawingml/2006/chart" xmlns:r="http://schemas.openxmlformats.org/officeDocument/2006/relationships" r:id="rId6"/>
                  </a:graphicData>
                </a:graphic>
              </p:graphicFrame>
              <p:sp>
                <p:nvSpPr>
                  <p:cNvPr id="44" name="CuadroTexto 22">
                    <a:extLst>
                      <a:ext uri="{FF2B5EF4-FFF2-40B4-BE49-F238E27FC236}">
                        <a16:creationId xmlns:a16="http://schemas.microsoft.com/office/drawing/2014/main" id="{30A98964-41D3-0483-83CC-4756CB19F9A1}"/>
                      </a:ext>
                    </a:extLst>
                  </p:cNvPr>
                  <p:cNvSpPr txBox="1"/>
                  <p:nvPr/>
                </p:nvSpPr>
                <p:spPr>
                  <a:xfrm rot="430658">
                    <a:off x="949704" y="1240752"/>
                    <a:ext cx="630058" cy="25285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a:solidFill>
                        <a:schemeClr val="bg1">
                          <a:lumMod val="25000"/>
                        </a:schemeClr>
                      </a:solidFill>
                      <a:latin typeface="Verdana"/>
                      <a:ea typeface="Verdana"/>
                      <a:cs typeface="+mn-cs"/>
                    </a:endParaRPr>
                  </a:p>
                </p:txBody>
              </p:sp>
            </p:grpSp>
            <p:sp>
              <p:nvSpPr>
                <p:cNvPr id="42" name="CuadroTexto 20">
                  <a:extLst>
                    <a:ext uri="{FF2B5EF4-FFF2-40B4-BE49-F238E27FC236}">
                      <a16:creationId xmlns:a16="http://schemas.microsoft.com/office/drawing/2014/main" id="{10CC19E3-25FF-CD0D-1777-C71CE9FE328E}"/>
                    </a:ext>
                  </a:extLst>
                </p:cNvPr>
                <p:cNvSpPr txBox="1"/>
                <p:nvPr/>
              </p:nvSpPr>
              <p:spPr>
                <a:xfrm rot="489192">
                  <a:off x="4039939" y="1621154"/>
                  <a:ext cx="666750" cy="2619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17FDB8CF-8AC8-439F-85DE-03749782F325}" type="TxLink">
                    <a:rPr lang="en-US" sz="650" b="0" i="0" u="none" strike="noStrike">
                      <a:solidFill>
                        <a:schemeClr val="bg1">
                          <a:lumMod val="25000"/>
                        </a:schemeClr>
                      </a:solidFill>
                      <a:latin typeface="Verdana"/>
                      <a:ea typeface="Verdana"/>
                      <a:cs typeface="+mn-cs"/>
                    </a:rPr>
                    <a:pPr marL="0" indent="0" algn="ctr"/>
                    <a:t>Dic_2023</a:t>
                  </a:fld>
                  <a:endParaRPr lang="es-CO" sz="650" b="0" i="0" u="none" strike="noStrike">
                    <a:solidFill>
                      <a:schemeClr val="bg1">
                        <a:lumMod val="25000"/>
                      </a:schemeClr>
                    </a:solidFill>
                    <a:latin typeface="Verdana"/>
                    <a:ea typeface="Verdana"/>
                    <a:cs typeface="+mn-cs"/>
                  </a:endParaRPr>
                </a:p>
              </p:txBody>
            </p:sp>
          </p:grpSp>
          <p:sp>
            <p:nvSpPr>
              <p:cNvPr id="40" name="CuadroTexto 18">
                <a:extLst>
                  <a:ext uri="{FF2B5EF4-FFF2-40B4-BE49-F238E27FC236}">
                    <a16:creationId xmlns:a16="http://schemas.microsoft.com/office/drawing/2014/main" id="{C8FF9B3D-6E48-F567-4F98-3CE5F30D78A3}"/>
                  </a:ext>
                </a:extLst>
              </p:cNvPr>
              <p:cNvSpPr txBox="1"/>
              <p:nvPr/>
            </p:nvSpPr>
            <p:spPr>
              <a:xfrm rot="338142">
                <a:off x="2706436" y="1454465"/>
                <a:ext cx="666750" cy="2619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BFEAFDDE-6E8F-4613-ABBA-964197CFFDE2}" type="TxLink">
                  <a:rPr lang="en-US" sz="650" b="0" i="0" u="none" strike="noStrike">
                    <a:solidFill>
                      <a:schemeClr val="bg1">
                        <a:lumMod val="25000"/>
                      </a:schemeClr>
                    </a:solidFill>
                    <a:latin typeface="Verdana"/>
                    <a:ea typeface="Verdana"/>
                    <a:cs typeface="+mn-cs"/>
                  </a:rPr>
                  <a:pPr marL="0" indent="0" algn="ctr"/>
                  <a:t>Dic_2023</a:t>
                </a:fld>
                <a:endParaRPr lang="es-CO" sz="650" b="0" i="0" u="none" strike="noStrike">
                  <a:solidFill>
                    <a:schemeClr val="bg1">
                      <a:lumMod val="25000"/>
                    </a:schemeClr>
                  </a:solidFill>
                  <a:latin typeface="Verdana"/>
                  <a:ea typeface="Verdana"/>
                  <a:cs typeface="+mn-cs"/>
                </a:endParaRPr>
              </a:p>
            </p:txBody>
          </p:sp>
        </p:grpSp>
        <p:sp>
          <p:nvSpPr>
            <p:cNvPr id="14" name="CuadroTexto 15">
              <a:extLst>
                <a:ext uri="{FF2B5EF4-FFF2-40B4-BE49-F238E27FC236}">
                  <a16:creationId xmlns:a16="http://schemas.microsoft.com/office/drawing/2014/main" id="{8B4A4891-626D-F239-F3D5-232CEC7B1A25}"/>
                </a:ext>
              </a:extLst>
            </p:cNvPr>
            <p:cNvSpPr txBox="1"/>
            <p:nvPr/>
          </p:nvSpPr>
          <p:spPr>
            <a:xfrm rot="430658">
              <a:off x="2202656" y="1393033"/>
              <a:ext cx="683159" cy="253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a:solidFill>
                  <a:schemeClr val="bg1">
                    <a:lumMod val="25000"/>
                  </a:schemeClr>
                </a:solidFill>
                <a:latin typeface="Verdana"/>
                <a:ea typeface="Verdana"/>
                <a:cs typeface="+mn-cs"/>
              </a:endParaRPr>
            </a:p>
          </p:txBody>
        </p:sp>
        <p:sp>
          <p:nvSpPr>
            <p:cNvPr id="15" name="CuadroTexto 16">
              <a:extLst>
                <a:ext uri="{FF2B5EF4-FFF2-40B4-BE49-F238E27FC236}">
                  <a16:creationId xmlns:a16="http://schemas.microsoft.com/office/drawing/2014/main" id="{41F97E89-CA6C-372F-CE0D-A515E6F2468D}"/>
                </a:ext>
              </a:extLst>
            </p:cNvPr>
            <p:cNvSpPr txBox="1"/>
            <p:nvPr/>
          </p:nvSpPr>
          <p:spPr>
            <a:xfrm rot="430658">
              <a:off x="3521868" y="1557337"/>
              <a:ext cx="683159" cy="253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a:solidFill>
                  <a:schemeClr val="bg1">
                    <a:lumMod val="25000"/>
                  </a:schemeClr>
                </a:solidFill>
                <a:latin typeface="Verdana"/>
                <a:ea typeface="Verdana"/>
                <a:cs typeface="+mn-cs"/>
              </a:endParaRPr>
            </a:p>
          </p:txBody>
        </p:sp>
      </p:grpSp>
    </p:spTree>
    <p:extLst>
      <p:ext uri="{BB962C8B-B14F-4D97-AF65-F5344CB8AC3E}">
        <p14:creationId xmlns:p14="http://schemas.microsoft.com/office/powerpoint/2010/main" val="1611224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7" name="Google Shape;103;p13">
            <a:extLst>
              <a:ext uri="{FF2B5EF4-FFF2-40B4-BE49-F238E27FC236}">
                <a16:creationId xmlns:a16="http://schemas.microsoft.com/office/drawing/2014/main" id="{7AB35154-A90A-0998-202B-3FB46BB1DB53}"/>
              </a:ext>
            </a:extLst>
          </p:cNvPr>
          <p:cNvSpPr txBox="1"/>
          <p:nvPr/>
        </p:nvSpPr>
        <p:spPr>
          <a:xfrm>
            <a:off x="58415" y="828619"/>
            <a:ext cx="4347788" cy="507831"/>
          </a:xfrm>
          <a:prstGeom prst="rect">
            <a:avLst/>
          </a:prstGeom>
          <a:noFill/>
          <a:ln>
            <a:noFill/>
          </a:ln>
        </p:spPr>
        <p:txBody>
          <a:bodyPr spcFirstLastPara="1" wrap="square" lIns="0" tIns="0" rIns="0" bIns="0" anchor="t" anchorCtr="0">
            <a:spAutoFit/>
          </a:bodyPr>
          <a:lstStyle/>
          <a:p>
            <a:pPr algn="just"/>
            <a:r>
              <a:rPr lang="es-ES" sz="1100" dirty="0">
                <a:solidFill>
                  <a:srgbClr val="453C5C"/>
                </a:solidFill>
                <a:latin typeface="Verdana" panose="020B0604030504040204" pitchFamily="34" charset="0"/>
                <a:ea typeface="Verdana" panose="020B0604030504040204" pitchFamily="34" charset="0"/>
                <a:cs typeface="Century Gothic"/>
                <a:sym typeface="Century Gothic"/>
              </a:rPr>
              <a:t>Este grupo tiene la mayor participación en los pasivos del sector público y del nivel nacional, mientras que, en el nivel territorial, ocupa el cuarto lugar.</a:t>
            </a:r>
          </a:p>
        </p:txBody>
      </p:sp>
      <p:sp>
        <p:nvSpPr>
          <p:cNvPr id="8" name="Google Shape;94;p13">
            <a:extLst>
              <a:ext uri="{FF2B5EF4-FFF2-40B4-BE49-F238E27FC236}">
                <a16:creationId xmlns:a16="http://schemas.microsoft.com/office/drawing/2014/main" id="{BDD3ADE1-AE67-6EFC-4E5F-B2A0DC94FB5C}"/>
              </a:ext>
            </a:extLst>
          </p:cNvPr>
          <p:cNvSpPr txBox="1"/>
          <p:nvPr/>
        </p:nvSpPr>
        <p:spPr>
          <a:xfrm>
            <a:off x="78683" y="79008"/>
            <a:ext cx="4307253" cy="738664"/>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CO" sz="2400" b="1" dirty="0">
                <a:solidFill>
                  <a:srgbClr val="453C5C"/>
                </a:solidFill>
                <a:latin typeface="Verdana" panose="020B0604030504040204" pitchFamily="34" charset="0"/>
                <a:ea typeface="Verdana" panose="020B0604030504040204" pitchFamily="34" charset="0"/>
                <a:cs typeface="Century Gothic"/>
                <a:sym typeface="Century Gothic"/>
              </a:rPr>
              <a:t>Emisión y colocación de títulos de deuda</a:t>
            </a:r>
          </a:p>
        </p:txBody>
      </p:sp>
      <p:sp>
        <p:nvSpPr>
          <p:cNvPr id="16" name="Google Shape;96;p13">
            <a:extLst>
              <a:ext uri="{FF2B5EF4-FFF2-40B4-BE49-F238E27FC236}">
                <a16:creationId xmlns:a16="http://schemas.microsoft.com/office/drawing/2014/main" id="{A7127770-4F55-BB8B-F078-45797719CC2A}"/>
              </a:ext>
            </a:extLst>
          </p:cNvPr>
          <p:cNvSpPr txBox="1"/>
          <p:nvPr/>
        </p:nvSpPr>
        <p:spPr>
          <a:xfrm>
            <a:off x="3359140" y="5179371"/>
            <a:ext cx="1037865" cy="193451"/>
          </a:xfrm>
          <a:prstGeom prst="rect">
            <a:avLst/>
          </a:prstGeom>
          <a:noFill/>
          <a:ln>
            <a:noFill/>
          </a:ln>
        </p:spPr>
        <p:txBody>
          <a:bodyPr spcFirstLastPara="1" wrap="square" lIns="0" tIns="0" rIns="0" bIns="0" anchor="t" anchorCtr="0">
            <a:spAutoFit/>
          </a:bodyPr>
          <a:lstStyle/>
          <a:p>
            <a:pPr algn="r">
              <a:lnSpc>
                <a:spcPct val="128000"/>
              </a:lnSpc>
            </a:pPr>
            <a:r>
              <a:rPr lang="es-CO" sz="982"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982" b="1" dirty="0">
              <a:latin typeface="Verdana" panose="020B0604030504040204" pitchFamily="34" charset="0"/>
              <a:ea typeface="Verdana" panose="020B0604030504040204" pitchFamily="34" charset="0"/>
            </a:endParaRPr>
          </a:p>
        </p:txBody>
      </p:sp>
      <p:sp>
        <p:nvSpPr>
          <p:cNvPr id="36" name="CuadroTexto 35">
            <a:extLst>
              <a:ext uri="{FF2B5EF4-FFF2-40B4-BE49-F238E27FC236}">
                <a16:creationId xmlns:a16="http://schemas.microsoft.com/office/drawing/2014/main" id="{4234E7B0-7A33-C9F0-327E-341F11DDE0C7}"/>
              </a:ext>
            </a:extLst>
          </p:cNvPr>
          <p:cNvSpPr txBox="1"/>
          <p:nvPr/>
        </p:nvSpPr>
        <p:spPr>
          <a:xfrm>
            <a:off x="67613" y="3895452"/>
            <a:ext cx="4329393" cy="1184940"/>
          </a:xfrm>
          <a:prstGeom prst="rect">
            <a:avLst/>
          </a:prstGeom>
          <a:noFill/>
        </p:spPr>
        <p:txBody>
          <a:bodyPr wrap="square">
            <a:spAutoFit/>
          </a:bodyPr>
          <a:lstStyle/>
          <a:p>
            <a:pPr algn="ctr"/>
            <a:r>
              <a:rPr lang="es-ES" sz="1100" b="1" dirty="0">
                <a:solidFill>
                  <a:srgbClr val="453C5C"/>
                </a:solidFill>
                <a:latin typeface="Verdana" panose="020B0604030504040204" pitchFamily="34" charset="0"/>
                <a:ea typeface="Verdana" panose="020B0604030504040204" pitchFamily="34" charset="0"/>
              </a:rPr>
              <a:t>Variación</a:t>
            </a:r>
            <a:r>
              <a:rPr lang="es-ES" sz="1100" dirty="0">
                <a:solidFill>
                  <a:srgbClr val="453C5C"/>
                </a:solidFill>
                <a:latin typeface="Verdana" panose="020B0604030504040204" pitchFamily="34" charset="0"/>
                <a:ea typeface="Verdana" panose="020B0604030504040204" pitchFamily="34" charset="0"/>
              </a:rPr>
              <a:t> respecto a diciembre de 2023:</a:t>
            </a:r>
          </a:p>
          <a:p>
            <a:pPr algn="ctr"/>
            <a:endParaRPr lang="es-ES" sz="900" dirty="0">
              <a:solidFill>
                <a:srgbClr val="453C5C"/>
              </a:solidFill>
              <a:latin typeface="Verdana" panose="020B0604030504040204" pitchFamily="34" charset="0"/>
              <a:ea typeface="Verdana" panose="020B0604030504040204" pitchFamily="34" charset="0"/>
            </a:endParaRPr>
          </a:p>
          <a:p>
            <a:pPr algn="ctr"/>
            <a:r>
              <a:rPr lang="es-CO" sz="1100" b="1" dirty="0">
                <a:solidFill>
                  <a:srgbClr val="453C5C"/>
                </a:solidFill>
                <a:latin typeface="Verdana" panose="020B0604030504040204" pitchFamily="34" charset="0"/>
                <a:ea typeface="Verdana" panose="020B0604030504040204" pitchFamily="34" charset="0"/>
              </a:rPr>
              <a:t>Sector Público: </a:t>
            </a:r>
            <a:r>
              <a:rPr lang="es-CO" sz="1100" dirty="0">
                <a:solidFill>
                  <a:srgbClr val="FD6A00"/>
                </a:solidFill>
                <a:latin typeface="Verdana" panose="020B0604030504040204" pitchFamily="34" charset="0"/>
                <a:ea typeface="Verdana" panose="020B0604030504040204" pitchFamily="34" charset="0"/>
              </a:rPr>
              <a:t>$86.556,0  </a:t>
            </a:r>
          </a:p>
          <a:p>
            <a:pPr algn="just"/>
            <a:r>
              <a:rPr lang="es-ES" sz="1100" b="1" dirty="0">
                <a:solidFill>
                  <a:srgbClr val="453C5C"/>
                </a:solidFill>
                <a:latin typeface="Verdana" panose="020B0604030504040204" pitchFamily="34" charset="0"/>
                <a:ea typeface="Verdana" panose="020B0604030504040204" pitchFamily="34" charset="0"/>
              </a:rPr>
              <a:t>Nivel Nacional: </a:t>
            </a:r>
            <a:r>
              <a:rPr lang="es-ES" sz="1100" dirty="0">
                <a:solidFill>
                  <a:srgbClr val="007E80"/>
                </a:solidFill>
                <a:latin typeface="Verdana" panose="020B0604030504040204" pitchFamily="34" charset="0"/>
                <a:ea typeface="Verdana" panose="020B0604030504040204" pitchFamily="34" charset="0"/>
              </a:rPr>
              <a:t>$73.037,9 </a:t>
            </a:r>
            <a:r>
              <a:rPr lang="es-ES" sz="1100" b="1" dirty="0">
                <a:solidFill>
                  <a:srgbClr val="453C5C"/>
                </a:solidFill>
                <a:latin typeface="Verdana" panose="020B0604030504040204" pitchFamily="34" charset="0"/>
                <a:ea typeface="Verdana" panose="020B0604030504040204" pitchFamily="34" charset="0"/>
              </a:rPr>
              <a:t>Nivel Territorial: </a:t>
            </a:r>
            <a:r>
              <a:rPr lang="es-ES" sz="1100" dirty="0">
                <a:solidFill>
                  <a:srgbClr val="2FCB7D"/>
                </a:solidFill>
                <a:latin typeface="Verdana" panose="020B0604030504040204" pitchFamily="34" charset="0"/>
                <a:ea typeface="Verdana" panose="020B0604030504040204" pitchFamily="34" charset="0"/>
              </a:rPr>
              <a:t>($719,7)</a:t>
            </a:r>
          </a:p>
          <a:p>
            <a:pPr algn="just"/>
            <a:endParaRPr lang="es-ES" sz="800" dirty="0">
              <a:solidFill>
                <a:srgbClr val="2FCB7D"/>
              </a:solidFill>
              <a:latin typeface="Verdana" panose="020B0604030504040204" pitchFamily="34" charset="0"/>
              <a:ea typeface="Verdana" panose="020B0604030504040204" pitchFamily="34" charset="0"/>
            </a:endParaRPr>
          </a:p>
          <a:p>
            <a:pPr algn="just"/>
            <a:r>
              <a:rPr lang="es-ES" sz="1050" dirty="0">
                <a:solidFill>
                  <a:srgbClr val="453C5C"/>
                </a:solidFill>
                <a:latin typeface="Verdana" panose="020B0604030504040204" pitchFamily="34" charset="0"/>
                <a:ea typeface="Verdana" panose="020B0604030504040204" pitchFamily="34" charset="0"/>
              </a:rPr>
              <a:t>Este comportamiento se explica principalmente por variación de los conceptos de financiamiento de largo plazo. </a:t>
            </a:r>
            <a:endParaRPr lang="es-CO" sz="1050" dirty="0">
              <a:solidFill>
                <a:srgbClr val="453C5C"/>
              </a:solidFill>
              <a:latin typeface="Verdana" panose="020B0604030504040204" pitchFamily="34" charset="0"/>
              <a:ea typeface="Verdana" panose="020B0604030504040204" pitchFamily="34" charset="0"/>
            </a:endParaRPr>
          </a:p>
        </p:txBody>
      </p:sp>
      <p:cxnSp>
        <p:nvCxnSpPr>
          <p:cNvPr id="96" name="Conector recto 95">
            <a:extLst>
              <a:ext uri="{FF2B5EF4-FFF2-40B4-BE49-F238E27FC236}">
                <a16:creationId xmlns:a16="http://schemas.microsoft.com/office/drawing/2014/main" id="{B4278ECA-6AD5-C865-3F17-82E93330D5BD}"/>
              </a:ext>
            </a:extLst>
          </p:cNvPr>
          <p:cNvCxnSpPr>
            <a:cxnSpLocks/>
          </p:cNvCxnSpPr>
          <p:nvPr/>
        </p:nvCxnSpPr>
        <p:spPr>
          <a:xfrm>
            <a:off x="4603406" y="541415"/>
            <a:ext cx="0" cy="5760000"/>
          </a:xfrm>
          <a:prstGeom prst="line">
            <a:avLst/>
          </a:prstGeom>
          <a:ln w="12700">
            <a:solidFill>
              <a:srgbClr val="F63700"/>
            </a:solidFill>
            <a:prstDash val="sysDash"/>
          </a:ln>
        </p:spPr>
        <p:style>
          <a:lnRef idx="1">
            <a:schemeClr val="accent1"/>
          </a:lnRef>
          <a:fillRef idx="0">
            <a:schemeClr val="accent1"/>
          </a:fillRef>
          <a:effectRef idx="0">
            <a:schemeClr val="accent1"/>
          </a:effectRef>
          <a:fontRef idx="minor">
            <a:schemeClr val="tx1"/>
          </a:fontRef>
        </p:style>
      </p:cxnSp>
      <p:sp>
        <p:nvSpPr>
          <p:cNvPr id="98" name="CuadroTexto 97">
            <a:extLst>
              <a:ext uri="{FF2B5EF4-FFF2-40B4-BE49-F238E27FC236}">
                <a16:creationId xmlns:a16="http://schemas.microsoft.com/office/drawing/2014/main" id="{9797AD07-9C17-1C7D-BEA6-B3A9031D4423}"/>
              </a:ext>
            </a:extLst>
          </p:cNvPr>
          <p:cNvSpPr txBox="1"/>
          <p:nvPr/>
        </p:nvSpPr>
        <p:spPr>
          <a:xfrm>
            <a:off x="4848346" y="4649241"/>
            <a:ext cx="4166807" cy="245058"/>
          </a:xfrm>
          <a:prstGeom prst="rect">
            <a:avLst/>
          </a:prstGeom>
          <a:solidFill>
            <a:schemeClr val="bg1">
              <a:lumMod val="85000"/>
            </a:schemeClr>
          </a:solidFill>
        </p:spPr>
        <p:txBody>
          <a:bodyPr wrap="square" tIns="36000" bIns="36000">
            <a:spAutoFit/>
          </a:bodyPr>
          <a:lstStyle/>
          <a:p>
            <a:pPr algn="ctr"/>
            <a:r>
              <a:rPr lang="es-ES" sz="1120" b="1" spc="100" dirty="0">
                <a:solidFill>
                  <a:srgbClr val="453C5C"/>
                </a:solidFill>
                <a:latin typeface="Verdana" panose="020B0604030504040204" pitchFamily="34" charset="0"/>
              </a:rPr>
              <a:t>Entidades que reportan los mayores saldos</a:t>
            </a:r>
            <a:endParaRPr lang="es-CO" sz="1120" b="1" spc="100" dirty="0">
              <a:solidFill>
                <a:srgbClr val="453C5C"/>
              </a:solidFill>
            </a:endParaRPr>
          </a:p>
        </p:txBody>
      </p:sp>
      <p:sp>
        <p:nvSpPr>
          <p:cNvPr id="22" name="CuadroTexto 21">
            <a:extLst>
              <a:ext uri="{FF2B5EF4-FFF2-40B4-BE49-F238E27FC236}">
                <a16:creationId xmlns:a16="http://schemas.microsoft.com/office/drawing/2014/main" id="{04993496-3FC5-4E16-9E5F-7155BD178889}"/>
              </a:ext>
            </a:extLst>
          </p:cNvPr>
          <p:cNvSpPr txBox="1"/>
          <p:nvPr/>
        </p:nvSpPr>
        <p:spPr>
          <a:xfrm>
            <a:off x="4889746" y="90159"/>
            <a:ext cx="4026443" cy="938719"/>
          </a:xfrm>
          <a:prstGeom prst="rect">
            <a:avLst/>
          </a:prstGeom>
          <a:gradFill>
            <a:gsLst>
              <a:gs pos="89000">
                <a:srgbClr val="F6F6F6"/>
              </a:gs>
              <a:gs pos="26000">
                <a:schemeClr val="bg1"/>
              </a:gs>
            </a:gsLst>
            <a:lin ang="5400000" scaled="1"/>
          </a:gradFill>
        </p:spPr>
        <p:txBody>
          <a:bodyPr wrap="square">
            <a:spAutoFit/>
          </a:bodyPr>
          <a:lstStyle/>
          <a:p>
            <a:pPr algn="just"/>
            <a:r>
              <a:rPr lang="es-ES" sz="1100" dirty="0">
                <a:solidFill>
                  <a:srgbClr val="453C5C"/>
                </a:solidFill>
                <a:latin typeface="Verdana" panose="020B0604030504040204" pitchFamily="34" charset="0"/>
                <a:ea typeface="Verdana" panose="020B0604030504040204" pitchFamily="34" charset="0"/>
              </a:rPr>
              <a:t>La cuenta </a:t>
            </a:r>
            <a:r>
              <a:rPr lang="es-ES" sz="1100" b="1" dirty="0">
                <a:solidFill>
                  <a:srgbClr val="FD6A00"/>
                </a:solidFill>
                <a:latin typeface="Verdana" panose="020B0604030504040204" pitchFamily="34" charset="0"/>
                <a:ea typeface="Verdana" panose="020B0604030504040204" pitchFamily="34" charset="0"/>
              </a:rPr>
              <a:t>Financiamiento interno L.P. </a:t>
            </a:r>
            <a:r>
              <a:rPr lang="es-ES" sz="1100" dirty="0">
                <a:solidFill>
                  <a:srgbClr val="453C5C"/>
                </a:solidFill>
                <a:latin typeface="Verdana" panose="020B0604030504040204" pitchFamily="34" charset="0"/>
                <a:ea typeface="Verdana" panose="020B0604030504040204" pitchFamily="34" charset="0"/>
              </a:rPr>
              <a:t>es la más representativa del grupo en el sector público y en el nivel nacional, mientras que en el territorial es </a:t>
            </a:r>
            <a:r>
              <a:rPr lang="es-ES" sz="1100" b="1" dirty="0">
                <a:solidFill>
                  <a:srgbClr val="2FCB7D"/>
                </a:solidFill>
                <a:latin typeface="Verdana" panose="020B0604030504040204" pitchFamily="34" charset="0"/>
                <a:ea typeface="Verdana" panose="020B0604030504040204" pitchFamily="34" charset="0"/>
              </a:rPr>
              <a:t>Financiamiento externo L.P</a:t>
            </a:r>
            <a:r>
              <a:rPr lang="es-ES" sz="1100" dirty="0">
                <a:solidFill>
                  <a:srgbClr val="453C5C"/>
                </a:solidFill>
                <a:latin typeface="Verdana" panose="020B0604030504040204" pitchFamily="34" charset="0"/>
                <a:ea typeface="Verdana" panose="020B0604030504040204" pitchFamily="34" charset="0"/>
              </a:rPr>
              <a:t>. A continuación, se presentan los conceptos más representativos:</a:t>
            </a:r>
            <a:endParaRPr lang="es-CO" sz="1100" dirty="0">
              <a:solidFill>
                <a:srgbClr val="453C5C"/>
              </a:solidFill>
              <a:latin typeface="Verdana" panose="020B0604030504040204" pitchFamily="34" charset="0"/>
              <a:ea typeface="Verdana" panose="020B0604030504040204" pitchFamily="34" charset="0"/>
            </a:endParaRPr>
          </a:p>
        </p:txBody>
      </p:sp>
      <p:grpSp>
        <p:nvGrpSpPr>
          <p:cNvPr id="75" name="Grupo 74">
            <a:extLst>
              <a:ext uri="{FF2B5EF4-FFF2-40B4-BE49-F238E27FC236}">
                <a16:creationId xmlns:a16="http://schemas.microsoft.com/office/drawing/2014/main" id="{415141DE-6A72-5D0A-8D0C-1269DA87CD43}"/>
              </a:ext>
            </a:extLst>
          </p:cNvPr>
          <p:cNvGrpSpPr/>
          <p:nvPr/>
        </p:nvGrpSpPr>
        <p:grpSpPr>
          <a:xfrm>
            <a:off x="4821333" y="5089684"/>
            <a:ext cx="4064986" cy="1529688"/>
            <a:chOff x="4770423" y="5007796"/>
            <a:chExt cx="4064986" cy="1529688"/>
          </a:xfrm>
        </p:grpSpPr>
        <p:sp>
          <p:nvSpPr>
            <p:cNvPr id="68" name="Google Shape;552;p24">
              <a:extLst>
                <a:ext uri="{FF2B5EF4-FFF2-40B4-BE49-F238E27FC236}">
                  <a16:creationId xmlns:a16="http://schemas.microsoft.com/office/drawing/2014/main" id="{44DD198F-0263-65D2-91AD-6A6E3213D309}"/>
                </a:ext>
              </a:extLst>
            </p:cNvPr>
            <p:cNvSpPr>
              <a:spLocks noChangeAspect="1"/>
            </p:cNvSpPr>
            <p:nvPr/>
          </p:nvSpPr>
          <p:spPr>
            <a:xfrm>
              <a:off x="6836960" y="5853484"/>
              <a:ext cx="1932267" cy="684000"/>
            </a:xfrm>
            <a:prstGeom prst="parallelogram">
              <a:avLst>
                <a:gd name="adj" fmla="val 27646"/>
              </a:avLst>
            </a:prstGeom>
            <a:noFill/>
            <a:ln>
              <a:gradFill>
                <a:gsLst>
                  <a:gs pos="0">
                    <a:srgbClr val="5AD999"/>
                  </a:gs>
                  <a:gs pos="100000">
                    <a:srgbClr val="BEED80"/>
                  </a:gs>
                </a:gsLst>
                <a:lin ang="5400000" scaled="1"/>
              </a:gradFill>
            </a:ln>
          </p:spPr>
          <p:txBody>
            <a:bodyPr lIns="36000" tIns="36000" rIns="36000" bIns="36000"/>
            <a:lstStyle/>
            <a:p>
              <a:pPr algn="ctr"/>
              <a:endParaRPr lang="es-CO" sz="1100" dirty="0">
                <a:solidFill>
                  <a:srgbClr val="453C5C"/>
                </a:solidFill>
                <a:latin typeface="Verdana" panose="020B0604030504040204" pitchFamily="34" charset="0"/>
                <a:ea typeface="Verdana" panose="020B0604030504040204" pitchFamily="34" charset="0"/>
              </a:endParaRPr>
            </a:p>
          </p:txBody>
        </p:sp>
        <p:sp>
          <p:nvSpPr>
            <p:cNvPr id="69" name="Google Shape;552;p24">
              <a:extLst>
                <a:ext uri="{FF2B5EF4-FFF2-40B4-BE49-F238E27FC236}">
                  <a16:creationId xmlns:a16="http://schemas.microsoft.com/office/drawing/2014/main" id="{A046C971-3C9A-8D98-A084-9701CC1D30AA}"/>
                </a:ext>
              </a:extLst>
            </p:cNvPr>
            <p:cNvSpPr>
              <a:spLocks noChangeAspect="1"/>
            </p:cNvSpPr>
            <p:nvPr/>
          </p:nvSpPr>
          <p:spPr>
            <a:xfrm>
              <a:off x="4770423" y="5853484"/>
              <a:ext cx="2083340" cy="684000"/>
            </a:xfrm>
            <a:prstGeom prst="parallelogram">
              <a:avLst>
                <a:gd name="adj" fmla="val 28949"/>
              </a:avLst>
            </a:prstGeom>
            <a:noFill/>
            <a:ln>
              <a:gradFill>
                <a:gsLst>
                  <a:gs pos="0">
                    <a:srgbClr val="007E80"/>
                  </a:gs>
                  <a:gs pos="100000">
                    <a:srgbClr val="89FBE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70" name="Google Shape;552;p24">
              <a:extLst>
                <a:ext uri="{FF2B5EF4-FFF2-40B4-BE49-F238E27FC236}">
                  <a16:creationId xmlns:a16="http://schemas.microsoft.com/office/drawing/2014/main" id="{CA4CA7C5-F0E3-D72C-FA13-EB5856933D47}"/>
                </a:ext>
              </a:extLst>
            </p:cNvPr>
            <p:cNvSpPr>
              <a:spLocks noChangeAspect="1"/>
            </p:cNvSpPr>
            <p:nvPr/>
          </p:nvSpPr>
          <p:spPr>
            <a:xfrm>
              <a:off x="5889762" y="5051338"/>
              <a:ext cx="1982038" cy="684000"/>
            </a:xfrm>
            <a:prstGeom prst="parallelogram">
              <a:avLst>
                <a:gd name="adj" fmla="val 28277"/>
              </a:avLst>
            </a:prstGeom>
            <a:noFill/>
            <a:ln w="12700">
              <a:gradFill>
                <a:gsLst>
                  <a:gs pos="0">
                    <a:srgbClr val="FD6A00"/>
                  </a:gs>
                  <a:gs pos="100000">
                    <a:srgbClr val="EEB85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71" name="Google Shape;552;p24">
              <a:extLst>
                <a:ext uri="{FF2B5EF4-FFF2-40B4-BE49-F238E27FC236}">
                  <a16:creationId xmlns:a16="http://schemas.microsoft.com/office/drawing/2014/main" id="{1C2D42CD-329B-A946-9976-5551D94EE618}"/>
                </a:ext>
              </a:extLst>
            </p:cNvPr>
            <p:cNvSpPr>
              <a:spLocks noChangeAspect="1"/>
            </p:cNvSpPr>
            <p:nvPr/>
          </p:nvSpPr>
          <p:spPr>
            <a:xfrm>
              <a:off x="5965055" y="5007796"/>
              <a:ext cx="1982038" cy="684000"/>
            </a:xfrm>
            <a:prstGeom prst="roundRect">
              <a:avLst/>
            </a:prstGeom>
            <a:gradFill>
              <a:gsLst>
                <a:gs pos="21000">
                  <a:srgbClr val="FD6A00"/>
                </a:gs>
                <a:gs pos="98000">
                  <a:srgbClr val="EEB85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DGCPTN</a:t>
              </a:r>
              <a:r>
                <a:rPr lang="es-CO" sz="1100" dirty="0">
                  <a:solidFill>
                    <a:schemeClr val="bg1"/>
                  </a:solidFill>
                  <a:latin typeface="Verdana" panose="020B0604030504040204" pitchFamily="34" charset="0"/>
                  <a:ea typeface="Verdana" panose="020B0604030504040204" pitchFamily="34" charset="0"/>
                </a:rPr>
                <a:t> – 94,2% </a:t>
              </a:r>
            </a:p>
          </p:txBody>
        </p:sp>
        <p:sp>
          <p:nvSpPr>
            <p:cNvPr id="72" name="Google Shape;552;p24">
              <a:extLst>
                <a:ext uri="{FF2B5EF4-FFF2-40B4-BE49-F238E27FC236}">
                  <a16:creationId xmlns:a16="http://schemas.microsoft.com/office/drawing/2014/main" id="{D27893CD-6394-BC72-A0EC-B05346238C26}"/>
                </a:ext>
              </a:extLst>
            </p:cNvPr>
            <p:cNvSpPr>
              <a:spLocks noChangeAspect="1"/>
            </p:cNvSpPr>
            <p:nvPr/>
          </p:nvSpPr>
          <p:spPr>
            <a:xfrm>
              <a:off x="4849247" y="5802685"/>
              <a:ext cx="1927691" cy="684000"/>
            </a:xfrm>
            <a:prstGeom prst="roundRect">
              <a:avLst/>
            </a:prstGeom>
            <a:gradFill>
              <a:gsLst>
                <a:gs pos="24000">
                  <a:srgbClr val="007E80"/>
                </a:gs>
                <a:gs pos="100000">
                  <a:srgbClr val="89FBE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DGCPTN</a:t>
              </a:r>
              <a:r>
                <a:rPr lang="es-CO" sz="1100" dirty="0">
                  <a:solidFill>
                    <a:schemeClr val="bg1"/>
                  </a:solidFill>
                  <a:latin typeface="Verdana" panose="020B0604030504040204" pitchFamily="34" charset="0"/>
                  <a:ea typeface="Verdana" panose="020B0604030504040204" pitchFamily="34" charset="0"/>
                </a:rPr>
                <a:t> – 93,8% </a:t>
              </a:r>
            </a:p>
          </p:txBody>
        </p:sp>
        <p:sp>
          <p:nvSpPr>
            <p:cNvPr id="73" name="Google Shape;552;p24">
              <a:extLst>
                <a:ext uri="{FF2B5EF4-FFF2-40B4-BE49-F238E27FC236}">
                  <a16:creationId xmlns:a16="http://schemas.microsoft.com/office/drawing/2014/main" id="{EC839BFB-F683-E88B-5C60-16AE96DE677F}"/>
                </a:ext>
              </a:extLst>
            </p:cNvPr>
            <p:cNvSpPr>
              <a:spLocks noChangeAspect="1"/>
            </p:cNvSpPr>
            <p:nvPr/>
          </p:nvSpPr>
          <p:spPr>
            <a:xfrm>
              <a:off x="6903142" y="5802685"/>
              <a:ext cx="1932267" cy="684000"/>
            </a:xfrm>
            <a:prstGeom prst="roundRect">
              <a:avLst/>
            </a:prstGeom>
            <a:gradFill>
              <a:gsLst>
                <a:gs pos="7000">
                  <a:srgbClr val="5AD999"/>
                </a:gs>
                <a:gs pos="100000">
                  <a:srgbClr val="BEED80"/>
                </a:gs>
              </a:gsLst>
              <a:lin ang="0" scaled="0"/>
            </a:gradFill>
            <a:ln>
              <a:noFill/>
            </a:ln>
          </p:spPr>
          <p:txBody>
            <a:bodyPr lIns="36000" tIns="36000" rIns="36000" bIns="36000"/>
            <a:lstStyle/>
            <a:p>
              <a:pPr algn="ctr"/>
              <a:r>
                <a:rPr lang="es-CO" sz="1100" b="1" dirty="0">
                  <a:solidFill>
                    <a:srgbClr val="453C5C"/>
                  </a:solidFill>
                  <a:latin typeface="Verdana" panose="020B0604030504040204" pitchFamily="34" charset="0"/>
                </a:rPr>
                <a:t>EPM</a:t>
              </a:r>
              <a:r>
                <a:rPr lang="es-CO" sz="1100" dirty="0">
                  <a:solidFill>
                    <a:srgbClr val="453C5C"/>
                  </a:solidFill>
                  <a:latin typeface="Verdana" panose="020B0604030504040204" pitchFamily="34" charset="0"/>
                </a:rPr>
                <a:t> – 43,8% </a:t>
              </a:r>
            </a:p>
            <a:p>
              <a:pPr algn="ctr"/>
              <a:r>
                <a:rPr lang="es-CO" sz="1100" b="1" dirty="0">
                  <a:solidFill>
                    <a:srgbClr val="453C5C"/>
                  </a:solidFill>
                  <a:latin typeface="Verdana" panose="020B0604030504040204" pitchFamily="34" charset="0"/>
                </a:rPr>
                <a:t>Enel</a:t>
              </a:r>
              <a:r>
                <a:rPr lang="es-CO" sz="1100" dirty="0">
                  <a:solidFill>
                    <a:srgbClr val="453C5C"/>
                  </a:solidFill>
                  <a:latin typeface="Verdana" panose="020B0604030504040204" pitchFamily="34" charset="0"/>
                </a:rPr>
                <a:t> – 20,5% </a:t>
              </a:r>
            </a:p>
            <a:p>
              <a:pPr algn="ctr"/>
              <a:r>
                <a:rPr lang="es-CO" sz="1100" b="1" dirty="0">
                  <a:solidFill>
                    <a:srgbClr val="453C5C"/>
                  </a:solidFill>
                  <a:latin typeface="Verdana" panose="020B0604030504040204" pitchFamily="34" charset="0"/>
                </a:rPr>
                <a:t>Bogotá</a:t>
              </a:r>
              <a:r>
                <a:rPr lang="es-CO" sz="1100" dirty="0">
                  <a:solidFill>
                    <a:srgbClr val="453C5C"/>
                  </a:solidFill>
                  <a:latin typeface="Verdana" panose="020B0604030504040204" pitchFamily="34" charset="0"/>
                </a:rPr>
                <a:t> – 16,0% </a:t>
              </a:r>
            </a:p>
          </p:txBody>
        </p:sp>
      </p:grpSp>
      <p:pic>
        <p:nvPicPr>
          <p:cNvPr id="3" name="Imagen 2">
            <a:extLst>
              <a:ext uri="{FF2B5EF4-FFF2-40B4-BE49-F238E27FC236}">
                <a16:creationId xmlns:a16="http://schemas.microsoft.com/office/drawing/2014/main" id="{96C40400-D846-1FBA-0631-1C5910EE8B1B}"/>
              </a:ext>
            </a:extLst>
          </p:cNvPr>
          <p:cNvPicPr>
            <a:picLocks noChangeAspect="1"/>
          </p:cNvPicPr>
          <p:nvPr/>
        </p:nvPicPr>
        <p:blipFill>
          <a:blip r:embed="rId2"/>
          <a:stretch>
            <a:fillRect/>
          </a:stretch>
        </p:blipFill>
        <p:spPr>
          <a:xfrm>
            <a:off x="-875768" y="1144848"/>
            <a:ext cx="6310677" cy="3132000"/>
          </a:xfrm>
          <a:prstGeom prst="rect">
            <a:avLst/>
          </a:prstGeom>
        </p:spPr>
      </p:pic>
      <p:grpSp>
        <p:nvGrpSpPr>
          <p:cNvPr id="21" name="Grupo 20">
            <a:extLst>
              <a:ext uri="{FF2B5EF4-FFF2-40B4-BE49-F238E27FC236}">
                <a16:creationId xmlns:a16="http://schemas.microsoft.com/office/drawing/2014/main" id="{7D967158-D36B-4CEB-9889-4996BF589D10}"/>
              </a:ext>
            </a:extLst>
          </p:cNvPr>
          <p:cNvGrpSpPr/>
          <p:nvPr/>
        </p:nvGrpSpPr>
        <p:grpSpPr>
          <a:xfrm>
            <a:off x="-96430" y="5183381"/>
            <a:ext cx="4752000" cy="1692000"/>
            <a:chOff x="0" y="0"/>
            <a:chExt cx="5869515" cy="2600707"/>
          </a:xfrm>
        </p:grpSpPr>
        <p:grpSp>
          <p:nvGrpSpPr>
            <p:cNvPr id="23" name="Grupo 22">
              <a:extLst>
                <a:ext uri="{FF2B5EF4-FFF2-40B4-BE49-F238E27FC236}">
                  <a16:creationId xmlns:a16="http://schemas.microsoft.com/office/drawing/2014/main" id="{E71BD212-A269-97B9-2760-CF073E240F57}"/>
                </a:ext>
              </a:extLst>
            </p:cNvPr>
            <p:cNvGrpSpPr/>
            <p:nvPr/>
          </p:nvGrpSpPr>
          <p:grpSpPr>
            <a:xfrm>
              <a:off x="0" y="0"/>
              <a:ext cx="5869515" cy="2600707"/>
              <a:chOff x="0" y="0"/>
              <a:chExt cx="6112951" cy="2915770"/>
            </a:xfrm>
          </p:grpSpPr>
          <p:graphicFrame>
            <p:nvGraphicFramePr>
              <p:cNvPr id="53" name="Gráfico 52">
                <a:extLst>
                  <a:ext uri="{FF2B5EF4-FFF2-40B4-BE49-F238E27FC236}">
                    <a16:creationId xmlns:a16="http://schemas.microsoft.com/office/drawing/2014/main" id="{16F733BF-55AB-BDEB-F021-E95718C65DF4}"/>
                  </a:ext>
                </a:extLst>
              </p:cNvPr>
              <p:cNvGraphicFramePr/>
              <p:nvPr>
                <p:extLst>
                  <p:ext uri="{D42A27DB-BD31-4B8C-83A1-F6EECF244321}">
                    <p14:modId xmlns:p14="http://schemas.microsoft.com/office/powerpoint/2010/main" val="4215442876"/>
                  </p:ext>
                </p:extLst>
              </p:nvPr>
            </p:nvGraphicFramePr>
            <p:xfrm>
              <a:off x="0" y="0"/>
              <a:ext cx="6112951" cy="2915770"/>
            </p:xfrm>
            <a:graphic>
              <a:graphicData uri="http://schemas.openxmlformats.org/drawingml/2006/chart">
                <c:chart xmlns:c="http://schemas.openxmlformats.org/drawingml/2006/chart" xmlns:r="http://schemas.openxmlformats.org/officeDocument/2006/relationships" r:id="rId3"/>
              </a:graphicData>
            </a:graphic>
          </p:graphicFrame>
          <p:sp>
            <p:nvSpPr>
              <p:cNvPr id="54" name="CuadroTexto 21">
                <a:extLst>
                  <a:ext uri="{FF2B5EF4-FFF2-40B4-BE49-F238E27FC236}">
                    <a16:creationId xmlns:a16="http://schemas.microsoft.com/office/drawing/2014/main" id="{5FA70ABD-CA3C-BCAB-C4F4-4DCF95B64746}"/>
                  </a:ext>
                </a:extLst>
              </p:cNvPr>
              <p:cNvSpPr txBox="1"/>
              <p:nvPr/>
            </p:nvSpPr>
            <p:spPr>
              <a:xfrm>
                <a:off x="310479" y="2528116"/>
                <a:ext cx="824322" cy="20161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grpSp>
        <p:sp>
          <p:nvSpPr>
            <p:cNvPr id="46" name="CuadroTexto 15">
              <a:extLst>
                <a:ext uri="{FF2B5EF4-FFF2-40B4-BE49-F238E27FC236}">
                  <a16:creationId xmlns:a16="http://schemas.microsoft.com/office/drawing/2014/main" id="{AC2D8AB9-8A46-90D3-82C0-F8161D7E510A}"/>
                </a:ext>
              </a:extLst>
            </p:cNvPr>
            <p:cNvSpPr txBox="1"/>
            <p:nvPr/>
          </p:nvSpPr>
          <p:spPr>
            <a:xfrm>
              <a:off x="990734" y="2254853"/>
              <a:ext cx="791495"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6773596A-F94E-43D7-BDB1-C868E4536335}"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dirty="0">
                <a:solidFill>
                  <a:schemeClr val="bg1">
                    <a:lumMod val="25000"/>
                  </a:schemeClr>
                </a:solidFill>
                <a:latin typeface="Verdana"/>
                <a:ea typeface="Verdana"/>
                <a:cs typeface="+mn-cs"/>
              </a:endParaRPr>
            </a:p>
          </p:txBody>
        </p:sp>
        <p:sp>
          <p:nvSpPr>
            <p:cNvPr id="49" name="CuadroTexto 16">
              <a:extLst>
                <a:ext uri="{FF2B5EF4-FFF2-40B4-BE49-F238E27FC236}">
                  <a16:creationId xmlns:a16="http://schemas.microsoft.com/office/drawing/2014/main" id="{B052C38F-8E11-A901-49F0-90863B1BC960}"/>
                </a:ext>
              </a:extLst>
            </p:cNvPr>
            <p:cNvSpPr txBox="1"/>
            <p:nvPr/>
          </p:nvSpPr>
          <p:spPr>
            <a:xfrm>
              <a:off x="2250150" y="2265437"/>
              <a:ext cx="791495"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50" name="CuadroTexto 17">
              <a:extLst>
                <a:ext uri="{FF2B5EF4-FFF2-40B4-BE49-F238E27FC236}">
                  <a16:creationId xmlns:a16="http://schemas.microsoft.com/office/drawing/2014/main" id="{FDF99E4A-7875-270F-F06B-680DCCC0718B}"/>
                </a:ext>
              </a:extLst>
            </p:cNvPr>
            <p:cNvSpPr txBox="1"/>
            <p:nvPr/>
          </p:nvSpPr>
          <p:spPr>
            <a:xfrm>
              <a:off x="4127634" y="2269669"/>
              <a:ext cx="791495"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51" name="CuadroTexto 18">
              <a:extLst>
                <a:ext uri="{FF2B5EF4-FFF2-40B4-BE49-F238E27FC236}">
                  <a16:creationId xmlns:a16="http://schemas.microsoft.com/office/drawing/2014/main" id="{C9E9B49F-F8E1-2E53-7473-F1EA53495D03}"/>
                </a:ext>
              </a:extLst>
            </p:cNvPr>
            <p:cNvSpPr txBox="1"/>
            <p:nvPr/>
          </p:nvSpPr>
          <p:spPr>
            <a:xfrm>
              <a:off x="2938067" y="2276020"/>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40280BC4-B417-462C-A004-1DFE81863500}"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dirty="0">
                <a:solidFill>
                  <a:schemeClr val="bg1">
                    <a:lumMod val="25000"/>
                  </a:schemeClr>
                </a:solidFill>
                <a:latin typeface="Verdana"/>
                <a:ea typeface="Verdana"/>
                <a:cs typeface="+mn-cs"/>
              </a:endParaRPr>
            </a:p>
          </p:txBody>
        </p:sp>
        <p:sp>
          <p:nvSpPr>
            <p:cNvPr id="52" name="CuadroTexto 19">
              <a:extLst>
                <a:ext uri="{FF2B5EF4-FFF2-40B4-BE49-F238E27FC236}">
                  <a16:creationId xmlns:a16="http://schemas.microsoft.com/office/drawing/2014/main" id="{AA41AD25-1FD8-321D-769C-86844FB91D20}"/>
                </a:ext>
              </a:extLst>
            </p:cNvPr>
            <p:cNvSpPr txBox="1"/>
            <p:nvPr/>
          </p:nvSpPr>
          <p:spPr>
            <a:xfrm>
              <a:off x="4847300" y="2259087"/>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77967DD3-569B-4E9E-85E7-81B7F392E0CD}"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a:solidFill>
                  <a:schemeClr val="bg1">
                    <a:lumMod val="25000"/>
                  </a:schemeClr>
                </a:solidFill>
                <a:latin typeface="Verdana"/>
                <a:ea typeface="Verdana"/>
                <a:cs typeface="+mn-cs"/>
              </a:endParaRPr>
            </a:p>
          </p:txBody>
        </p:sp>
      </p:grpSp>
      <p:grpSp>
        <p:nvGrpSpPr>
          <p:cNvPr id="55" name="Grupo 54">
            <a:extLst>
              <a:ext uri="{FF2B5EF4-FFF2-40B4-BE49-F238E27FC236}">
                <a16:creationId xmlns:a16="http://schemas.microsoft.com/office/drawing/2014/main" id="{73AB782C-B34A-4F54-BC26-39DD4020CE28}"/>
              </a:ext>
            </a:extLst>
          </p:cNvPr>
          <p:cNvGrpSpPr/>
          <p:nvPr/>
        </p:nvGrpSpPr>
        <p:grpSpPr>
          <a:xfrm>
            <a:off x="4695087" y="1122403"/>
            <a:ext cx="4265521" cy="3384542"/>
            <a:chOff x="0" y="0"/>
            <a:chExt cx="4319852" cy="3381931"/>
          </a:xfrm>
        </p:grpSpPr>
        <p:grpSp>
          <p:nvGrpSpPr>
            <p:cNvPr id="56" name="Grupo 55">
              <a:extLst>
                <a:ext uri="{FF2B5EF4-FFF2-40B4-BE49-F238E27FC236}">
                  <a16:creationId xmlns:a16="http://schemas.microsoft.com/office/drawing/2014/main" id="{BC8059C6-CED0-BC15-C218-DEB776337F99}"/>
                </a:ext>
              </a:extLst>
            </p:cNvPr>
            <p:cNvGrpSpPr/>
            <p:nvPr/>
          </p:nvGrpSpPr>
          <p:grpSpPr>
            <a:xfrm>
              <a:off x="0" y="50972"/>
              <a:ext cx="869995" cy="3330959"/>
              <a:chOff x="0" y="50972"/>
              <a:chExt cx="871765" cy="3295467"/>
            </a:xfrm>
          </p:grpSpPr>
          <p:grpSp>
            <p:nvGrpSpPr>
              <p:cNvPr id="143" name="Grupo 142">
                <a:extLst>
                  <a:ext uri="{FF2B5EF4-FFF2-40B4-BE49-F238E27FC236}">
                    <a16:creationId xmlns:a16="http://schemas.microsoft.com/office/drawing/2014/main" id="{119AF98D-6D72-852E-047C-287606D81930}"/>
                  </a:ext>
                </a:extLst>
              </p:cNvPr>
              <p:cNvGrpSpPr/>
              <p:nvPr/>
            </p:nvGrpSpPr>
            <p:grpSpPr>
              <a:xfrm>
                <a:off x="9516" y="50972"/>
                <a:ext cx="862249" cy="3295467"/>
                <a:chOff x="9516" y="50972"/>
                <a:chExt cx="862249" cy="3295467"/>
              </a:xfrm>
            </p:grpSpPr>
            <p:grpSp>
              <p:nvGrpSpPr>
                <p:cNvPr id="147" name="Grupo 146">
                  <a:extLst>
                    <a:ext uri="{FF2B5EF4-FFF2-40B4-BE49-F238E27FC236}">
                      <a16:creationId xmlns:a16="http://schemas.microsoft.com/office/drawing/2014/main" id="{AC2F9E43-6860-9A5D-3421-3CF4ABC0B680}"/>
                    </a:ext>
                  </a:extLst>
                </p:cNvPr>
                <p:cNvGrpSpPr/>
                <p:nvPr/>
              </p:nvGrpSpPr>
              <p:grpSpPr>
                <a:xfrm>
                  <a:off x="9516" y="50972"/>
                  <a:ext cx="862249" cy="3295467"/>
                  <a:chOff x="9516" y="50972"/>
                  <a:chExt cx="860459" cy="3360780"/>
                </a:xfrm>
              </p:grpSpPr>
              <p:sp>
                <p:nvSpPr>
                  <p:cNvPr id="151" name="Rectángulo 150">
                    <a:extLst>
                      <a:ext uri="{FF2B5EF4-FFF2-40B4-BE49-F238E27FC236}">
                        <a16:creationId xmlns:a16="http://schemas.microsoft.com/office/drawing/2014/main" id="{BBA2A191-8A11-4377-AAF6-B67454ABB9EB}"/>
                      </a:ext>
                    </a:extLst>
                  </p:cNvPr>
                  <p:cNvSpPr/>
                  <p:nvPr/>
                </p:nvSpPr>
                <p:spPr>
                  <a:xfrm>
                    <a:off x="72872" y="62404"/>
                    <a:ext cx="562051" cy="702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Sector Público</a:t>
                    </a:r>
                  </a:p>
                </p:txBody>
              </p:sp>
              <p:sp>
                <p:nvSpPr>
                  <p:cNvPr id="152" name="Rectángulo 151">
                    <a:extLst>
                      <a:ext uri="{FF2B5EF4-FFF2-40B4-BE49-F238E27FC236}">
                        <a16:creationId xmlns:a16="http://schemas.microsoft.com/office/drawing/2014/main" id="{64DB5931-F0C5-DC39-3107-9AF7DDD6C4C1}"/>
                      </a:ext>
                    </a:extLst>
                  </p:cNvPr>
                  <p:cNvSpPr/>
                  <p:nvPr/>
                </p:nvSpPr>
                <p:spPr>
                  <a:xfrm>
                    <a:off x="72870" y="794429"/>
                    <a:ext cx="562052" cy="324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5F498ABC-9148-4299-8E91-C858CCD117B6}"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61,1%</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53" name="Elipse 152">
                    <a:extLst>
                      <a:ext uri="{FF2B5EF4-FFF2-40B4-BE49-F238E27FC236}">
                        <a16:creationId xmlns:a16="http://schemas.microsoft.com/office/drawing/2014/main" id="{E09D5539-3495-018C-1B29-CE4A37E17D11}"/>
                      </a:ext>
                    </a:extLst>
                  </p:cNvPr>
                  <p:cNvSpPr/>
                  <p:nvPr/>
                </p:nvSpPr>
                <p:spPr>
                  <a:xfrm>
                    <a:off x="72872" y="62403"/>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54" name="Elipse 153">
                    <a:extLst>
                      <a:ext uri="{FF2B5EF4-FFF2-40B4-BE49-F238E27FC236}">
                        <a16:creationId xmlns:a16="http://schemas.microsoft.com/office/drawing/2014/main" id="{55072CB2-B60B-D609-9E1D-F30636604869}"/>
                      </a:ext>
                    </a:extLst>
                  </p:cNvPr>
                  <p:cNvSpPr/>
                  <p:nvPr/>
                </p:nvSpPr>
                <p:spPr>
                  <a:xfrm>
                    <a:off x="9516" y="104315"/>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55" name="Elipse 154">
                    <a:extLst>
                      <a:ext uri="{FF2B5EF4-FFF2-40B4-BE49-F238E27FC236}">
                        <a16:creationId xmlns:a16="http://schemas.microsoft.com/office/drawing/2014/main" id="{E1DF95AA-5623-65CB-E600-59DC75B6D00B}"/>
                      </a:ext>
                    </a:extLst>
                  </p:cNvPr>
                  <p:cNvSpPr/>
                  <p:nvPr/>
                </p:nvSpPr>
                <p:spPr>
                  <a:xfrm>
                    <a:off x="32895" y="50972"/>
                    <a:ext cx="576000"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56" name="Rectángulo 155">
                    <a:extLst>
                      <a:ext uri="{FF2B5EF4-FFF2-40B4-BE49-F238E27FC236}">
                        <a16:creationId xmlns:a16="http://schemas.microsoft.com/office/drawing/2014/main" id="{A2E31432-39CC-FEAD-3C5D-63EC149A1D85}"/>
                      </a:ext>
                    </a:extLst>
                  </p:cNvPr>
                  <p:cNvSpPr/>
                  <p:nvPr/>
                </p:nvSpPr>
                <p:spPr>
                  <a:xfrm>
                    <a:off x="653975" y="62401"/>
                    <a:ext cx="216000" cy="10548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72000" tIns="0" rIns="72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D5305969-B762-4F89-980E-EC025426E427}"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$ 462.582,9 </a:t>
                    </a:fld>
                    <a:endParaRPr lang="es-CO" sz="2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57" name="Rectángulo 156">
                    <a:extLst>
                      <a:ext uri="{FF2B5EF4-FFF2-40B4-BE49-F238E27FC236}">
                        <a16:creationId xmlns:a16="http://schemas.microsoft.com/office/drawing/2014/main" id="{B03B6679-CA1C-B9BE-F67D-45AFEE010135}"/>
                      </a:ext>
                    </a:extLst>
                  </p:cNvPr>
                  <p:cNvSpPr/>
                  <p:nvPr/>
                </p:nvSpPr>
                <p:spPr>
                  <a:xfrm>
                    <a:off x="64940" y="1209213"/>
                    <a:ext cx="562051" cy="7020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Nacional</a:t>
                    </a:r>
                  </a:p>
                </p:txBody>
              </p:sp>
              <p:sp>
                <p:nvSpPr>
                  <p:cNvPr id="158" name="Rectángulo 157">
                    <a:extLst>
                      <a:ext uri="{FF2B5EF4-FFF2-40B4-BE49-F238E27FC236}">
                        <a16:creationId xmlns:a16="http://schemas.microsoft.com/office/drawing/2014/main" id="{375F3247-648C-4B45-E385-E603FADE629B}"/>
                      </a:ext>
                    </a:extLst>
                  </p:cNvPr>
                  <p:cNvSpPr/>
                  <p:nvPr/>
                </p:nvSpPr>
                <p:spPr>
                  <a:xfrm>
                    <a:off x="649210" y="1209210"/>
                    <a:ext cx="216000" cy="10548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BC832E90-FBCB-4CED-9018-0FBB51E72CB0}"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$ 485.935,8 </a:t>
                    </a:fld>
                    <a:endParaRPr lang="es-CO" sz="2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59" name="Rectángulo 158">
                    <a:extLst>
                      <a:ext uri="{FF2B5EF4-FFF2-40B4-BE49-F238E27FC236}">
                        <a16:creationId xmlns:a16="http://schemas.microsoft.com/office/drawing/2014/main" id="{A7CB0981-94B4-A53E-DF5D-D194DE197676}"/>
                      </a:ext>
                    </a:extLst>
                  </p:cNvPr>
                  <p:cNvSpPr/>
                  <p:nvPr/>
                </p:nvSpPr>
                <p:spPr>
                  <a:xfrm>
                    <a:off x="68108" y="2358965"/>
                    <a:ext cx="562051" cy="702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2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Territorial</a:t>
                    </a:r>
                  </a:p>
                </p:txBody>
              </p:sp>
              <p:sp>
                <p:nvSpPr>
                  <p:cNvPr id="160" name="Rectángulo 159">
                    <a:extLst>
                      <a:ext uri="{FF2B5EF4-FFF2-40B4-BE49-F238E27FC236}">
                        <a16:creationId xmlns:a16="http://schemas.microsoft.com/office/drawing/2014/main" id="{552EEA51-B9F6-D528-3600-E84FE7023E6A}"/>
                      </a:ext>
                    </a:extLst>
                  </p:cNvPr>
                  <p:cNvSpPr/>
                  <p:nvPr/>
                </p:nvSpPr>
                <p:spPr>
                  <a:xfrm>
                    <a:off x="68108" y="3087752"/>
                    <a:ext cx="562052" cy="324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E3AEB85C-D311-4EF4-B24B-D5A5CF2F8376}"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72,4%</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61" name="Rectángulo 160">
                    <a:extLst>
                      <a:ext uri="{FF2B5EF4-FFF2-40B4-BE49-F238E27FC236}">
                        <a16:creationId xmlns:a16="http://schemas.microsoft.com/office/drawing/2014/main" id="{5C9358C3-DC63-2FC1-1FD0-6A66FE1C0F82}"/>
                      </a:ext>
                    </a:extLst>
                  </p:cNvPr>
                  <p:cNvSpPr/>
                  <p:nvPr/>
                </p:nvSpPr>
                <p:spPr>
                  <a:xfrm>
                    <a:off x="649211" y="2355726"/>
                    <a:ext cx="216000" cy="1054801"/>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6DD1A7FC-28DC-4522-972A-E824BE313675}"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$ 20.321,8 </a:t>
                    </a:fld>
                    <a:endParaRPr lang="es-CO" sz="2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62" name="Rectángulo 161">
                    <a:extLst>
                      <a:ext uri="{FF2B5EF4-FFF2-40B4-BE49-F238E27FC236}">
                        <a16:creationId xmlns:a16="http://schemas.microsoft.com/office/drawing/2014/main" id="{83628179-94E6-FE04-327A-8A8F180B56CA}"/>
                      </a:ext>
                    </a:extLst>
                  </p:cNvPr>
                  <p:cNvSpPr/>
                  <p:nvPr/>
                </p:nvSpPr>
                <p:spPr>
                  <a:xfrm>
                    <a:off x="68103" y="1940941"/>
                    <a:ext cx="562052" cy="32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rtl="0">
                      <a:lnSpc>
                        <a:spcPct val="100000"/>
                      </a:lnSpc>
                      <a:spcBef>
                        <a:spcPts val="0"/>
                      </a:spcBef>
                      <a:spcAft>
                        <a:spcPts val="0"/>
                      </a:spcAft>
                      <a:buClr>
                        <a:srgbClr val="000000"/>
                      </a:buClr>
                      <a:buFont typeface="Arial"/>
                    </a:pPr>
                    <a:fld id="{D606E351-15CD-42F5-B5C6-8930AF708E5C}" type="TxLink">
                      <a:rPr lang="en-US"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rPr>
                      <a:pPr marL="0" marR="0" indent="0" algn="ctr" rtl="0">
                        <a:lnSpc>
                          <a:spcPct val="100000"/>
                        </a:lnSpc>
                        <a:spcBef>
                          <a:spcPts val="0"/>
                        </a:spcBef>
                        <a:spcAft>
                          <a:spcPts val="0"/>
                        </a:spcAft>
                        <a:buClr>
                          <a:srgbClr val="000000"/>
                        </a:buClr>
                        <a:buFont typeface="Arial"/>
                      </a:pPr>
                      <a:t>64,0%</a:t>
                    </a:fld>
                    <a:endParaRPr lang="es-CO"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endParaRPr>
                  </a:p>
                </p:txBody>
              </p:sp>
            </p:grpSp>
            <p:sp>
              <p:nvSpPr>
                <p:cNvPr id="148" name="Elipse 147">
                  <a:extLst>
                    <a:ext uri="{FF2B5EF4-FFF2-40B4-BE49-F238E27FC236}">
                      <a16:creationId xmlns:a16="http://schemas.microsoft.com/office/drawing/2014/main" id="{C2060293-EA41-EBDA-0A37-EEA895822A62}"/>
                    </a:ext>
                  </a:extLst>
                </p:cNvPr>
                <p:cNvSpPr/>
                <p:nvPr/>
              </p:nvSpPr>
              <p:spPr>
                <a:xfrm>
                  <a:off x="95242" y="1176605"/>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49" name="Elipse 148">
                  <a:extLst>
                    <a:ext uri="{FF2B5EF4-FFF2-40B4-BE49-F238E27FC236}">
                      <a16:creationId xmlns:a16="http://schemas.microsoft.com/office/drawing/2014/main" id="{48D7A19C-8962-76D1-A291-93AB810C9F04}"/>
                    </a:ext>
                  </a:extLst>
                </p:cNvPr>
                <p:cNvSpPr/>
                <p:nvPr/>
              </p:nvSpPr>
              <p:spPr>
                <a:xfrm>
                  <a:off x="31750" y="1217703"/>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50" name="Elipse 149">
                  <a:extLst>
                    <a:ext uri="{FF2B5EF4-FFF2-40B4-BE49-F238E27FC236}">
                      <a16:creationId xmlns:a16="http://schemas.microsoft.com/office/drawing/2014/main" id="{EAF2C772-7A44-DE63-CC65-5B97D7475EFD}"/>
                    </a:ext>
                  </a:extLst>
                </p:cNvPr>
                <p:cNvSpPr/>
                <p:nvPr/>
              </p:nvSpPr>
              <p:spPr>
                <a:xfrm>
                  <a:off x="55185" y="1165401"/>
                  <a:ext cx="577197"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sp>
            <p:nvSpPr>
              <p:cNvPr id="144" name="Elipse 143">
                <a:extLst>
                  <a:ext uri="{FF2B5EF4-FFF2-40B4-BE49-F238E27FC236}">
                    <a16:creationId xmlns:a16="http://schemas.microsoft.com/office/drawing/2014/main" id="{8CDDA92C-AE20-7399-6F5E-D0892F5E60C3}"/>
                  </a:ext>
                </a:extLst>
              </p:cNvPr>
              <p:cNvSpPr/>
              <p:nvPr/>
            </p:nvSpPr>
            <p:spPr>
              <a:xfrm>
                <a:off x="63492" y="2291029"/>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45" name="Elipse 144">
                <a:extLst>
                  <a:ext uri="{FF2B5EF4-FFF2-40B4-BE49-F238E27FC236}">
                    <a16:creationId xmlns:a16="http://schemas.microsoft.com/office/drawing/2014/main" id="{F818C3D7-F723-0A46-4D5D-ED11905DE752}"/>
                  </a:ext>
                </a:extLst>
              </p:cNvPr>
              <p:cNvSpPr/>
              <p:nvPr/>
            </p:nvSpPr>
            <p:spPr>
              <a:xfrm>
                <a:off x="0" y="2332127"/>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46" name="Elipse 145">
                <a:extLst>
                  <a:ext uri="{FF2B5EF4-FFF2-40B4-BE49-F238E27FC236}">
                    <a16:creationId xmlns:a16="http://schemas.microsoft.com/office/drawing/2014/main" id="{37682EDC-ADD0-D4EC-6350-3D7AF21BE979}"/>
                  </a:ext>
                </a:extLst>
              </p:cNvPr>
              <p:cNvSpPr/>
              <p:nvPr/>
            </p:nvSpPr>
            <p:spPr>
              <a:xfrm>
                <a:off x="23433" y="2279825"/>
                <a:ext cx="577197"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grpSp>
          <p:nvGrpSpPr>
            <p:cNvPr id="57" name="Grupo 56">
              <a:extLst>
                <a:ext uri="{FF2B5EF4-FFF2-40B4-BE49-F238E27FC236}">
                  <a16:creationId xmlns:a16="http://schemas.microsoft.com/office/drawing/2014/main" id="{52A2D289-7674-BB75-4CF3-24246EEF3D3C}"/>
                </a:ext>
              </a:extLst>
            </p:cNvPr>
            <p:cNvGrpSpPr/>
            <p:nvPr/>
          </p:nvGrpSpPr>
          <p:grpSpPr>
            <a:xfrm>
              <a:off x="856101" y="0"/>
              <a:ext cx="3463751" cy="3361362"/>
              <a:chOff x="856101" y="0"/>
              <a:chExt cx="3463751" cy="3361362"/>
            </a:xfrm>
          </p:grpSpPr>
          <p:grpSp>
            <p:nvGrpSpPr>
              <p:cNvPr id="58" name="Grupo 57">
                <a:extLst>
                  <a:ext uri="{FF2B5EF4-FFF2-40B4-BE49-F238E27FC236}">
                    <a16:creationId xmlns:a16="http://schemas.microsoft.com/office/drawing/2014/main" id="{DE8B00E9-877B-7AE2-32CD-A9D9AF234A9B}"/>
                  </a:ext>
                </a:extLst>
              </p:cNvPr>
              <p:cNvGrpSpPr/>
              <p:nvPr/>
            </p:nvGrpSpPr>
            <p:grpSpPr>
              <a:xfrm>
                <a:off x="892281" y="0"/>
                <a:ext cx="3400320" cy="1146529"/>
                <a:chOff x="892281" y="0"/>
                <a:chExt cx="3400320" cy="1146529"/>
              </a:xfrm>
            </p:grpSpPr>
            <p:grpSp>
              <p:nvGrpSpPr>
                <p:cNvPr id="127" name="Grupo 126">
                  <a:extLst>
                    <a:ext uri="{FF2B5EF4-FFF2-40B4-BE49-F238E27FC236}">
                      <a16:creationId xmlns:a16="http://schemas.microsoft.com/office/drawing/2014/main" id="{3C9150AE-03FD-2CB3-9279-4F56DC9E35E0}"/>
                    </a:ext>
                  </a:extLst>
                </p:cNvPr>
                <p:cNvGrpSpPr/>
                <p:nvPr/>
              </p:nvGrpSpPr>
              <p:grpSpPr>
                <a:xfrm>
                  <a:off x="892281" y="0"/>
                  <a:ext cx="3400320" cy="1146529"/>
                  <a:chOff x="892281" y="0"/>
                  <a:chExt cx="3406480" cy="1120521"/>
                </a:xfrm>
              </p:grpSpPr>
              <p:grpSp>
                <p:nvGrpSpPr>
                  <p:cNvPr id="131" name="Grupo 130">
                    <a:extLst>
                      <a:ext uri="{FF2B5EF4-FFF2-40B4-BE49-F238E27FC236}">
                        <a16:creationId xmlns:a16="http://schemas.microsoft.com/office/drawing/2014/main" id="{E7957774-39AA-CC06-2DB1-87E34A679634}"/>
                      </a:ext>
                    </a:extLst>
                  </p:cNvPr>
                  <p:cNvGrpSpPr/>
                  <p:nvPr/>
                </p:nvGrpSpPr>
                <p:grpSpPr>
                  <a:xfrm>
                    <a:off x="892281" y="0"/>
                    <a:ext cx="1134764" cy="1117613"/>
                    <a:chOff x="892281" y="0"/>
                    <a:chExt cx="1134764" cy="1117613"/>
                  </a:xfrm>
                </p:grpSpPr>
                <p:sp>
                  <p:nvSpPr>
                    <p:cNvPr id="140" name="CuadroTexto 73">
                      <a:extLst>
                        <a:ext uri="{FF2B5EF4-FFF2-40B4-BE49-F238E27FC236}">
                          <a16:creationId xmlns:a16="http://schemas.microsoft.com/office/drawing/2014/main" id="{EAB41097-1EA1-C0EE-48A1-4710DA684743}"/>
                        </a:ext>
                      </a:extLst>
                    </p:cNvPr>
                    <p:cNvSpPr txBox="1"/>
                    <p:nvPr/>
                  </p:nvSpPr>
                  <p:spPr>
                    <a:xfrm>
                      <a:off x="970405"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4A63234F-3E93-448E-BD79-944CDAA82910}" type="TxLink">
                        <a:rPr lang="en-US" sz="1000" b="0" i="0" u="none" strike="noStrike" kern="1200">
                          <a:solidFill>
                            <a:srgbClr val="453C5C"/>
                          </a:solidFill>
                          <a:latin typeface="Verdana"/>
                          <a:ea typeface="Verdana"/>
                          <a:cs typeface="Verdana"/>
                        </a:rPr>
                        <a:pPr algn="ctr"/>
                        <a:t>TES</a:t>
                      </a:fld>
                      <a:endParaRPr lang="es-MX" sz="1000" kern="1200"/>
                    </a:p>
                  </p:txBody>
                </p:sp>
                <p:sp>
                  <p:nvSpPr>
                    <p:cNvPr id="141" name="CuadroTexto 74">
                      <a:extLst>
                        <a:ext uri="{FF2B5EF4-FFF2-40B4-BE49-F238E27FC236}">
                          <a16:creationId xmlns:a16="http://schemas.microsoft.com/office/drawing/2014/main" id="{9D2D3AA8-6F3B-0D46-160C-208CD09A0B89}"/>
                        </a:ext>
                      </a:extLst>
                    </p:cNvPr>
                    <p:cNvSpPr txBox="1"/>
                    <p:nvPr/>
                  </p:nvSpPr>
                  <p:spPr>
                    <a:xfrm>
                      <a:off x="892281" y="670091"/>
                      <a:ext cx="1106074"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DF08BC44-FFD5-4447-86EE-E35622CBD96F}" type="TxLink">
                        <a:rPr lang="en-US" sz="1000" b="1" i="0" u="none" strike="noStrike" kern="1200">
                          <a:solidFill>
                            <a:srgbClr val="453C5C"/>
                          </a:solidFill>
                          <a:latin typeface="Verdana"/>
                          <a:ea typeface="Verdana"/>
                          <a:cs typeface="Verdana"/>
                        </a:rPr>
                        <a:pPr marL="0" indent="0" algn="ctr"/>
                        <a:t> $ 472.770,6 </a:t>
                      </a:fld>
                      <a:endParaRPr lang="es-MX" sz="1000" b="1" i="0" u="none" strike="noStrike" kern="1200">
                        <a:solidFill>
                          <a:srgbClr val="453C5C"/>
                        </a:solidFill>
                        <a:latin typeface="Verdana"/>
                        <a:ea typeface="Verdana"/>
                        <a:cs typeface="Verdana"/>
                      </a:endParaRPr>
                    </a:p>
                  </p:txBody>
                </p:sp>
                <p:sp>
                  <p:nvSpPr>
                    <p:cNvPr id="142" name="CuadroTexto 75">
                      <a:extLst>
                        <a:ext uri="{FF2B5EF4-FFF2-40B4-BE49-F238E27FC236}">
                          <a16:creationId xmlns:a16="http://schemas.microsoft.com/office/drawing/2014/main" id="{E29029A8-D89E-1817-1477-C433C6479F82}"/>
                        </a:ext>
                      </a:extLst>
                    </p:cNvPr>
                    <p:cNvSpPr txBox="1"/>
                    <p:nvPr/>
                  </p:nvSpPr>
                  <p:spPr>
                    <a:xfrm>
                      <a:off x="1009119" y="860006"/>
                      <a:ext cx="944880" cy="25760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B5162B9C-9822-4558-B996-64F34975667E}" type="TxLink">
                        <a:rPr lang="en-US" sz="1100" b="0" i="0" u="none" strike="noStrike" kern="1200">
                          <a:solidFill>
                            <a:srgbClr val="453C5C"/>
                          </a:solidFill>
                          <a:latin typeface="Verdana"/>
                          <a:ea typeface="Verdana"/>
                          <a:cs typeface="Verdana"/>
                        </a:rPr>
                        <a:pPr algn="ctr"/>
                        <a:t>102,2%</a:t>
                      </a:fld>
                      <a:endParaRPr lang="es-MX" sz="2000" b="1" kern="1200"/>
                    </a:p>
                  </p:txBody>
                </p:sp>
              </p:grpSp>
              <p:grpSp>
                <p:nvGrpSpPr>
                  <p:cNvPr id="132" name="Grupo 131">
                    <a:extLst>
                      <a:ext uri="{FF2B5EF4-FFF2-40B4-BE49-F238E27FC236}">
                        <a16:creationId xmlns:a16="http://schemas.microsoft.com/office/drawing/2014/main" id="{C658FC6C-D338-474D-8089-5F163A426DDF}"/>
                      </a:ext>
                    </a:extLst>
                  </p:cNvPr>
                  <p:cNvGrpSpPr/>
                  <p:nvPr/>
                </p:nvGrpSpPr>
                <p:grpSpPr>
                  <a:xfrm>
                    <a:off x="1991535" y="0"/>
                    <a:ext cx="1111745" cy="1120520"/>
                    <a:chOff x="1991535" y="0"/>
                    <a:chExt cx="1111745" cy="1120520"/>
                  </a:xfrm>
                </p:grpSpPr>
                <p:sp>
                  <p:nvSpPr>
                    <p:cNvPr id="137" name="CuadroTexto 70">
                      <a:extLst>
                        <a:ext uri="{FF2B5EF4-FFF2-40B4-BE49-F238E27FC236}">
                          <a16:creationId xmlns:a16="http://schemas.microsoft.com/office/drawing/2014/main" id="{3FD8FB5E-994A-8E61-7F7E-7C775203D398}"/>
                        </a:ext>
                      </a:extLst>
                    </p:cNvPr>
                    <p:cNvSpPr txBox="1"/>
                    <p:nvPr/>
                  </p:nvSpPr>
                  <p:spPr>
                    <a:xfrm>
                      <a:off x="2046640"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965D0F68-BD9B-48B9-8038-86921BBBE9DD}" type="TxLink">
                        <a:rPr lang="en-US" sz="1000" b="0" i="0" u="none" strike="noStrike" kern="1200">
                          <a:solidFill>
                            <a:srgbClr val="453C5C"/>
                          </a:solidFill>
                          <a:latin typeface="Verdana"/>
                          <a:ea typeface="Verdana"/>
                          <a:cs typeface="Verdana"/>
                        </a:rPr>
                        <a:pPr algn="ctr"/>
                        <a:t>Otros bonos y títulos emitidos</a:t>
                      </a:fld>
                      <a:endParaRPr lang="es-MX" sz="1000" kern="1200"/>
                    </a:p>
                  </p:txBody>
                </p:sp>
                <p:sp>
                  <p:nvSpPr>
                    <p:cNvPr id="138" name="CuadroTexto 71">
                      <a:extLst>
                        <a:ext uri="{FF2B5EF4-FFF2-40B4-BE49-F238E27FC236}">
                          <a16:creationId xmlns:a16="http://schemas.microsoft.com/office/drawing/2014/main" id="{8FBC3F65-5F55-F2C0-848A-1FA2E646EAFD}"/>
                        </a:ext>
                      </a:extLst>
                    </p:cNvPr>
                    <p:cNvSpPr txBox="1"/>
                    <p:nvPr/>
                  </p:nvSpPr>
                  <p:spPr>
                    <a:xfrm>
                      <a:off x="1991535" y="670091"/>
                      <a:ext cx="1111336"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FE52154E-DB39-405E-8ECD-D36B7F118553}" type="TxLink">
                        <a:rPr lang="en-US" sz="1000" b="1" i="0" u="none" strike="noStrike" kern="1200">
                          <a:solidFill>
                            <a:srgbClr val="453C5C"/>
                          </a:solidFill>
                          <a:latin typeface="Verdana"/>
                          <a:ea typeface="Verdana"/>
                          <a:cs typeface="Verdana"/>
                        </a:rPr>
                        <a:pPr marL="0" indent="0" algn="ctr"/>
                        <a:t> $ 14.484,4 </a:t>
                      </a:fld>
                      <a:endParaRPr lang="es-MX" sz="1000" b="1" i="0" u="none" strike="noStrike" kern="1200">
                        <a:solidFill>
                          <a:srgbClr val="453C5C"/>
                        </a:solidFill>
                        <a:latin typeface="Verdana"/>
                        <a:ea typeface="Verdana"/>
                        <a:cs typeface="Verdana"/>
                      </a:endParaRPr>
                    </a:p>
                  </p:txBody>
                </p:sp>
                <p:sp>
                  <p:nvSpPr>
                    <p:cNvPr id="139" name="CuadroTexto 72">
                      <a:extLst>
                        <a:ext uri="{FF2B5EF4-FFF2-40B4-BE49-F238E27FC236}">
                          <a16:creationId xmlns:a16="http://schemas.microsoft.com/office/drawing/2014/main" id="{DC170395-FD2C-A4E4-C071-48B922DA12F2}"/>
                        </a:ext>
                      </a:extLst>
                    </p:cNvPr>
                    <p:cNvSpPr txBox="1"/>
                    <p:nvPr/>
                  </p:nvSpPr>
                  <p:spPr>
                    <a:xfrm>
                      <a:off x="2076323" y="857098"/>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D695FFC2-8C98-451F-877D-D9766FFD1618}" type="TxLink">
                        <a:rPr lang="en-US" sz="1100" b="0" i="0" u="none" strike="noStrike" kern="1200">
                          <a:solidFill>
                            <a:srgbClr val="453C5C"/>
                          </a:solidFill>
                          <a:latin typeface="Verdana"/>
                          <a:ea typeface="Verdana"/>
                          <a:cs typeface="Verdana"/>
                        </a:rPr>
                        <a:pPr algn="ctr"/>
                        <a:t>3,1%</a:t>
                      </a:fld>
                      <a:endParaRPr lang="es-MX" sz="2000" b="1" kern="1200"/>
                    </a:p>
                  </p:txBody>
                </p:sp>
              </p:grpSp>
              <p:grpSp>
                <p:nvGrpSpPr>
                  <p:cNvPr id="133" name="Grupo 132">
                    <a:extLst>
                      <a:ext uri="{FF2B5EF4-FFF2-40B4-BE49-F238E27FC236}">
                        <a16:creationId xmlns:a16="http://schemas.microsoft.com/office/drawing/2014/main" id="{8BBA1528-B53F-B87E-3AEB-4FBF59AB743F}"/>
                      </a:ext>
                    </a:extLst>
                  </p:cNvPr>
                  <p:cNvGrpSpPr/>
                  <p:nvPr/>
                </p:nvGrpSpPr>
                <p:grpSpPr>
                  <a:xfrm>
                    <a:off x="3083626" y="0"/>
                    <a:ext cx="1215135" cy="1120521"/>
                    <a:chOff x="3083626" y="0"/>
                    <a:chExt cx="1215135" cy="1120521"/>
                  </a:xfrm>
                </p:grpSpPr>
                <p:sp>
                  <p:nvSpPr>
                    <p:cNvPr id="134" name="CuadroTexto 67">
                      <a:extLst>
                        <a:ext uri="{FF2B5EF4-FFF2-40B4-BE49-F238E27FC236}">
                          <a16:creationId xmlns:a16="http://schemas.microsoft.com/office/drawing/2014/main" id="{9020446C-4069-15F6-429E-990A5D3E0732}"/>
                        </a:ext>
                      </a:extLst>
                    </p:cNvPr>
                    <p:cNvSpPr txBox="1"/>
                    <p:nvPr/>
                  </p:nvSpPr>
                  <p:spPr>
                    <a:xfrm>
                      <a:off x="3083626" y="0"/>
                      <a:ext cx="1154745"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ECDC16E-93EA-4867-B0E6-A333F58DD414}" type="TxLink">
                        <a:rPr lang="en-US" sz="1000" b="0" i="0" u="none" strike="noStrike" kern="1200">
                          <a:solidFill>
                            <a:srgbClr val="453C5C"/>
                          </a:solidFill>
                          <a:latin typeface="Verdana"/>
                          <a:ea typeface="Verdana"/>
                          <a:cs typeface="Verdana"/>
                        </a:rPr>
                        <a:pPr algn="ctr"/>
                        <a:t>TES readquiridos por la DGCPTN</a:t>
                      </a:fld>
                      <a:endParaRPr lang="es-MX" sz="1000" kern="1200"/>
                    </a:p>
                  </p:txBody>
                </p:sp>
                <p:sp>
                  <p:nvSpPr>
                    <p:cNvPr id="135" name="CuadroTexto 68">
                      <a:extLst>
                        <a:ext uri="{FF2B5EF4-FFF2-40B4-BE49-F238E27FC236}">
                          <a16:creationId xmlns:a16="http://schemas.microsoft.com/office/drawing/2014/main" id="{6430E0B9-47C8-4B45-3868-78B3E6550700}"/>
                        </a:ext>
                      </a:extLst>
                    </p:cNvPr>
                    <p:cNvSpPr txBox="1"/>
                    <p:nvPr/>
                  </p:nvSpPr>
                  <p:spPr>
                    <a:xfrm>
                      <a:off x="3157282" y="670091"/>
                      <a:ext cx="1141479"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E30E89CE-1B06-4EB8-9BED-B11FD0556352}" type="TxLink">
                        <a:rPr lang="en-US" sz="1000" b="1" i="0" u="none" strike="noStrike" kern="1200">
                          <a:solidFill>
                            <a:srgbClr val="453C5C"/>
                          </a:solidFill>
                          <a:latin typeface="Verdana"/>
                          <a:ea typeface="Verdana"/>
                          <a:cs typeface="Verdana"/>
                        </a:rPr>
                        <a:pPr marL="0" indent="0" algn="ctr"/>
                        <a:t> ($24.672,1)</a:t>
                      </a:fld>
                      <a:endParaRPr lang="es-MX" sz="1000" b="1" i="0" u="none" strike="noStrike" kern="1200">
                        <a:solidFill>
                          <a:srgbClr val="453C5C"/>
                        </a:solidFill>
                        <a:latin typeface="Verdana"/>
                        <a:ea typeface="Verdana"/>
                        <a:cs typeface="Verdana"/>
                      </a:endParaRPr>
                    </a:p>
                  </p:txBody>
                </p:sp>
                <p:sp>
                  <p:nvSpPr>
                    <p:cNvPr id="136" name="CuadroTexto 69">
                      <a:extLst>
                        <a:ext uri="{FF2B5EF4-FFF2-40B4-BE49-F238E27FC236}">
                          <a16:creationId xmlns:a16="http://schemas.microsoft.com/office/drawing/2014/main" id="{5E83C610-6937-EFC2-9966-109A976C0B9D}"/>
                        </a:ext>
                      </a:extLst>
                    </p:cNvPr>
                    <p:cNvSpPr txBox="1"/>
                    <p:nvPr/>
                  </p:nvSpPr>
                  <p:spPr>
                    <a:xfrm>
                      <a:off x="3189149" y="857098"/>
                      <a:ext cx="944880" cy="263423"/>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A9DFDBF6-26CB-43DF-A609-529E2BB92165}" type="TxLink">
                        <a:rPr lang="en-US" sz="1100" b="0" i="0" u="none" strike="noStrike" kern="1200">
                          <a:solidFill>
                            <a:srgbClr val="453C5C"/>
                          </a:solidFill>
                          <a:latin typeface="Verdana"/>
                          <a:ea typeface="Verdana"/>
                          <a:cs typeface="Verdana"/>
                        </a:rPr>
                        <a:pPr algn="ctr"/>
                        <a:t>(5,3%)</a:t>
                      </a:fld>
                      <a:endParaRPr lang="es-MX" sz="2000" b="1" kern="1200"/>
                    </a:p>
                  </p:txBody>
                </p:sp>
              </p:grpSp>
            </p:grpSp>
            <p:cxnSp>
              <p:nvCxnSpPr>
                <p:cNvPr id="128" name="Conector recto 127">
                  <a:extLst>
                    <a:ext uri="{FF2B5EF4-FFF2-40B4-BE49-F238E27FC236}">
                      <a16:creationId xmlns:a16="http://schemas.microsoft.com/office/drawing/2014/main" id="{C4EEBEE7-178D-148B-5B4D-4775B859972C}"/>
                    </a:ext>
                  </a:extLst>
                </p:cNvPr>
                <p:cNvCxnSpPr/>
                <p:nvPr/>
              </p:nvCxnSpPr>
              <p:spPr>
                <a:xfrm flipV="1">
                  <a:off x="965596" y="653673"/>
                  <a:ext cx="3223574" cy="761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9" name="Conector recto 128">
                  <a:extLst>
                    <a:ext uri="{FF2B5EF4-FFF2-40B4-BE49-F238E27FC236}">
                      <a16:creationId xmlns:a16="http://schemas.microsoft.com/office/drawing/2014/main" id="{5927EECA-D693-F92C-5F5D-4040DE06B5DA}"/>
                    </a:ext>
                  </a:extLst>
                </p:cNvPr>
                <p:cNvCxnSpPr/>
                <p:nvPr/>
              </p:nvCxnSpPr>
              <p:spPr>
                <a:xfrm>
                  <a:off x="2012290" y="71290"/>
                  <a:ext cx="7067"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0" name="Conector recto 129">
                  <a:extLst>
                    <a:ext uri="{FF2B5EF4-FFF2-40B4-BE49-F238E27FC236}">
                      <a16:creationId xmlns:a16="http://schemas.microsoft.com/office/drawing/2014/main" id="{209DDA8E-FC02-8536-4996-121C98215171}"/>
                    </a:ext>
                  </a:extLst>
                </p:cNvPr>
                <p:cNvCxnSpPr>
                  <a:cxnSpLocks/>
                </p:cNvCxnSpPr>
                <p:nvPr/>
              </p:nvCxnSpPr>
              <p:spPr>
                <a:xfrm>
                  <a:off x="3113838" y="50971"/>
                  <a:ext cx="10889"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59" name="Grupo 58">
                <a:extLst>
                  <a:ext uri="{FF2B5EF4-FFF2-40B4-BE49-F238E27FC236}">
                    <a16:creationId xmlns:a16="http://schemas.microsoft.com/office/drawing/2014/main" id="{03147303-C4E9-6282-FE90-41EA0707C948}"/>
                  </a:ext>
                </a:extLst>
              </p:cNvPr>
              <p:cNvGrpSpPr/>
              <p:nvPr/>
            </p:nvGrpSpPr>
            <p:grpSpPr>
              <a:xfrm>
                <a:off x="856101" y="1064479"/>
                <a:ext cx="3463751" cy="1170626"/>
                <a:chOff x="856101" y="1064479"/>
                <a:chExt cx="3463751" cy="1170626"/>
              </a:xfrm>
            </p:grpSpPr>
            <p:grpSp>
              <p:nvGrpSpPr>
                <p:cNvPr id="66" name="Grupo 65">
                  <a:extLst>
                    <a:ext uri="{FF2B5EF4-FFF2-40B4-BE49-F238E27FC236}">
                      <a16:creationId xmlns:a16="http://schemas.microsoft.com/office/drawing/2014/main" id="{DCA8C275-528C-F473-BEC2-C4036E12A817}"/>
                    </a:ext>
                  </a:extLst>
                </p:cNvPr>
                <p:cNvGrpSpPr/>
                <p:nvPr/>
              </p:nvGrpSpPr>
              <p:grpSpPr>
                <a:xfrm>
                  <a:off x="856101" y="1064479"/>
                  <a:ext cx="3463751" cy="1137375"/>
                  <a:chOff x="856101" y="1064479"/>
                  <a:chExt cx="3470027" cy="1111658"/>
                </a:xfrm>
              </p:grpSpPr>
              <p:grpSp>
                <p:nvGrpSpPr>
                  <p:cNvPr id="115" name="Grupo 114">
                    <a:extLst>
                      <a:ext uri="{FF2B5EF4-FFF2-40B4-BE49-F238E27FC236}">
                        <a16:creationId xmlns:a16="http://schemas.microsoft.com/office/drawing/2014/main" id="{81EDDE97-4178-22B7-99FB-64209258852C}"/>
                      </a:ext>
                    </a:extLst>
                  </p:cNvPr>
                  <p:cNvGrpSpPr/>
                  <p:nvPr/>
                </p:nvGrpSpPr>
                <p:grpSpPr>
                  <a:xfrm>
                    <a:off x="856101" y="1099811"/>
                    <a:ext cx="1155407" cy="1076326"/>
                    <a:chOff x="856101" y="1099811"/>
                    <a:chExt cx="1155407" cy="1076326"/>
                  </a:xfrm>
                </p:grpSpPr>
                <p:sp>
                  <p:nvSpPr>
                    <p:cNvPr id="124" name="CuadroTexto 57">
                      <a:extLst>
                        <a:ext uri="{FF2B5EF4-FFF2-40B4-BE49-F238E27FC236}">
                          <a16:creationId xmlns:a16="http://schemas.microsoft.com/office/drawing/2014/main" id="{9032EB4D-1A78-171D-8F71-A21C79D56430}"/>
                        </a:ext>
                      </a:extLst>
                    </p:cNvPr>
                    <p:cNvSpPr txBox="1"/>
                    <p:nvPr/>
                  </p:nvSpPr>
                  <p:spPr>
                    <a:xfrm>
                      <a:off x="856108" y="1099811"/>
                      <a:ext cx="1155400" cy="639546"/>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FADD8E04-50B9-48A5-8806-1B571C212630}" type="TxLink">
                        <a:rPr lang="en-US" sz="1000" b="0" i="0" u="none" strike="noStrike" kern="1200">
                          <a:solidFill>
                            <a:srgbClr val="453C5C"/>
                          </a:solidFill>
                          <a:latin typeface="Verdana"/>
                          <a:ea typeface="Verdana"/>
                          <a:cs typeface="Verdana"/>
                        </a:rPr>
                        <a:pPr algn="ctr"/>
                        <a:t>TES</a:t>
                      </a:fld>
                      <a:endParaRPr lang="es-MX" sz="1000" kern="1200"/>
                    </a:p>
                  </p:txBody>
                </p:sp>
                <p:sp>
                  <p:nvSpPr>
                    <p:cNvPr id="125" name="CuadroTexto 58">
                      <a:extLst>
                        <a:ext uri="{FF2B5EF4-FFF2-40B4-BE49-F238E27FC236}">
                          <a16:creationId xmlns:a16="http://schemas.microsoft.com/office/drawing/2014/main" id="{0B8B0606-A5D0-DC23-A7CD-92E64E35B5B7}"/>
                        </a:ext>
                      </a:extLst>
                    </p:cNvPr>
                    <p:cNvSpPr txBox="1"/>
                    <p:nvPr/>
                  </p:nvSpPr>
                  <p:spPr>
                    <a:xfrm>
                      <a:off x="856101" y="1711313"/>
                      <a:ext cx="1143185" cy="242409"/>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BAAE47A8-E183-4D38-816E-C6173321B30D}" type="TxLink">
                        <a:rPr lang="en-US" sz="1000" b="1" i="0" u="none" strike="noStrike" kern="1200">
                          <a:solidFill>
                            <a:srgbClr val="453C5C"/>
                          </a:solidFill>
                          <a:latin typeface="Verdana"/>
                          <a:ea typeface="Verdana"/>
                          <a:cs typeface="Verdana"/>
                        </a:rPr>
                        <a:pPr marL="0" indent="0" algn="ctr"/>
                        <a:t> $ 502.556,8 </a:t>
                      </a:fld>
                      <a:endParaRPr lang="es-MX" sz="1000" b="1" i="0" u="none" strike="noStrike" kern="1200">
                        <a:solidFill>
                          <a:srgbClr val="453C5C"/>
                        </a:solidFill>
                        <a:latin typeface="Verdana"/>
                        <a:ea typeface="Verdana"/>
                        <a:cs typeface="Verdana"/>
                      </a:endParaRPr>
                    </a:p>
                  </p:txBody>
                </p:sp>
                <p:sp>
                  <p:nvSpPr>
                    <p:cNvPr id="126" name="CuadroTexto 59">
                      <a:extLst>
                        <a:ext uri="{FF2B5EF4-FFF2-40B4-BE49-F238E27FC236}">
                          <a16:creationId xmlns:a16="http://schemas.microsoft.com/office/drawing/2014/main" id="{0CFA5CAD-9D81-19C9-6E23-34507A2044EC}"/>
                        </a:ext>
                      </a:extLst>
                    </p:cNvPr>
                    <p:cNvSpPr txBox="1"/>
                    <p:nvPr/>
                  </p:nvSpPr>
                  <p:spPr>
                    <a:xfrm>
                      <a:off x="1010747" y="1913307"/>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ACC42801-8FD7-4C4D-8F88-D69B30F52979}" type="TxLink">
                        <a:rPr lang="en-US" sz="1100" b="0" i="0" u="none" strike="noStrike" kern="1200">
                          <a:solidFill>
                            <a:srgbClr val="453C5C"/>
                          </a:solidFill>
                          <a:latin typeface="Verdana"/>
                          <a:ea typeface="Verdana"/>
                          <a:cs typeface="Verdana"/>
                        </a:rPr>
                        <a:pPr algn="ctr"/>
                        <a:t>103,4%</a:t>
                      </a:fld>
                      <a:endParaRPr lang="es-MX" sz="2000" b="1" kern="1200"/>
                    </a:p>
                  </p:txBody>
                </p:sp>
              </p:grpSp>
              <p:grpSp>
                <p:nvGrpSpPr>
                  <p:cNvPr id="116" name="Grupo 115">
                    <a:extLst>
                      <a:ext uri="{FF2B5EF4-FFF2-40B4-BE49-F238E27FC236}">
                        <a16:creationId xmlns:a16="http://schemas.microsoft.com/office/drawing/2014/main" id="{61B7BE32-CB60-CFE4-18F8-2DAC5979E721}"/>
                      </a:ext>
                    </a:extLst>
                  </p:cNvPr>
                  <p:cNvGrpSpPr/>
                  <p:nvPr/>
                </p:nvGrpSpPr>
                <p:grpSpPr>
                  <a:xfrm>
                    <a:off x="1955366" y="1111439"/>
                    <a:ext cx="1220054" cy="1061978"/>
                    <a:chOff x="1955366" y="1111439"/>
                    <a:chExt cx="1220054" cy="1061978"/>
                  </a:xfrm>
                </p:grpSpPr>
                <p:sp>
                  <p:nvSpPr>
                    <p:cNvPr id="121" name="CuadroTexto 54">
                      <a:extLst>
                        <a:ext uri="{FF2B5EF4-FFF2-40B4-BE49-F238E27FC236}">
                          <a16:creationId xmlns:a16="http://schemas.microsoft.com/office/drawing/2014/main" id="{C02E894B-1EE9-DC14-16CB-1B884B14BBF8}"/>
                        </a:ext>
                      </a:extLst>
                    </p:cNvPr>
                    <p:cNvSpPr txBox="1"/>
                    <p:nvPr/>
                  </p:nvSpPr>
                  <p:spPr>
                    <a:xfrm>
                      <a:off x="1955366" y="1111439"/>
                      <a:ext cx="1220054" cy="616289"/>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BF042A4D-36C7-4FB4-BD4B-5FD476842D01}" type="TxLink">
                        <a:rPr lang="en-US" sz="1000" b="0" i="0" u="none" strike="noStrike" kern="1200">
                          <a:solidFill>
                            <a:srgbClr val="453C5C"/>
                          </a:solidFill>
                          <a:latin typeface="Verdana"/>
                          <a:ea typeface="Verdana"/>
                          <a:cs typeface="Verdana"/>
                        </a:rPr>
                        <a:pPr algn="ctr"/>
                        <a:t>Otros bonos y títulos emitidos</a:t>
                      </a:fld>
                      <a:endParaRPr lang="es-MX" sz="1000" kern="1200" dirty="0"/>
                    </a:p>
                  </p:txBody>
                </p:sp>
                <p:sp>
                  <p:nvSpPr>
                    <p:cNvPr id="122" name="CuadroTexto 55">
                      <a:extLst>
                        <a:ext uri="{FF2B5EF4-FFF2-40B4-BE49-F238E27FC236}">
                          <a16:creationId xmlns:a16="http://schemas.microsoft.com/office/drawing/2014/main" id="{F675C818-67F0-F2D2-DD88-B3B7C2952D92}"/>
                        </a:ext>
                      </a:extLst>
                    </p:cNvPr>
                    <p:cNvSpPr txBox="1"/>
                    <p:nvPr/>
                  </p:nvSpPr>
                  <p:spPr>
                    <a:xfrm>
                      <a:off x="2039924" y="1711313"/>
                      <a:ext cx="1028480"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4C903827-D5F1-4A45-8A12-6885B9B6BB7B}" type="TxLink">
                        <a:rPr lang="en-US" sz="1000" b="1" i="0" u="none" strike="noStrike" kern="1200">
                          <a:solidFill>
                            <a:srgbClr val="453C5C"/>
                          </a:solidFill>
                          <a:latin typeface="Verdana"/>
                          <a:ea typeface="Verdana"/>
                          <a:cs typeface="Verdana"/>
                        </a:rPr>
                        <a:pPr marL="0" indent="0" algn="ctr"/>
                        <a:t> $ 8.051,1 </a:t>
                      </a:fld>
                      <a:endParaRPr lang="es-MX" sz="1000" b="1" i="0" u="none" strike="noStrike" kern="1200">
                        <a:solidFill>
                          <a:srgbClr val="453C5C"/>
                        </a:solidFill>
                        <a:latin typeface="Verdana"/>
                        <a:ea typeface="Verdana"/>
                        <a:cs typeface="Verdana"/>
                      </a:endParaRPr>
                    </a:p>
                  </p:txBody>
                </p:sp>
                <p:sp>
                  <p:nvSpPr>
                    <p:cNvPr id="123" name="CuadroTexto 56">
                      <a:extLst>
                        <a:ext uri="{FF2B5EF4-FFF2-40B4-BE49-F238E27FC236}">
                          <a16:creationId xmlns:a16="http://schemas.microsoft.com/office/drawing/2014/main" id="{96DCA218-481C-B52E-592C-EF1D96F9BD3A}"/>
                        </a:ext>
                      </a:extLst>
                    </p:cNvPr>
                    <p:cNvSpPr txBox="1"/>
                    <p:nvPr/>
                  </p:nvSpPr>
                  <p:spPr>
                    <a:xfrm>
                      <a:off x="2091223" y="1910587"/>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D8913D4A-9819-4BC3-917A-95C9E98E6CA1}" type="TxLink">
                        <a:rPr lang="en-US" sz="1100" b="0" i="0" u="none" strike="noStrike" kern="1200">
                          <a:solidFill>
                            <a:srgbClr val="453C5C"/>
                          </a:solidFill>
                          <a:latin typeface="Verdana"/>
                          <a:ea typeface="Verdana"/>
                          <a:cs typeface="Verdana"/>
                        </a:rPr>
                        <a:pPr algn="ctr"/>
                        <a:t>1,7%</a:t>
                      </a:fld>
                      <a:endParaRPr lang="es-MX" sz="2000" b="1" kern="1200"/>
                    </a:p>
                  </p:txBody>
                </p:sp>
              </p:grpSp>
              <p:grpSp>
                <p:nvGrpSpPr>
                  <p:cNvPr id="117" name="Grupo 116">
                    <a:extLst>
                      <a:ext uri="{FF2B5EF4-FFF2-40B4-BE49-F238E27FC236}">
                        <a16:creationId xmlns:a16="http://schemas.microsoft.com/office/drawing/2014/main" id="{E8F19147-701A-288D-0DDE-6A150A9D302F}"/>
                      </a:ext>
                    </a:extLst>
                  </p:cNvPr>
                  <p:cNvGrpSpPr/>
                  <p:nvPr/>
                </p:nvGrpSpPr>
                <p:grpSpPr>
                  <a:xfrm>
                    <a:off x="3115024" y="1064479"/>
                    <a:ext cx="1211104" cy="1108257"/>
                    <a:chOff x="3115024" y="1064479"/>
                    <a:chExt cx="1211104" cy="1108257"/>
                  </a:xfrm>
                </p:grpSpPr>
                <p:sp>
                  <p:nvSpPr>
                    <p:cNvPr id="118" name="CuadroTexto 51">
                      <a:extLst>
                        <a:ext uri="{FF2B5EF4-FFF2-40B4-BE49-F238E27FC236}">
                          <a16:creationId xmlns:a16="http://schemas.microsoft.com/office/drawing/2014/main" id="{C6084C51-7429-E72D-7FCC-F8670C9FCD98}"/>
                        </a:ext>
                      </a:extLst>
                    </p:cNvPr>
                    <p:cNvSpPr txBox="1"/>
                    <p:nvPr/>
                  </p:nvSpPr>
                  <p:spPr>
                    <a:xfrm>
                      <a:off x="3171951" y="1064479"/>
                      <a:ext cx="1154177" cy="710209"/>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A564EF35-7423-4BF0-B622-8EE2B4D84D57}" type="TxLink">
                        <a:rPr lang="en-US" sz="1000" b="0" i="0" u="none" strike="noStrike" kern="1200">
                          <a:solidFill>
                            <a:srgbClr val="453C5C"/>
                          </a:solidFill>
                          <a:latin typeface="Verdana"/>
                          <a:ea typeface="Verdana"/>
                          <a:cs typeface="Verdana"/>
                        </a:rPr>
                        <a:pPr algn="ctr"/>
                        <a:t>TES readquiridos por la DGCPTN</a:t>
                      </a:fld>
                      <a:endParaRPr lang="es-MX" sz="1000" kern="1200"/>
                    </a:p>
                  </p:txBody>
                </p:sp>
                <p:sp>
                  <p:nvSpPr>
                    <p:cNvPr id="119" name="CuadroTexto 52">
                      <a:extLst>
                        <a:ext uri="{FF2B5EF4-FFF2-40B4-BE49-F238E27FC236}">
                          <a16:creationId xmlns:a16="http://schemas.microsoft.com/office/drawing/2014/main" id="{DB46E978-75B3-7EA8-7C37-D46FC68B0337}"/>
                        </a:ext>
                      </a:extLst>
                    </p:cNvPr>
                    <p:cNvSpPr txBox="1"/>
                    <p:nvPr/>
                  </p:nvSpPr>
                  <p:spPr>
                    <a:xfrm>
                      <a:off x="3115024" y="1711313"/>
                      <a:ext cx="1171728" cy="242409"/>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6386EE04-395F-498B-8622-BE24A3C7CE7C}" type="TxLink">
                        <a:rPr lang="en-US" sz="1000" b="1" i="0" u="none" strike="noStrike" kern="1200">
                          <a:solidFill>
                            <a:srgbClr val="453C5C"/>
                          </a:solidFill>
                          <a:latin typeface="Verdana"/>
                          <a:ea typeface="Verdana"/>
                          <a:cs typeface="Verdana"/>
                        </a:rPr>
                        <a:pPr marL="0" indent="0" algn="ctr"/>
                        <a:t> ($24.672,1)</a:t>
                      </a:fld>
                      <a:endParaRPr lang="es-MX" sz="1000" b="1" i="0" u="none" strike="noStrike" kern="1200">
                        <a:solidFill>
                          <a:srgbClr val="453C5C"/>
                        </a:solidFill>
                        <a:latin typeface="Verdana"/>
                        <a:ea typeface="Verdana"/>
                        <a:cs typeface="Verdana"/>
                      </a:endParaRPr>
                    </a:p>
                  </p:txBody>
                </p:sp>
                <p:sp>
                  <p:nvSpPr>
                    <p:cNvPr id="120" name="CuadroTexto 53">
                      <a:extLst>
                        <a:ext uri="{FF2B5EF4-FFF2-40B4-BE49-F238E27FC236}">
                          <a16:creationId xmlns:a16="http://schemas.microsoft.com/office/drawing/2014/main" id="{3CBB624A-6F4C-1F04-6428-F685D6287F45}"/>
                        </a:ext>
                      </a:extLst>
                    </p:cNvPr>
                    <p:cNvSpPr txBox="1"/>
                    <p:nvPr/>
                  </p:nvSpPr>
                  <p:spPr>
                    <a:xfrm>
                      <a:off x="3227831" y="1909906"/>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5F702B0F-4529-40D5-A733-A7391ED7A754}" type="TxLink">
                        <a:rPr lang="en-US" sz="1100" b="0" i="0" u="none" strike="noStrike" kern="1200">
                          <a:solidFill>
                            <a:srgbClr val="453C5C"/>
                          </a:solidFill>
                          <a:latin typeface="Verdana"/>
                          <a:ea typeface="Verdana"/>
                          <a:cs typeface="Verdana"/>
                        </a:rPr>
                        <a:pPr algn="ctr"/>
                        <a:t>(5,1%)</a:t>
                      </a:fld>
                      <a:endParaRPr lang="es-MX" sz="2000" b="1" kern="1200"/>
                    </a:p>
                  </p:txBody>
                </p:sp>
              </p:grpSp>
            </p:grpSp>
            <p:cxnSp>
              <p:nvCxnSpPr>
                <p:cNvPr id="67" name="Conector recto 66">
                  <a:extLst>
                    <a:ext uri="{FF2B5EF4-FFF2-40B4-BE49-F238E27FC236}">
                      <a16:creationId xmlns:a16="http://schemas.microsoft.com/office/drawing/2014/main" id="{EB29BB73-323A-69F7-AF7F-F5E387E567F8}"/>
                    </a:ext>
                  </a:extLst>
                </p:cNvPr>
                <p:cNvCxnSpPr/>
                <p:nvPr/>
              </p:nvCxnSpPr>
              <p:spPr>
                <a:xfrm flipV="1">
                  <a:off x="969159" y="1698945"/>
                  <a:ext cx="3223575" cy="7614"/>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3" name="Conector recto 112">
                  <a:extLst>
                    <a:ext uri="{FF2B5EF4-FFF2-40B4-BE49-F238E27FC236}">
                      <a16:creationId xmlns:a16="http://schemas.microsoft.com/office/drawing/2014/main" id="{49981A96-C7E2-B97C-701F-EB627F83B4B4}"/>
                    </a:ext>
                  </a:extLst>
                </p:cNvPr>
                <p:cNvCxnSpPr/>
                <p:nvPr/>
              </p:nvCxnSpPr>
              <p:spPr>
                <a:xfrm>
                  <a:off x="2015910" y="1219779"/>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4" name="Conector recto 113">
                  <a:extLst>
                    <a:ext uri="{FF2B5EF4-FFF2-40B4-BE49-F238E27FC236}">
                      <a16:creationId xmlns:a16="http://schemas.microsoft.com/office/drawing/2014/main" id="{0B84C4F3-FF99-2D46-4691-EBDE3573C199}"/>
                    </a:ext>
                  </a:extLst>
                </p:cNvPr>
                <p:cNvCxnSpPr/>
                <p:nvPr/>
              </p:nvCxnSpPr>
              <p:spPr>
                <a:xfrm>
                  <a:off x="3117458" y="1212791"/>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60" name="Grupo 59">
                <a:extLst>
                  <a:ext uri="{FF2B5EF4-FFF2-40B4-BE49-F238E27FC236}">
                    <a16:creationId xmlns:a16="http://schemas.microsoft.com/office/drawing/2014/main" id="{055F153A-B77E-589B-95D4-C46BF98CBFDA}"/>
                  </a:ext>
                </a:extLst>
              </p:cNvPr>
              <p:cNvGrpSpPr/>
              <p:nvPr/>
            </p:nvGrpSpPr>
            <p:grpSpPr>
              <a:xfrm>
                <a:off x="924042" y="2331103"/>
                <a:ext cx="3223589" cy="1030259"/>
                <a:chOff x="924042" y="2331101"/>
                <a:chExt cx="3228213" cy="1027532"/>
              </a:xfrm>
            </p:grpSpPr>
            <p:grpSp>
              <p:nvGrpSpPr>
                <p:cNvPr id="61" name="Grupo 60">
                  <a:extLst>
                    <a:ext uri="{FF2B5EF4-FFF2-40B4-BE49-F238E27FC236}">
                      <a16:creationId xmlns:a16="http://schemas.microsoft.com/office/drawing/2014/main" id="{6AA633AD-D8D2-A872-C625-7DA349BB58B0}"/>
                    </a:ext>
                  </a:extLst>
                </p:cNvPr>
                <p:cNvGrpSpPr/>
                <p:nvPr/>
              </p:nvGrpSpPr>
              <p:grpSpPr>
                <a:xfrm>
                  <a:off x="1964578" y="2331101"/>
                  <a:ext cx="1147147" cy="1027532"/>
                  <a:chOff x="1964578" y="2331099"/>
                  <a:chExt cx="1147555" cy="1007007"/>
                </a:xfrm>
              </p:grpSpPr>
              <p:sp>
                <p:nvSpPr>
                  <p:cNvPr id="63" name="CuadroTexto 41">
                    <a:extLst>
                      <a:ext uri="{FF2B5EF4-FFF2-40B4-BE49-F238E27FC236}">
                        <a16:creationId xmlns:a16="http://schemas.microsoft.com/office/drawing/2014/main" id="{ADFDD2DA-8ABE-4B41-48F7-7891062F12F1}"/>
                      </a:ext>
                    </a:extLst>
                  </p:cNvPr>
                  <p:cNvSpPr txBox="1"/>
                  <p:nvPr/>
                </p:nvSpPr>
                <p:spPr>
                  <a:xfrm>
                    <a:off x="2010032" y="2331099"/>
                    <a:ext cx="1056640" cy="538927"/>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B315332-C9DD-48F3-B8F6-A0D9E58C9D07}" type="TxLink">
                      <a:rPr lang="en-US" sz="1100" b="0" i="0" u="none" strike="noStrike" kern="1200">
                        <a:solidFill>
                          <a:srgbClr val="453C5C"/>
                        </a:solidFill>
                        <a:latin typeface="Verdana"/>
                        <a:ea typeface="Verdana"/>
                        <a:cs typeface="Verdana"/>
                      </a:rPr>
                      <a:pPr algn="ctr"/>
                      <a:t>Otros bonos y títulos emitidos</a:t>
                    </a:fld>
                    <a:endParaRPr lang="es-MX" sz="1000" kern="1200"/>
                  </a:p>
                </p:txBody>
              </p:sp>
              <p:sp>
                <p:nvSpPr>
                  <p:cNvPr id="64" name="CuadroTexto 42">
                    <a:extLst>
                      <a:ext uri="{FF2B5EF4-FFF2-40B4-BE49-F238E27FC236}">
                        <a16:creationId xmlns:a16="http://schemas.microsoft.com/office/drawing/2014/main" id="{371B1D06-39D8-2733-16B3-A40A752A16CC}"/>
                      </a:ext>
                    </a:extLst>
                  </p:cNvPr>
                  <p:cNvSpPr txBox="1"/>
                  <p:nvPr/>
                </p:nvSpPr>
                <p:spPr>
                  <a:xfrm>
                    <a:off x="1964578" y="2874969"/>
                    <a:ext cx="1147555" cy="24242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913C69B3-FE91-46DD-B738-35C6353937D2}" type="TxLink">
                      <a:rPr lang="en-US" sz="1000" b="1" i="0" u="none" strike="noStrike" kern="1200">
                        <a:solidFill>
                          <a:srgbClr val="453C5C"/>
                        </a:solidFill>
                        <a:latin typeface="Verdana"/>
                        <a:ea typeface="Verdana"/>
                        <a:cs typeface="Verdana"/>
                      </a:rPr>
                      <a:pPr marL="0" indent="0" algn="ctr"/>
                      <a:t> $ 20.321,8 </a:t>
                    </a:fld>
                    <a:endParaRPr lang="es-MX" sz="1000" b="1" i="0" u="none" strike="noStrike" kern="1200">
                      <a:solidFill>
                        <a:srgbClr val="453C5C"/>
                      </a:solidFill>
                      <a:latin typeface="Verdana"/>
                      <a:ea typeface="Verdana"/>
                      <a:cs typeface="Verdana"/>
                    </a:endParaRPr>
                  </a:p>
                </p:txBody>
              </p:sp>
              <p:sp>
                <p:nvSpPr>
                  <p:cNvPr id="65" name="CuadroTexto 43">
                    <a:extLst>
                      <a:ext uri="{FF2B5EF4-FFF2-40B4-BE49-F238E27FC236}">
                        <a16:creationId xmlns:a16="http://schemas.microsoft.com/office/drawing/2014/main" id="{DDA97B5C-4A54-08F2-472D-ED73205D6E8A}"/>
                      </a:ext>
                    </a:extLst>
                  </p:cNvPr>
                  <p:cNvSpPr txBox="1"/>
                  <p:nvPr/>
                </p:nvSpPr>
                <p:spPr>
                  <a:xfrm>
                    <a:off x="2065914" y="3075276"/>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8462B5F1-E850-4747-9734-A6755913B82C}" type="TxLink">
                      <a:rPr lang="en-US" sz="1100" b="0" i="0" u="none" strike="noStrike" kern="1200">
                        <a:solidFill>
                          <a:srgbClr val="453C5C"/>
                        </a:solidFill>
                        <a:latin typeface="Verdana"/>
                        <a:ea typeface="Verdana"/>
                        <a:cs typeface="Verdana"/>
                      </a:rPr>
                      <a:pPr algn="ctr"/>
                      <a:t>100,0%</a:t>
                    </a:fld>
                    <a:endParaRPr lang="es-MX" sz="2000" b="1" kern="1200"/>
                  </a:p>
                </p:txBody>
              </p:sp>
            </p:grpSp>
            <p:cxnSp>
              <p:nvCxnSpPr>
                <p:cNvPr id="62" name="Conector recto 61">
                  <a:extLst>
                    <a:ext uri="{FF2B5EF4-FFF2-40B4-BE49-F238E27FC236}">
                      <a16:creationId xmlns:a16="http://schemas.microsoft.com/office/drawing/2014/main" id="{E3D47F3C-9DB5-6685-1971-6960ED1D7785}"/>
                    </a:ext>
                  </a:extLst>
                </p:cNvPr>
                <p:cNvCxnSpPr/>
                <p:nvPr/>
              </p:nvCxnSpPr>
              <p:spPr>
                <a:xfrm flipV="1">
                  <a:off x="924042" y="2829148"/>
                  <a:ext cx="3228213" cy="7614"/>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spTree>
    <p:extLst>
      <p:ext uri="{BB962C8B-B14F-4D97-AF65-F5344CB8AC3E}">
        <p14:creationId xmlns:p14="http://schemas.microsoft.com/office/powerpoint/2010/main" val="582923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7" name="Google Shape;103;p13">
            <a:extLst>
              <a:ext uri="{FF2B5EF4-FFF2-40B4-BE49-F238E27FC236}">
                <a16:creationId xmlns:a16="http://schemas.microsoft.com/office/drawing/2014/main" id="{7AB35154-A90A-0998-202B-3FB46BB1DB53}"/>
              </a:ext>
            </a:extLst>
          </p:cNvPr>
          <p:cNvSpPr txBox="1"/>
          <p:nvPr/>
        </p:nvSpPr>
        <p:spPr>
          <a:xfrm>
            <a:off x="61111" y="850921"/>
            <a:ext cx="4347788" cy="507831"/>
          </a:xfrm>
          <a:prstGeom prst="rect">
            <a:avLst/>
          </a:prstGeom>
          <a:noFill/>
          <a:ln>
            <a:noFill/>
          </a:ln>
        </p:spPr>
        <p:txBody>
          <a:bodyPr spcFirstLastPara="1" wrap="square" lIns="0" tIns="0" rIns="0" bIns="0" anchor="t" anchorCtr="0">
            <a:spAutoFit/>
          </a:bodyPr>
          <a:lstStyle/>
          <a:p>
            <a:pPr algn="just"/>
            <a:r>
              <a:rPr lang="es-ES" sz="1100" dirty="0">
                <a:solidFill>
                  <a:srgbClr val="453C5C"/>
                </a:solidFill>
                <a:latin typeface="Verdana" panose="020B0604030504040204" pitchFamily="34" charset="0"/>
                <a:ea typeface="Verdana" panose="020B0604030504040204" pitchFamily="34" charset="0"/>
                <a:cs typeface="Century Gothic"/>
                <a:sym typeface="Century Gothic"/>
              </a:rPr>
              <a:t>Este grupo ocupa la segunda posición de participación en los pasivos del sector público y del nivel nacional, mientras que, en el nivel territorial ocupa el quinto lugar.</a:t>
            </a:r>
          </a:p>
        </p:txBody>
      </p:sp>
      <p:sp>
        <p:nvSpPr>
          <p:cNvPr id="8" name="Google Shape;94;p13">
            <a:extLst>
              <a:ext uri="{FF2B5EF4-FFF2-40B4-BE49-F238E27FC236}">
                <a16:creationId xmlns:a16="http://schemas.microsoft.com/office/drawing/2014/main" id="{BDD3ADE1-AE67-6EFC-4E5F-B2A0DC94FB5C}"/>
              </a:ext>
            </a:extLst>
          </p:cNvPr>
          <p:cNvSpPr txBox="1"/>
          <p:nvPr/>
        </p:nvSpPr>
        <p:spPr>
          <a:xfrm>
            <a:off x="81379" y="90159"/>
            <a:ext cx="4307253" cy="738664"/>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CO" sz="2400" b="1" dirty="0">
                <a:solidFill>
                  <a:srgbClr val="453C5C"/>
                </a:solidFill>
                <a:latin typeface="Verdana" panose="020B0604030504040204" pitchFamily="34" charset="0"/>
                <a:ea typeface="Verdana" panose="020B0604030504040204" pitchFamily="34" charset="0"/>
                <a:cs typeface="Century Gothic"/>
                <a:sym typeface="Century Gothic"/>
              </a:rPr>
              <a:t>Beneficios a los empleados</a:t>
            </a:r>
          </a:p>
        </p:txBody>
      </p:sp>
      <p:sp>
        <p:nvSpPr>
          <p:cNvPr id="16" name="Google Shape;96;p13">
            <a:extLst>
              <a:ext uri="{FF2B5EF4-FFF2-40B4-BE49-F238E27FC236}">
                <a16:creationId xmlns:a16="http://schemas.microsoft.com/office/drawing/2014/main" id="{A7127770-4F55-BB8B-F078-45797719CC2A}"/>
              </a:ext>
            </a:extLst>
          </p:cNvPr>
          <p:cNvSpPr txBox="1"/>
          <p:nvPr/>
        </p:nvSpPr>
        <p:spPr>
          <a:xfrm>
            <a:off x="3359140" y="5179371"/>
            <a:ext cx="1037865" cy="193451"/>
          </a:xfrm>
          <a:prstGeom prst="rect">
            <a:avLst/>
          </a:prstGeom>
          <a:noFill/>
          <a:ln>
            <a:noFill/>
          </a:ln>
        </p:spPr>
        <p:txBody>
          <a:bodyPr spcFirstLastPara="1" wrap="square" lIns="0" tIns="0" rIns="0" bIns="0" anchor="t" anchorCtr="0">
            <a:spAutoFit/>
          </a:bodyPr>
          <a:lstStyle/>
          <a:p>
            <a:pPr algn="r">
              <a:lnSpc>
                <a:spcPct val="128000"/>
              </a:lnSpc>
            </a:pPr>
            <a:r>
              <a:rPr lang="es-CO" sz="982"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982" b="1" dirty="0">
              <a:latin typeface="Verdana" panose="020B0604030504040204" pitchFamily="34" charset="0"/>
              <a:ea typeface="Verdana" panose="020B0604030504040204" pitchFamily="34" charset="0"/>
            </a:endParaRPr>
          </a:p>
        </p:txBody>
      </p:sp>
      <p:sp>
        <p:nvSpPr>
          <p:cNvPr id="36" name="CuadroTexto 35">
            <a:extLst>
              <a:ext uri="{FF2B5EF4-FFF2-40B4-BE49-F238E27FC236}">
                <a16:creationId xmlns:a16="http://schemas.microsoft.com/office/drawing/2014/main" id="{4234E7B0-7A33-C9F0-327E-341F11DDE0C7}"/>
              </a:ext>
            </a:extLst>
          </p:cNvPr>
          <p:cNvSpPr txBox="1"/>
          <p:nvPr/>
        </p:nvSpPr>
        <p:spPr>
          <a:xfrm>
            <a:off x="70309" y="3895452"/>
            <a:ext cx="4440275" cy="1123384"/>
          </a:xfrm>
          <a:prstGeom prst="rect">
            <a:avLst/>
          </a:prstGeom>
          <a:noFill/>
        </p:spPr>
        <p:txBody>
          <a:bodyPr wrap="square">
            <a:spAutoFit/>
          </a:bodyPr>
          <a:lstStyle/>
          <a:p>
            <a:pPr algn="ctr"/>
            <a:r>
              <a:rPr lang="es-ES" sz="1100" b="1" dirty="0">
                <a:solidFill>
                  <a:srgbClr val="453C5C"/>
                </a:solidFill>
                <a:latin typeface="Verdana" panose="020B0604030504040204" pitchFamily="34" charset="0"/>
                <a:ea typeface="Verdana" panose="020B0604030504040204" pitchFamily="34" charset="0"/>
              </a:rPr>
              <a:t>Disminución</a:t>
            </a:r>
            <a:r>
              <a:rPr lang="es-ES" sz="1100" dirty="0">
                <a:solidFill>
                  <a:srgbClr val="453C5C"/>
                </a:solidFill>
                <a:latin typeface="Verdana" panose="020B0604030504040204" pitchFamily="34" charset="0"/>
                <a:ea typeface="Verdana" panose="020B0604030504040204" pitchFamily="34" charset="0"/>
              </a:rPr>
              <a:t> respecto a diciembre de 2023:</a:t>
            </a:r>
          </a:p>
          <a:p>
            <a:pPr algn="ctr"/>
            <a:endParaRPr lang="es-ES" sz="600" dirty="0">
              <a:solidFill>
                <a:srgbClr val="453C5C"/>
              </a:solidFill>
              <a:latin typeface="Verdana" panose="020B0604030504040204" pitchFamily="34" charset="0"/>
              <a:ea typeface="Verdana" panose="020B0604030504040204" pitchFamily="34" charset="0"/>
            </a:endParaRPr>
          </a:p>
          <a:p>
            <a:pPr algn="ctr"/>
            <a:r>
              <a:rPr lang="es-CO" sz="1100" b="1" dirty="0">
                <a:solidFill>
                  <a:srgbClr val="453C5C"/>
                </a:solidFill>
                <a:latin typeface="Verdana" panose="020B0604030504040204" pitchFamily="34" charset="0"/>
                <a:ea typeface="Verdana" panose="020B0604030504040204" pitchFamily="34" charset="0"/>
              </a:rPr>
              <a:t>Sector Público: </a:t>
            </a:r>
            <a:r>
              <a:rPr lang="es-CO" sz="1100" dirty="0">
                <a:solidFill>
                  <a:srgbClr val="FD6A00"/>
                </a:solidFill>
                <a:latin typeface="Verdana" panose="020B0604030504040204" pitchFamily="34" charset="0"/>
                <a:ea typeface="Verdana" panose="020B0604030504040204" pitchFamily="34" charset="0"/>
              </a:rPr>
              <a:t>($34.879,7) </a:t>
            </a:r>
          </a:p>
          <a:p>
            <a:pPr algn="ctr"/>
            <a:r>
              <a:rPr lang="es-ES" sz="1100" b="1" dirty="0">
                <a:solidFill>
                  <a:srgbClr val="453C5C"/>
                </a:solidFill>
                <a:latin typeface="Verdana" panose="020B0604030504040204" pitchFamily="34" charset="0"/>
                <a:ea typeface="Verdana" panose="020B0604030504040204" pitchFamily="34" charset="0"/>
              </a:rPr>
              <a:t>Nivel Nacional: </a:t>
            </a:r>
            <a:r>
              <a:rPr lang="es-ES" sz="1100" dirty="0">
                <a:solidFill>
                  <a:srgbClr val="007E80"/>
                </a:solidFill>
                <a:latin typeface="Verdana" panose="020B0604030504040204" pitchFamily="34" charset="0"/>
                <a:ea typeface="Verdana" panose="020B0604030504040204" pitchFamily="34" charset="0"/>
              </a:rPr>
              <a:t>($28.192,3) </a:t>
            </a:r>
            <a:r>
              <a:rPr lang="es-ES" sz="1100" b="1" dirty="0">
                <a:solidFill>
                  <a:srgbClr val="453C5C"/>
                </a:solidFill>
                <a:latin typeface="Verdana" panose="020B0604030504040204" pitchFamily="34" charset="0"/>
                <a:ea typeface="Verdana" panose="020B0604030504040204" pitchFamily="34" charset="0"/>
              </a:rPr>
              <a:t>Nivel Territorial: </a:t>
            </a:r>
            <a:r>
              <a:rPr lang="es-ES" sz="1100" dirty="0">
                <a:solidFill>
                  <a:srgbClr val="2FCB7D"/>
                </a:solidFill>
                <a:latin typeface="Verdana" panose="020B0604030504040204" pitchFamily="34" charset="0"/>
                <a:ea typeface="Verdana" panose="020B0604030504040204" pitchFamily="34" charset="0"/>
              </a:rPr>
              <a:t>($6.118,2)</a:t>
            </a:r>
          </a:p>
          <a:p>
            <a:pPr algn="just"/>
            <a:endParaRPr lang="es-ES" sz="700" dirty="0">
              <a:solidFill>
                <a:srgbClr val="2FCB7D"/>
              </a:solidFill>
              <a:latin typeface="Verdana" panose="020B0604030504040204" pitchFamily="34" charset="0"/>
              <a:ea typeface="Verdana" panose="020B0604030504040204" pitchFamily="34" charset="0"/>
            </a:endParaRPr>
          </a:p>
          <a:p>
            <a:pPr algn="just"/>
            <a:r>
              <a:rPr lang="es-ES" sz="1050" dirty="0">
                <a:solidFill>
                  <a:srgbClr val="453C5C"/>
                </a:solidFill>
                <a:latin typeface="Verdana" panose="020B0604030504040204" pitchFamily="34" charset="0"/>
                <a:ea typeface="Verdana" panose="020B0604030504040204" pitchFamily="34" charset="0"/>
              </a:rPr>
              <a:t>Este comportamiento se explica principalmente por la disminución en el Neto beneficios </a:t>
            </a:r>
            <a:r>
              <a:rPr lang="es-ES" sz="1050" dirty="0" err="1">
                <a:solidFill>
                  <a:srgbClr val="453C5C"/>
                </a:solidFill>
                <a:latin typeface="Verdana" panose="020B0604030504040204" pitchFamily="34" charset="0"/>
                <a:ea typeface="Verdana" panose="020B0604030504040204" pitchFamily="34" charset="0"/>
              </a:rPr>
              <a:t>posempleo</a:t>
            </a:r>
            <a:r>
              <a:rPr lang="es-ES" sz="1050" dirty="0">
                <a:solidFill>
                  <a:srgbClr val="453C5C"/>
                </a:solidFill>
                <a:latin typeface="Verdana" panose="020B0604030504040204" pitchFamily="34" charset="0"/>
                <a:ea typeface="Verdana" panose="020B0604030504040204" pitchFamily="34" charset="0"/>
              </a:rPr>
              <a:t> – pensiones.</a:t>
            </a:r>
            <a:endParaRPr lang="es-CO" sz="1050" dirty="0">
              <a:solidFill>
                <a:srgbClr val="453C5C"/>
              </a:solidFill>
              <a:latin typeface="Verdana" panose="020B0604030504040204" pitchFamily="34" charset="0"/>
              <a:ea typeface="Verdana" panose="020B0604030504040204" pitchFamily="34" charset="0"/>
            </a:endParaRPr>
          </a:p>
        </p:txBody>
      </p:sp>
      <p:sp>
        <p:nvSpPr>
          <p:cNvPr id="98" name="CuadroTexto 97">
            <a:extLst>
              <a:ext uri="{FF2B5EF4-FFF2-40B4-BE49-F238E27FC236}">
                <a16:creationId xmlns:a16="http://schemas.microsoft.com/office/drawing/2014/main" id="{9797AD07-9C17-1C7D-BEA6-B3A9031D4423}"/>
              </a:ext>
            </a:extLst>
          </p:cNvPr>
          <p:cNvSpPr txBox="1"/>
          <p:nvPr/>
        </p:nvSpPr>
        <p:spPr>
          <a:xfrm>
            <a:off x="4739770" y="4669360"/>
            <a:ext cx="4166807" cy="245058"/>
          </a:xfrm>
          <a:prstGeom prst="rect">
            <a:avLst/>
          </a:prstGeom>
          <a:solidFill>
            <a:schemeClr val="bg1">
              <a:lumMod val="85000"/>
            </a:schemeClr>
          </a:solidFill>
        </p:spPr>
        <p:txBody>
          <a:bodyPr wrap="square" tIns="36000" bIns="36000">
            <a:spAutoFit/>
          </a:bodyPr>
          <a:lstStyle/>
          <a:p>
            <a:pPr algn="ctr"/>
            <a:r>
              <a:rPr lang="es-ES" sz="1120" b="1" spc="100" dirty="0">
                <a:solidFill>
                  <a:srgbClr val="453C5C"/>
                </a:solidFill>
                <a:latin typeface="Verdana" panose="020B0604030504040204" pitchFamily="34" charset="0"/>
              </a:rPr>
              <a:t>Entidades que reportan los mayores saldos</a:t>
            </a:r>
            <a:endParaRPr lang="es-CO" sz="1120" b="1" spc="100" dirty="0">
              <a:solidFill>
                <a:srgbClr val="453C5C"/>
              </a:solidFill>
            </a:endParaRPr>
          </a:p>
        </p:txBody>
      </p:sp>
      <p:sp>
        <p:nvSpPr>
          <p:cNvPr id="5" name="CuadroTexto 4">
            <a:extLst>
              <a:ext uri="{FF2B5EF4-FFF2-40B4-BE49-F238E27FC236}">
                <a16:creationId xmlns:a16="http://schemas.microsoft.com/office/drawing/2014/main" id="{CD88D444-B177-57C0-56B4-E9D304F11BEB}"/>
              </a:ext>
            </a:extLst>
          </p:cNvPr>
          <p:cNvSpPr txBox="1"/>
          <p:nvPr/>
        </p:nvSpPr>
        <p:spPr>
          <a:xfrm>
            <a:off x="4845238" y="56706"/>
            <a:ext cx="4217383" cy="1107996"/>
          </a:xfrm>
          <a:prstGeom prst="rect">
            <a:avLst/>
          </a:prstGeom>
          <a:gradFill>
            <a:gsLst>
              <a:gs pos="92000">
                <a:srgbClr val="F6F6F6"/>
              </a:gs>
              <a:gs pos="2000">
                <a:schemeClr val="bg1"/>
              </a:gs>
            </a:gsLst>
            <a:lin ang="5400000" scaled="1"/>
          </a:gradFill>
        </p:spPr>
        <p:txBody>
          <a:bodyPr wrap="square">
            <a:spAutoFit/>
          </a:bodyPr>
          <a:lstStyle>
            <a:defPPr marR="0" lvl="0" algn="l" rtl="0">
              <a:lnSpc>
                <a:spcPct val="100000"/>
              </a:lnSpc>
              <a:spcBef>
                <a:spcPts val="0"/>
              </a:spcBef>
              <a:spcAft>
                <a:spcPts val="0"/>
              </a:spcAft>
            </a:defPPr>
            <a:lvl1pPr>
              <a:defRPr sz="1081">
                <a:solidFill>
                  <a:srgbClr val="453C5C"/>
                </a:solidFill>
                <a:latin typeface="Verdana" panose="020B0604030504040204" pitchFamily="34" charset="0"/>
                <a:ea typeface="Verdana" panose="020B0604030504040204" pitchFamily="34" charset="0"/>
              </a:defRPr>
            </a:lvl1pPr>
          </a:lstStyle>
          <a:p>
            <a:pPr algn="just"/>
            <a:r>
              <a:rPr lang="es-ES" sz="1100" dirty="0"/>
              <a:t>La cuenta </a:t>
            </a:r>
            <a:r>
              <a:rPr lang="es-ES" sz="1100" b="1" dirty="0">
                <a:solidFill>
                  <a:srgbClr val="FD6A00"/>
                </a:solidFill>
              </a:rPr>
              <a:t> Neto beneficios </a:t>
            </a:r>
            <a:r>
              <a:rPr lang="es-ES" sz="1100" b="1" dirty="0" err="1">
                <a:solidFill>
                  <a:srgbClr val="FD6A00"/>
                </a:solidFill>
              </a:rPr>
              <a:t>posempleo</a:t>
            </a:r>
            <a:r>
              <a:rPr lang="es-ES" sz="1100" b="1" dirty="0">
                <a:solidFill>
                  <a:srgbClr val="FD6A00"/>
                </a:solidFill>
              </a:rPr>
              <a:t> - pensiones</a:t>
            </a:r>
            <a:r>
              <a:rPr lang="es-ES" sz="1100" dirty="0"/>
              <a:t> es la más representativa del grupo en el sector público y en los niveles nacional y territorial. A continuación, se presenta el detalle del neteo (resta) entre el valor de los beneficios </a:t>
            </a:r>
            <a:r>
              <a:rPr lang="es-ES" sz="1100" dirty="0" err="1"/>
              <a:t>posempleo</a:t>
            </a:r>
            <a:r>
              <a:rPr lang="es-ES" sz="1100" dirty="0"/>
              <a:t> pensiones y el plan de activos para cubrirlos:</a:t>
            </a:r>
            <a:endParaRPr lang="es-CO" sz="1100" dirty="0"/>
          </a:p>
        </p:txBody>
      </p:sp>
      <p:grpSp>
        <p:nvGrpSpPr>
          <p:cNvPr id="43" name="Grupo 42">
            <a:extLst>
              <a:ext uri="{FF2B5EF4-FFF2-40B4-BE49-F238E27FC236}">
                <a16:creationId xmlns:a16="http://schemas.microsoft.com/office/drawing/2014/main" id="{E0ADCE5D-7F52-2BD9-6915-9EBEA52C2375}"/>
              </a:ext>
            </a:extLst>
          </p:cNvPr>
          <p:cNvGrpSpPr/>
          <p:nvPr/>
        </p:nvGrpSpPr>
        <p:grpSpPr>
          <a:xfrm>
            <a:off x="4775645" y="5132577"/>
            <a:ext cx="4095056" cy="1529688"/>
            <a:chOff x="4653888" y="5007796"/>
            <a:chExt cx="4095056" cy="1529688"/>
          </a:xfrm>
        </p:grpSpPr>
        <p:sp>
          <p:nvSpPr>
            <p:cNvPr id="33" name="Google Shape;552;p24">
              <a:extLst>
                <a:ext uri="{FF2B5EF4-FFF2-40B4-BE49-F238E27FC236}">
                  <a16:creationId xmlns:a16="http://schemas.microsoft.com/office/drawing/2014/main" id="{3868C61C-F58B-0377-9880-1AB98B08060D}"/>
                </a:ext>
              </a:extLst>
            </p:cNvPr>
            <p:cNvSpPr>
              <a:spLocks noChangeAspect="1"/>
            </p:cNvSpPr>
            <p:nvPr/>
          </p:nvSpPr>
          <p:spPr>
            <a:xfrm>
              <a:off x="6816677" y="5853484"/>
              <a:ext cx="1932267" cy="684000"/>
            </a:xfrm>
            <a:prstGeom prst="parallelogram">
              <a:avLst>
                <a:gd name="adj" fmla="val 27646"/>
              </a:avLst>
            </a:prstGeom>
            <a:noFill/>
            <a:ln>
              <a:gradFill>
                <a:gsLst>
                  <a:gs pos="0">
                    <a:srgbClr val="5AD999"/>
                  </a:gs>
                  <a:gs pos="100000">
                    <a:srgbClr val="BEED80"/>
                  </a:gs>
                </a:gsLst>
                <a:lin ang="5400000" scaled="1"/>
              </a:gradFill>
            </a:ln>
          </p:spPr>
          <p:txBody>
            <a:bodyPr lIns="36000" tIns="36000" rIns="36000" bIns="36000"/>
            <a:lstStyle/>
            <a:p>
              <a:pPr algn="ctr"/>
              <a:endParaRPr lang="es-CO" sz="1100" dirty="0">
                <a:solidFill>
                  <a:srgbClr val="453C5C"/>
                </a:solidFill>
                <a:latin typeface="Verdana" panose="020B0604030504040204" pitchFamily="34" charset="0"/>
                <a:ea typeface="Verdana" panose="020B0604030504040204" pitchFamily="34" charset="0"/>
              </a:endParaRPr>
            </a:p>
          </p:txBody>
        </p:sp>
        <p:sp>
          <p:nvSpPr>
            <p:cNvPr id="34" name="Google Shape;552;p24">
              <a:extLst>
                <a:ext uri="{FF2B5EF4-FFF2-40B4-BE49-F238E27FC236}">
                  <a16:creationId xmlns:a16="http://schemas.microsoft.com/office/drawing/2014/main" id="{EF06E0AA-E981-A5AB-33F5-5CA89F611F9A}"/>
                </a:ext>
              </a:extLst>
            </p:cNvPr>
            <p:cNvSpPr>
              <a:spLocks noChangeAspect="1"/>
            </p:cNvSpPr>
            <p:nvPr/>
          </p:nvSpPr>
          <p:spPr>
            <a:xfrm>
              <a:off x="4653888" y="5853484"/>
              <a:ext cx="2083340" cy="684000"/>
            </a:xfrm>
            <a:prstGeom prst="parallelogram">
              <a:avLst>
                <a:gd name="adj" fmla="val 28949"/>
              </a:avLst>
            </a:prstGeom>
            <a:noFill/>
            <a:ln>
              <a:gradFill>
                <a:gsLst>
                  <a:gs pos="0">
                    <a:srgbClr val="007E80"/>
                  </a:gs>
                  <a:gs pos="100000">
                    <a:srgbClr val="89FBE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35" name="Google Shape;552;p24">
              <a:extLst>
                <a:ext uri="{FF2B5EF4-FFF2-40B4-BE49-F238E27FC236}">
                  <a16:creationId xmlns:a16="http://schemas.microsoft.com/office/drawing/2014/main" id="{7F3C1B8D-7206-B161-314C-CF9EFF18AFB4}"/>
                </a:ext>
              </a:extLst>
            </p:cNvPr>
            <p:cNvSpPr>
              <a:spLocks noChangeAspect="1"/>
            </p:cNvSpPr>
            <p:nvPr/>
          </p:nvSpPr>
          <p:spPr>
            <a:xfrm>
              <a:off x="5869479" y="5051338"/>
              <a:ext cx="1982038" cy="684000"/>
            </a:xfrm>
            <a:prstGeom prst="parallelogram">
              <a:avLst>
                <a:gd name="adj" fmla="val 28277"/>
              </a:avLst>
            </a:prstGeom>
            <a:noFill/>
            <a:ln w="12700">
              <a:gradFill>
                <a:gsLst>
                  <a:gs pos="0">
                    <a:srgbClr val="FD6A00"/>
                  </a:gs>
                  <a:gs pos="100000">
                    <a:srgbClr val="EEB85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37" name="Google Shape;552;p24">
              <a:extLst>
                <a:ext uri="{FF2B5EF4-FFF2-40B4-BE49-F238E27FC236}">
                  <a16:creationId xmlns:a16="http://schemas.microsoft.com/office/drawing/2014/main" id="{48132EDB-1AA5-5849-8AB0-65A2A6145846}"/>
                </a:ext>
              </a:extLst>
            </p:cNvPr>
            <p:cNvSpPr>
              <a:spLocks noChangeAspect="1"/>
            </p:cNvSpPr>
            <p:nvPr/>
          </p:nvSpPr>
          <p:spPr>
            <a:xfrm>
              <a:off x="5944772" y="5007796"/>
              <a:ext cx="1906746" cy="684000"/>
            </a:xfrm>
            <a:prstGeom prst="roundRect">
              <a:avLst/>
            </a:prstGeom>
            <a:gradFill>
              <a:gsLst>
                <a:gs pos="21000">
                  <a:srgbClr val="FD6A00"/>
                </a:gs>
                <a:gs pos="98000">
                  <a:srgbClr val="EEB858"/>
                </a:gs>
              </a:gsLst>
              <a:lin ang="0" scaled="0"/>
            </a:gradFill>
            <a:ln>
              <a:noFill/>
            </a:ln>
          </p:spPr>
          <p:txBody>
            <a:bodyPr lIns="36000" tIns="36000" rIns="36000" bIns="36000" anchor="ctr" anchorCtr="0"/>
            <a:lstStyle/>
            <a:p>
              <a:pPr algn="ctr"/>
              <a:r>
                <a:rPr lang="es-CO" sz="1100" b="1" dirty="0" err="1">
                  <a:solidFill>
                    <a:schemeClr val="bg1"/>
                  </a:solidFill>
                  <a:latin typeface="Verdana" panose="020B0604030504040204" pitchFamily="34" charset="0"/>
                  <a:ea typeface="Verdana" panose="020B0604030504040204" pitchFamily="34" charset="0"/>
                </a:rPr>
                <a:t>MinEducación</a:t>
              </a:r>
              <a:r>
                <a:rPr lang="es-CO" sz="1100" b="1" dirty="0">
                  <a:solidFill>
                    <a:schemeClr val="bg1"/>
                  </a:solidFill>
                  <a:latin typeface="Verdana" panose="020B0604030504040204" pitchFamily="34" charset="0"/>
                  <a:ea typeface="Verdana" panose="020B0604030504040204" pitchFamily="34" charset="0"/>
                </a:rPr>
                <a:t> </a:t>
              </a:r>
            </a:p>
            <a:p>
              <a:pPr algn="ctr"/>
              <a:r>
                <a:rPr lang="es-CO" sz="1100" b="1" dirty="0">
                  <a:solidFill>
                    <a:schemeClr val="bg1"/>
                  </a:solidFill>
                  <a:latin typeface="Verdana" panose="020B0604030504040204" pitchFamily="34" charset="0"/>
                  <a:ea typeface="Verdana" panose="020B0604030504040204" pitchFamily="34" charset="0"/>
                </a:rPr>
                <a:t>CASUR</a:t>
              </a:r>
            </a:p>
            <a:p>
              <a:pPr algn="ctr"/>
              <a:r>
                <a:rPr lang="es-CO" sz="1100" b="1" dirty="0">
                  <a:solidFill>
                    <a:schemeClr val="bg1"/>
                  </a:solidFill>
                  <a:latin typeface="Verdana" panose="020B0604030504040204" pitchFamily="34" charset="0"/>
                  <a:ea typeface="Verdana" panose="020B0604030504040204" pitchFamily="34" charset="0"/>
                </a:rPr>
                <a:t>CAMIL</a:t>
              </a:r>
              <a:endParaRPr lang="es-CO" sz="1100" dirty="0">
                <a:solidFill>
                  <a:schemeClr val="bg1"/>
                </a:solidFill>
                <a:latin typeface="Verdana" panose="020B0604030504040204" pitchFamily="34" charset="0"/>
                <a:ea typeface="Verdana" panose="020B0604030504040204" pitchFamily="34" charset="0"/>
              </a:endParaRPr>
            </a:p>
          </p:txBody>
        </p:sp>
        <p:sp>
          <p:nvSpPr>
            <p:cNvPr id="38" name="Google Shape;552;p24">
              <a:extLst>
                <a:ext uri="{FF2B5EF4-FFF2-40B4-BE49-F238E27FC236}">
                  <a16:creationId xmlns:a16="http://schemas.microsoft.com/office/drawing/2014/main" id="{A58993FB-3655-3A99-C730-999A8E3D6232}"/>
                </a:ext>
              </a:extLst>
            </p:cNvPr>
            <p:cNvSpPr>
              <a:spLocks noChangeAspect="1"/>
            </p:cNvSpPr>
            <p:nvPr/>
          </p:nvSpPr>
          <p:spPr>
            <a:xfrm>
              <a:off x="4732711" y="5802685"/>
              <a:ext cx="1921531" cy="684000"/>
            </a:xfrm>
            <a:prstGeom prst="roundRect">
              <a:avLst/>
            </a:prstGeom>
            <a:gradFill>
              <a:gsLst>
                <a:gs pos="24000">
                  <a:srgbClr val="007E80"/>
                </a:gs>
                <a:gs pos="100000">
                  <a:srgbClr val="89FBE8"/>
                </a:gs>
              </a:gsLst>
              <a:lin ang="0" scaled="0"/>
            </a:gradFill>
            <a:ln>
              <a:noFill/>
            </a:ln>
          </p:spPr>
          <p:txBody>
            <a:bodyPr lIns="36000" tIns="36000" rIns="36000" bIns="36000" anchor="ctr" anchorCtr="0"/>
            <a:lstStyle/>
            <a:p>
              <a:pPr algn="ctr"/>
              <a:r>
                <a:rPr lang="es-CO" sz="1100" b="1" dirty="0" err="1">
                  <a:solidFill>
                    <a:schemeClr val="bg1"/>
                  </a:solidFill>
                  <a:latin typeface="Verdana" panose="020B0604030504040204" pitchFamily="34" charset="0"/>
                  <a:ea typeface="Verdana" panose="020B0604030504040204" pitchFamily="34" charset="0"/>
                </a:rPr>
                <a:t>MinEducación</a:t>
              </a:r>
              <a:r>
                <a:rPr lang="es-CO" sz="1100" b="1" dirty="0">
                  <a:solidFill>
                    <a:schemeClr val="bg1"/>
                  </a:solidFill>
                  <a:latin typeface="Verdana" panose="020B0604030504040204" pitchFamily="34" charset="0"/>
                  <a:ea typeface="Verdana" panose="020B0604030504040204" pitchFamily="34" charset="0"/>
                </a:rPr>
                <a:t> </a:t>
              </a:r>
            </a:p>
            <a:p>
              <a:pPr algn="ctr"/>
              <a:r>
                <a:rPr lang="es-CO" sz="1100" b="1" dirty="0">
                  <a:solidFill>
                    <a:schemeClr val="bg1"/>
                  </a:solidFill>
                  <a:latin typeface="Verdana" panose="020B0604030504040204" pitchFamily="34" charset="0"/>
                  <a:ea typeface="Verdana" panose="020B0604030504040204" pitchFamily="34" charset="0"/>
                </a:rPr>
                <a:t>CASUR</a:t>
              </a:r>
            </a:p>
            <a:p>
              <a:pPr algn="ctr"/>
              <a:r>
                <a:rPr lang="es-CO" sz="1100" b="1" dirty="0">
                  <a:solidFill>
                    <a:schemeClr val="bg1"/>
                  </a:solidFill>
                  <a:latin typeface="Verdana" panose="020B0604030504040204" pitchFamily="34" charset="0"/>
                  <a:ea typeface="Verdana" panose="020B0604030504040204" pitchFamily="34" charset="0"/>
                </a:rPr>
                <a:t>CAMIL</a:t>
              </a:r>
            </a:p>
          </p:txBody>
        </p:sp>
        <p:sp>
          <p:nvSpPr>
            <p:cNvPr id="39" name="Google Shape;552;p24">
              <a:extLst>
                <a:ext uri="{FF2B5EF4-FFF2-40B4-BE49-F238E27FC236}">
                  <a16:creationId xmlns:a16="http://schemas.microsoft.com/office/drawing/2014/main" id="{A7B28A4C-3090-8E68-8729-C961ECA9029B}"/>
                </a:ext>
              </a:extLst>
            </p:cNvPr>
            <p:cNvSpPr>
              <a:spLocks noChangeAspect="1"/>
            </p:cNvSpPr>
            <p:nvPr/>
          </p:nvSpPr>
          <p:spPr>
            <a:xfrm>
              <a:off x="6937265" y="5802685"/>
              <a:ext cx="1718112" cy="684000"/>
            </a:xfrm>
            <a:prstGeom prst="roundRect">
              <a:avLst/>
            </a:prstGeom>
            <a:gradFill>
              <a:gsLst>
                <a:gs pos="7000">
                  <a:srgbClr val="5AD999"/>
                </a:gs>
                <a:gs pos="100000">
                  <a:srgbClr val="BEED80"/>
                </a:gs>
              </a:gsLst>
              <a:lin ang="0" scaled="0"/>
            </a:gradFill>
            <a:ln>
              <a:noFill/>
            </a:ln>
          </p:spPr>
          <p:txBody>
            <a:bodyPr lIns="36000" tIns="36000" rIns="36000" bIns="36000"/>
            <a:lstStyle/>
            <a:p>
              <a:pPr algn="ctr"/>
              <a:r>
                <a:rPr lang="es-CO" sz="1100" b="1" dirty="0">
                  <a:solidFill>
                    <a:srgbClr val="453C5C"/>
                  </a:solidFill>
                  <a:latin typeface="Verdana" panose="020B0604030504040204" pitchFamily="34" charset="0"/>
                </a:rPr>
                <a:t>Bogotá</a:t>
              </a:r>
              <a:endParaRPr lang="es-CO" sz="1100" dirty="0">
                <a:solidFill>
                  <a:srgbClr val="453C5C"/>
                </a:solidFill>
                <a:latin typeface="Verdana" panose="020B0604030504040204" pitchFamily="34" charset="0"/>
              </a:endParaRPr>
            </a:p>
            <a:p>
              <a:pPr algn="ctr"/>
              <a:r>
                <a:rPr lang="es-CO" sz="1100" b="1" dirty="0">
                  <a:solidFill>
                    <a:srgbClr val="453C5C"/>
                  </a:solidFill>
                  <a:latin typeface="Verdana" panose="020B0604030504040204" pitchFamily="34" charset="0"/>
                </a:rPr>
                <a:t>Antioquia</a:t>
              </a:r>
              <a:endParaRPr lang="es-CO" sz="1100" dirty="0">
                <a:solidFill>
                  <a:srgbClr val="453C5C"/>
                </a:solidFill>
                <a:latin typeface="Verdana" panose="020B0604030504040204" pitchFamily="34" charset="0"/>
              </a:endParaRPr>
            </a:p>
            <a:p>
              <a:pPr algn="ctr"/>
              <a:r>
                <a:rPr lang="es-CO" sz="1100" b="1" dirty="0">
                  <a:solidFill>
                    <a:srgbClr val="453C5C"/>
                  </a:solidFill>
                  <a:latin typeface="Verdana" panose="020B0604030504040204" pitchFamily="34" charset="0"/>
                </a:rPr>
                <a:t>EAAB</a:t>
              </a:r>
              <a:endParaRPr lang="es-CO" sz="1100" dirty="0">
                <a:solidFill>
                  <a:srgbClr val="453C5C"/>
                </a:solidFill>
                <a:latin typeface="Verdana" panose="020B0604030504040204" pitchFamily="34" charset="0"/>
              </a:endParaRPr>
            </a:p>
          </p:txBody>
        </p:sp>
      </p:grpSp>
      <p:cxnSp>
        <p:nvCxnSpPr>
          <p:cNvPr id="42" name="Conector recto 41">
            <a:extLst>
              <a:ext uri="{FF2B5EF4-FFF2-40B4-BE49-F238E27FC236}">
                <a16:creationId xmlns:a16="http://schemas.microsoft.com/office/drawing/2014/main" id="{AC819CB2-ECCA-B89B-A5EA-6DFD5890DC1F}"/>
              </a:ext>
            </a:extLst>
          </p:cNvPr>
          <p:cNvCxnSpPr>
            <a:cxnSpLocks/>
          </p:cNvCxnSpPr>
          <p:nvPr/>
        </p:nvCxnSpPr>
        <p:spPr>
          <a:xfrm>
            <a:off x="4479655" y="14898572"/>
            <a:ext cx="0" cy="1440000"/>
          </a:xfrm>
          <a:prstGeom prst="line">
            <a:avLst/>
          </a:prstGeom>
          <a:ln w="12700">
            <a:solidFill>
              <a:srgbClr val="F63700"/>
            </a:solidFill>
            <a:prstDash val="sysDash"/>
          </a:ln>
        </p:spPr>
        <p:style>
          <a:lnRef idx="1">
            <a:schemeClr val="accent1"/>
          </a:lnRef>
          <a:fillRef idx="0">
            <a:schemeClr val="accent1"/>
          </a:fillRef>
          <a:effectRef idx="0">
            <a:schemeClr val="accent1"/>
          </a:effectRef>
          <a:fontRef idx="minor">
            <a:schemeClr val="tx1"/>
          </a:fontRef>
        </p:style>
      </p:cxnSp>
      <p:cxnSp>
        <p:nvCxnSpPr>
          <p:cNvPr id="103" name="Conector recto 102">
            <a:extLst>
              <a:ext uri="{FF2B5EF4-FFF2-40B4-BE49-F238E27FC236}">
                <a16:creationId xmlns:a16="http://schemas.microsoft.com/office/drawing/2014/main" id="{EB4D677F-2857-A30F-4612-B72B62133777}"/>
              </a:ext>
            </a:extLst>
          </p:cNvPr>
          <p:cNvCxnSpPr>
            <a:cxnSpLocks/>
          </p:cNvCxnSpPr>
          <p:nvPr/>
        </p:nvCxnSpPr>
        <p:spPr>
          <a:xfrm>
            <a:off x="4603406" y="541415"/>
            <a:ext cx="0" cy="5760000"/>
          </a:xfrm>
          <a:prstGeom prst="line">
            <a:avLst/>
          </a:prstGeom>
          <a:ln w="12700">
            <a:solidFill>
              <a:srgbClr val="F63700"/>
            </a:solidFill>
            <a:prstDash val="sysDash"/>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5E21A30E-FB91-9E8D-DE20-3DB4700CEDAB}"/>
              </a:ext>
            </a:extLst>
          </p:cNvPr>
          <p:cNvPicPr>
            <a:picLocks noChangeAspect="1"/>
          </p:cNvPicPr>
          <p:nvPr/>
        </p:nvPicPr>
        <p:blipFill>
          <a:blip r:embed="rId2"/>
          <a:stretch>
            <a:fillRect/>
          </a:stretch>
        </p:blipFill>
        <p:spPr>
          <a:xfrm>
            <a:off x="-1012469" y="1191363"/>
            <a:ext cx="6165603" cy="3060000"/>
          </a:xfrm>
          <a:prstGeom prst="rect">
            <a:avLst/>
          </a:prstGeom>
        </p:spPr>
      </p:pic>
      <p:grpSp>
        <p:nvGrpSpPr>
          <p:cNvPr id="3" name="Grupo 2">
            <a:extLst>
              <a:ext uri="{FF2B5EF4-FFF2-40B4-BE49-F238E27FC236}">
                <a16:creationId xmlns:a16="http://schemas.microsoft.com/office/drawing/2014/main" id="{AF33B02B-611B-444F-B6F3-5FD1C344BF88}"/>
              </a:ext>
            </a:extLst>
          </p:cNvPr>
          <p:cNvGrpSpPr/>
          <p:nvPr/>
        </p:nvGrpSpPr>
        <p:grpSpPr>
          <a:xfrm>
            <a:off x="-64395" y="4834119"/>
            <a:ext cx="4788000" cy="2052000"/>
            <a:chOff x="0" y="0"/>
            <a:chExt cx="5869515" cy="2600707"/>
          </a:xfrm>
        </p:grpSpPr>
        <p:grpSp>
          <p:nvGrpSpPr>
            <p:cNvPr id="4" name="Grupo 3">
              <a:extLst>
                <a:ext uri="{FF2B5EF4-FFF2-40B4-BE49-F238E27FC236}">
                  <a16:creationId xmlns:a16="http://schemas.microsoft.com/office/drawing/2014/main" id="{4A998A0F-D5D5-CA51-A32D-892EE55951B8}"/>
                </a:ext>
              </a:extLst>
            </p:cNvPr>
            <p:cNvGrpSpPr/>
            <p:nvPr/>
          </p:nvGrpSpPr>
          <p:grpSpPr>
            <a:xfrm>
              <a:off x="0" y="0"/>
              <a:ext cx="5869515" cy="2600707"/>
              <a:chOff x="0" y="0"/>
              <a:chExt cx="6112951" cy="2915770"/>
            </a:xfrm>
          </p:grpSpPr>
          <p:graphicFrame>
            <p:nvGraphicFramePr>
              <p:cNvPr id="14" name="Gráfico 13">
                <a:extLst>
                  <a:ext uri="{FF2B5EF4-FFF2-40B4-BE49-F238E27FC236}">
                    <a16:creationId xmlns:a16="http://schemas.microsoft.com/office/drawing/2014/main" id="{9296D0C5-719C-3CEC-721E-E8E6B66EB1F2}"/>
                  </a:ext>
                </a:extLst>
              </p:cNvPr>
              <p:cNvGraphicFramePr/>
              <p:nvPr>
                <p:extLst>
                  <p:ext uri="{D42A27DB-BD31-4B8C-83A1-F6EECF244321}">
                    <p14:modId xmlns:p14="http://schemas.microsoft.com/office/powerpoint/2010/main" val="462209772"/>
                  </p:ext>
                </p:extLst>
              </p:nvPr>
            </p:nvGraphicFramePr>
            <p:xfrm>
              <a:off x="0" y="0"/>
              <a:ext cx="6112951" cy="2915770"/>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21">
                <a:extLst>
                  <a:ext uri="{FF2B5EF4-FFF2-40B4-BE49-F238E27FC236}">
                    <a16:creationId xmlns:a16="http://schemas.microsoft.com/office/drawing/2014/main" id="{0DAAC3A3-903A-EFBE-B353-DBCAA0D88EA5}"/>
                  </a:ext>
                </a:extLst>
              </p:cNvPr>
              <p:cNvSpPr txBox="1"/>
              <p:nvPr/>
            </p:nvSpPr>
            <p:spPr>
              <a:xfrm>
                <a:off x="310479" y="2528115"/>
                <a:ext cx="818124" cy="20161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grpSp>
        <p:sp>
          <p:nvSpPr>
            <p:cNvPr id="6" name="CuadroTexto 15">
              <a:extLst>
                <a:ext uri="{FF2B5EF4-FFF2-40B4-BE49-F238E27FC236}">
                  <a16:creationId xmlns:a16="http://schemas.microsoft.com/office/drawing/2014/main" id="{A35BB2F5-033C-09A1-1E2F-FF37E54703C1}"/>
                </a:ext>
              </a:extLst>
            </p:cNvPr>
            <p:cNvSpPr txBox="1"/>
            <p:nvPr/>
          </p:nvSpPr>
          <p:spPr>
            <a:xfrm>
              <a:off x="1059083" y="2254854"/>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6773596A-F94E-43D7-BDB1-C868E4536335}"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dirty="0">
                <a:solidFill>
                  <a:schemeClr val="bg1">
                    <a:lumMod val="25000"/>
                  </a:schemeClr>
                </a:solidFill>
                <a:latin typeface="Verdana"/>
                <a:ea typeface="Verdana"/>
                <a:cs typeface="+mn-cs"/>
              </a:endParaRPr>
            </a:p>
          </p:txBody>
        </p:sp>
        <p:sp>
          <p:nvSpPr>
            <p:cNvPr id="9" name="CuadroTexto 16">
              <a:extLst>
                <a:ext uri="{FF2B5EF4-FFF2-40B4-BE49-F238E27FC236}">
                  <a16:creationId xmlns:a16="http://schemas.microsoft.com/office/drawing/2014/main" id="{22219ED7-5F8D-80A8-3688-BFB75F7318B8}"/>
                </a:ext>
              </a:extLst>
            </p:cNvPr>
            <p:cNvSpPr txBox="1"/>
            <p:nvPr/>
          </p:nvSpPr>
          <p:spPr>
            <a:xfrm>
              <a:off x="2250149" y="2265438"/>
              <a:ext cx="785544"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10" name="CuadroTexto 17">
              <a:extLst>
                <a:ext uri="{FF2B5EF4-FFF2-40B4-BE49-F238E27FC236}">
                  <a16:creationId xmlns:a16="http://schemas.microsoft.com/office/drawing/2014/main" id="{9095B304-42A9-C4D0-26FD-DC2B8C7EC22C}"/>
                </a:ext>
              </a:extLst>
            </p:cNvPr>
            <p:cNvSpPr txBox="1"/>
            <p:nvPr/>
          </p:nvSpPr>
          <p:spPr>
            <a:xfrm>
              <a:off x="4127632" y="2269669"/>
              <a:ext cx="785544"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11" name="CuadroTexto 18">
              <a:extLst>
                <a:ext uri="{FF2B5EF4-FFF2-40B4-BE49-F238E27FC236}">
                  <a16:creationId xmlns:a16="http://schemas.microsoft.com/office/drawing/2014/main" id="{CAABABF6-4F79-1BEA-5F20-28C10E98970D}"/>
                </a:ext>
              </a:extLst>
            </p:cNvPr>
            <p:cNvSpPr txBox="1"/>
            <p:nvPr/>
          </p:nvSpPr>
          <p:spPr>
            <a:xfrm>
              <a:off x="2992747" y="2276020"/>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40280BC4-B417-462C-A004-1DFE81863500}"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dirty="0">
                <a:solidFill>
                  <a:schemeClr val="bg1">
                    <a:lumMod val="25000"/>
                  </a:schemeClr>
                </a:solidFill>
                <a:latin typeface="Verdana"/>
                <a:ea typeface="Verdana"/>
                <a:cs typeface="+mn-cs"/>
              </a:endParaRPr>
            </a:p>
          </p:txBody>
        </p:sp>
        <p:sp>
          <p:nvSpPr>
            <p:cNvPr id="13" name="CuadroTexto 19">
              <a:extLst>
                <a:ext uri="{FF2B5EF4-FFF2-40B4-BE49-F238E27FC236}">
                  <a16:creationId xmlns:a16="http://schemas.microsoft.com/office/drawing/2014/main" id="{82F909B0-74A8-7613-AF8D-895AC41EC438}"/>
                </a:ext>
              </a:extLst>
            </p:cNvPr>
            <p:cNvSpPr txBox="1"/>
            <p:nvPr/>
          </p:nvSpPr>
          <p:spPr>
            <a:xfrm>
              <a:off x="4888309" y="2259087"/>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77967DD3-569B-4E9E-85E7-81B7F392E0CD}"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dirty="0">
                <a:solidFill>
                  <a:schemeClr val="bg1">
                    <a:lumMod val="25000"/>
                  </a:schemeClr>
                </a:solidFill>
                <a:latin typeface="Verdana"/>
                <a:ea typeface="Verdana"/>
                <a:cs typeface="+mn-cs"/>
              </a:endParaRPr>
            </a:p>
          </p:txBody>
        </p:sp>
      </p:grpSp>
      <p:grpSp>
        <p:nvGrpSpPr>
          <p:cNvPr id="17" name="Grupo 16">
            <a:extLst>
              <a:ext uri="{FF2B5EF4-FFF2-40B4-BE49-F238E27FC236}">
                <a16:creationId xmlns:a16="http://schemas.microsoft.com/office/drawing/2014/main" id="{34B52DA3-5EDA-3DC5-1D16-88040601E00E}"/>
              </a:ext>
            </a:extLst>
          </p:cNvPr>
          <p:cNvGrpSpPr/>
          <p:nvPr/>
        </p:nvGrpSpPr>
        <p:grpSpPr>
          <a:xfrm>
            <a:off x="4764754" y="1149440"/>
            <a:ext cx="4143366" cy="3384542"/>
            <a:chOff x="0" y="0"/>
            <a:chExt cx="4143366" cy="3384542"/>
          </a:xfrm>
        </p:grpSpPr>
        <p:grpSp>
          <p:nvGrpSpPr>
            <p:cNvPr id="18" name="Grupo 17">
              <a:extLst>
                <a:ext uri="{FF2B5EF4-FFF2-40B4-BE49-F238E27FC236}">
                  <a16:creationId xmlns:a16="http://schemas.microsoft.com/office/drawing/2014/main" id="{889387A7-9EBC-6DF0-513B-90F52B3BAF6A}"/>
                </a:ext>
              </a:extLst>
            </p:cNvPr>
            <p:cNvGrpSpPr/>
            <p:nvPr/>
          </p:nvGrpSpPr>
          <p:grpSpPr>
            <a:xfrm>
              <a:off x="0" y="0"/>
              <a:ext cx="4140002" cy="3384542"/>
              <a:chOff x="0" y="0"/>
              <a:chExt cx="4140002" cy="3384542"/>
            </a:xfrm>
          </p:grpSpPr>
          <p:grpSp>
            <p:nvGrpSpPr>
              <p:cNvPr id="25" name="Grupo 24">
                <a:extLst>
                  <a:ext uri="{FF2B5EF4-FFF2-40B4-BE49-F238E27FC236}">
                    <a16:creationId xmlns:a16="http://schemas.microsoft.com/office/drawing/2014/main" id="{1592D626-DA91-4A33-8F3E-E0ADD9F77593}"/>
                  </a:ext>
                </a:extLst>
              </p:cNvPr>
              <p:cNvGrpSpPr/>
              <p:nvPr/>
            </p:nvGrpSpPr>
            <p:grpSpPr>
              <a:xfrm>
                <a:off x="0" y="0"/>
                <a:ext cx="4140002" cy="3384542"/>
                <a:chOff x="0" y="0"/>
                <a:chExt cx="4192734" cy="3381931"/>
              </a:xfrm>
            </p:grpSpPr>
            <p:grpSp>
              <p:nvGrpSpPr>
                <p:cNvPr id="28" name="Grupo 27">
                  <a:extLst>
                    <a:ext uri="{FF2B5EF4-FFF2-40B4-BE49-F238E27FC236}">
                      <a16:creationId xmlns:a16="http://schemas.microsoft.com/office/drawing/2014/main" id="{F6312B1E-70AD-6250-66FB-72A61BAE097F}"/>
                    </a:ext>
                  </a:extLst>
                </p:cNvPr>
                <p:cNvGrpSpPr/>
                <p:nvPr/>
              </p:nvGrpSpPr>
              <p:grpSpPr>
                <a:xfrm>
                  <a:off x="0" y="50972"/>
                  <a:ext cx="869995" cy="3330959"/>
                  <a:chOff x="0" y="50972"/>
                  <a:chExt cx="871765" cy="3295467"/>
                </a:xfrm>
              </p:grpSpPr>
              <p:grpSp>
                <p:nvGrpSpPr>
                  <p:cNvPr id="134" name="Grupo 133">
                    <a:extLst>
                      <a:ext uri="{FF2B5EF4-FFF2-40B4-BE49-F238E27FC236}">
                        <a16:creationId xmlns:a16="http://schemas.microsoft.com/office/drawing/2014/main" id="{52F49F40-F713-55CD-D8A4-D26627637DE8}"/>
                      </a:ext>
                    </a:extLst>
                  </p:cNvPr>
                  <p:cNvGrpSpPr/>
                  <p:nvPr/>
                </p:nvGrpSpPr>
                <p:grpSpPr>
                  <a:xfrm>
                    <a:off x="9516" y="50972"/>
                    <a:ext cx="862249" cy="3295467"/>
                    <a:chOff x="9516" y="50972"/>
                    <a:chExt cx="862249" cy="3295467"/>
                  </a:xfrm>
                </p:grpSpPr>
                <p:grpSp>
                  <p:nvGrpSpPr>
                    <p:cNvPr id="138" name="Grupo 137">
                      <a:extLst>
                        <a:ext uri="{FF2B5EF4-FFF2-40B4-BE49-F238E27FC236}">
                          <a16:creationId xmlns:a16="http://schemas.microsoft.com/office/drawing/2014/main" id="{A4197F7E-CEDC-8407-E49C-3BF4820F1831}"/>
                        </a:ext>
                      </a:extLst>
                    </p:cNvPr>
                    <p:cNvGrpSpPr/>
                    <p:nvPr/>
                  </p:nvGrpSpPr>
                  <p:grpSpPr>
                    <a:xfrm>
                      <a:off x="9516" y="50972"/>
                      <a:ext cx="862249" cy="3295467"/>
                      <a:chOff x="9516" y="50972"/>
                      <a:chExt cx="860459" cy="3360780"/>
                    </a:xfrm>
                  </p:grpSpPr>
                  <p:sp>
                    <p:nvSpPr>
                      <p:cNvPr id="142" name="Rectángulo 141">
                        <a:extLst>
                          <a:ext uri="{FF2B5EF4-FFF2-40B4-BE49-F238E27FC236}">
                            <a16:creationId xmlns:a16="http://schemas.microsoft.com/office/drawing/2014/main" id="{56970AA4-23DD-F638-2707-52C8EFA25B06}"/>
                          </a:ext>
                        </a:extLst>
                      </p:cNvPr>
                      <p:cNvSpPr/>
                      <p:nvPr/>
                    </p:nvSpPr>
                    <p:spPr>
                      <a:xfrm>
                        <a:off x="72872" y="62404"/>
                        <a:ext cx="562051" cy="702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Sector Público</a:t>
                        </a:r>
                      </a:p>
                    </p:txBody>
                  </p:sp>
                  <p:sp>
                    <p:nvSpPr>
                      <p:cNvPr id="143" name="Rectángulo 142">
                        <a:extLst>
                          <a:ext uri="{FF2B5EF4-FFF2-40B4-BE49-F238E27FC236}">
                            <a16:creationId xmlns:a16="http://schemas.microsoft.com/office/drawing/2014/main" id="{AAFCB2B0-3B08-52D4-C1D6-BDBC49F2D5E4}"/>
                          </a:ext>
                        </a:extLst>
                      </p:cNvPr>
                      <p:cNvSpPr/>
                      <p:nvPr/>
                    </p:nvSpPr>
                    <p:spPr>
                      <a:xfrm>
                        <a:off x="72870" y="794429"/>
                        <a:ext cx="562052" cy="324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1E96B82C-37AC-47B3-A4F6-D93EDA4FA41D}"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91,2%</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44" name="Elipse 143">
                        <a:extLst>
                          <a:ext uri="{FF2B5EF4-FFF2-40B4-BE49-F238E27FC236}">
                            <a16:creationId xmlns:a16="http://schemas.microsoft.com/office/drawing/2014/main" id="{ED67FBCA-CBF2-A2DC-6EB5-2A8011DE76BE}"/>
                          </a:ext>
                        </a:extLst>
                      </p:cNvPr>
                      <p:cNvSpPr/>
                      <p:nvPr/>
                    </p:nvSpPr>
                    <p:spPr>
                      <a:xfrm>
                        <a:off x="72872" y="62403"/>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45" name="Elipse 144">
                        <a:extLst>
                          <a:ext uri="{FF2B5EF4-FFF2-40B4-BE49-F238E27FC236}">
                            <a16:creationId xmlns:a16="http://schemas.microsoft.com/office/drawing/2014/main" id="{9763C397-9A2F-822D-EF71-3C19BD2C332B}"/>
                          </a:ext>
                        </a:extLst>
                      </p:cNvPr>
                      <p:cNvSpPr/>
                      <p:nvPr/>
                    </p:nvSpPr>
                    <p:spPr>
                      <a:xfrm>
                        <a:off x="9516" y="104315"/>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46" name="Elipse 145">
                        <a:extLst>
                          <a:ext uri="{FF2B5EF4-FFF2-40B4-BE49-F238E27FC236}">
                            <a16:creationId xmlns:a16="http://schemas.microsoft.com/office/drawing/2014/main" id="{997448F5-4A6A-11F4-9BC3-8281BA1A06B5}"/>
                          </a:ext>
                        </a:extLst>
                      </p:cNvPr>
                      <p:cNvSpPr/>
                      <p:nvPr/>
                    </p:nvSpPr>
                    <p:spPr>
                      <a:xfrm>
                        <a:off x="32895" y="50972"/>
                        <a:ext cx="576000"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47" name="Rectángulo 146">
                        <a:extLst>
                          <a:ext uri="{FF2B5EF4-FFF2-40B4-BE49-F238E27FC236}">
                            <a16:creationId xmlns:a16="http://schemas.microsoft.com/office/drawing/2014/main" id="{122CD500-3DF3-DC63-A0BA-B895BED0C3A6}"/>
                          </a:ext>
                        </a:extLst>
                      </p:cNvPr>
                      <p:cNvSpPr/>
                      <p:nvPr/>
                    </p:nvSpPr>
                    <p:spPr>
                      <a:xfrm>
                        <a:off x="653975" y="62401"/>
                        <a:ext cx="216000" cy="10548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72000" tIns="0" rIns="72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469B37A7-31BC-4759-9907-26522761CB74}"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$ 577.854,9 </a:t>
                        </a:fld>
                        <a:endParaRPr lang="es-CO" sz="1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48" name="Rectángulo 147">
                        <a:extLst>
                          <a:ext uri="{FF2B5EF4-FFF2-40B4-BE49-F238E27FC236}">
                            <a16:creationId xmlns:a16="http://schemas.microsoft.com/office/drawing/2014/main" id="{7F8D4098-FF18-8369-C1A1-28037C023670}"/>
                          </a:ext>
                        </a:extLst>
                      </p:cNvPr>
                      <p:cNvSpPr/>
                      <p:nvPr/>
                    </p:nvSpPr>
                    <p:spPr>
                      <a:xfrm>
                        <a:off x="64940" y="1209213"/>
                        <a:ext cx="562051" cy="7020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Nacional</a:t>
                        </a:r>
                      </a:p>
                    </p:txBody>
                  </p:sp>
                  <p:sp>
                    <p:nvSpPr>
                      <p:cNvPr id="149" name="Rectángulo 148">
                        <a:extLst>
                          <a:ext uri="{FF2B5EF4-FFF2-40B4-BE49-F238E27FC236}">
                            <a16:creationId xmlns:a16="http://schemas.microsoft.com/office/drawing/2014/main" id="{A7C78CC8-8D7E-AE42-4AEB-9A3083AA6747}"/>
                          </a:ext>
                        </a:extLst>
                      </p:cNvPr>
                      <p:cNvSpPr/>
                      <p:nvPr/>
                    </p:nvSpPr>
                    <p:spPr>
                      <a:xfrm>
                        <a:off x="649210" y="1209210"/>
                        <a:ext cx="216000" cy="10548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571CDD2D-9E6A-4594-8BCB-DA09CFCADE3F}"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$ 567.720,8 </a:t>
                        </a:fld>
                        <a:endParaRPr lang="es-CO" sz="1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50" name="Rectángulo 149">
                        <a:extLst>
                          <a:ext uri="{FF2B5EF4-FFF2-40B4-BE49-F238E27FC236}">
                            <a16:creationId xmlns:a16="http://schemas.microsoft.com/office/drawing/2014/main" id="{9532084A-15B5-F8E5-D213-DED0F9C49F79}"/>
                          </a:ext>
                        </a:extLst>
                      </p:cNvPr>
                      <p:cNvSpPr/>
                      <p:nvPr/>
                    </p:nvSpPr>
                    <p:spPr>
                      <a:xfrm>
                        <a:off x="68108" y="2358965"/>
                        <a:ext cx="562051" cy="702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2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Territorial</a:t>
                        </a:r>
                      </a:p>
                    </p:txBody>
                  </p:sp>
                  <p:sp>
                    <p:nvSpPr>
                      <p:cNvPr id="151" name="Rectángulo 150">
                        <a:extLst>
                          <a:ext uri="{FF2B5EF4-FFF2-40B4-BE49-F238E27FC236}">
                            <a16:creationId xmlns:a16="http://schemas.microsoft.com/office/drawing/2014/main" id="{7130E57F-4FB0-37BE-1E12-93714A81D516}"/>
                          </a:ext>
                        </a:extLst>
                      </p:cNvPr>
                      <p:cNvSpPr/>
                      <p:nvPr/>
                    </p:nvSpPr>
                    <p:spPr>
                      <a:xfrm>
                        <a:off x="68108" y="3087752"/>
                        <a:ext cx="562052" cy="324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FE550F13-8FF9-418C-B51B-629E67FF7185}"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56,6%</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52" name="Rectángulo 151">
                        <a:extLst>
                          <a:ext uri="{FF2B5EF4-FFF2-40B4-BE49-F238E27FC236}">
                            <a16:creationId xmlns:a16="http://schemas.microsoft.com/office/drawing/2014/main" id="{EAC2D1F9-9C29-D4A0-0737-49CC2BF5C2DA}"/>
                          </a:ext>
                        </a:extLst>
                      </p:cNvPr>
                      <p:cNvSpPr/>
                      <p:nvPr/>
                    </p:nvSpPr>
                    <p:spPr>
                      <a:xfrm>
                        <a:off x="649211" y="2355726"/>
                        <a:ext cx="216000" cy="1054801"/>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53BFC7C3-A57A-45A7-AE95-A6AA0773E319}"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$ 10.598,0 </a:t>
                        </a:fld>
                        <a:endParaRPr lang="es-CO" sz="1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53" name="Rectángulo 152">
                        <a:extLst>
                          <a:ext uri="{FF2B5EF4-FFF2-40B4-BE49-F238E27FC236}">
                            <a16:creationId xmlns:a16="http://schemas.microsoft.com/office/drawing/2014/main" id="{53FA3469-E78C-9EA7-A17B-89FB26DCCF9F}"/>
                          </a:ext>
                        </a:extLst>
                      </p:cNvPr>
                      <p:cNvSpPr/>
                      <p:nvPr/>
                    </p:nvSpPr>
                    <p:spPr>
                      <a:xfrm>
                        <a:off x="68103" y="1940941"/>
                        <a:ext cx="562052" cy="32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rtl="0">
                          <a:lnSpc>
                            <a:spcPct val="100000"/>
                          </a:lnSpc>
                          <a:spcBef>
                            <a:spcPts val="0"/>
                          </a:spcBef>
                          <a:spcAft>
                            <a:spcPts val="0"/>
                          </a:spcAft>
                          <a:buClr>
                            <a:srgbClr val="000000"/>
                          </a:buClr>
                          <a:buFont typeface="Arial"/>
                        </a:pPr>
                        <a:fld id="{D3F53ADB-9D13-4D22-B120-DD5A7B1C09B3}" type="TxLink">
                          <a:rPr lang="en-US"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rPr>
                          <a:pPr marL="0" marR="0" indent="0" algn="ctr" rtl="0">
                            <a:lnSpc>
                              <a:spcPct val="100000"/>
                            </a:lnSpc>
                            <a:spcBef>
                              <a:spcPts val="0"/>
                            </a:spcBef>
                            <a:spcAft>
                              <a:spcPts val="0"/>
                            </a:spcAft>
                            <a:buClr>
                              <a:srgbClr val="000000"/>
                            </a:buClr>
                            <a:buFont typeface="Arial"/>
                          </a:pPr>
                          <a:t>92,2%</a:t>
                        </a:fld>
                        <a:endParaRPr lang="es-CO"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endParaRPr>
                      </a:p>
                    </p:txBody>
                  </p:sp>
                </p:grpSp>
                <p:sp>
                  <p:nvSpPr>
                    <p:cNvPr id="139" name="Elipse 138">
                      <a:extLst>
                        <a:ext uri="{FF2B5EF4-FFF2-40B4-BE49-F238E27FC236}">
                          <a16:creationId xmlns:a16="http://schemas.microsoft.com/office/drawing/2014/main" id="{FA5CAD0C-620B-F1C0-F4AC-E044A0ADC2CD}"/>
                        </a:ext>
                      </a:extLst>
                    </p:cNvPr>
                    <p:cNvSpPr/>
                    <p:nvPr/>
                  </p:nvSpPr>
                  <p:spPr>
                    <a:xfrm>
                      <a:off x="95242" y="1176605"/>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40" name="Elipse 139">
                      <a:extLst>
                        <a:ext uri="{FF2B5EF4-FFF2-40B4-BE49-F238E27FC236}">
                          <a16:creationId xmlns:a16="http://schemas.microsoft.com/office/drawing/2014/main" id="{D37C1852-7D0C-C4AA-1A60-8CED5CD22F7D}"/>
                        </a:ext>
                      </a:extLst>
                    </p:cNvPr>
                    <p:cNvSpPr/>
                    <p:nvPr/>
                  </p:nvSpPr>
                  <p:spPr>
                    <a:xfrm>
                      <a:off x="31750" y="1217703"/>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41" name="Elipse 140">
                      <a:extLst>
                        <a:ext uri="{FF2B5EF4-FFF2-40B4-BE49-F238E27FC236}">
                          <a16:creationId xmlns:a16="http://schemas.microsoft.com/office/drawing/2014/main" id="{0219D6FA-A4AF-150E-F004-66BB230EFF46}"/>
                        </a:ext>
                      </a:extLst>
                    </p:cNvPr>
                    <p:cNvSpPr/>
                    <p:nvPr/>
                  </p:nvSpPr>
                  <p:spPr>
                    <a:xfrm>
                      <a:off x="55185" y="1165401"/>
                      <a:ext cx="577197"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sp>
                <p:nvSpPr>
                  <p:cNvPr id="135" name="Elipse 134">
                    <a:extLst>
                      <a:ext uri="{FF2B5EF4-FFF2-40B4-BE49-F238E27FC236}">
                        <a16:creationId xmlns:a16="http://schemas.microsoft.com/office/drawing/2014/main" id="{550246FD-5B08-EA1A-AB67-79ABB01D4EF4}"/>
                      </a:ext>
                    </a:extLst>
                  </p:cNvPr>
                  <p:cNvSpPr/>
                  <p:nvPr/>
                </p:nvSpPr>
                <p:spPr>
                  <a:xfrm>
                    <a:off x="63492" y="2291029"/>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36" name="Elipse 135">
                    <a:extLst>
                      <a:ext uri="{FF2B5EF4-FFF2-40B4-BE49-F238E27FC236}">
                        <a16:creationId xmlns:a16="http://schemas.microsoft.com/office/drawing/2014/main" id="{45843684-9CED-20B8-5636-3FCE7F5E2581}"/>
                      </a:ext>
                    </a:extLst>
                  </p:cNvPr>
                  <p:cNvSpPr/>
                  <p:nvPr/>
                </p:nvSpPr>
                <p:spPr>
                  <a:xfrm>
                    <a:off x="0" y="2332127"/>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37" name="Elipse 136">
                    <a:extLst>
                      <a:ext uri="{FF2B5EF4-FFF2-40B4-BE49-F238E27FC236}">
                        <a16:creationId xmlns:a16="http://schemas.microsoft.com/office/drawing/2014/main" id="{408A6B63-7913-808D-2FE9-3AB6E9674390}"/>
                      </a:ext>
                    </a:extLst>
                  </p:cNvPr>
                  <p:cNvSpPr/>
                  <p:nvPr/>
                </p:nvSpPr>
                <p:spPr>
                  <a:xfrm>
                    <a:off x="23433" y="2279825"/>
                    <a:ext cx="577197"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grpSp>
              <p:nvGrpSpPr>
                <p:cNvPr id="29" name="Grupo 28">
                  <a:extLst>
                    <a:ext uri="{FF2B5EF4-FFF2-40B4-BE49-F238E27FC236}">
                      <a16:creationId xmlns:a16="http://schemas.microsoft.com/office/drawing/2014/main" id="{41EA97A8-A482-918C-6C05-EC8721AEAE41}"/>
                    </a:ext>
                  </a:extLst>
                </p:cNvPr>
                <p:cNvGrpSpPr/>
                <p:nvPr/>
              </p:nvGrpSpPr>
              <p:grpSpPr>
                <a:xfrm>
                  <a:off x="856074" y="0"/>
                  <a:ext cx="3336660" cy="3361356"/>
                  <a:chOff x="856074" y="0"/>
                  <a:chExt cx="3336660" cy="3361356"/>
                </a:xfrm>
              </p:grpSpPr>
              <p:grpSp>
                <p:nvGrpSpPr>
                  <p:cNvPr id="30" name="Grupo 29">
                    <a:extLst>
                      <a:ext uri="{FF2B5EF4-FFF2-40B4-BE49-F238E27FC236}">
                        <a16:creationId xmlns:a16="http://schemas.microsoft.com/office/drawing/2014/main" id="{4175F85C-9672-BAF0-D429-6B015B334672}"/>
                      </a:ext>
                    </a:extLst>
                  </p:cNvPr>
                  <p:cNvGrpSpPr/>
                  <p:nvPr/>
                </p:nvGrpSpPr>
                <p:grpSpPr>
                  <a:xfrm>
                    <a:off x="868160" y="0"/>
                    <a:ext cx="3321010" cy="1146528"/>
                    <a:chOff x="868160" y="0"/>
                    <a:chExt cx="3321010" cy="1146528"/>
                  </a:xfrm>
                </p:grpSpPr>
                <p:grpSp>
                  <p:nvGrpSpPr>
                    <p:cNvPr id="123" name="Grupo 122">
                      <a:extLst>
                        <a:ext uri="{FF2B5EF4-FFF2-40B4-BE49-F238E27FC236}">
                          <a16:creationId xmlns:a16="http://schemas.microsoft.com/office/drawing/2014/main" id="{C9572FE0-D1EE-F200-533C-E6186D11586B}"/>
                        </a:ext>
                      </a:extLst>
                    </p:cNvPr>
                    <p:cNvGrpSpPr/>
                    <p:nvPr/>
                  </p:nvGrpSpPr>
                  <p:grpSpPr>
                    <a:xfrm>
                      <a:off x="868160" y="0"/>
                      <a:ext cx="3303864" cy="1146528"/>
                      <a:chOff x="868160" y="0"/>
                      <a:chExt cx="3309858" cy="1120520"/>
                    </a:xfrm>
                  </p:grpSpPr>
                  <p:grpSp>
                    <p:nvGrpSpPr>
                      <p:cNvPr id="126" name="Grupo 125">
                        <a:extLst>
                          <a:ext uri="{FF2B5EF4-FFF2-40B4-BE49-F238E27FC236}">
                            <a16:creationId xmlns:a16="http://schemas.microsoft.com/office/drawing/2014/main" id="{3473DA85-7292-74A9-8BCE-42F16E9B68D6}"/>
                          </a:ext>
                        </a:extLst>
                      </p:cNvPr>
                      <p:cNvGrpSpPr/>
                      <p:nvPr/>
                    </p:nvGrpSpPr>
                    <p:grpSpPr>
                      <a:xfrm>
                        <a:off x="868160" y="0"/>
                        <a:ext cx="1679089" cy="1117613"/>
                        <a:chOff x="868160" y="0"/>
                        <a:chExt cx="1679089" cy="1117613"/>
                      </a:xfrm>
                    </p:grpSpPr>
                    <p:sp>
                      <p:nvSpPr>
                        <p:cNvPr id="131" name="CuadroTexto 62">
                          <a:extLst>
                            <a:ext uri="{FF2B5EF4-FFF2-40B4-BE49-F238E27FC236}">
                              <a16:creationId xmlns:a16="http://schemas.microsoft.com/office/drawing/2014/main" id="{7E946D72-143D-B7AB-2004-899DBE9815AD}"/>
                            </a:ext>
                          </a:extLst>
                        </p:cNvPr>
                        <p:cNvSpPr txBox="1"/>
                        <p:nvPr/>
                      </p:nvSpPr>
                      <p:spPr>
                        <a:xfrm>
                          <a:off x="868160" y="0"/>
                          <a:ext cx="1679089"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2B701509-C9C8-4D7E-824F-854657E501B5}" type="TxLink">
                            <a:rPr lang="en-US" sz="1000" b="0" i="0" u="none" strike="noStrike" kern="1200">
                              <a:solidFill>
                                <a:srgbClr val="453C5C"/>
                              </a:solidFill>
                              <a:latin typeface="Verdana"/>
                              <a:ea typeface="Verdana"/>
                              <a:cs typeface="Verdana"/>
                            </a:rPr>
                            <a:pPr algn="ctr"/>
                            <a:t>Beneficios posempleo pensiones</a:t>
                          </a:fld>
                          <a:endParaRPr lang="es-MX" sz="1000" kern="1200" dirty="0"/>
                        </a:p>
                      </p:txBody>
                    </p:sp>
                    <p:sp>
                      <p:nvSpPr>
                        <p:cNvPr id="132" name="CuadroTexto 63">
                          <a:extLst>
                            <a:ext uri="{FF2B5EF4-FFF2-40B4-BE49-F238E27FC236}">
                              <a16:creationId xmlns:a16="http://schemas.microsoft.com/office/drawing/2014/main" id="{8F36D276-BCD5-CEF9-2A57-383C0D3360E6}"/>
                            </a:ext>
                          </a:extLst>
                        </p:cNvPr>
                        <p:cNvSpPr txBox="1"/>
                        <p:nvPr/>
                      </p:nvSpPr>
                      <p:spPr>
                        <a:xfrm>
                          <a:off x="1148627" y="670091"/>
                          <a:ext cx="1106073" cy="242392"/>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0D281677-9D74-4E95-B978-21D3BF9D43D9}" type="TxLink">
                            <a:rPr lang="en-US" sz="1000" b="1" i="0" u="none" strike="noStrike" kern="1200">
                              <a:solidFill>
                                <a:srgbClr val="453C5C"/>
                              </a:solidFill>
                              <a:latin typeface="Verdana"/>
                              <a:ea typeface="Verdana"/>
                              <a:cs typeface="Verdana"/>
                            </a:rPr>
                            <a:pPr marL="0" indent="0" algn="ctr"/>
                            <a:t> $ 671.336,4 </a:t>
                          </a:fld>
                          <a:endParaRPr lang="es-MX" sz="1000" b="1" i="0" u="none" strike="noStrike" kern="1200">
                            <a:solidFill>
                              <a:srgbClr val="453C5C"/>
                            </a:solidFill>
                            <a:latin typeface="Verdana"/>
                            <a:ea typeface="Verdana"/>
                            <a:cs typeface="Verdana"/>
                          </a:endParaRPr>
                        </a:p>
                      </p:txBody>
                    </p:sp>
                    <p:sp>
                      <p:nvSpPr>
                        <p:cNvPr id="133" name="CuadroTexto 64">
                          <a:extLst>
                            <a:ext uri="{FF2B5EF4-FFF2-40B4-BE49-F238E27FC236}">
                              <a16:creationId xmlns:a16="http://schemas.microsoft.com/office/drawing/2014/main" id="{42A9525E-502E-EE3E-0A59-F530BC5CA399}"/>
                            </a:ext>
                          </a:extLst>
                        </p:cNvPr>
                        <p:cNvSpPr txBox="1"/>
                        <p:nvPr/>
                      </p:nvSpPr>
                      <p:spPr>
                        <a:xfrm>
                          <a:off x="1229224" y="860006"/>
                          <a:ext cx="944880" cy="25760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B0B56430-B116-4B3C-A1BF-8ADD1E9F2683}" type="TxLink">
                            <a:rPr lang="en-US" sz="1100" b="0" i="0" u="none" strike="noStrike" kern="1200">
                              <a:solidFill>
                                <a:srgbClr val="453C5C"/>
                              </a:solidFill>
                              <a:latin typeface="Verdana"/>
                              <a:ea typeface="Verdana"/>
                              <a:cs typeface="Verdana"/>
                            </a:rPr>
                            <a:pPr algn="ctr"/>
                            <a:t>116,2%</a:t>
                          </a:fld>
                          <a:endParaRPr lang="es-MX" sz="2000" b="1" kern="1200"/>
                        </a:p>
                      </p:txBody>
                    </p:sp>
                  </p:grpSp>
                  <p:grpSp>
                    <p:nvGrpSpPr>
                      <p:cNvPr id="127" name="Grupo 126">
                        <a:extLst>
                          <a:ext uri="{FF2B5EF4-FFF2-40B4-BE49-F238E27FC236}">
                            <a16:creationId xmlns:a16="http://schemas.microsoft.com/office/drawing/2014/main" id="{CDF12EDB-3F83-69CA-FE88-37AF1ADFDC87}"/>
                          </a:ext>
                        </a:extLst>
                      </p:cNvPr>
                      <p:cNvGrpSpPr/>
                      <p:nvPr/>
                    </p:nvGrpSpPr>
                    <p:grpSpPr>
                      <a:xfrm>
                        <a:off x="2619728" y="0"/>
                        <a:ext cx="1558290" cy="1120520"/>
                        <a:chOff x="2619728" y="0"/>
                        <a:chExt cx="1558290" cy="1120520"/>
                      </a:xfrm>
                    </p:grpSpPr>
                    <p:sp>
                      <p:nvSpPr>
                        <p:cNvPr id="128" name="CuadroTexto 59">
                          <a:extLst>
                            <a:ext uri="{FF2B5EF4-FFF2-40B4-BE49-F238E27FC236}">
                              <a16:creationId xmlns:a16="http://schemas.microsoft.com/office/drawing/2014/main" id="{E2930513-D712-76B9-053E-45CB977A42FB}"/>
                            </a:ext>
                          </a:extLst>
                        </p:cNvPr>
                        <p:cNvSpPr txBox="1"/>
                        <p:nvPr/>
                      </p:nvSpPr>
                      <p:spPr>
                        <a:xfrm>
                          <a:off x="2619728" y="0"/>
                          <a:ext cx="155829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D3AA83E4-E045-44B8-9852-36E1CA428A01}" type="TxLink">
                            <a:rPr lang="en-US" sz="1000" b="0" i="0" u="none" strike="noStrike" kern="1200">
                              <a:solidFill>
                                <a:srgbClr val="453C5C"/>
                              </a:solidFill>
                              <a:latin typeface="Verdana"/>
                              <a:ea typeface="Verdana"/>
                              <a:cs typeface="Verdana"/>
                            </a:rPr>
                            <a:pPr algn="ctr"/>
                            <a:t>Plan de activos posempleo pensiones</a:t>
                          </a:fld>
                          <a:endParaRPr lang="es-MX" sz="1000" kern="1200"/>
                        </a:p>
                      </p:txBody>
                    </p:sp>
                    <p:sp>
                      <p:nvSpPr>
                        <p:cNvPr id="129" name="CuadroTexto 60">
                          <a:extLst>
                            <a:ext uri="{FF2B5EF4-FFF2-40B4-BE49-F238E27FC236}">
                              <a16:creationId xmlns:a16="http://schemas.microsoft.com/office/drawing/2014/main" id="{B4CE18CE-A759-77AF-7BB2-0F7EC0CD14EA}"/>
                            </a:ext>
                          </a:extLst>
                        </p:cNvPr>
                        <p:cNvSpPr txBox="1"/>
                        <p:nvPr/>
                      </p:nvSpPr>
                      <p:spPr>
                        <a:xfrm>
                          <a:off x="2843204" y="670091"/>
                          <a:ext cx="1111336"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24C3CFC9-C941-42E9-B019-716DAE1E0B3B}" type="TxLink">
                            <a:rPr lang="en-US" sz="1000" b="1" i="0" u="none" strike="noStrike" kern="1200">
                              <a:solidFill>
                                <a:srgbClr val="453C5C"/>
                              </a:solidFill>
                              <a:latin typeface="Verdana"/>
                              <a:ea typeface="Verdana"/>
                              <a:cs typeface="Verdana"/>
                            </a:rPr>
                            <a:pPr marL="0" indent="0" algn="ctr"/>
                            <a:t> $ 93.481,5 </a:t>
                          </a:fld>
                          <a:endParaRPr lang="es-MX" sz="1000" b="1" i="0" u="none" strike="noStrike" kern="1200">
                            <a:solidFill>
                              <a:srgbClr val="453C5C"/>
                            </a:solidFill>
                            <a:latin typeface="Verdana"/>
                            <a:ea typeface="Verdana"/>
                            <a:cs typeface="Verdana"/>
                          </a:endParaRPr>
                        </a:p>
                      </p:txBody>
                    </p:sp>
                    <p:sp>
                      <p:nvSpPr>
                        <p:cNvPr id="130" name="CuadroTexto 61">
                          <a:extLst>
                            <a:ext uri="{FF2B5EF4-FFF2-40B4-BE49-F238E27FC236}">
                              <a16:creationId xmlns:a16="http://schemas.microsoft.com/office/drawing/2014/main" id="{4168D613-1595-9C00-CE05-190568309F91}"/>
                            </a:ext>
                          </a:extLst>
                        </p:cNvPr>
                        <p:cNvSpPr txBox="1"/>
                        <p:nvPr/>
                      </p:nvSpPr>
                      <p:spPr>
                        <a:xfrm>
                          <a:off x="2926433" y="857098"/>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797A6CC-EE8D-4ABD-9BC8-66024B8DACD4}" type="TxLink">
                            <a:rPr lang="en-US" sz="1100" b="0" i="0" u="none" strike="noStrike" kern="1200">
                              <a:solidFill>
                                <a:srgbClr val="453C5C"/>
                              </a:solidFill>
                              <a:latin typeface="Verdana"/>
                              <a:ea typeface="Verdana"/>
                              <a:cs typeface="Verdana"/>
                            </a:rPr>
                            <a:pPr algn="ctr"/>
                            <a:t>16,2%</a:t>
                          </a:fld>
                          <a:endParaRPr lang="es-MX" sz="2000" b="1" kern="1200"/>
                        </a:p>
                      </p:txBody>
                    </p:sp>
                  </p:grpSp>
                </p:grpSp>
                <p:cxnSp>
                  <p:nvCxnSpPr>
                    <p:cNvPr id="124" name="Conector recto 123">
                      <a:extLst>
                        <a:ext uri="{FF2B5EF4-FFF2-40B4-BE49-F238E27FC236}">
                          <a16:creationId xmlns:a16="http://schemas.microsoft.com/office/drawing/2014/main" id="{55642CEE-9754-70B2-C127-A6E99EB47381}"/>
                        </a:ext>
                      </a:extLst>
                    </p:cNvPr>
                    <p:cNvCxnSpPr/>
                    <p:nvPr/>
                  </p:nvCxnSpPr>
                  <p:spPr>
                    <a:xfrm flipV="1">
                      <a:off x="965596" y="653673"/>
                      <a:ext cx="3223574" cy="761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5" name="Conector recto 124">
                      <a:extLst>
                        <a:ext uri="{FF2B5EF4-FFF2-40B4-BE49-F238E27FC236}">
                          <a16:creationId xmlns:a16="http://schemas.microsoft.com/office/drawing/2014/main" id="{05038102-5D4C-89C6-2D0F-D016B9A9490A}"/>
                        </a:ext>
                      </a:extLst>
                    </p:cNvPr>
                    <p:cNvCxnSpPr/>
                    <p:nvPr/>
                  </p:nvCxnSpPr>
                  <p:spPr>
                    <a:xfrm>
                      <a:off x="2554884" y="71290"/>
                      <a:ext cx="7067"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31" name="Grupo 30">
                    <a:extLst>
                      <a:ext uri="{FF2B5EF4-FFF2-40B4-BE49-F238E27FC236}">
                        <a16:creationId xmlns:a16="http://schemas.microsoft.com/office/drawing/2014/main" id="{20CC5A76-345D-1B60-A495-D39F93FE2A4C}"/>
                      </a:ext>
                    </a:extLst>
                  </p:cNvPr>
                  <p:cNvGrpSpPr/>
                  <p:nvPr/>
                </p:nvGrpSpPr>
                <p:grpSpPr>
                  <a:xfrm>
                    <a:off x="856074" y="1100630"/>
                    <a:ext cx="3336660" cy="1134475"/>
                    <a:chOff x="856074" y="1100630"/>
                    <a:chExt cx="3336660" cy="1134475"/>
                  </a:xfrm>
                </p:grpSpPr>
                <p:grpSp>
                  <p:nvGrpSpPr>
                    <p:cNvPr id="112" name="Grupo 111">
                      <a:extLst>
                        <a:ext uri="{FF2B5EF4-FFF2-40B4-BE49-F238E27FC236}">
                          <a16:creationId xmlns:a16="http://schemas.microsoft.com/office/drawing/2014/main" id="{F2BDCD83-B5A1-67A1-D729-9A53BD0D3946}"/>
                        </a:ext>
                      </a:extLst>
                    </p:cNvPr>
                    <p:cNvGrpSpPr/>
                    <p:nvPr/>
                  </p:nvGrpSpPr>
                  <p:grpSpPr>
                    <a:xfrm>
                      <a:off x="856074" y="1100630"/>
                      <a:ext cx="3291833" cy="1101226"/>
                      <a:chOff x="856074" y="1100630"/>
                      <a:chExt cx="3297812" cy="1076326"/>
                    </a:xfrm>
                  </p:grpSpPr>
                  <p:grpSp>
                    <p:nvGrpSpPr>
                      <p:cNvPr id="115" name="Grupo 114">
                        <a:extLst>
                          <a:ext uri="{FF2B5EF4-FFF2-40B4-BE49-F238E27FC236}">
                            <a16:creationId xmlns:a16="http://schemas.microsoft.com/office/drawing/2014/main" id="{84D3F2EA-D145-7FC0-52BE-6D1D6585FB4D}"/>
                          </a:ext>
                        </a:extLst>
                      </p:cNvPr>
                      <p:cNvGrpSpPr/>
                      <p:nvPr/>
                    </p:nvGrpSpPr>
                    <p:grpSpPr>
                      <a:xfrm>
                        <a:off x="856074" y="1100630"/>
                        <a:ext cx="1691195" cy="1076326"/>
                        <a:chOff x="856074" y="1100630"/>
                        <a:chExt cx="1691195" cy="1076326"/>
                      </a:xfrm>
                    </p:grpSpPr>
                    <p:sp>
                      <p:nvSpPr>
                        <p:cNvPr id="120" name="CuadroTexto 46">
                          <a:extLst>
                            <a:ext uri="{FF2B5EF4-FFF2-40B4-BE49-F238E27FC236}">
                              <a16:creationId xmlns:a16="http://schemas.microsoft.com/office/drawing/2014/main" id="{D2CB8188-3A8C-8E13-9D00-27531FED6731}"/>
                            </a:ext>
                          </a:extLst>
                        </p:cNvPr>
                        <p:cNvSpPr txBox="1"/>
                        <p:nvPr/>
                      </p:nvSpPr>
                      <p:spPr>
                        <a:xfrm>
                          <a:off x="856074" y="1100630"/>
                          <a:ext cx="1691195" cy="639546"/>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1A14F73B-74A3-4214-AF7D-A3862DCC98A0}" type="TxLink">
                            <a:rPr lang="en-US" sz="1000" b="0" i="0" u="none" strike="noStrike" kern="1200">
                              <a:solidFill>
                                <a:srgbClr val="453C5C"/>
                              </a:solidFill>
                              <a:latin typeface="Verdana"/>
                              <a:ea typeface="Verdana"/>
                              <a:cs typeface="Verdana"/>
                            </a:rPr>
                            <a:pPr algn="ctr"/>
                            <a:t>Beneficios posempleo pensiones</a:t>
                          </a:fld>
                          <a:endParaRPr lang="es-MX" sz="1000" kern="1200"/>
                        </a:p>
                      </p:txBody>
                    </p:sp>
                    <p:sp>
                      <p:nvSpPr>
                        <p:cNvPr id="121" name="CuadroTexto 47">
                          <a:extLst>
                            <a:ext uri="{FF2B5EF4-FFF2-40B4-BE49-F238E27FC236}">
                              <a16:creationId xmlns:a16="http://schemas.microsoft.com/office/drawing/2014/main" id="{419132F0-6485-6CE8-BBD6-436FDFCB747F}"/>
                            </a:ext>
                          </a:extLst>
                        </p:cNvPr>
                        <p:cNvSpPr txBox="1"/>
                        <p:nvPr/>
                      </p:nvSpPr>
                      <p:spPr>
                        <a:xfrm>
                          <a:off x="1130080" y="1712132"/>
                          <a:ext cx="1143185"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C9756362-5014-4F11-B22B-2858E7F7CB4D}" type="TxLink">
                            <a:rPr lang="en-US" sz="1000" b="1" i="0" u="none" strike="noStrike" kern="1200">
                              <a:solidFill>
                                <a:srgbClr val="453C5C"/>
                              </a:solidFill>
                              <a:latin typeface="Verdana"/>
                              <a:ea typeface="Verdana"/>
                              <a:cs typeface="Verdana"/>
                            </a:rPr>
                            <a:pPr marL="0" indent="0" algn="ctr"/>
                            <a:t> $ 587.698,6 </a:t>
                          </a:fld>
                          <a:endParaRPr lang="es-MX" sz="1000" b="1" i="0" u="none" strike="noStrike" kern="1200">
                            <a:solidFill>
                              <a:srgbClr val="453C5C"/>
                            </a:solidFill>
                            <a:latin typeface="Verdana"/>
                            <a:ea typeface="Verdana"/>
                            <a:cs typeface="Verdana"/>
                          </a:endParaRPr>
                        </a:p>
                      </p:txBody>
                    </p:sp>
                    <p:sp>
                      <p:nvSpPr>
                        <p:cNvPr id="122" name="CuadroTexto 48">
                          <a:extLst>
                            <a:ext uri="{FF2B5EF4-FFF2-40B4-BE49-F238E27FC236}">
                              <a16:creationId xmlns:a16="http://schemas.microsoft.com/office/drawing/2014/main" id="{ADA842B6-30F7-6C2B-236D-6A92293AA045}"/>
                            </a:ext>
                          </a:extLst>
                        </p:cNvPr>
                        <p:cNvSpPr txBox="1"/>
                        <p:nvPr/>
                      </p:nvSpPr>
                      <p:spPr>
                        <a:xfrm>
                          <a:off x="1229232" y="1914126"/>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4E3616C1-CB4D-4AAC-B356-C173F047FD72}" type="TxLink">
                            <a:rPr lang="en-US" sz="1100" b="0" i="0" u="none" strike="noStrike" kern="1200">
                              <a:solidFill>
                                <a:srgbClr val="453C5C"/>
                              </a:solidFill>
                              <a:latin typeface="Verdana"/>
                              <a:ea typeface="Verdana"/>
                              <a:cs typeface="Verdana"/>
                            </a:rPr>
                            <a:pPr algn="ctr"/>
                            <a:t>103,5%</a:t>
                          </a:fld>
                          <a:endParaRPr lang="es-MX" sz="2000" b="1" kern="1200"/>
                        </a:p>
                      </p:txBody>
                    </p:sp>
                  </p:grpSp>
                  <p:grpSp>
                    <p:nvGrpSpPr>
                      <p:cNvPr id="116" name="Grupo 115">
                        <a:extLst>
                          <a:ext uri="{FF2B5EF4-FFF2-40B4-BE49-F238E27FC236}">
                            <a16:creationId xmlns:a16="http://schemas.microsoft.com/office/drawing/2014/main" id="{6F0A4C87-8906-9DBE-BA7E-5F4EC434592B}"/>
                          </a:ext>
                        </a:extLst>
                      </p:cNvPr>
                      <p:cNvGrpSpPr/>
                      <p:nvPr/>
                    </p:nvGrpSpPr>
                    <p:grpSpPr>
                      <a:xfrm>
                        <a:off x="2535193" y="1112258"/>
                        <a:ext cx="1618693" cy="1061978"/>
                        <a:chOff x="2535193" y="1112258"/>
                        <a:chExt cx="1618693" cy="1061978"/>
                      </a:xfrm>
                    </p:grpSpPr>
                    <p:sp>
                      <p:nvSpPr>
                        <p:cNvPr id="117" name="CuadroTexto 43">
                          <a:extLst>
                            <a:ext uri="{FF2B5EF4-FFF2-40B4-BE49-F238E27FC236}">
                              <a16:creationId xmlns:a16="http://schemas.microsoft.com/office/drawing/2014/main" id="{8769116F-4AC8-4E5A-8804-8F488C30C5E4}"/>
                            </a:ext>
                          </a:extLst>
                        </p:cNvPr>
                        <p:cNvSpPr txBox="1"/>
                        <p:nvPr/>
                      </p:nvSpPr>
                      <p:spPr>
                        <a:xfrm>
                          <a:off x="2535193" y="1112258"/>
                          <a:ext cx="1618693" cy="616289"/>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4956997-63FE-447B-9CEE-07BA2E5BE399}" type="TxLink">
                            <a:rPr lang="en-US" sz="1000" b="0" i="0" u="none" strike="noStrike" kern="1200">
                              <a:solidFill>
                                <a:srgbClr val="453C5C"/>
                              </a:solidFill>
                              <a:latin typeface="Verdana"/>
                              <a:ea typeface="Verdana"/>
                              <a:cs typeface="Verdana"/>
                            </a:rPr>
                            <a:pPr algn="ctr"/>
                            <a:t>Plan de activos posempleo pensiones</a:t>
                          </a:fld>
                          <a:endParaRPr lang="es-MX" sz="1000" kern="1200"/>
                        </a:p>
                      </p:txBody>
                    </p:sp>
                    <p:sp>
                      <p:nvSpPr>
                        <p:cNvPr id="118" name="CuadroTexto 44">
                          <a:extLst>
                            <a:ext uri="{FF2B5EF4-FFF2-40B4-BE49-F238E27FC236}">
                              <a16:creationId xmlns:a16="http://schemas.microsoft.com/office/drawing/2014/main" id="{67736120-70D2-C7FC-7DEF-72A5E75683BE}"/>
                            </a:ext>
                          </a:extLst>
                        </p:cNvPr>
                        <p:cNvSpPr txBox="1"/>
                        <p:nvPr/>
                      </p:nvSpPr>
                      <p:spPr>
                        <a:xfrm>
                          <a:off x="2830300" y="1712132"/>
                          <a:ext cx="1028480"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792D361A-A015-4637-952F-8ABBBA251F3E}" type="TxLink">
                            <a:rPr lang="en-US" sz="1000" b="1" i="0" u="none" strike="noStrike" kern="1200">
                              <a:solidFill>
                                <a:srgbClr val="453C5C"/>
                              </a:solidFill>
                              <a:latin typeface="Verdana"/>
                              <a:ea typeface="Verdana"/>
                              <a:cs typeface="Verdana"/>
                            </a:rPr>
                            <a:pPr marL="0" indent="0" algn="ctr"/>
                            <a:t> $ 19.977,8 </a:t>
                          </a:fld>
                          <a:endParaRPr lang="es-MX" sz="1000" b="1" i="0" u="none" strike="noStrike" kern="1200">
                            <a:solidFill>
                              <a:srgbClr val="453C5C"/>
                            </a:solidFill>
                            <a:latin typeface="Verdana"/>
                            <a:ea typeface="Verdana"/>
                            <a:cs typeface="Verdana"/>
                          </a:endParaRPr>
                        </a:p>
                      </p:txBody>
                    </p:sp>
                    <p:sp>
                      <p:nvSpPr>
                        <p:cNvPr id="119" name="CuadroTexto 45">
                          <a:extLst>
                            <a:ext uri="{FF2B5EF4-FFF2-40B4-BE49-F238E27FC236}">
                              <a16:creationId xmlns:a16="http://schemas.microsoft.com/office/drawing/2014/main" id="{47365FBC-62CB-70A7-DDE7-E2A5F285A442}"/>
                            </a:ext>
                          </a:extLst>
                        </p:cNvPr>
                        <p:cNvSpPr txBox="1"/>
                        <p:nvPr/>
                      </p:nvSpPr>
                      <p:spPr>
                        <a:xfrm>
                          <a:off x="2872100" y="1911406"/>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BCBE6AC-ED26-44E4-9FDC-BFFA429EA87F}" type="TxLink">
                            <a:rPr lang="en-US" sz="1100" b="0" i="0" u="none" strike="noStrike" kern="1200">
                              <a:solidFill>
                                <a:srgbClr val="453C5C"/>
                              </a:solidFill>
                              <a:latin typeface="Verdana"/>
                              <a:ea typeface="Verdana"/>
                              <a:cs typeface="Verdana"/>
                            </a:rPr>
                            <a:pPr algn="ctr"/>
                            <a:t>3,5%</a:t>
                          </a:fld>
                          <a:endParaRPr lang="es-MX" sz="2000" b="1" kern="1200"/>
                        </a:p>
                      </p:txBody>
                    </p:sp>
                  </p:grpSp>
                </p:grpSp>
                <p:cxnSp>
                  <p:nvCxnSpPr>
                    <p:cNvPr id="113" name="Conector recto 112">
                      <a:extLst>
                        <a:ext uri="{FF2B5EF4-FFF2-40B4-BE49-F238E27FC236}">
                          <a16:creationId xmlns:a16="http://schemas.microsoft.com/office/drawing/2014/main" id="{47E102AD-8001-9D4B-9321-A8BDE6745C5D}"/>
                        </a:ext>
                      </a:extLst>
                    </p:cNvPr>
                    <p:cNvCxnSpPr/>
                    <p:nvPr/>
                  </p:nvCxnSpPr>
                  <p:spPr>
                    <a:xfrm flipV="1">
                      <a:off x="969159" y="1698945"/>
                      <a:ext cx="3223575" cy="7614"/>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4" name="Conector recto 113">
                      <a:extLst>
                        <a:ext uri="{FF2B5EF4-FFF2-40B4-BE49-F238E27FC236}">
                          <a16:creationId xmlns:a16="http://schemas.microsoft.com/office/drawing/2014/main" id="{39A10843-28C5-78B6-1ED5-1EF3F8B6B98A}"/>
                        </a:ext>
                      </a:extLst>
                    </p:cNvPr>
                    <p:cNvCxnSpPr/>
                    <p:nvPr/>
                  </p:nvCxnSpPr>
                  <p:spPr>
                    <a:xfrm>
                      <a:off x="2546453" y="1219779"/>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32" name="Grupo 31">
                    <a:extLst>
                      <a:ext uri="{FF2B5EF4-FFF2-40B4-BE49-F238E27FC236}">
                        <a16:creationId xmlns:a16="http://schemas.microsoft.com/office/drawing/2014/main" id="{27756139-A011-4291-3329-006BB18B96B6}"/>
                      </a:ext>
                    </a:extLst>
                  </p:cNvPr>
                  <p:cNvGrpSpPr/>
                  <p:nvPr/>
                </p:nvGrpSpPr>
                <p:grpSpPr>
                  <a:xfrm>
                    <a:off x="904335" y="2331099"/>
                    <a:ext cx="1639872" cy="1030257"/>
                    <a:chOff x="904335" y="2331099"/>
                    <a:chExt cx="1642808" cy="1007007"/>
                  </a:xfrm>
                </p:grpSpPr>
                <p:sp>
                  <p:nvSpPr>
                    <p:cNvPr id="41" name="CuadroTexto 30">
                      <a:extLst>
                        <a:ext uri="{FF2B5EF4-FFF2-40B4-BE49-F238E27FC236}">
                          <a16:creationId xmlns:a16="http://schemas.microsoft.com/office/drawing/2014/main" id="{0C9B0B94-D693-CD65-0D2A-64A6BA8417F8}"/>
                        </a:ext>
                      </a:extLst>
                    </p:cNvPr>
                    <p:cNvSpPr txBox="1"/>
                    <p:nvPr/>
                  </p:nvSpPr>
                  <p:spPr>
                    <a:xfrm>
                      <a:off x="904335" y="2331099"/>
                      <a:ext cx="1642808" cy="538927"/>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DED8B8E-6680-4553-ABB2-83ED4882FF89}" type="TxLink">
                        <a:rPr lang="en-US" sz="1000" b="0" i="0" u="none" strike="noStrike" kern="1200">
                          <a:solidFill>
                            <a:srgbClr val="453C5C"/>
                          </a:solidFill>
                          <a:latin typeface="Verdana"/>
                          <a:ea typeface="Verdana"/>
                          <a:cs typeface="Verdana"/>
                        </a:rPr>
                        <a:pPr algn="ctr"/>
                        <a:t>Beneficios posempleo pensiones</a:t>
                      </a:fld>
                      <a:endParaRPr lang="es-MX" sz="1000" kern="1200"/>
                    </a:p>
                  </p:txBody>
                </p:sp>
                <p:sp>
                  <p:nvSpPr>
                    <p:cNvPr id="110" name="CuadroTexto 31">
                      <a:extLst>
                        <a:ext uri="{FF2B5EF4-FFF2-40B4-BE49-F238E27FC236}">
                          <a16:creationId xmlns:a16="http://schemas.microsoft.com/office/drawing/2014/main" id="{9322F766-026B-A0D5-5E96-E8818BB10F68}"/>
                        </a:ext>
                      </a:extLst>
                    </p:cNvPr>
                    <p:cNvSpPr txBox="1"/>
                    <p:nvPr/>
                  </p:nvSpPr>
                  <p:spPr>
                    <a:xfrm>
                      <a:off x="1151961" y="2874969"/>
                      <a:ext cx="1147555" cy="242421"/>
                    </a:xfrm>
                    <a:prstGeom prst="rect">
                      <a:avLst/>
                    </a:prstGeom>
                    <a:noFill/>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CBB29DBD-9B90-447A-B098-007FD0284DD1}" type="TxLink">
                        <a:rPr lang="en-US" sz="1000" b="1" i="0" u="none" strike="noStrike" kern="1200">
                          <a:solidFill>
                            <a:srgbClr val="453C5C"/>
                          </a:solidFill>
                          <a:latin typeface="Verdana"/>
                          <a:ea typeface="Verdana"/>
                          <a:cs typeface="Verdana"/>
                        </a:rPr>
                        <a:pPr marL="0" indent="0" algn="ctr"/>
                        <a:t> $ 83.637,2 </a:t>
                      </a:fld>
                      <a:endParaRPr lang="es-MX" sz="1000" b="1" i="0" u="none" strike="noStrike" kern="1200">
                        <a:solidFill>
                          <a:srgbClr val="453C5C"/>
                        </a:solidFill>
                        <a:latin typeface="Verdana"/>
                        <a:ea typeface="Verdana"/>
                        <a:cs typeface="Verdana"/>
                      </a:endParaRPr>
                    </a:p>
                  </p:txBody>
                </p:sp>
                <p:sp>
                  <p:nvSpPr>
                    <p:cNvPr id="111" name="CuadroTexto 32">
                      <a:extLst>
                        <a:ext uri="{FF2B5EF4-FFF2-40B4-BE49-F238E27FC236}">
                          <a16:creationId xmlns:a16="http://schemas.microsoft.com/office/drawing/2014/main" id="{4E38388D-1DEF-F1E6-12E0-7AA28CBCB7BC}"/>
                        </a:ext>
                      </a:extLst>
                    </p:cNvPr>
                    <p:cNvSpPr txBox="1"/>
                    <p:nvPr/>
                  </p:nvSpPr>
                  <p:spPr>
                    <a:xfrm>
                      <a:off x="1253300" y="3075276"/>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84E89DF6-FF9A-4A5A-9B1D-74D88F585069}" type="TxLink">
                        <a:rPr lang="en-US" sz="1100" b="0" i="0" u="none" strike="noStrike" kern="1200">
                          <a:solidFill>
                            <a:srgbClr val="453C5C"/>
                          </a:solidFill>
                          <a:latin typeface="Verdana"/>
                          <a:ea typeface="Verdana"/>
                          <a:cs typeface="Verdana"/>
                        </a:rPr>
                        <a:pPr algn="ctr"/>
                        <a:t>789,2%</a:t>
                      </a:fld>
                      <a:endParaRPr lang="es-MX" sz="2000" b="1" kern="1200"/>
                    </a:p>
                  </p:txBody>
                </p:sp>
              </p:grpSp>
            </p:grpSp>
          </p:grpSp>
          <p:cxnSp>
            <p:nvCxnSpPr>
              <p:cNvPr id="26" name="Conector recto 25">
                <a:extLst>
                  <a:ext uri="{FF2B5EF4-FFF2-40B4-BE49-F238E27FC236}">
                    <a16:creationId xmlns:a16="http://schemas.microsoft.com/office/drawing/2014/main" id="{A89E82A1-9260-4427-B25B-87B2C636A01E}"/>
                  </a:ext>
                </a:extLst>
              </p:cNvPr>
              <p:cNvCxnSpPr/>
              <p:nvPr/>
            </p:nvCxnSpPr>
            <p:spPr>
              <a:xfrm>
                <a:off x="2527093" y="2362933"/>
                <a:ext cx="10032" cy="101611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Conector recto 26">
                <a:extLst>
                  <a:ext uri="{FF2B5EF4-FFF2-40B4-BE49-F238E27FC236}">
                    <a16:creationId xmlns:a16="http://schemas.microsoft.com/office/drawing/2014/main" id="{974B1F4E-EE94-469B-8BD6-4DB6C3FAFC91}"/>
                  </a:ext>
                </a:extLst>
              </p:cNvPr>
              <p:cNvCxnSpPr/>
              <p:nvPr/>
            </p:nvCxnSpPr>
            <p:spPr>
              <a:xfrm flipV="1">
                <a:off x="940586" y="2867168"/>
                <a:ext cx="3183046" cy="764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9" name="CuadroTexto 88">
              <a:extLst>
                <a:ext uri="{FF2B5EF4-FFF2-40B4-BE49-F238E27FC236}">
                  <a16:creationId xmlns:a16="http://schemas.microsoft.com/office/drawing/2014/main" id="{EFA2A3F0-A351-4651-81A1-B4DD4C33739D}"/>
                </a:ext>
              </a:extLst>
            </p:cNvPr>
            <p:cNvSpPr txBox="1"/>
            <p:nvPr/>
          </p:nvSpPr>
          <p:spPr>
            <a:xfrm>
              <a:off x="2536023" y="2325101"/>
              <a:ext cx="1607343" cy="551795"/>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A1CF9E1F-C3C4-43E9-AC8E-B14FA5A92250}" type="TxLink">
                <a:rPr lang="en-US" sz="1000" b="0" i="0" u="none" strike="noStrike" kern="1200">
                  <a:solidFill>
                    <a:srgbClr val="453C5C"/>
                  </a:solidFill>
                  <a:latin typeface="Verdana"/>
                  <a:ea typeface="Verdana"/>
                  <a:cs typeface="Verdana"/>
                </a:rPr>
                <a:pPr algn="ctr"/>
                <a:t>Plan de activos posempleo pensiones</a:t>
              </a:fld>
              <a:endParaRPr lang="es-MX" sz="1000" kern="1200"/>
            </a:p>
          </p:txBody>
        </p:sp>
        <p:sp>
          <p:nvSpPr>
            <p:cNvPr id="20" name="CuadroTexto 89">
              <a:extLst>
                <a:ext uri="{FF2B5EF4-FFF2-40B4-BE49-F238E27FC236}">
                  <a16:creationId xmlns:a16="http://schemas.microsoft.com/office/drawing/2014/main" id="{C607FED6-D18F-4E77-9639-FAAF4EC2FFD1}"/>
                </a:ext>
              </a:extLst>
            </p:cNvPr>
            <p:cNvSpPr txBox="1"/>
            <p:nvPr/>
          </p:nvSpPr>
          <p:spPr>
            <a:xfrm>
              <a:off x="2774145" y="2881957"/>
              <a:ext cx="1131098" cy="248209"/>
            </a:xfrm>
            <a:prstGeom prst="rect">
              <a:avLst/>
            </a:prstGeom>
            <a:noFill/>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2621327A-C8B9-448B-A956-309DC2382593}" type="TxLink">
                <a:rPr lang="en-US" sz="1000" b="1" i="0" u="none" strike="noStrike" kern="1200">
                  <a:solidFill>
                    <a:srgbClr val="453C5C"/>
                  </a:solidFill>
                  <a:latin typeface="Verdana"/>
                  <a:ea typeface="Verdana"/>
                  <a:cs typeface="Verdana"/>
                </a:rPr>
                <a:pPr marL="0" indent="0" algn="ctr"/>
                <a:t> $ 73.039,2 </a:t>
              </a:fld>
              <a:endParaRPr lang="es-MX" sz="1000" b="1" i="0" u="none" strike="noStrike" kern="1200">
                <a:solidFill>
                  <a:srgbClr val="453C5C"/>
                </a:solidFill>
                <a:latin typeface="Verdana"/>
                <a:ea typeface="Verdana"/>
                <a:cs typeface="Verdana"/>
              </a:endParaRPr>
            </a:p>
          </p:txBody>
        </p:sp>
        <p:sp>
          <p:nvSpPr>
            <p:cNvPr id="24" name="CuadroTexto 90">
              <a:extLst>
                <a:ext uri="{FF2B5EF4-FFF2-40B4-BE49-F238E27FC236}">
                  <a16:creationId xmlns:a16="http://schemas.microsoft.com/office/drawing/2014/main" id="{8AB023E9-4220-4E52-8324-612D2D709437}"/>
                </a:ext>
              </a:extLst>
            </p:cNvPr>
            <p:cNvSpPr txBox="1"/>
            <p:nvPr/>
          </p:nvSpPr>
          <p:spPr>
            <a:xfrm>
              <a:off x="2874029" y="3087047"/>
              <a:ext cx="931330" cy="269106"/>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8B1D2296-6FB1-47DB-996D-E8B992816F74}" type="TxLink">
                <a:rPr lang="en-US" sz="1100" b="0" i="0" u="none" strike="noStrike" kern="1200">
                  <a:solidFill>
                    <a:srgbClr val="453C5C"/>
                  </a:solidFill>
                  <a:latin typeface="Verdana"/>
                  <a:ea typeface="Verdana"/>
                  <a:cs typeface="Verdana"/>
                </a:rPr>
                <a:pPr algn="ctr"/>
                <a:t>689,2%</a:t>
              </a:fld>
              <a:endParaRPr lang="es-MX" sz="2000" b="1" kern="1200"/>
            </a:p>
          </p:txBody>
        </p:sp>
      </p:grpSp>
    </p:spTree>
    <p:extLst>
      <p:ext uri="{BB962C8B-B14F-4D97-AF65-F5344CB8AC3E}">
        <p14:creationId xmlns:p14="http://schemas.microsoft.com/office/powerpoint/2010/main" val="2964864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7" name="Google Shape;103;p13">
            <a:extLst>
              <a:ext uri="{FF2B5EF4-FFF2-40B4-BE49-F238E27FC236}">
                <a16:creationId xmlns:a16="http://schemas.microsoft.com/office/drawing/2014/main" id="{7AB35154-A90A-0998-202B-3FB46BB1DB53}"/>
              </a:ext>
            </a:extLst>
          </p:cNvPr>
          <p:cNvSpPr txBox="1"/>
          <p:nvPr/>
        </p:nvSpPr>
        <p:spPr>
          <a:xfrm>
            <a:off x="116871" y="514715"/>
            <a:ext cx="4347788" cy="507831"/>
          </a:xfrm>
          <a:prstGeom prst="rect">
            <a:avLst/>
          </a:prstGeom>
          <a:noFill/>
          <a:ln>
            <a:noFill/>
          </a:ln>
        </p:spPr>
        <p:txBody>
          <a:bodyPr spcFirstLastPara="1" wrap="square" lIns="0" tIns="0" rIns="0" bIns="0" anchor="t" anchorCtr="0">
            <a:spAutoFit/>
          </a:bodyPr>
          <a:lstStyle/>
          <a:p>
            <a:pPr algn="just"/>
            <a:r>
              <a:rPr lang="es-ES" sz="1100" dirty="0">
                <a:solidFill>
                  <a:srgbClr val="453C5C"/>
                </a:solidFill>
                <a:latin typeface="Verdana" panose="020B0604030504040204" pitchFamily="34" charset="0"/>
                <a:ea typeface="Verdana" panose="020B0604030504040204" pitchFamily="34" charset="0"/>
                <a:cs typeface="Century Gothic"/>
                <a:sym typeface="Century Gothic"/>
              </a:rPr>
              <a:t>Este grupo tiene la segunda participación en los pasivos del nivel territorial, mientras que, en el sector público y el nivel nacional, ocupa el tercer lugar.</a:t>
            </a:r>
          </a:p>
        </p:txBody>
      </p:sp>
      <p:sp>
        <p:nvSpPr>
          <p:cNvPr id="8" name="Google Shape;94;p13">
            <a:extLst>
              <a:ext uri="{FF2B5EF4-FFF2-40B4-BE49-F238E27FC236}">
                <a16:creationId xmlns:a16="http://schemas.microsoft.com/office/drawing/2014/main" id="{BDD3ADE1-AE67-6EFC-4E5F-B2A0DC94FB5C}"/>
              </a:ext>
            </a:extLst>
          </p:cNvPr>
          <p:cNvSpPr txBox="1"/>
          <p:nvPr/>
        </p:nvSpPr>
        <p:spPr>
          <a:xfrm>
            <a:off x="137139" y="90159"/>
            <a:ext cx="4307253" cy="369332"/>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CO" sz="2400" b="1" dirty="0">
                <a:solidFill>
                  <a:srgbClr val="453C5C"/>
                </a:solidFill>
                <a:latin typeface="Verdana" panose="020B0604030504040204" pitchFamily="34" charset="0"/>
                <a:ea typeface="Verdana" panose="020B0604030504040204" pitchFamily="34" charset="0"/>
                <a:cs typeface="Century Gothic"/>
                <a:sym typeface="Century Gothic"/>
              </a:rPr>
              <a:t>Otros pasivos</a:t>
            </a:r>
          </a:p>
        </p:txBody>
      </p:sp>
      <p:sp>
        <p:nvSpPr>
          <p:cNvPr id="16" name="Google Shape;96;p13">
            <a:extLst>
              <a:ext uri="{FF2B5EF4-FFF2-40B4-BE49-F238E27FC236}">
                <a16:creationId xmlns:a16="http://schemas.microsoft.com/office/drawing/2014/main" id="{A7127770-4F55-BB8B-F078-45797719CC2A}"/>
              </a:ext>
            </a:extLst>
          </p:cNvPr>
          <p:cNvSpPr txBox="1"/>
          <p:nvPr/>
        </p:nvSpPr>
        <p:spPr>
          <a:xfrm>
            <a:off x="3391817" y="5383640"/>
            <a:ext cx="1037865" cy="193451"/>
          </a:xfrm>
          <a:prstGeom prst="rect">
            <a:avLst/>
          </a:prstGeom>
          <a:noFill/>
          <a:ln>
            <a:noFill/>
          </a:ln>
        </p:spPr>
        <p:txBody>
          <a:bodyPr spcFirstLastPara="1" wrap="square" lIns="0" tIns="0" rIns="0" bIns="0" anchor="t" anchorCtr="0">
            <a:spAutoFit/>
          </a:bodyPr>
          <a:lstStyle/>
          <a:p>
            <a:pPr algn="r">
              <a:lnSpc>
                <a:spcPct val="128000"/>
              </a:lnSpc>
            </a:pPr>
            <a:r>
              <a:rPr lang="es-CO" sz="982"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982" b="1" dirty="0">
              <a:latin typeface="Verdana" panose="020B0604030504040204" pitchFamily="34" charset="0"/>
              <a:ea typeface="Verdana" panose="020B0604030504040204" pitchFamily="34" charset="0"/>
            </a:endParaRPr>
          </a:p>
        </p:txBody>
      </p:sp>
      <p:sp>
        <p:nvSpPr>
          <p:cNvPr id="36" name="CuadroTexto 35">
            <a:extLst>
              <a:ext uri="{FF2B5EF4-FFF2-40B4-BE49-F238E27FC236}">
                <a16:creationId xmlns:a16="http://schemas.microsoft.com/office/drawing/2014/main" id="{4234E7B0-7A33-C9F0-327E-341F11DDE0C7}"/>
              </a:ext>
            </a:extLst>
          </p:cNvPr>
          <p:cNvSpPr txBox="1"/>
          <p:nvPr/>
        </p:nvSpPr>
        <p:spPr>
          <a:xfrm>
            <a:off x="116871" y="3757292"/>
            <a:ext cx="4338413" cy="1461939"/>
          </a:xfrm>
          <a:prstGeom prst="rect">
            <a:avLst/>
          </a:prstGeom>
          <a:noFill/>
        </p:spPr>
        <p:txBody>
          <a:bodyPr wrap="square">
            <a:spAutoFit/>
          </a:bodyPr>
          <a:lstStyle/>
          <a:p>
            <a:pPr algn="ctr"/>
            <a:r>
              <a:rPr lang="es-ES" sz="1100" b="1" dirty="0">
                <a:solidFill>
                  <a:srgbClr val="453C5C"/>
                </a:solidFill>
                <a:latin typeface="Verdana" panose="020B0604030504040204" pitchFamily="34" charset="0"/>
                <a:ea typeface="Verdana" panose="020B0604030504040204" pitchFamily="34" charset="0"/>
              </a:rPr>
              <a:t>Variación</a:t>
            </a:r>
            <a:r>
              <a:rPr lang="es-ES" sz="1100" dirty="0">
                <a:solidFill>
                  <a:srgbClr val="453C5C"/>
                </a:solidFill>
                <a:latin typeface="Verdana" panose="020B0604030504040204" pitchFamily="34" charset="0"/>
                <a:ea typeface="Verdana" panose="020B0604030504040204" pitchFamily="34" charset="0"/>
              </a:rPr>
              <a:t> respecto a diciembre de 2023:</a:t>
            </a:r>
          </a:p>
          <a:p>
            <a:pPr algn="ctr"/>
            <a:endParaRPr lang="es-ES" sz="600" dirty="0">
              <a:solidFill>
                <a:srgbClr val="453C5C"/>
              </a:solidFill>
              <a:latin typeface="Verdana" panose="020B0604030504040204" pitchFamily="34" charset="0"/>
              <a:ea typeface="Verdana" panose="020B0604030504040204" pitchFamily="34" charset="0"/>
            </a:endParaRPr>
          </a:p>
          <a:p>
            <a:pPr algn="ctr"/>
            <a:r>
              <a:rPr lang="es-CO" sz="1100" b="1" dirty="0">
                <a:solidFill>
                  <a:srgbClr val="453C5C"/>
                </a:solidFill>
                <a:latin typeface="Verdana" panose="020B0604030504040204" pitchFamily="34" charset="0"/>
                <a:ea typeface="Verdana" panose="020B0604030504040204" pitchFamily="34" charset="0"/>
              </a:rPr>
              <a:t>Sector Público: </a:t>
            </a:r>
            <a:r>
              <a:rPr lang="es-CO" sz="1100" dirty="0">
                <a:solidFill>
                  <a:srgbClr val="FD6A00"/>
                </a:solidFill>
                <a:latin typeface="Verdana" panose="020B0604030504040204" pitchFamily="34" charset="0"/>
                <a:ea typeface="Verdana" panose="020B0604030504040204" pitchFamily="34" charset="0"/>
              </a:rPr>
              <a:t>$530,2</a:t>
            </a:r>
          </a:p>
          <a:p>
            <a:pPr algn="ctr"/>
            <a:r>
              <a:rPr lang="es-ES" sz="1100" b="1" dirty="0">
                <a:solidFill>
                  <a:srgbClr val="453C5C"/>
                </a:solidFill>
                <a:latin typeface="Verdana" panose="020B0604030504040204" pitchFamily="34" charset="0"/>
                <a:ea typeface="Verdana" panose="020B0604030504040204" pitchFamily="34" charset="0"/>
              </a:rPr>
              <a:t>Nivel Nacional: </a:t>
            </a:r>
            <a:r>
              <a:rPr lang="es-ES" sz="1100" dirty="0">
                <a:solidFill>
                  <a:srgbClr val="007E80"/>
                </a:solidFill>
                <a:latin typeface="Verdana" panose="020B0604030504040204" pitchFamily="34" charset="0"/>
                <a:ea typeface="Verdana" panose="020B0604030504040204" pitchFamily="34" charset="0"/>
              </a:rPr>
              <a:t>($240,4) </a:t>
            </a:r>
            <a:r>
              <a:rPr lang="es-ES" sz="1100" b="1" dirty="0">
                <a:solidFill>
                  <a:srgbClr val="453C5C"/>
                </a:solidFill>
                <a:latin typeface="Verdana" panose="020B0604030504040204" pitchFamily="34" charset="0"/>
                <a:ea typeface="Verdana" panose="020B0604030504040204" pitchFamily="34" charset="0"/>
              </a:rPr>
              <a:t>Nivel Territorial: </a:t>
            </a:r>
            <a:r>
              <a:rPr lang="es-ES" sz="1100" dirty="0">
                <a:solidFill>
                  <a:srgbClr val="2FCB7D"/>
                </a:solidFill>
                <a:latin typeface="Verdana" panose="020B0604030504040204" pitchFamily="34" charset="0"/>
                <a:ea typeface="Verdana" panose="020B0604030504040204" pitchFamily="34" charset="0"/>
              </a:rPr>
              <a:t>$5.157,5</a:t>
            </a:r>
          </a:p>
          <a:p>
            <a:pPr algn="ctr"/>
            <a:endParaRPr lang="es-ES" sz="800" dirty="0">
              <a:solidFill>
                <a:srgbClr val="2FCB7D"/>
              </a:solidFill>
              <a:latin typeface="Verdana" panose="020B0604030504040204" pitchFamily="34" charset="0"/>
              <a:ea typeface="Verdana" panose="020B0604030504040204" pitchFamily="34" charset="0"/>
            </a:endParaRPr>
          </a:p>
          <a:p>
            <a:pPr algn="just"/>
            <a:r>
              <a:rPr lang="es-ES" sz="1050" dirty="0">
                <a:solidFill>
                  <a:srgbClr val="453C5C"/>
                </a:solidFill>
                <a:latin typeface="Verdana" panose="020B0604030504040204" pitchFamily="34" charset="0"/>
                <a:ea typeface="Verdana" panose="020B0604030504040204" pitchFamily="34" charset="0"/>
              </a:rPr>
              <a:t>Esta variación se explica principalmente por el comportamiento de los conceptos Retenciones y anticipo de impuestos y Pasivos asociados a activos mantenidos para la venta.</a:t>
            </a:r>
            <a:endParaRPr lang="es-CO" sz="1050" dirty="0">
              <a:solidFill>
                <a:srgbClr val="453C5C"/>
              </a:solidFill>
              <a:latin typeface="Verdana" panose="020B0604030504040204" pitchFamily="34" charset="0"/>
              <a:ea typeface="Verdana" panose="020B0604030504040204" pitchFamily="34" charset="0"/>
            </a:endParaRPr>
          </a:p>
        </p:txBody>
      </p:sp>
      <p:sp>
        <p:nvSpPr>
          <p:cNvPr id="98" name="CuadroTexto 97">
            <a:extLst>
              <a:ext uri="{FF2B5EF4-FFF2-40B4-BE49-F238E27FC236}">
                <a16:creationId xmlns:a16="http://schemas.microsoft.com/office/drawing/2014/main" id="{9797AD07-9C17-1C7D-BEA6-B3A9031D4423}"/>
              </a:ext>
            </a:extLst>
          </p:cNvPr>
          <p:cNvSpPr txBox="1"/>
          <p:nvPr/>
        </p:nvSpPr>
        <p:spPr>
          <a:xfrm>
            <a:off x="4775785" y="4685056"/>
            <a:ext cx="4166807" cy="245058"/>
          </a:xfrm>
          <a:prstGeom prst="rect">
            <a:avLst/>
          </a:prstGeom>
          <a:solidFill>
            <a:schemeClr val="bg1">
              <a:lumMod val="85000"/>
            </a:schemeClr>
          </a:solidFill>
        </p:spPr>
        <p:txBody>
          <a:bodyPr wrap="square" tIns="36000" bIns="36000">
            <a:spAutoFit/>
          </a:bodyPr>
          <a:lstStyle/>
          <a:p>
            <a:pPr algn="ctr"/>
            <a:r>
              <a:rPr lang="es-ES" sz="1120" b="1" spc="100" dirty="0">
                <a:solidFill>
                  <a:srgbClr val="453C5C"/>
                </a:solidFill>
                <a:latin typeface="Verdana" panose="020B0604030504040204" pitchFamily="34" charset="0"/>
              </a:rPr>
              <a:t>Entidades que reportan los mayores saldos</a:t>
            </a:r>
            <a:endParaRPr lang="es-CO" sz="1120" b="1" spc="100" dirty="0">
              <a:solidFill>
                <a:srgbClr val="453C5C"/>
              </a:solidFill>
            </a:endParaRPr>
          </a:p>
        </p:txBody>
      </p:sp>
      <p:cxnSp>
        <p:nvCxnSpPr>
          <p:cNvPr id="42" name="Conector recto 41">
            <a:extLst>
              <a:ext uri="{FF2B5EF4-FFF2-40B4-BE49-F238E27FC236}">
                <a16:creationId xmlns:a16="http://schemas.microsoft.com/office/drawing/2014/main" id="{AC819CB2-ECCA-B89B-A5EA-6DFD5890DC1F}"/>
              </a:ext>
            </a:extLst>
          </p:cNvPr>
          <p:cNvCxnSpPr>
            <a:cxnSpLocks/>
          </p:cNvCxnSpPr>
          <p:nvPr/>
        </p:nvCxnSpPr>
        <p:spPr>
          <a:xfrm>
            <a:off x="4479655" y="14898572"/>
            <a:ext cx="0" cy="1440000"/>
          </a:xfrm>
          <a:prstGeom prst="line">
            <a:avLst/>
          </a:prstGeom>
          <a:ln w="12700">
            <a:solidFill>
              <a:srgbClr val="F63700"/>
            </a:solidFill>
            <a:prstDash val="sysDash"/>
          </a:ln>
        </p:spPr>
        <p:style>
          <a:lnRef idx="1">
            <a:schemeClr val="accent1"/>
          </a:lnRef>
          <a:fillRef idx="0">
            <a:schemeClr val="accent1"/>
          </a:fillRef>
          <a:effectRef idx="0">
            <a:schemeClr val="accent1"/>
          </a:effectRef>
          <a:fontRef idx="minor">
            <a:schemeClr val="tx1"/>
          </a:fontRef>
        </p:style>
      </p:cxnSp>
      <p:cxnSp>
        <p:nvCxnSpPr>
          <p:cNvPr id="103" name="Conector recto 102">
            <a:extLst>
              <a:ext uri="{FF2B5EF4-FFF2-40B4-BE49-F238E27FC236}">
                <a16:creationId xmlns:a16="http://schemas.microsoft.com/office/drawing/2014/main" id="{EB4D677F-2857-A30F-4612-B72B62133777}"/>
              </a:ext>
            </a:extLst>
          </p:cNvPr>
          <p:cNvCxnSpPr>
            <a:cxnSpLocks/>
          </p:cNvCxnSpPr>
          <p:nvPr/>
        </p:nvCxnSpPr>
        <p:spPr>
          <a:xfrm>
            <a:off x="4603406" y="541415"/>
            <a:ext cx="0" cy="5760000"/>
          </a:xfrm>
          <a:prstGeom prst="line">
            <a:avLst/>
          </a:prstGeom>
          <a:ln w="12700">
            <a:solidFill>
              <a:srgbClr val="F63700"/>
            </a:solidFill>
            <a:prstDash val="sysDash"/>
          </a:ln>
        </p:spPr>
        <p:style>
          <a:lnRef idx="1">
            <a:schemeClr val="accent1"/>
          </a:lnRef>
          <a:fillRef idx="0">
            <a:schemeClr val="accent1"/>
          </a:fillRef>
          <a:effectRef idx="0">
            <a:schemeClr val="accent1"/>
          </a:effectRef>
          <a:fontRef idx="minor">
            <a:schemeClr val="tx1"/>
          </a:fontRef>
        </p:style>
      </p:cxnSp>
      <p:sp>
        <p:nvSpPr>
          <p:cNvPr id="40" name="CuadroTexto 39">
            <a:extLst>
              <a:ext uri="{FF2B5EF4-FFF2-40B4-BE49-F238E27FC236}">
                <a16:creationId xmlns:a16="http://schemas.microsoft.com/office/drawing/2014/main" id="{C3E96B2C-983B-9021-76AE-89F3CEDEBEB2}"/>
              </a:ext>
            </a:extLst>
          </p:cNvPr>
          <p:cNvSpPr txBox="1"/>
          <p:nvPr/>
        </p:nvSpPr>
        <p:spPr>
          <a:xfrm>
            <a:off x="4935518" y="90159"/>
            <a:ext cx="4104000" cy="938719"/>
          </a:xfrm>
          <a:prstGeom prst="rect">
            <a:avLst/>
          </a:prstGeom>
          <a:gradFill>
            <a:gsLst>
              <a:gs pos="92000">
                <a:srgbClr val="F6F6F6"/>
              </a:gs>
              <a:gs pos="2000">
                <a:schemeClr val="bg1"/>
              </a:gs>
            </a:gsLst>
            <a:lin ang="5400000" scaled="1"/>
          </a:gradFill>
        </p:spPr>
        <p:txBody>
          <a:bodyPr wrap="square">
            <a:spAutoFit/>
          </a:bodyPr>
          <a:lstStyle/>
          <a:p>
            <a:r>
              <a:rPr lang="es-ES" sz="1100" dirty="0">
                <a:solidFill>
                  <a:srgbClr val="453C5C"/>
                </a:solidFill>
                <a:latin typeface="Verdana" panose="020B0604030504040204" pitchFamily="34" charset="0"/>
                <a:ea typeface="Verdana" panose="020B0604030504040204" pitchFamily="34" charset="0"/>
              </a:rPr>
              <a:t>La cuenta </a:t>
            </a:r>
            <a:r>
              <a:rPr lang="es-ES" sz="1100" b="1" dirty="0">
                <a:solidFill>
                  <a:srgbClr val="FB6900"/>
                </a:solidFill>
                <a:latin typeface="Verdana" panose="020B0604030504040204" pitchFamily="34" charset="0"/>
                <a:ea typeface="Verdana" panose="020B0604030504040204" pitchFamily="34" charset="0"/>
              </a:rPr>
              <a:t>Retenciones y anticipo de impuestos </a:t>
            </a:r>
            <a:r>
              <a:rPr lang="es-ES" sz="1100" dirty="0">
                <a:solidFill>
                  <a:srgbClr val="453C5C"/>
                </a:solidFill>
                <a:latin typeface="Verdana" panose="020B0604030504040204" pitchFamily="34" charset="0"/>
                <a:ea typeface="Verdana" panose="020B0604030504040204" pitchFamily="34" charset="0"/>
              </a:rPr>
              <a:t>es la más representativa del grupo en el sector público y en el nivel nacional, mientras que en el territorial es </a:t>
            </a:r>
            <a:r>
              <a:rPr lang="es-ES" sz="1100" b="1" dirty="0">
                <a:solidFill>
                  <a:srgbClr val="2FCB7D"/>
                </a:solidFill>
                <a:latin typeface="Verdana" panose="020B0604030504040204" pitchFamily="34" charset="0"/>
                <a:ea typeface="Verdana" panose="020B0604030504040204" pitchFamily="34" charset="0"/>
              </a:rPr>
              <a:t>Pasivos por impuestos diferidos</a:t>
            </a:r>
            <a:r>
              <a:rPr lang="es-ES" sz="1100" dirty="0">
                <a:solidFill>
                  <a:srgbClr val="453C5C"/>
                </a:solidFill>
                <a:latin typeface="Verdana" panose="020B0604030504040204" pitchFamily="34" charset="0"/>
                <a:ea typeface="Verdana" panose="020B0604030504040204" pitchFamily="34" charset="0"/>
              </a:rPr>
              <a:t>. A continuación, se presentan los conceptos más representativos:</a:t>
            </a:r>
            <a:endParaRPr lang="es-CO" sz="1100" dirty="0">
              <a:solidFill>
                <a:srgbClr val="453C5C"/>
              </a:solidFill>
              <a:latin typeface="Verdana" panose="020B0604030504040204" pitchFamily="34" charset="0"/>
              <a:ea typeface="Verdana" panose="020B0604030504040204" pitchFamily="34" charset="0"/>
            </a:endParaRPr>
          </a:p>
        </p:txBody>
      </p:sp>
      <p:grpSp>
        <p:nvGrpSpPr>
          <p:cNvPr id="72" name="Grupo 71">
            <a:extLst>
              <a:ext uri="{FF2B5EF4-FFF2-40B4-BE49-F238E27FC236}">
                <a16:creationId xmlns:a16="http://schemas.microsoft.com/office/drawing/2014/main" id="{CDC18F0E-461E-283E-D325-65AEF3A5622B}"/>
              </a:ext>
            </a:extLst>
          </p:cNvPr>
          <p:cNvGrpSpPr/>
          <p:nvPr/>
        </p:nvGrpSpPr>
        <p:grpSpPr>
          <a:xfrm>
            <a:off x="4859786" y="5138366"/>
            <a:ext cx="3998804" cy="1529688"/>
            <a:chOff x="4792652" y="5094824"/>
            <a:chExt cx="3998804" cy="1529688"/>
          </a:xfrm>
        </p:grpSpPr>
        <p:sp>
          <p:nvSpPr>
            <p:cNvPr id="65" name="Google Shape;552;p24">
              <a:extLst>
                <a:ext uri="{FF2B5EF4-FFF2-40B4-BE49-F238E27FC236}">
                  <a16:creationId xmlns:a16="http://schemas.microsoft.com/office/drawing/2014/main" id="{320AA454-2D40-004F-DF2D-6321CB842A32}"/>
                </a:ext>
              </a:extLst>
            </p:cNvPr>
            <p:cNvSpPr>
              <a:spLocks noChangeAspect="1"/>
            </p:cNvSpPr>
            <p:nvPr/>
          </p:nvSpPr>
          <p:spPr>
            <a:xfrm>
              <a:off x="6859189" y="5940512"/>
              <a:ext cx="1932267" cy="684000"/>
            </a:xfrm>
            <a:prstGeom prst="parallelogram">
              <a:avLst>
                <a:gd name="adj" fmla="val 27646"/>
              </a:avLst>
            </a:prstGeom>
            <a:noFill/>
            <a:ln>
              <a:gradFill>
                <a:gsLst>
                  <a:gs pos="0">
                    <a:srgbClr val="5AD999"/>
                  </a:gs>
                  <a:gs pos="100000">
                    <a:srgbClr val="BEED80"/>
                  </a:gs>
                </a:gsLst>
                <a:lin ang="5400000" scaled="1"/>
              </a:gradFill>
            </a:ln>
          </p:spPr>
          <p:txBody>
            <a:bodyPr lIns="36000" tIns="36000" rIns="36000" bIns="36000"/>
            <a:lstStyle/>
            <a:p>
              <a:pPr algn="ctr"/>
              <a:endParaRPr lang="es-CO" sz="1100" dirty="0">
                <a:solidFill>
                  <a:srgbClr val="453C5C"/>
                </a:solidFill>
                <a:latin typeface="Verdana" panose="020B0604030504040204" pitchFamily="34" charset="0"/>
                <a:ea typeface="Verdana" panose="020B0604030504040204" pitchFamily="34" charset="0"/>
              </a:endParaRPr>
            </a:p>
          </p:txBody>
        </p:sp>
        <p:sp>
          <p:nvSpPr>
            <p:cNvPr id="66" name="Google Shape;552;p24">
              <a:extLst>
                <a:ext uri="{FF2B5EF4-FFF2-40B4-BE49-F238E27FC236}">
                  <a16:creationId xmlns:a16="http://schemas.microsoft.com/office/drawing/2014/main" id="{41916D5E-3304-520A-CC3E-49FFDCB8DE68}"/>
                </a:ext>
              </a:extLst>
            </p:cNvPr>
            <p:cNvSpPr>
              <a:spLocks noChangeAspect="1"/>
            </p:cNvSpPr>
            <p:nvPr/>
          </p:nvSpPr>
          <p:spPr>
            <a:xfrm>
              <a:off x="4792652" y="5940512"/>
              <a:ext cx="2083340" cy="684000"/>
            </a:xfrm>
            <a:prstGeom prst="parallelogram">
              <a:avLst>
                <a:gd name="adj" fmla="val 28949"/>
              </a:avLst>
            </a:prstGeom>
            <a:noFill/>
            <a:ln>
              <a:gradFill>
                <a:gsLst>
                  <a:gs pos="0">
                    <a:srgbClr val="007E80"/>
                  </a:gs>
                  <a:gs pos="100000">
                    <a:srgbClr val="89FBE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67" name="Google Shape;552;p24">
              <a:extLst>
                <a:ext uri="{FF2B5EF4-FFF2-40B4-BE49-F238E27FC236}">
                  <a16:creationId xmlns:a16="http://schemas.microsoft.com/office/drawing/2014/main" id="{D7D9C8A1-ECDF-6909-3AC5-EAFCCC562E34}"/>
                </a:ext>
              </a:extLst>
            </p:cNvPr>
            <p:cNvSpPr>
              <a:spLocks noChangeAspect="1"/>
            </p:cNvSpPr>
            <p:nvPr/>
          </p:nvSpPr>
          <p:spPr>
            <a:xfrm>
              <a:off x="5911991" y="5138366"/>
              <a:ext cx="1982038" cy="684000"/>
            </a:xfrm>
            <a:prstGeom prst="parallelogram">
              <a:avLst>
                <a:gd name="adj" fmla="val 28277"/>
              </a:avLst>
            </a:prstGeom>
            <a:noFill/>
            <a:ln w="12700">
              <a:gradFill>
                <a:gsLst>
                  <a:gs pos="0">
                    <a:srgbClr val="FD6A00"/>
                  </a:gs>
                  <a:gs pos="100000">
                    <a:srgbClr val="EEB85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68" name="Google Shape;552;p24">
              <a:extLst>
                <a:ext uri="{FF2B5EF4-FFF2-40B4-BE49-F238E27FC236}">
                  <a16:creationId xmlns:a16="http://schemas.microsoft.com/office/drawing/2014/main" id="{41DA78D1-8024-8A00-ECF9-F44CC43B426D}"/>
                </a:ext>
              </a:extLst>
            </p:cNvPr>
            <p:cNvSpPr>
              <a:spLocks noChangeAspect="1"/>
            </p:cNvSpPr>
            <p:nvPr/>
          </p:nvSpPr>
          <p:spPr>
            <a:xfrm>
              <a:off x="5987283" y="5094824"/>
              <a:ext cx="1840856" cy="684000"/>
            </a:xfrm>
            <a:prstGeom prst="roundRect">
              <a:avLst/>
            </a:prstGeom>
            <a:gradFill>
              <a:gsLst>
                <a:gs pos="21000">
                  <a:srgbClr val="FD6A00"/>
                </a:gs>
                <a:gs pos="98000">
                  <a:srgbClr val="EEB85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DIAN</a:t>
              </a:r>
              <a:r>
                <a:rPr lang="es-CO" sz="1100" dirty="0">
                  <a:solidFill>
                    <a:schemeClr val="bg1"/>
                  </a:solidFill>
                  <a:latin typeface="Verdana" panose="020B0604030504040204" pitchFamily="34" charset="0"/>
                  <a:ea typeface="Verdana" panose="020B0604030504040204" pitchFamily="34" charset="0"/>
                </a:rPr>
                <a:t>– 55,2%</a:t>
              </a:r>
            </a:p>
            <a:p>
              <a:pPr algn="ctr"/>
              <a:r>
                <a:rPr lang="es-CO" sz="1100" b="1" dirty="0">
                  <a:solidFill>
                    <a:schemeClr val="bg1"/>
                  </a:solidFill>
                  <a:latin typeface="Verdana" panose="020B0604030504040204" pitchFamily="34" charset="0"/>
                  <a:ea typeface="Verdana" panose="020B0604030504040204" pitchFamily="34" charset="0"/>
                </a:rPr>
                <a:t>DGCPTN </a:t>
              </a:r>
              <a:r>
                <a:rPr lang="es-CO" sz="1100" dirty="0">
                  <a:solidFill>
                    <a:schemeClr val="bg1"/>
                  </a:solidFill>
                  <a:latin typeface="Verdana" panose="020B0604030504040204" pitchFamily="34" charset="0"/>
                  <a:ea typeface="Verdana" panose="020B0604030504040204" pitchFamily="34" charset="0"/>
                </a:rPr>
                <a:t>– 39,9%</a:t>
              </a:r>
            </a:p>
            <a:p>
              <a:pPr algn="ctr"/>
              <a:r>
                <a:rPr lang="es-CO" sz="1100" b="1" dirty="0">
                  <a:solidFill>
                    <a:schemeClr val="bg1"/>
                  </a:solidFill>
                  <a:latin typeface="Verdana" panose="020B0604030504040204" pitchFamily="34" charset="0"/>
                  <a:ea typeface="Verdana" panose="020B0604030504040204" pitchFamily="34" charset="0"/>
                </a:rPr>
                <a:t>ANI </a:t>
              </a:r>
              <a:r>
                <a:rPr lang="es-CO" sz="1100" dirty="0">
                  <a:solidFill>
                    <a:schemeClr val="bg1"/>
                  </a:solidFill>
                  <a:latin typeface="Verdana" panose="020B0604030504040204" pitchFamily="34" charset="0"/>
                  <a:ea typeface="Verdana" panose="020B0604030504040204" pitchFamily="34" charset="0"/>
                </a:rPr>
                <a:t>– 7,9%</a:t>
              </a:r>
            </a:p>
          </p:txBody>
        </p:sp>
        <p:sp>
          <p:nvSpPr>
            <p:cNvPr id="69" name="Google Shape;552;p24">
              <a:extLst>
                <a:ext uri="{FF2B5EF4-FFF2-40B4-BE49-F238E27FC236}">
                  <a16:creationId xmlns:a16="http://schemas.microsoft.com/office/drawing/2014/main" id="{9DB40813-8D94-17F2-7842-4F92E9EA59C8}"/>
                </a:ext>
              </a:extLst>
            </p:cNvPr>
            <p:cNvSpPr>
              <a:spLocks noChangeAspect="1"/>
            </p:cNvSpPr>
            <p:nvPr/>
          </p:nvSpPr>
          <p:spPr>
            <a:xfrm>
              <a:off x="4962478" y="5889713"/>
              <a:ext cx="1788763" cy="684000"/>
            </a:xfrm>
            <a:prstGeom prst="roundRect">
              <a:avLst/>
            </a:prstGeom>
            <a:gradFill>
              <a:gsLst>
                <a:gs pos="24000">
                  <a:srgbClr val="007E80"/>
                </a:gs>
                <a:gs pos="100000">
                  <a:srgbClr val="89FBE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DIAN</a:t>
              </a:r>
              <a:r>
                <a:rPr lang="es-CO" sz="1100" dirty="0">
                  <a:solidFill>
                    <a:schemeClr val="bg1"/>
                  </a:solidFill>
                  <a:latin typeface="Verdana" panose="020B0604030504040204" pitchFamily="34" charset="0"/>
                  <a:ea typeface="Verdana" panose="020B0604030504040204" pitchFamily="34" charset="0"/>
                </a:rPr>
                <a:t>– 54,3%</a:t>
              </a:r>
            </a:p>
            <a:p>
              <a:pPr algn="ctr"/>
              <a:r>
                <a:rPr lang="es-CO" sz="1100" b="1" dirty="0">
                  <a:solidFill>
                    <a:schemeClr val="bg1"/>
                  </a:solidFill>
                  <a:latin typeface="Verdana" panose="020B0604030504040204" pitchFamily="34" charset="0"/>
                  <a:ea typeface="Verdana" panose="020B0604030504040204" pitchFamily="34" charset="0"/>
                </a:rPr>
                <a:t>DGCPTN </a:t>
              </a:r>
              <a:r>
                <a:rPr lang="es-CO" sz="1100" dirty="0">
                  <a:solidFill>
                    <a:schemeClr val="bg1"/>
                  </a:solidFill>
                  <a:latin typeface="Verdana" panose="020B0604030504040204" pitchFamily="34" charset="0"/>
                  <a:ea typeface="Verdana" panose="020B0604030504040204" pitchFamily="34" charset="0"/>
                </a:rPr>
                <a:t>– 39,2%</a:t>
              </a:r>
            </a:p>
            <a:p>
              <a:pPr algn="ctr"/>
              <a:r>
                <a:rPr lang="es-CO" sz="1100" b="1" dirty="0">
                  <a:solidFill>
                    <a:schemeClr val="bg1"/>
                  </a:solidFill>
                  <a:latin typeface="Verdana" panose="020B0604030504040204" pitchFamily="34" charset="0"/>
                  <a:ea typeface="Verdana" panose="020B0604030504040204" pitchFamily="34" charset="0"/>
                </a:rPr>
                <a:t>ANI </a:t>
              </a:r>
              <a:r>
                <a:rPr lang="es-CO" sz="1100" dirty="0">
                  <a:solidFill>
                    <a:schemeClr val="bg1"/>
                  </a:solidFill>
                  <a:latin typeface="Verdana" panose="020B0604030504040204" pitchFamily="34" charset="0"/>
                  <a:ea typeface="Verdana" panose="020B0604030504040204" pitchFamily="34" charset="0"/>
                </a:rPr>
                <a:t>– 7,8%</a:t>
              </a:r>
            </a:p>
          </p:txBody>
        </p:sp>
        <p:sp>
          <p:nvSpPr>
            <p:cNvPr id="70" name="Google Shape;552;p24">
              <a:extLst>
                <a:ext uri="{FF2B5EF4-FFF2-40B4-BE49-F238E27FC236}">
                  <a16:creationId xmlns:a16="http://schemas.microsoft.com/office/drawing/2014/main" id="{CA06EE6A-F941-1BBE-1A16-030684FF83A2}"/>
                </a:ext>
              </a:extLst>
            </p:cNvPr>
            <p:cNvSpPr>
              <a:spLocks noChangeAspect="1"/>
            </p:cNvSpPr>
            <p:nvPr/>
          </p:nvSpPr>
          <p:spPr>
            <a:xfrm>
              <a:off x="7029013" y="5889713"/>
              <a:ext cx="1684499" cy="684000"/>
            </a:xfrm>
            <a:prstGeom prst="roundRect">
              <a:avLst/>
            </a:prstGeom>
            <a:gradFill>
              <a:gsLst>
                <a:gs pos="7000">
                  <a:srgbClr val="5AD999"/>
                </a:gs>
                <a:gs pos="100000">
                  <a:srgbClr val="BEED80"/>
                </a:gs>
              </a:gsLst>
              <a:lin ang="0" scaled="0"/>
            </a:gradFill>
            <a:ln>
              <a:noFill/>
            </a:ln>
          </p:spPr>
          <p:txBody>
            <a:bodyPr lIns="36000" tIns="36000" rIns="36000" bIns="36000"/>
            <a:lstStyle/>
            <a:p>
              <a:pPr algn="ctr"/>
              <a:r>
                <a:rPr lang="es-CO" sz="1100" b="1" dirty="0">
                  <a:solidFill>
                    <a:srgbClr val="453C5C"/>
                  </a:solidFill>
                  <a:latin typeface="Verdana" panose="020B0604030504040204" pitchFamily="34" charset="0"/>
                </a:rPr>
                <a:t>EPM </a:t>
              </a:r>
              <a:r>
                <a:rPr lang="es-CO" sz="1100" dirty="0">
                  <a:solidFill>
                    <a:srgbClr val="453C5C"/>
                  </a:solidFill>
                  <a:latin typeface="Verdana" panose="020B0604030504040204" pitchFamily="34" charset="0"/>
                </a:rPr>
                <a:t>– 15,0%</a:t>
              </a:r>
            </a:p>
            <a:p>
              <a:pPr algn="ctr"/>
              <a:r>
                <a:rPr lang="es-CO" sz="1100" b="1" dirty="0">
                  <a:solidFill>
                    <a:srgbClr val="453C5C"/>
                  </a:solidFill>
                  <a:latin typeface="Verdana" panose="020B0604030504040204" pitchFamily="34" charset="0"/>
                </a:rPr>
                <a:t>Bogotá </a:t>
              </a:r>
              <a:r>
                <a:rPr lang="es-CO" sz="1100" dirty="0">
                  <a:solidFill>
                    <a:srgbClr val="453C5C"/>
                  </a:solidFill>
                  <a:latin typeface="Verdana" panose="020B0604030504040204" pitchFamily="34" charset="0"/>
                </a:rPr>
                <a:t>– 14,0%</a:t>
              </a:r>
            </a:p>
            <a:p>
              <a:pPr algn="ctr"/>
              <a:r>
                <a:rPr lang="es-CO" sz="1100" b="1" dirty="0">
                  <a:solidFill>
                    <a:srgbClr val="453C5C"/>
                  </a:solidFill>
                  <a:latin typeface="Verdana" panose="020B0604030504040204" pitchFamily="34" charset="0"/>
                </a:rPr>
                <a:t>Tigo </a:t>
              </a:r>
              <a:r>
                <a:rPr lang="es-CO" sz="1100" dirty="0">
                  <a:solidFill>
                    <a:srgbClr val="453C5C"/>
                  </a:solidFill>
                  <a:latin typeface="Verdana" panose="020B0604030504040204" pitchFamily="34" charset="0"/>
                </a:rPr>
                <a:t>– 8,5%</a:t>
              </a:r>
            </a:p>
          </p:txBody>
        </p:sp>
      </p:grpSp>
      <p:pic>
        <p:nvPicPr>
          <p:cNvPr id="22" name="Imagen 21">
            <a:extLst>
              <a:ext uri="{FF2B5EF4-FFF2-40B4-BE49-F238E27FC236}">
                <a16:creationId xmlns:a16="http://schemas.microsoft.com/office/drawing/2014/main" id="{F7001A56-0488-E05E-2985-AA6D085CE2EB}"/>
              </a:ext>
            </a:extLst>
          </p:cNvPr>
          <p:cNvPicPr>
            <a:picLocks noChangeAspect="1"/>
          </p:cNvPicPr>
          <p:nvPr/>
        </p:nvPicPr>
        <p:blipFill>
          <a:blip r:embed="rId2"/>
          <a:stretch>
            <a:fillRect/>
          </a:stretch>
        </p:blipFill>
        <p:spPr>
          <a:xfrm>
            <a:off x="-1067450" y="833570"/>
            <a:ext cx="6600826" cy="3276000"/>
          </a:xfrm>
          <a:prstGeom prst="rect">
            <a:avLst/>
          </a:prstGeom>
        </p:spPr>
      </p:pic>
      <p:grpSp>
        <p:nvGrpSpPr>
          <p:cNvPr id="23" name="Grupo 22">
            <a:extLst>
              <a:ext uri="{FF2B5EF4-FFF2-40B4-BE49-F238E27FC236}">
                <a16:creationId xmlns:a16="http://schemas.microsoft.com/office/drawing/2014/main" id="{373A2FAB-2E3A-4FC7-A883-F038296598A1}"/>
              </a:ext>
            </a:extLst>
          </p:cNvPr>
          <p:cNvGrpSpPr/>
          <p:nvPr/>
        </p:nvGrpSpPr>
        <p:grpSpPr>
          <a:xfrm>
            <a:off x="-23549" y="5033867"/>
            <a:ext cx="4572000" cy="1872000"/>
            <a:chOff x="0" y="0"/>
            <a:chExt cx="5869515" cy="2600707"/>
          </a:xfrm>
        </p:grpSpPr>
        <p:grpSp>
          <p:nvGrpSpPr>
            <p:cNvPr id="44" name="Grupo 43">
              <a:extLst>
                <a:ext uri="{FF2B5EF4-FFF2-40B4-BE49-F238E27FC236}">
                  <a16:creationId xmlns:a16="http://schemas.microsoft.com/office/drawing/2014/main" id="{6D2F0BBB-4311-A306-35C0-7AC0307D9B0F}"/>
                </a:ext>
              </a:extLst>
            </p:cNvPr>
            <p:cNvGrpSpPr/>
            <p:nvPr/>
          </p:nvGrpSpPr>
          <p:grpSpPr>
            <a:xfrm>
              <a:off x="0" y="0"/>
              <a:ext cx="5869515" cy="2600707"/>
              <a:chOff x="0" y="0"/>
              <a:chExt cx="6112951" cy="2915770"/>
            </a:xfrm>
          </p:grpSpPr>
          <p:graphicFrame>
            <p:nvGraphicFramePr>
              <p:cNvPr id="50" name="Gráfico 49">
                <a:extLst>
                  <a:ext uri="{FF2B5EF4-FFF2-40B4-BE49-F238E27FC236}">
                    <a16:creationId xmlns:a16="http://schemas.microsoft.com/office/drawing/2014/main" id="{E4CC76BF-6376-425A-8EDE-2A458C910BA1}"/>
                  </a:ext>
                </a:extLst>
              </p:cNvPr>
              <p:cNvGraphicFramePr/>
              <p:nvPr>
                <p:extLst>
                  <p:ext uri="{D42A27DB-BD31-4B8C-83A1-F6EECF244321}">
                    <p14:modId xmlns:p14="http://schemas.microsoft.com/office/powerpoint/2010/main" val="778813121"/>
                  </p:ext>
                </p:extLst>
              </p:nvPr>
            </p:nvGraphicFramePr>
            <p:xfrm>
              <a:off x="0" y="0"/>
              <a:ext cx="6112951" cy="2915770"/>
            </p:xfrm>
            <a:graphic>
              <a:graphicData uri="http://schemas.openxmlformats.org/drawingml/2006/chart">
                <c:chart xmlns:c="http://schemas.openxmlformats.org/drawingml/2006/chart" xmlns:r="http://schemas.openxmlformats.org/officeDocument/2006/relationships" r:id="rId3"/>
              </a:graphicData>
            </a:graphic>
          </p:graphicFrame>
          <p:sp>
            <p:nvSpPr>
              <p:cNvPr id="51" name="CuadroTexto 21">
                <a:extLst>
                  <a:ext uri="{FF2B5EF4-FFF2-40B4-BE49-F238E27FC236}">
                    <a16:creationId xmlns:a16="http://schemas.microsoft.com/office/drawing/2014/main" id="{7A41AEE4-2185-BDE4-9CFA-DFC96BB8B466}"/>
                  </a:ext>
                </a:extLst>
              </p:cNvPr>
              <p:cNvSpPr txBox="1"/>
              <p:nvPr/>
            </p:nvSpPr>
            <p:spPr>
              <a:xfrm>
                <a:off x="310480" y="2528115"/>
                <a:ext cx="856776" cy="20161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grpSp>
        <p:sp>
          <p:nvSpPr>
            <p:cNvPr id="45" name="CuadroTexto 15">
              <a:extLst>
                <a:ext uri="{FF2B5EF4-FFF2-40B4-BE49-F238E27FC236}">
                  <a16:creationId xmlns:a16="http://schemas.microsoft.com/office/drawing/2014/main" id="{4F0BB1DE-17EB-A63E-CACB-4D60FF295432}"/>
                </a:ext>
              </a:extLst>
            </p:cNvPr>
            <p:cNvSpPr txBox="1"/>
            <p:nvPr/>
          </p:nvSpPr>
          <p:spPr>
            <a:xfrm>
              <a:off x="990734" y="2254853"/>
              <a:ext cx="822656"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6773596A-F94E-43D7-BDB1-C868E4536335}"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dirty="0">
                <a:solidFill>
                  <a:schemeClr val="bg1">
                    <a:lumMod val="25000"/>
                  </a:schemeClr>
                </a:solidFill>
                <a:latin typeface="Verdana"/>
                <a:ea typeface="Verdana"/>
                <a:cs typeface="+mn-cs"/>
              </a:endParaRPr>
            </a:p>
          </p:txBody>
        </p:sp>
        <p:sp>
          <p:nvSpPr>
            <p:cNvPr id="46" name="CuadroTexto 16">
              <a:extLst>
                <a:ext uri="{FF2B5EF4-FFF2-40B4-BE49-F238E27FC236}">
                  <a16:creationId xmlns:a16="http://schemas.microsoft.com/office/drawing/2014/main" id="{BFF357AB-33F1-5EB2-ADDF-B22E0DAF5C10}"/>
                </a:ext>
              </a:extLst>
            </p:cNvPr>
            <p:cNvSpPr txBox="1"/>
            <p:nvPr/>
          </p:nvSpPr>
          <p:spPr>
            <a:xfrm>
              <a:off x="2250150" y="2265437"/>
              <a:ext cx="822656"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47" name="CuadroTexto 17">
              <a:extLst>
                <a:ext uri="{FF2B5EF4-FFF2-40B4-BE49-F238E27FC236}">
                  <a16:creationId xmlns:a16="http://schemas.microsoft.com/office/drawing/2014/main" id="{4C904DA9-723A-AA5C-09C2-AC3EEE17879A}"/>
                </a:ext>
              </a:extLst>
            </p:cNvPr>
            <p:cNvSpPr txBox="1"/>
            <p:nvPr/>
          </p:nvSpPr>
          <p:spPr>
            <a:xfrm>
              <a:off x="4127634" y="2269669"/>
              <a:ext cx="822656"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48" name="CuadroTexto 18">
              <a:extLst>
                <a:ext uri="{FF2B5EF4-FFF2-40B4-BE49-F238E27FC236}">
                  <a16:creationId xmlns:a16="http://schemas.microsoft.com/office/drawing/2014/main" id="{C2EB259D-D969-43EE-F3E9-5F4770A7A24E}"/>
                </a:ext>
              </a:extLst>
            </p:cNvPr>
            <p:cNvSpPr txBox="1"/>
            <p:nvPr/>
          </p:nvSpPr>
          <p:spPr>
            <a:xfrm>
              <a:off x="2938067" y="2276020"/>
              <a:ext cx="822656"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40280BC4-B417-462C-A004-1DFE81863500}"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dirty="0">
                <a:solidFill>
                  <a:schemeClr val="bg1">
                    <a:lumMod val="25000"/>
                  </a:schemeClr>
                </a:solidFill>
                <a:latin typeface="Verdana"/>
                <a:ea typeface="Verdana"/>
                <a:cs typeface="+mn-cs"/>
              </a:endParaRPr>
            </a:p>
          </p:txBody>
        </p:sp>
        <p:sp>
          <p:nvSpPr>
            <p:cNvPr id="49" name="CuadroTexto 19">
              <a:extLst>
                <a:ext uri="{FF2B5EF4-FFF2-40B4-BE49-F238E27FC236}">
                  <a16:creationId xmlns:a16="http://schemas.microsoft.com/office/drawing/2014/main" id="{44866AEF-8E7A-0298-6DC4-C36AC918B9C4}"/>
                </a:ext>
              </a:extLst>
            </p:cNvPr>
            <p:cNvSpPr txBox="1"/>
            <p:nvPr/>
          </p:nvSpPr>
          <p:spPr>
            <a:xfrm>
              <a:off x="4847300" y="2259087"/>
              <a:ext cx="822656"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77967DD3-569B-4E9E-85E7-81B7F392E0CD}" type="TxLink">
                <a:rPr lang="en-US" sz="700" b="0" i="0" u="none" strike="noStrike">
                  <a:solidFill>
                    <a:schemeClr val="bg1">
                      <a:lumMod val="25000"/>
                    </a:schemeClr>
                  </a:solidFill>
                  <a:latin typeface="Verdana"/>
                  <a:ea typeface="Verdana"/>
                  <a:cs typeface="+mn-cs"/>
                </a:rPr>
                <a:pPr marL="0" indent="0" algn="ctr"/>
                <a:t>Dic_2023</a:t>
              </a:fld>
              <a:endParaRPr lang="es-CO" sz="700" b="0" i="0" u="none" strike="noStrike" dirty="0">
                <a:solidFill>
                  <a:schemeClr val="bg1">
                    <a:lumMod val="25000"/>
                  </a:schemeClr>
                </a:solidFill>
                <a:latin typeface="Verdana"/>
                <a:ea typeface="Verdana"/>
                <a:cs typeface="+mn-cs"/>
              </a:endParaRPr>
            </a:p>
          </p:txBody>
        </p:sp>
      </p:grpSp>
      <p:grpSp>
        <p:nvGrpSpPr>
          <p:cNvPr id="52" name="Grupo 51">
            <a:extLst>
              <a:ext uri="{FF2B5EF4-FFF2-40B4-BE49-F238E27FC236}">
                <a16:creationId xmlns:a16="http://schemas.microsoft.com/office/drawing/2014/main" id="{65987B24-4880-4E99-C1FD-FB7A3F831126}"/>
              </a:ext>
            </a:extLst>
          </p:cNvPr>
          <p:cNvGrpSpPr/>
          <p:nvPr/>
        </p:nvGrpSpPr>
        <p:grpSpPr>
          <a:xfrm>
            <a:off x="4782229" y="1124976"/>
            <a:ext cx="4265521" cy="3384542"/>
            <a:chOff x="0" y="0"/>
            <a:chExt cx="4265521" cy="3384542"/>
          </a:xfrm>
        </p:grpSpPr>
        <p:grpSp>
          <p:nvGrpSpPr>
            <p:cNvPr id="53" name="Grupo 52">
              <a:extLst>
                <a:ext uri="{FF2B5EF4-FFF2-40B4-BE49-F238E27FC236}">
                  <a16:creationId xmlns:a16="http://schemas.microsoft.com/office/drawing/2014/main" id="{96373375-4CB4-551A-9AB0-C96C9A632642}"/>
                </a:ext>
              </a:extLst>
            </p:cNvPr>
            <p:cNvGrpSpPr/>
            <p:nvPr/>
          </p:nvGrpSpPr>
          <p:grpSpPr>
            <a:xfrm>
              <a:off x="0" y="0"/>
              <a:ext cx="4265521" cy="3384542"/>
              <a:chOff x="0" y="0"/>
              <a:chExt cx="4265521" cy="3384542"/>
            </a:xfrm>
          </p:grpSpPr>
          <p:grpSp>
            <p:nvGrpSpPr>
              <p:cNvPr id="56" name="Grupo 55">
                <a:extLst>
                  <a:ext uri="{FF2B5EF4-FFF2-40B4-BE49-F238E27FC236}">
                    <a16:creationId xmlns:a16="http://schemas.microsoft.com/office/drawing/2014/main" id="{57BF1BE4-39A2-4495-BD21-003B9A855720}"/>
                  </a:ext>
                </a:extLst>
              </p:cNvPr>
              <p:cNvGrpSpPr/>
              <p:nvPr/>
            </p:nvGrpSpPr>
            <p:grpSpPr>
              <a:xfrm>
                <a:off x="0" y="0"/>
                <a:ext cx="4265521" cy="3384542"/>
                <a:chOff x="0" y="0"/>
                <a:chExt cx="4319852" cy="3381931"/>
              </a:xfrm>
            </p:grpSpPr>
            <p:grpSp>
              <p:nvGrpSpPr>
                <p:cNvPr id="63" name="Grupo 62">
                  <a:extLst>
                    <a:ext uri="{FF2B5EF4-FFF2-40B4-BE49-F238E27FC236}">
                      <a16:creationId xmlns:a16="http://schemas.microsoft.com/office/drawing/2014/main" id="{C324B97C-0181-94F1-A43B-D8B31D97EF0A}"/>
                    </a:ext>
                  </a:extLst>
                </p:cNvPr>
                <p:cNvGrpSpPr/>
                <p:nvPr/>
              </p:nvGrpSpPr>
              <p:grpSpPr>
                <a:xfrm>
                  <a:off x="0" y="50972"/>
                  <a:ext cx="869995" cy="3330959"/>
                  <a:chOff x="0" y="50972"/>
                  <a:chExt cx="871765" cy="3295467"/>
                </a:xfrm>
              </p:grpSpPr>
              <p:grpSp>
                <p:nvGrpSpPr>
                  <p:cNvPr id="164" name="Grupo 163">
                    <a:extLst>
                      <a:ext uri="{FF2B5EF4-FFF2-40B4-BE49-F238E27FC236}">
                        <a16:creationId xmlns:a16="http://schemas.microsoft.com/office/drawing/2014/main" id="{99C9AC90-31B1-80CB-7DE4-081C99512560}"/>
                      </a:ext>
                    </a:extLst>
                  </p:cNvPr>
                  <p:cNvGrpSpPr/>
                  <p:nvPr/>
                </p:nvGrpSpPr>
                <p:grpSpPr>
                  <a:xfrm>
                    <a:off x="9516" y="50972"/>
                    <a:ext cx="862249" cy="3295467"/>
                    <a:chOff x="9516" y="50972"/>
                    <a:chExt cx="862249" cy="3295467"/>
                  </a:xfrm>
                </p:grpSpPr>
                <p:grpSp>
                  <p:nvGrpSpPr>
                    <p:cNvPr id="168" name="Grupo 167">
                      <a:extLst>
                        <a:ext uri="{FF2B5EF4-FFF2-40B4-BE49-F238E27FC236}">
                          <a16:creationId xmlns:a16="http://schemas.microsoft.com/office/drawing/2014/main" id="{8C66A8CD-2F4B-957D-697C-0FAD01755B92}"/>
                        </a:ext>
                      </a:extLst>
                    </p:cNvPr>
                    <p:cNvGrpSpPr/>
                    <p:nvPr/>
                  </p:nvGrpSpPr>
                  <p:grpSpPr>
                    <a:xfrm>
                      <a:off x="9516" y="50972"/>
                      <a:ext cx="862249" cy="3295467"/>
                      <a:chOff x="9516" y="50972"/>
                      <a:chExt cx="860459" cy="3360780"/>
                    </a:xfrm>
                  </p:grpSpPr>
                  <p:sp>
                    <p:nvSpPr>
                      <p:cNvPr id="172" name="Rectángulo 171">
                        <a:extLst>
                          <a:ext uri="{FF2B5EF4-FFF2-40B4-BE49-F238E27FC236}">
                            <a16:creationId xmlns:a16="http://schemas.microsoft.com/office/drawing/2014/main" id="{17AF7009-39E6-037A-5E13-F8B8AF11348F}"/>
                          </a:ext>
                        </a:extLst>
                      </p:cNvPr>
                      <p:cNvSpPr/>
                      <p:nvPr/>
                    </p:nvSpPr>
                    <p:spPr>
                      <a:xfrm>
                        <a:off x="72872" y="62404"/>
                        <a:ext cx="562051" cy="702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Sector Público</a:t>
                        </a:r>
                      </a:p>
                    </p:txBody>
                  </p:sp>
                  <p:sp>
                    <p:nvSpPr>
                      <p:cNvPr id="173" name="Rectángulo 172">
                        <a:extLst>
                          <a:ext uri="{FF2B5EF4-FFF2-40B4-BE49-F238E27FC236}">
                            <a16:creationId xmlns:a16="http://schemas.microsoft.com/office/drawing/2014/main" id="{FDC24408-F59C-6303-7E25-A80B6698B4B8}"/>
                          </a:ext>
                        </a:extLst>
                      </p:cNvPr>
                      <p:cNvSpPr/>
                      <p:nvPr/>
                    </p:nvSpPr>
                    <p:spPr>
                      <a:xfrm>
                        <a:off x="72870" y="794429"/>
                        <a:ext cx="562052" cy="324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C7E3BB9D-0CC6-4ABD-8D8D-3F9EC5F9755B}"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56,3%</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74" name="Elipse 173">
                        <a:extLst>
                          <a:ext uri="{FF2B5EF4-FFF2-40B4-BE49-F238E27FC236}">
                            <a16:creationId xmlns:a16="http://schemas.microsoft.com/office/drawing/2014/main" id="{54C9A8AC-9108-D325-CFE5-BC90F78F8BAB}"/>
                          </a:ext>
                        </a:extLst>
                      </p:cNvPr>
                      <p:cNvSpPr/>
                      <p:nvPr/>
                    </p:nvSpPr>
                    <p:spPr>
                      <a:xfrm>
                        <a:off x="72872" y="62403"/>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5" name="Elipse 174">
                        <a:extLst>
                          <a:ext uri="{FF2B5EF4-FFF2-40B4-BE49-F238E27FC236}">
                            <a16:creationId xmlns:a16="http://schemas.microsoft.com/office/drawing/2014/main" id="{336DFEEA-A83B-1DA3-C449-31FD5BBB3F34}"/>
                          </a:ext>
                        </a:extLst>
                      </p:cNvPr>
                      <p:cNvSpPr/>
                      <p:nvPr/>
                    </p:nvSpPr>
                    <p:spPr>
                      <a:xfrm>
                        <a:off x="9516" y="104315"/>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6" name="Elipse 175">
                        <a:extLst>
                          <a:ext uri="{FF2B5EF4-FFF2-40B4-BE49-F238E27FC236}">
                            <a16:creationId xmlns:a16="http://schemas.microsoft.com/office/drawing/2014/main" id="{DE738F26-2A78-B4B7-09C3-1C9AF9229B19}"/>
                          </a:ext>
                        </a:extLst>
                      </p:cNvPr>
                      <p:cNvSpPr/>
                      <p:nvPr/>
                    </p:nvSpPr>
                    <p:spPr>
                      <a:xfrm>
                        <a:off x="32895" y="50972"/>
                        <a:ext cx="576000"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7" name="Rectángulo 176">
                        <a:extLst>
                          <a:ext uri="{FF2B5EF4-FFF2-40B4-BE49-F238E27FC236}">
                            <a16:creationId xmlns:a16="http://schemas.microsoft.com/office/drawing/2014/main" id="{89383CBA-3950-34AA-C70F-EDA975C62EF5}"/>
                          </a:ext>
                        </a:extLst>
                      </p:cNvPr>
                      <p:cNvSpPr/>
                      <p:nvPr/>
                    </p:nvSpPr>
                    <p:spPr>
                      <a:xfrm>
                        <a:off x="653975" y="62401"/>
                        <a:ext cx="216000" cy="10548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72000" tIns="0" rIns="72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C019C763-AEAA-4134-8264-75C1BCFBF1CA}"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$ 182.015,3 </a:t>
                        </a:fld>
                        <a:endParaRPr lang="es-CO" sz="1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78" name="Rectángulo 177">
                        <a:extLst>
                          <a:ext uri="{FF2B5EF4-FFF2-40B4-BE49-F238E27FC236}">
                            <a16:creationId xmlns:a16="http://schemas.microsoft.com/office/drawing/2014/main" id="{6A5AFAFB-C7C5-2A9A-763A-B6AA774766A7}"/>
                          </a:ext>
                        </a:extLst>
                      </p:cNvPr>
                      <p:cNvSpPr/>
                      <p:nvPr/>
                    </p:nvSpPr>
                    <p:spPr>
                      <a:xfrm>
                        <a:off x="64940" y="1209213"/>
                        <a:ext cx="562051" cy="7020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Nacional</a:t>
                        </a:r>
                      </a:p>
                    </p:txBody>
                  </p:sp>
                  <p:sp>
                    <p:nvSpPr>
                      <p:cNvPr id="179" name="Rectángulo 178">
                        <a:extLst>
                          <a:ext uri="{FF2B5EF4-FFF2-40B4-BE49-F238E27FC236}">
                            <a16:creationId xmlns:a16="http://schemas.microsoft.com/office/drawing/2014/main" id="{76101EEE-0B22-BD31-CBC8-F3690D7FF60D}"/>
                          </a:ext>
                        </a:extLst>
                      </p:cNvPr>
                      <p:cNvSpPr/>
                      <p:nvPr/>
                    </p:nvSpPr>
                    <p:spPr>
                      <a:xfrm>
                        <a:off x="649210" y="1209210"/>
                        <a:ext cx="216000" cy="10548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F3B4A1E0-EC5E-4479-AFDA-2D47F5B1CDE5}"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$ 178.315,5 </a:t>
                        </a:fld>
                        <a:endParaRPr lang="es-CO" sz="1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0" name="Rectángulo 179">
                        <a:extLst>
                          <a:ext uri="{FF2B5EF4-FFF2-40B4-BE49-F238E27FC236}">
                            <a16:creationId xmlns:a16="http://schemas.microsoft.com/office/drawing/2014/main" id="{2A5DC8A5-4F1F-0E24-95AC-481833E54422}"/>
                          </a:ext>
                        </a:extLst>
                      </p:cNvPr>
                      <p:cNvSpPr/>
                      <p:nvPr/>
                    </p:nvSpPr>
                    <p:spPr>
                      <a:xfrm>
                        <a:off x="68108" y="2358965"/>
                        <a:ext cx="562051" cy="702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2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Territorial</a:t>
                        </a:r>
                      </a:p>
                    </p:txBody>
                  </p:sp>
                  <p:sp>
                    <p:nvSpPr>
                      <p:cNvPr id="181" name="Rectángulo 180">
                        <a:extLst>
                          <a:ext uri="{FF2B5EF4-FFF2-40B4-BE49-F238E27FC236}">
                            <a16:creationId xmlns:a16="http://schemas.microsoft.com/office/drawing/2014/main" id="{35A9943D-88BB-3133-CD04-F69A88998D39}"/>
                          </a:ext>
                        </a:extLst>
                      </p:cNvPr>
                      <p:cNvSpPr/>
                      <p:nvPr/>
                    </p:nvSpPr>
                    <p:spPr>
                      <a:xfrm>
                        <a:off x="68108" y="3087752"/>
                        <a:ext cx="562052" cy="324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76CE998D-B1EC-4704-91A8-E2887959CAB9}"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29,0%</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82" name="Rectángulo 181">
                        <a:extLst>
                          <a:ext uri="{FF2B5EF4-FFF2-40B4-BE49-F238E27FC236}">
                            <a16:creationId xmlns:a16="http://schemas.microsoft.com/office/drawing/2014/main" id="{5BB899A3-4850-5B36-93E7-B74EDA4B9B48}"/>
                          </a:ext>
                        </a:extLst>
                      </p:cNvPr>
                      <p:cNvSpPr/>
                      <p:nvPr/>
                    </p:nvSpPr>
                    <p:spPr>
                      <a:xfrm>
                        <a:off x="649211" y="2355726"/>
                        <a:ext cx="216000" cy="1054801"/>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15A42C56-E8F8-47CD-AF44-121494296094}"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$ 12.460,0 </a:t>
                        </a:fld>
                        <a:endParaRPr lang="es-CO" sz="1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3" name="Rectángulo 182">
                        <a:extLst>
                          <a:ext uri="{FF2B5EF4-FFF2-40B4-BE49-F238E27FC236}">
                            <a16:creationId xmlns:a16="http://schemas.microsoft.com/office/drawing/2014/main" id="{2998184A-91E1-BCCF-1550-8A0DDF3461C8}"/>
                          </a:ext>
                        </a:extLst>
                      </p:cNvPr>
                      <p:cNvSpPr/>
                      <p:nvPr/>
                    </p:nvSpPr>
                    <p:spPr>
                      <a:xfrm>
                        <a:off x="68103" y="1940941"/>
                        <a:ext cx="562052" cy="32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rtl="0">
                          <a:lnSpc>
                            <a:spcPct val="100000"/>
                          </a:lnSpc>
                          <a:spcBef>
                            <a:spcPts val="0"/>
                          </a:spcBef>
                          <a:spcAft>
                            <a:spcPts val="0"/>
                          </a:spcAft>
                          <a:buClr>
                            <a:srgbClr val="000000"/>
                          </a:buClr>
                          <a:buFont typeface="Arial"/>
                        </a:pPr>
                        <a:fld id="{38D18C1E-79F6-4154-89AC-012C58B6AADC}" type="TxLink">
                          <a:rPr lang="en-US"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rPr>
                          <a:pPr marL="0" marR="0" indent="0" algn="ctr" rtl="0">
                            <a:lnSpc>
                              <a:spcPct val="100000"/>
                            </a:lnSpc>
                            <a:spcBef>
                              <a:spcPts val="0"/>
                            </a:spcBef>
                            <a:spcAft>
                              <a:spcPts val="0"/>
                            </a:spcAft>
                            <a:buClr>
                              <a:srgbClr val="000000"/>
                            </a:buClr>
                            <a:buFont typeface="Arial"/>
                          </a:pPr>
                          <a:t>54,3%</a:t>
                        </a:fld>
                        <a:endParaRPr lang="es-CO"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endParaRPr>
                      </a:p>
                    </p:txBody>
                  </p:sp>
                </p:grpSp>
                <p:sp>
                  <p:nvSpPr>
                    <p:cNvPr id="169" name="Elipse 168">
                      <a:extLst>
                        <a:ext uri="{FF2B5EF4-FFF2-40B4-BE49-F238E27FC236}">
                          <a16:creationId xmlns:a16="http://schemas.microsoft.com/office/drawing/2014/main" id="{35B415D8-3D51-61D4-1D17-C9333A61EEAE}"/>
                        </a:ext>
                      </a:extLst>
                    </p:cNvPr>
                    <p:cNvSpPr/>
                    <p:nvPr/>
                  </p:nvSpPr>
                  <p:spPr>
                    <a:xfrm>
                      <a:off x="95242" y="1176605"/>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0" name="Elipse 169">
                      <a:extLst>
                        <a:ext uri="{FF2B5EF4-FFF2-40B4-BE49-F238E27FC236}">
                          <a16:creationId xmlns:a16="http://schemas.microsoft.com/office/drawing/2014/main" id="{5070216C-4F08-F038-69E6-6312DEC415AE}"/>
                        </a:ext>
                      </a:extLst>
                    </p:cNvPr>
                    <p:cNvSpPr/>
                    <p:nvPr/>
                  </p:nvSpPr>
                  <p:spPr>
                    <a:xfrm>
                      <a:off x="31750" y="1217703"/>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1" name="Elipse 170">
                      <a:extLst>
                        <a:ext uri="{FF2B5EF4-FFF2-40B4-BE49-F238E27FC236}">
                          <a16:creationId xmlns:a16="http://schemas.microsoft.com/office/drawing/2014/main" id="{4229E82C-3335-E1C0-E4C8-D7D69EADD6B1}"/>
                        </a:ext>
                      </a:extLst>
                    </p:cNvPr>
                    <p:cNvSpPr/>
                    <p:nvPr/>
                  </p:nvSpPr>
                  <p:spPr>
                    <a:xfrm>
                      <a:off x="55185" y="1165401"/>
                      <a:ext cx="577197"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sp>
                <p:nvSpPr>
                  <p:cNvPr id="165" name="Elipse 164">
                    <a:extLst>
                      <a:ext uri="{FF2B5EF4-FFF2-40B4-BE49-F238E27FC236}">
                        <a16:creationId xmlns:a16="http://schemas.microsoft.com/office/drawing/2014/main" id="{A4B530CC-C8DD-EFBA-CCC4-F6FF91906A30}"/>
                      </a:ext>
                    </a:extLst>
                  </p:cNvPr>
                  <p:cNvSpPr/>
                  <p:nvPr/>
                </p:nvSpPr>
                <p:spPr>
                  <a:xfrm>
                    <a:off x="63492" y="2291029"/>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66" name="Elipse 165">
                    <a:extLst>
                      <a:ext uri="{FF2B5EF4-FFF2-40B4-BE49-F238E27FC236}">
                        <a16:creationId xmlns:a16="http://schemas.microsoft.com/office/drawing/2014/main" id="{D1119EF6-3CDD-57AA-C764-73B1E3567EAF}"/>
                      </a:ext>
                    </a:extLst>
                  </p:cNvPr>
                  <p:cNvSpPr/>
                  <p:nvPr/>
                </p:nvSpPr>
                <p:spPr>
                  <a:xfrm>
                    <a:off x="0" y="2332127"/>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67" name="Elipse 166">
                    <a:extLst>
                      <a:ext uri="{FF2B5EF4-FFF2-40B4-BE49-F238E27FC236}">
                        <a16:creationId xmlns:a16="http://schemas.microsoft.com/office/drawing/2014/main" id="{CF1CA8AD-B912-870C-E184-4B5560E6D479}"/>
                      </a:ext>
                    </a:extLst>
                  </p:cNvPr>
                  <p:cNvSpPr/>
                  <p:nvPr/>
                </p:nvSpPr>
                <p:spPr>
                  <a:xfrm>
                    <a:off x="23433" y="2279825"/>
                    <a:ext cx="577197"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grpSp>
              <p:nvGrpSpPr>
                <p:cNvPr id="64" name="Grupo 63">
                  <a:extLst>
                    <a:ext uri="{FF2B5EF4-FFF2-40B4-BE49-F238E27FC236}">
                      <a16:creationId xmlns:a16="http://schemas.microsoft.com/office/drawing/2014/main" id="{EA4F2A15-E389-53DF-AAF3-D4C4AAC44E23}"/>
                    </a:ext>
                  </a:extLst>
                </p:cNvPr>
                <p:cNvGrpSpPr/>
                <p:nvPr/>
              </p:nvGrpSpPr>
              <p:grpSpPr>
                <a:xfrm>
                  <a:off x="856101" y="0"/>
                  <a:ext cx="3463751" cy="3361362"/>
                  <a:chOff x="856101" y="0"/>
                  <a:chExt cx="3463751" cy="3361362"/>
                </a:xfrm>
              </p:grpSpPr>
              <p:grpSp>
                <p:nvGrpSpPr>
                  <p:cNvPr id="124" name="Grupo 123">
                    <a:extLst>
                      <a:ext uri="{FF2B5EF4-FFF2-40B4-BE49-F238E27FC236}">
                        <a16:creationId xmlns:a16="http://schemas.microsoft.com/office/drawing/2014/main" id="{12F04A50-A487-7501-B172-5234422BE78B}"/>
                      </a:ext>
                    </a:extLst>
                  </p:cNvPr>
                  <p:cNvGrpSpPr/>
                  <p:nvPr/>
                </p:nvGrpSpPr>
                <p:grpSpPr>
                  <a:xfrm>
                    <a:off x="892281" y="0"/>
                    <a:ext cx="3400320" cy="1146529"/>
                    <a:chOff x="892281" y="0"/>
                    <a:chExt cx="3400320" cy="1146529"/>
                  </a:xfrm>
                </p:grpSpPr>
                <p:grpSp>
                  <p:nvGrpSpPr>
                    <p:cNvPr id="148" name="Grupo 147">
                      <a:extLst>
                        <a:ext uri="{FF2B5EF4-FFF2-40B4-BE49-F238E27FC236}">
                          <a16:creationId xmlns:a16="http://schemas.microsoft.com/office/drawing/2014/main" id="{78B88F93-E3CC-DEE7-99F9-F955E713A835}"/>
                        </a:ext>
                      </a:extLst>
                    </p:cNvPr>
                    <p:cNvGrpSpPr/>
                    <p:nvPr/>
                  </p:nvGrpSpPr>
                  <p:grpSpPr>
                    <a:xfrm>
                      <a:off x="892281" y="0"/>
                      <a:ext cx="3400320" cy="1146529"/>
                      <a:chOff x="892281" y="0"/>
                      <a:chExt cx="3406480" cy="1120521"/>
                    </a:xfrm>
                  </p:grpSpPr>
                  <p:grpSp>
                    <p:nvGrpSpPr>
                      <p:cNvPr id="152" name="Grupo 151">
                        <a:extLst>
                          <a:ext uri="{FF2B5EF4-FFF2-40B4-BE49-F238E27FC236}">
                            <a16:creationId xmlns:a16="http://schemas.microsoft.com/office/drawing/2014/main" id="{3EA51B88-658D-7961-9F8A-9FC353BB3BEA}"/>
                          </a:ext>
                        </a:extLst>
                      </p:cNvPr>
                      <p:cNvGrpSpPr/>
                      <p:nvPr/>
                    </p:nvGrpSpPr>
                    <p:grpSpPr>
                      <a:xfrm>
                        <a:off x="892281" y="0"/>
                        <a:ext cx="1134764" cy="1117613"/>
                        <a:chOff x="892281" y="0"/>
                        <a:chExt cx="1134764" cy="1117613"/>
                      </a:xfrm>
                    </p:grpSpPr>
                    <p:sp>
                      <p:nvSpPr>
                        <p:cNvPr id="161" name="CuadroTexto 62">
                          <a:extLst>
                            <a:ext uri="{FF2B5EF4-FFF2-40B4-BE49-F238E27FC236}">
                              <a16:creationId xmlns:a16="http://schemas.microsoft.com/office/drawing/2014/main" id="{DD06FED7-119C-5EAD-B7AD-3E37293E895B}"/>
                            </a:ext>
                          </a:extLst>
                        </p:cNvPr>
                        <p:cNvSpPr txBox="1"/>
                        <p:nvPr/>
                      </p:nvSpPr>
                      <p:spPr>
                        <a:xfrm>
                          <a:off x="970405"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B9A21F6E-B6FB-4615-91B3-4549648DABA3}" type="TxLink">
                            <a:rPr lang="en-US" sz="1000" b="0" i="0" u="none" strike="noStrike" kern="1200">
                              <a:solidFill>
                                <a:srgbClr val="453C5C"/>
                              </a:solidFill>
                              <a:latin typeface="Verdana"/>
                              <a:ea typeface="Verdana"/>
                              <a:cs typeface="Verdana"/>
                            </a:rPr>
                            <a:pPr algn="ctr"/>
                            <a:t>Rtefte ImpoRenta</a:t>
                          </a:fld>
                          <a:endParaRPr lang="es-MX" sz="800" kern="1200"/>
                        </a:p>
                      </p:txBody>
                    </p:sp>
                    <p:sp>
                      <p:nvSpPr>
                        <p:cNvPr id="162" name="CuadroTexto 63">
                          <a:extLst>
                            <a:ext uri="{FF2B5EF4-FFF2-40B4-BE49-F238E27FC236}">
                              <a16:creationId xmlns:a16="http://schemas.microsoft.com/office/drawing/2014/main" id="{59F05827-71F7-0255-DFB4-E439AEF199F3}"/>
                            </a:ext>
                          </a:extLst>
                        </p:cNvPr>
                        <p:cNvSpPr txBox="1"/>
                        <p:nvPr/>
                      </p:nvSpPr>
                      <p:spPr>
                        <a:xfrm>
                          <a:off x="892281" y="670091"/>
                          <a:ext cx="1106074" cy="242392"/>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0FD97E96-2A30-4AAA-A268-80A55F73923D}" type="TxLink">
                            <a:rPr lang="en-US" sz="1000" b="1" i="0" u="none" strike="noStrike" kern="1200">
                              <a:solidFill>
                                <a:srgbClr val="453C5C"/>
                              </a:solidFill>
                              <a:latin typeface="Verdana"/>
                              <a:ea typeface="Verdana"/>
                              <a:cs typeface="Verdana"/>
                            </a:rPr>
                            <a:pPr marL="0" indent="0" algn="ctr"/>
                            <a:t> $ 144.853,0 </a:t>
                          </a:fld>
                          <a:endParaRPr lang="es-MX" sz="1000" b="1" i="0" u="none" strike="noStrike" kern="1200">
                            <a:solidFill>
                              <a:srgbClr val="453C5C"/>
                            </a:solidFill>
                            <a:latin typeface="Verdana"/>
                            <a:ea typeface="Verdana"/>
                            <a:cs typeface="Verdana"/>
                          </a:endParaRPr>
                        </a:p>
                      </p:txBody>
                    </p:sp>
                    <p:sp>
                      <p:nvSpPr>
                        <p:cNvPr id="163" name="CuadroTexto 64">
                          <a:extLst>
                            <a:ext uri="{FF2B5EF4-FFF2-40B4-BE49-F238E27FC236}">
                              <a16:creationId xmlns:a16="http://schemas.microsoft.com/office/drawing/2014/main" id="{A5AAC425-8D45-75EA-C700-009479CAD8F1}"/>
                            </a:ext>
                          </a:extLst>
                        </p:cNvPr>
                        <p:cNvSpPr txBox="1"/>
                        <p:nvPr/>
                      </p:nvSpPr>
                      <p:spPr>
                        <a:xfrm>
                          <a:off x="1009119" y="860006"/>
                          <a:ext cx="944880" cy="25760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AA685E10-A198-4EA9-BD37-C77BD6D1D3E3}" type="TxLink">
                            <a:rPr lang="en-US" sz="1100" b="0" i="0" u="none" strike="noStrike" kern="1200">
                              <a:solidFill>
                                <a:srgbClr val="453C5C"/>
                              </a:solidFill>
                              <a:latin typeface="Verdana"/>
                              <a:ea typeface="Verdana"/>
                              <a:cs typeface="Verdana"/>
                            </a:rPr>
                            <a:pPr algn="ctr"/>
                            <a:t>79,6%</a:t>
                          </a:fld>
                          <a:endParaRPr lang="es-MX" sz="2000" b="1" kern="1200"/>
                        </a:p>
                      </p:txBody>
                    </p:sp>
                  </p:grpSp>
                  <p:grpSp>
                    <p:nvGrpSpPr>
                      <p:cNvPr id="153" name="Grupo 152">
                        <a:extLst>
                          <a:ext uri="{FF2B5EF4-FFF2-40B4-BE49-F238E27FC236}">
                            <a16:creationId xmlns:a16="http://schemas.microsoft.com/office/drawing/2014/main" id="{63EC890E-4AB3-0B5A-198E-EF8D3D93029C}"/>
                          </a:ext>
                        </a:extLst>
                      </p:cNvPr>
                      <p:cNvGrpSpPr/>
                      <p:nvPr/>
                    </p:nvGrpSpPr>
                    <p:grpSpPr>
                      <a:xfrm>
                        <a:off x="1991535" y="0"/>
                        <a:ext cx="1111745" cy="1120520"/>
                        <a:chOff x="1991535" y="0"/>
                        <a:chExt cx="1111745" cy="1120520"/>
                      </a:xfrm>
                    </p:grpSpPr>
                    <p:sp>
                      <p:nvSpPr>
                        <p:cNvPr id="158" name="CuadroTexto 59">
                          <a:extLst>
                            <a:ext uri="{FF2B5EF4-FFF2-40B4-BE49-F238E27FC236}">
                              <a16:creationId xmlns:a16="http://schemas.microsoft.com/office/drawing/2014/main" id="{EC5EE274-2DD3-3234-14FE-D275BB3DC7CF}"/>
                            </a:ext>
                          </a:extLst>
                        </p:cNvPr>
                        <p:cNvSpPr txBox="1"/>
                        <p:nvPr/>
                      </p:nvSpPr>
                      <p:spPr>
                        <a:xfrm>
                          <a:off x="2046640"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C15517E-CDA7-476C-8A64-18619D352FA2}" type="TxLink">
                            <a:rPr lang="en-US" sz="1000" b="0" i="0" u="none" strike="noStrike" kern="1200">
                              <a:solidFill>
                                <a:srgbClr val="453C5C"/>
                              </a:solidFill>
                              <a:latin typeface="Verdana"/>
                              <a:ea typeface="Verdana"/>
                              <a:cs typeface="Verdana"/>
                            </a:rPr>
                            <a:pPr algn="ctr"/>
                            <a:t>Rete IVA</a:t>
                          </a:fld>
                          <a:endParaRPr lang="es-MX" sz="800" kern="1200"/>
                        </a:p>
                      </p:txBody>
                    </p:sp>
                    <p:sp>
                      <p:nvSpPr>
                        <p:cNvPr id="159" name="CuadroTexto 60">
                          <a:extLst>
                            <a:ext uri="{FF2B5EF4-FFF2-40B4-BE49-F238E27FC236}">
                              <a16:creationId xmlns:a16="http://schemas.microsoft.com/office/drawing/2014/main" id="{669C03B4-754A-4ED4-A277-7BDEEB0A3B90}"/>
                            </a:ext>
                          </a:extLst>
                        </p:cNvPr>
                        <p:cNvSpPr txBox="1"/>
                        <p:nvPr/>
                      </p:nvSpPr>
                      <p:spPr>
                        <a:xfrm>
                          <a:off x="1991535" y="670091"/>
                          <a:ext cx="1111336"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690612DE-7C56-4CB4-BF62-1F0E827F8334}" type="TxLink">
                            <a:rPr lang="en-US" sz="1000" b="1" i="0" u="none" strike="noStrike" kern="1200">
                              <a:solidFill>
                                <a:srgbClr val="453C5C"/>
                              </a:solidFill>
                              <a:latin typeface="Verdana"/>
                              <a:ea typeface="Verdana"/>
                              <a:cs typeface="Verdana"/>
                            </a:rPr>
                            <a:pPr marL="0" indent="0" algn="ctr"/>
                            <a:t> $ 18.601,2 </a:t>
                          </a:fld>
                          <a:endParaRPr lang="es-MX" sz="1000" b="1" i="0" u="none" strike="noStrike" kern="1200">
                            <a:solidFill>
                              <a:srgbClr val="453C5C"/>
                            </a:solidFill>
                            <a:latin typeface="Verdana"/>
                            <a:ea typeface="Verdana"/>
                            <a:cs typeface="Verdana"/>
                          </a:endParaRPr>
                        </a:p>
                      </p:txBody>
                    </p:sp>
                    <p:sp>
                      <p:nvSpPr>
                        <p:cNvPr id="160" name="CuadroTexto 61">
                          <a:extLst>
                            <a:ext uri="{FF2B5EF4-FFF2-40B4-BE49-F238E27FC236}">
                              <a16:creationId xmlns:a16="http://schemas.microsoft.com/office/drawing/2014/main" id="{5221FDA3-395D-2DE3-BD4A-09D0B9ACD6E3}"/>
                            </a:ext>
                          </a:extLst>
                        </p:cNvPr>
                        <p:cNvSpPr txBox="1"/>
                        <p:nvPr/>
                      </p:nvSpPr>
                      <p:spPr>
                        <a:xfrm>
                          <a:off x="2076323" y="857098"/>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EB830AC-7F00-4FD8-917D-31CD1915E315}" type="TxLink">
                            <a:rPr lang="en-US" sz="1100" b="0" i="0" u="none" strike="noStrike" kern="1200">
                              <a:solidFill>
                                <a:srgbClr val="453C5C"/>
                              </a:solidFill>
                              <a:latin typeface="Verdana"/>
                              <a:ea typeface="Verdana"/>
                              <a:cs typeface="Verdana"/>
                            </a:rPr>
                            <a:pPr algn="ctr"/>
                            <a:t>10,2%</a:t>
                          </a:fld>
                          <a:endParaRPr lang="es-MX" sz="2000" b="1" kern="1200"/>
                        </a:p>
                      </p:txBody>
                    </p:sp>
                  </p:grpSp>
                  <p:grpSp>
                    <p:nvGrpSpPr>
                      <p:cNvPr id="154" name="Grupo 153">
                        <a:extLst>
                          <a:ext uri="{FF2B5EF4-FFF2-40B4-BE49-F238E27FC236}">
                            <a16:creationId xmlns:a16="http://schemas.microsoft.com/office/drawing/2014/main" id="{EF170593-AFA7-07D9-0CBD-353BD55B79BA}"/>
                          </a:ext>
                        </a:extLst>
                      </p:cNvPr>
                      <p:cNvGrpSpPr/>
                      <p:nvPr/>
                    </p:nvGrpSpPr>
                    <p:grpSpPr>
                      <a:xfrm>
                        <a:off x="3083626" y="0"/>
                        <a:ext cx="1215135" cy="1120521"/>
                        <a:chOff x="3083626" y="0"/>
                        <a:chExt cx="1215135" cy="1120521"/>
                      </a:xfrm>
                    </p:grpSpPr>
                    <p:sp>
                      <p:nvSpPr>
                        <p:cNvPr id="155" name="CuadroTexto 56">
                          <a:extLst>
                            <a:ext uri="{FF2B5EF4-FFF2-40B4-BE49-F238E27FC236}">
                              <a16:creationId xmlns:a16="http://schemas.microsoft.com/office/drawing/2014/main" id="{63525610-749B-734D-4575-E763B74B0DE5}"/>
                            </a:ext>
                          </a:extLst>
                        </p:cNvPr>
                        <p:cNvSpPr txBox="1"/>
                        <p:nvPr/>
                      </p:nvSpPr>
                      <p:spPr>
                        <a:xfrm>
                          <a:off x="3083626" y="0"/>
                          <a:ext cx="1154745"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509B1AB-2A5D-453E-9989-CF39304951F7}" type="TxLink">
                            <a:rPr lang="en-US" sz="1000" b="0" i="0" u="none" strike="noStrike" kern="1200">
                              <a:solidFill>
                                <a:srgbClr val="453C5C"/>
                              </a:solidFill>
                              <a:latin typeface="Verdana"/>
                              <a:ea typeface="Verdana"/>
                              <a:cs typeface="Verdana"/>
                            </a:rPr>
                            <a:pPr algn="ctr"/>
                            <a:t>Anticipo ImpoRenta</a:t>
                          </a:fld>
                          <a:endParaRPr lang="es-MX" sz="800" kern="1200"/>
                        </a:p>
                      </p:txBody>
                    </p:sp>
                    <p:sp>
                      <p:nvSpPr>
                        <p:cNvPr id="156" name="CuadroTexto 57">
                          <a:extLst>
                            <a:ext uri="{FF2B5EF4-FFF2-40B4-BE49-F238E27FC236}">
                              <a16:creationId xmlns:a16="http://schemas.microsoft.com/office/drawing/2014/main" id="{3DE68544-6918-7DB3-E2D4-71FD20B6673D}"/>
                            </a:ext>
                          </a:extLst>
                        </p:cNvPr>
                        <p:cNvSpPr txBox="1"/>
                        <p:nvPr/>
                      </p:nvSpPr>
                      <p:spPr>
                        <a:xfrm>
                          <a:off x="3157282" y="670091"/>
                          <a:ext cx="1141479"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4FCACFAD-F277-4BAD-B7A1-8CD7E2160EF5}" type="TxLink">
                            <a:rPr lang="en-US" sz="1000" b="1" i="0" u="none" strike="noStrike" kern="1200">
                              <a:solidFill>
                                <a:srgbClr val="453C5C"/>
                              </a:solidFill>
                              <a:latin typeface="Verdana"/>
                              <a:ea typeface="Verdana"/>
                              <a:cs typeface="Verdana"/>
                            </a:rPr>
                            <a:pPr marL="0" indent="0" algn="ctr"/>
                            <a:t> $13.920,6 </a:t>
                          </a:fld>
                          <a:endParaRPr lang="es-MX" sz="1000" b="1" i="0" u="none" strike="noStrike" kern="1200">
                            <a:solidFill>
                              <a:srgbClr val="453C5C"/>
                            </a:solidFill>
                            <a:latin typeface="Verdana"/>
                            <a:ea typeface="Verdana"/>
                            <a:cs typeface="Verdana"/>
                          </a:endParaRPr>
                        </a:p>
                      </p:txBody>
                    </p:sp>
                    <p:sp>
                      <p:nvSpPr>
                        <p:cNvPr id="157" name="CuadroTexto 58">
                          <a:extLst>
                            <a:ext uri="{FF2B5EF4-FFF2-40B4-BE49-F238E27FC236}">
                              <a16:creationId xmlns:a16="http://schemas.microsoft.com/office/drawing/2014/main" id="{C6ABEAC0-0D52-A1E4-5C4F-8CCC0610B7B8}"/>
                            </a:ext>
                          </a:extLst>
                        </p:cNvPr>
                        <p:cNvSpPr txBox="1"/>
                        <p:nvPr/>
                      </p:nvSpPr>
                      <p:spPr>
                        <a:xfrm>
                          <a:off x="3189149" y="857098"/>
                          <a:ext cx="944880" cy="263423"/>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A0AB5793-98A3-457B-9533-D661CBCBCEAC}" type="TxLink">
                            <a:rPr lang="en-US" sz="1100" b="0" i="0" u="none" strike="noStrike" kern="1200">
                              <a:solidFill>
                                <a:srgbClr val="453C5C"/>
                              </a:solidFill>
                              <a:latin typeface="Verdana"/>
                              <a:ea typeface="Verdana"/>
                              <a:cs typeface="Verdana"/>
                            </a:rPr>
                            <a:pPr algn="ctr"/>
                            <a:t>7,6%</a:t>
                          </a:fld>
                          <a:endParaRPr lang="es-MX" sz="2000" b="1" kern="1200"/>
                        </a:p>
                      </p:txBody>
                    </p:sp>
                  </p:grpSp>
                </p:grpSp>
                <p:cxnSp>
                  <p:nvCxnSpPr>
                    <p:cNvPr id="149" name="Conector recto 148">
                      <a:extLst>
                        <a:ext uri="{FF2B5EF4-FFF2-40B4-BE49-F238E27FC236}">
                          <a16:creationId xmlns:a16="http://schemas.microsoft.com/office/drawing/2014/main" id="{589DE191-398F-1C3E-AFF3-4D0BAB2E31CD}"/>
                        </a:ext>
                      </a:extLst>
                    </p:cNvPr>
                    <p:cNvCxnSpPr/>
                    <p:nvPr/>
                  </p:nvCxnSpPr>
                  <p:spPr>
                    <a:xfrm flipV="1">
                      <a:off x="965596" y="653673"/>
                      <a:ext cx="3223574" cy="761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0" name="Conector recto 149">
                      <a:extLst>
                        <a:ext uri="{FF2B5EF4-FFF2-40B4-BE49-F238E27FC236}">
                          <a16:creationId xmlns:a16="http://schemas.microsoft.com/office/drawing/2014/main" id="{2645C9B6-2C5B-69EA-17B7-BE37B10D9015}"/>
                        </a:ext>
                      </a:extLst>
                    </p:cNvPr>
                    <p:cNvCxnSpPr/>
                    <p:nvPr/>
                  </p:nvCxnSpPr>
                  <p:spPr>
                    <a:xfrm>
                      <a:off x="2012290" y="71290"/>
                      <a:ext cx="7067"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1" name="Conector recto 150">
                      <a:extLst>
                        <a:ext uri="{FF2B5EF4-FFF2-40B4-BE49-F238E27FC236}">
                          <a16:creationId xmlns:a16="http://schemas.microsoft.com/office/drawing/2014/main" id="{C3DA2770-C8B7-3C0F-C39A-CD3BFC517EF3}"/>
                        </a:ext>
                      </a:extLst>
                    </p:cNvPr>
                    <p:cNvCxnSpPr>
                      <a:cxnSpLocks/>
                    </p:cNvCxnSpPr>
                    <p:nvPr/>
                  </p:nvCxnSpPr>
                  <p:spPr>
                    <a:xfrm>
                      <a:off x="3113838" y="50971"/>
                      <a:ext cx="10889"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5" name="Grupo 124">
                    <a:extLst>
                      <a:ext uri="{FF2B5EF4-FFF2-40B4-BE49-F238E27FC236}">
                        <a16:creationId xmlns:a16="http://schemas.microsoft.com/office/drawing/2014/main" id="{872C8C6C-22E5-842D-C9F6-E5BBEE9F6EC1}"/>
                      </a:ext>
                    </a:extLst>
                  </p:cNvPr>
                  <p:cNvGrpSpPr/>
                  <p:nvPr/>
                </p:nvGrpSpPr>
                <p:grpSpPr>
                  <a:xfrm>
                    <a:off x="856101" y="1064479"/>
                    <a:ext cx="3463751" cy="1170626"/>
                    <a:chOff x="856101" y="1064479"/>
                    <a:chExt cx="3463751" cy="1170626"/>
                  </a:xfrm>
                </p:grpSpPr>
                <p:grpSp>
                  <p:nvGrpSpPr>
                    <p:cNvPr id="132" name="Grupo 131">
                      <a:extLst>
                        <a:ext uri="{FF2B5EF4-FFF2-40B4-BE49-F238E27FC236}">
                          <a16:creationId xmlns:a16="http://schemas.microsoft.com/office/drawing/2014/main" id="{BE695832-355D-7A36-4CCF-B8021F4E9979}"/>
                        </a:ext>
                      </a:extLst>
                    </p:cNvPr>
                    <p:cNvGrpSpPr/>
                    <p:nvPr/>
                  </p:nvGrpSpPr>
                  <p:grpSpPr>
                    <a:xfrm>
                      <a:off x="856101" y="1064479"/>
                      <a:ext cx="3463751" cy="1137375"/>
                      <a:chOff x="856101" y="1064479"/>
                      <a:chExt cx="3470027" cy="1111658"/>
                    </a:xfrm>
                  </p:grpSpPr>
                  <p:grpSp>
                    <p:nvGrpSpPr>
                      <p:cNvPr id="136" name="Grupo 135">
                        <a:extLst>
                          <a:ext uri="{FF2B5EF4-FFF2-40B4-BE49-F238E27FC236}">
                            <a16:creationId xmlns:a16="http://schemas.microsoft.com/office/drawing/2014/main" id="{847D6C4F-6066-8ABE-3424-55BD9862D547}"/>
                          </a:ext>
                        </a:extLst>
                      </p:cNvPr>
                      <p:cNvGrpSpPr/>
                      <p:nvPr/>
                    </p:nvGrpSpPr>
                    <p:grpSpPr>
                      <a:xfrm>
                        <a:off x="856101" y="1099811"/>
                        <a:ext cx="1155407" cy="1076326"/>
                        <a:chOff x="856101" y="1099811"/>
                        <a:chExt cx="1155407" cy="1076326"/>
                      </a:xfrm>
                    </p:grpSpPr>
                    <p:sp>
                      <p:nvSpPr>
                        <p:cNvPr id="145" name="CuadroTexto 46">
                          <a:extLst>
                            <a:ext uri="{FF2B5EF4-FFF2-40B4-BE49-F238E27FC236}">
                              <a16:creationId xmlns:a16="http://schemas.microsoft.com/office/drawing/2014/main" id="{BBA421DA-AF06-1487-257C-91075A314A8A}"/>
                            </a:ext>
                          </a:extLst>
                        </p:cNvPr>
                        <p:cNvSpPr txBox="1"/>
                        <p:nvPr/>
                      </p:nvSpPr>
                      <p:spPr>
                        <a:xfrm>
                          <a:off x="856108" y="1099811"/>
                          <a:ext cx="1155400" cy="639546"/>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8F9F13E5-3A56-42C6-95F6-D01DFA7B860B}" type="TxLink">
                            <a:rPr lang="en-US" sz="1000" b="0" i="0" u="none" strike="noStrike" kern="1200">
                              <a:solidFill>
                                <a:srgbClr val="453C5C"/>
                              </a:solidFill>
                              <a:latin typeface="Verdana"/>
                              <a:ea typeface="Verdana"/>
                              <a:cs typeface="Verdana"/>
                            </a:rPr>
                            <a:pPr algn="ctr"/>
                            <a:t>Rtefte ImpoRenta</a:t>
                          </a:fld>
                          <a:endParaRPr lang="es-MX" sz="1000" kern="1200"/>
                        </a:p>
                      </p:txBody>
                    </p:sp>
                    <p:sp>
                      <p:nvSpPr>
                        <p:cNvPr id="146" name="CuadroTexto 47">
                          <a:extLst>
                            <a:ext uri="{FF2B5EF4-FFF2-40B4-BE49-F238E27FC236}">
                              <a16:creationId xmlns:a16="http://schemas.microsoft.com/office/drawing/2014/main" id="{776B0B1C-092B-8E13-7DCC-EABB862CC00D}"/>
                            </a:ext>
                          </a:extLst>
                        </p:cNvPr>
                        <p:cNvSpPr txBox="1"/>
                        <p:nvPr/>
                      </p:nvSpPr>
                      <p:spPr>
                        <a:xfrm>
                          <a:off x="856101" y="1711313"/>
                          <a:ext cx="1143185"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2235751D-3486-4906-B004-8703019528D2}" type="TxLink">
                            <a:rPr lang="en-US" sz="1000" b="1" i="0" u="none" strike="noStrike" kern="1200">
                              <a:solidFill>
                                <a:srgbClr val="453C5C"/>
                              </a:solidFill>
                              <a:latin typeface="Verdana"/>
                              <a:ea typeface="Verdana"/>
                              <a:cs typeface="Verdana"/>
                            </a:rPr>
                            <a:pPr marL="0" indent="0" algn="ctr"/>
                            <a:t> $ 144.853,0 </a:t>
                          </a:fld>
                          <a:endParaRPr lang="es-MX" sz="1000" b="1" i="0" u="none" strike="noStrike" kern="1200">
                            <a:solidFill>
                              <a:srgbClr val="453C5C"/>
                            </a:solidFill>
                            <a:latin typeface="Verdana"/>
                            <a:ea typeface="Verdana"/>
                            <a:cs typeface="Verdana"/>
                          </a:endParaRPr>
                        </a:p>
                      </p:txBody>
                    </p:sp>
                    <p:sp>
                      <p:nvSpPr>
                        <p:cNvPr id="147" name="CuadroTexto 48">
                          <a:extLst>
                            <a:ext uri="{FF2B5EF4-FFF2-40B4-BE49-F238E27FC236}">
                              <a16:creationId xmlns:a16="http://schemas.microsoft.com/office/drawing/2014/main" id="{4F9A1825-A5CD-72A8-F91D-3DFAF9A6958A}"/>
                            </a:ext>
                          </a:extLst>
                        </p:cNvPr>
                        <p:cNvSpPr txBox="1"/>
                        <p:nvPr/>
                      </p:nvSpPr>
                      <p:spPr>
                        <a:xfrm>
                          <a:off x="1010747" y="1913307"/>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088241F-CAD7-4840-9AF9-4C1F62ECBA56}" type="TxLink">
                            <a:rPr lang="en-US" sz="1100" b="0" i="0" u="none" strike="noStrike" kern="1200">
                              <a:solidFill>
                                <a:srgbClr val="453C5C"/>
                              </a:solidFill>
                              <a:latin typeface="Verdana"/>
                              <a:ea typeface="Verdana"/>
                              <a:cs typeface="Verdana"/>
                            </a:rPr>
                            <a:pPr algn="ctr"/>
                            <a:t>81,2%</a:t>
                          </a:fld>
                          <a:endParaRPr lang="es-MX" sz="2000" b="1" kern="1200"/>
                        </a:p>
                      </p:txBody>
                    </p:sp>
                  </p:grpSp>
                  <p:grpSp>
                    <p:nvGrpSpPr>
                      <p:cNvPr id="137" name="Grupo 136">
                        <a:extLst>
                          <a:ext uri="{FF2B5EF4-FFF2-40B4-BE49-F238E27FC236}">
                            <a16:creationId xmlns:a16="http://schemas.microsoft.com/office/drawing/2014/main" id="{5F545AA5-86A9-3535-3540-035087CC53D4}"/>
                          </a:ext>
                        </a:extLst>
                      </p:cNvPr>
                      <p:cNvGrpSpPr/>
                      <p:nvPr/>
                    </p:nvGrpSpPr>
                    <p:grpSpPr>
                      <a:xfrm>
                        <a:off x="1955366" y="1111439"/>
                        <a:ext cx="1220054" cy="1061978"/>
                        <a:chOff x="1955366" y="1111439"/>
                        <a:chExt cx="1220054" cy="1061978"/>
                      </a:xfrm>
                    </p:grpSpPr>
                    <p:sp>
                      <p:nvSpPr>
                        <p:cNvPr id="142" name="CuadroTexto 43">
                          <a:extLst>
                            <a:ext uri="{FF2B5EF4-FFF2-40B4-BE49-F238E27FC236}">
                              <a16:creationId xmlns:a16="http://schemas.microsoft.com/office/drawing/2014/main" id="{8F909BBF-1C4C-92C4-B9C1-72CC4B992C46}"/>
                            </a:ext>
                          </a:extLst>
                        </p:cNvPr>
                        <p:cNvSpPr txBox="1"/>
                        <p:nvPr/>
                      </p:nvSpPr>
                      <p:spPr>
                        <a:xfrm>
                          <a:off x="1955366" y="1111439"/>
                          <a:ext cx="1220054" cy="616289"/>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EAA3190B-C5CD-44CA-BB03-E694BC2D1B82}" type="TxLink">
                            <a:rPr lang="en-US" sz="1000" b="0" i="0" u="none" strike="noStrike" kern="1200">
                              <a:solidFill>
                                <a:srgbClr val="453C5C"/>
                              </a:solidFill>
                              <a:latin typeface="Verdana"/>
                              <a:ea typeface="Verdana"/>
                              <a:cs typeface="Verdana"/>
                            </a:rPr>
                            <a:pPr algn="ctr"/>
                            <a:t>Rete IVA</a:t>
                          </a:fld>
                          <a:endParaRPr lang="es-MX" sz="1000" kern="1200"/>
                        </a:p>
                      </p:txBody>
                    </p:sp>
                    <p:sp>
                      <p:nvSpPr>
                        <p:cNvPr id="143" name="CuadroTexto 44">
                          <a:extLst>
                            <a:ext uri="{FF2B5EF4-FFF2-40B4-BE49-F238E27FC236}">
                              <a16:creationId xmlns:a16="http://schemas.microsoft.com/office/drawing/2014/main" id="{082A0D2D-7C89-347F-6001-7A4D4546AFDD}"/>
                            </a:ext>
                          </a:extLst>
                        </p:cNvPr>
                        <p:cNvSpPr txBox="1"/>
                        <p:nvPr/>
                      </p:nvSpPr>
                      <p:spPr>
                        <a:xfrm>
                          <a:off x="2039924" y="1711313"/>
                          <a:ext cx="1028480"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22CE913B-B7C2-40C4-8774-695BCBDC1057}" type="TxLink">
                            <a:rPr lang="en-US" sz="1000" b="1" i="0" u="none" strike="noStrike" kern="1200">
                              <a:solidFill>
                                <a:srgbClr val="453C5C"/>
                              </a:solidFill>
                              <a:latin typeface="Verdana"/>
                              <a:ea typeface="Verdana"/>
                              <a:cs typeface="Verdana"/>
                            </a:rPr>
                            <a:pPr marL="0" indent="0" algn="ctr"/>
                            <a:t> $ 18.601,2 </a:t>
                          </a:fld>
                          <a:endParaRPr lang="es-MX" sz="1000" b="1" i="0" u="none" strike="noStrike" kern="1200">
                            <a:solidFill>
                              <a:srgbClr val="453C5C"/>
                            </a:solidFill>
                            <a:latin typeface="Verdana"/>
                            <a:ea typeface="Verdana"/>
                            <a:cs typeface="Verdana"/>
                          </a:endParaRPr>
                        </a:p>
                      </p:txBody>
                    </p:sp>
                    <p:sp>
                      <p:nvSpPr>
                        <p:cNvPr id="144" name="CuadroTexto 45">
                          <a:extLst>
                            <a:ext uri="{FF2B5EF4-FFF2-40B4-BE49-F238E27FC236}">
                              <a16:creationId xmlns:a16="http://schemas.microsoft.com/office/drawing/2014/main" id="{D4D8A714-1366-F29E-941A-49D12522C4CA}"/>
                            </a:ext>
                          </a:extLst>
                        </p:cNvPr>
                        <p:cNvSpPr txBox="1"/>
                        <p:nvPr/>
                      </p:nvSpPr>
                      <p:spPr>
                        <a:xfrm>
                          <a:off x="2091223" y="1910587"/>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AC28F7E2-7397-4E5B-840A-C61B2184052D}" type="TxLink">
                            <a:rPr lang="en-US" sz="1100" b="0" i="0" u="none" strike="noStrike" kern="1200">
                              <a:solidFill>
                                <a:srgbClr val="453C5C"/>
                              </a:solidFill>
                              <a:latin typeface="Verdana"/>
                              <a:ea typeface="Verdana"/>
                              <a:cs typeface="Verdana"/>
                            </a:rPr>
                            <a:pPr algn="ctr"/>
                            <a:t>10,4%</a:t>
                          </a:fld>
                          <a:endParaRPr lang="es-MX" sz="2000" b="1" kern="1200"/>
                        </a:p>
                      </p:txBody>
                    </p:sp>
                  </p:grpSp>
                  <p:grpSp>
                    <p:nvGrpSpPr>
                      <p:cNvPr id="138" name="Grupo 137">
                        <a:extLst>
                          <a:ext uri="{FF2B5EF4-FFF2-40B4-BE49-F238E27FC236}">
                            <a16:creationId xmlns:a16="http://schemas.microsoft.com/office/drawing/2014/main" id="{20DA052C-8BC3-DF71-0606-6E4D7DB29290}"/>
                          </a:ext>
                        </a:extLst>
                      </p:cNvPr>
                      <p:cNvGrpSpPr/>
                      <p:nvPr/>
                    </p:nvGrpSpPr>
                    <p:grpSpPr>
                      <a:xfrm>
                        <a:off x="3115024" y="1064479"/>
                        <a:ext cx="1211104" cy="1108257"/>
                        <a:chOff x="3115024" y="1064479"/>
                        <a:chExt cx="1211104" cy="1108257"/>
                      </a:xfrm>
                    </p:grpSpPr>
                    <p:sp>
                      <p:nvSpPr>
                        <p:cNvPr id="139" name="CuadroTexto 40">
                          <a:extLst>
                            <a:ext uri="{FF2B5EF4-FFF2-40B4-BE49-F238E27FC236}">
                              <a16:creationId xmlns:a16="http://schemas.microsoft.com/office/drawing/2014/main" id="{98CBC375-A944-F358-8F7A-B3815F7B86FB}"/>
                            </a:ext>
                          </a:extLst>
                        </p:cNvPr>
                        <p:cNvSpPr txBox="1"/>
                        <p:nvPr/>
                      </p:nvSpPr>
                      <p:spPr>
                        <a:xfrm>
                          <a:off x="3171951" y="1064479"/>
                          <a:ext cx="1154177" cy="710209"/>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8A235C18-66DE-488A-8A91-76287E738EC3}" type="TxLink">
                            <a:rPr lang="en-US" sz="1000" b="0" i="0" u="none" strike="noStrike" kern="1200">
                              <a:solidFill>
                                <a:srgbClr val="453C5C"/>
                              </a:solidFill>
                              <a:latin typeface="Verdana"/>
                              <a:ea typeface="Verdana"/>
                              <a:cs typeface="Verdana"/>
                            </a:rPr>
                            <a:pPr algn="ctr"/>
                            <a:t>Anticipo ImpoRenta</a:t>
                          </a:fld>
                          <a:endParaRPr lang="es-MX" sz="1000" kern="1200"/>
                        </a:p>
                      </p:txBody>
                    </p:sp>
                    <p:sp>
                      <p:nvSpPr>
                        <p:cNvPr id="140" name="CuadroTexto 41">
                          <a:extLst>
                            <a:ext uri="{FF2B5EF4-FFF2-40B4-BE49-F238E27FC236}">
                              <a16:creationId xmlns:a16="http://schemas.microsoft.com/office/drawing/2014/main" id="{CD777FB9-0788-11C1-22CE-E1E1C4038F2E}"/>
                            </a:ext>
                          </a:extLst>
                        </p:cNvPr>
                        <p:cNvSpPr txBox="1"/>
                        <p:nvPr/>
                      </p:nvSpPr>
                      <p:spPr>
                        <a:xfrm>
                          <a:off x="3115024" y="1711313"/>
                          <a:ext cx="1171728"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0A7D291B-F64E-4C19-92B9-057421B8BAD7}" type="TxLink">
                            <a:rPr lang="en-US" sz="1000" b="1" i="0" u="none" strike="noStrike" kern="1200">
                              <a:solidFill>
                                <a:srgbClr val="453C5C"/>
                              </a:solidFill>
                              <a:latin typeface="Verdana"/>
                              <a:ea typeface="Verdana"/>
                              <a:cs typeface="Verdana"/>
                            </a:rPr>
                            <a:pPr marL="0" indent="0" algn="ctr"/>
                            <a:t> $13.940,0 </a:t>
                          </a:fld>
                          <a:endParaRPr lang="es-MX" sz="1000" b="1" i="0" u="none" strike="noStrike" kern="1200">
                            <a:solidFill>
                              <a:srgbClr val="453C5C"/>
                            </a:solidFill>
                            <a:latin typeface="Verdana"/>
                            <a:ea typeface="Verdana"/>
                            <a:cs typeface="Verdana"/>
                          </a:endParaRPr>
                        </a:p>
                      </p:txBody>
                    </p:sp>
                    <p:sp>
                      <p:nvSpPr>
                        <p:cNvPr id="141" name="CuadroTexto 42">
                          <a:extLst>
                            <a:ext uri="{FF2B5EF4-FFF2-40B4-BE49-F238E27FC236}">
                              <a16:creationId xmlns:a16="http://schemas.microsoft.com/office/drawing/2014/main" id="{331E5DBC-EB7B-F5E8-2857-B955E790D28E}"/>
                            </a:ext>
                          </a:extLst>
                        </p:cNvPr>
                        <p:cNvSpPr txBox="1"/>
                        <p:nvPr/>
                      </p:nvSpPr>
                      <p:spPr>
                        <a:xfrm>
                          <a:off x="3227831" y="1909906"/>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F78F4DB2-7C2A-4EEE-ACE7-E83952D26A7C}" type="TxLink">
                            <a:rPr lang="en-US" sz="1100" b="0" i="0" u="none" strike="noStrike" kern="1200">
                              <a:solidFill>
                                <a:srgbClr val="453C5C"/>
                              </a:solidFill>
                              <a:latin typeface="Verdana"/>
                              <a:ea typeface="Verdana"/>
                              <a:cs typeface="Verdana"/>
                            </a:rPr>
                            <a:pPr algn="ctr"/>
                            <a:t>7,8%</a:t>
                          </a:fld>
                          <a:endParaRPr lang="es-MX" sz="2000" b="1" kern="1200"/>
                        </a:p>
                      </p:txBody>
                    </p:sp>
                  </p:grpSp>
                </p:grpSp>
                <p:cxnSp>
                  <p:nvCxnSpPr>
                    <p:cNvPr id="133" name="Conector recto 132">
                      <a:extLst>
                        <a:ext uri="{FF2B5EF4-FFF2-40B4-BE49-F238E27FC236}">
                          <a16:creationId xmlns:a16="http://schemas.microsoft.com/office/drawing/2014/main" id="{0923ED45-28D3-BF9B-125E-2C8B70BE86DF}"/>
                        </a:ext>
                      </a:extLst>
                    </p:cNvPr>
                    <p:cNvCxnSpPr/>
                    <p:nvPr/>
                  </p:nvCxnSpPr>
                  <p:spPr>
                    <a:xfrm flipV="1">
                      <a:off x="969159" y="1698945"/>
                      <a:ext cx="3223575" cy="7614"/>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4" name="Conector recto 133">
                      <a:extLst>
                        <a:ext uri="{FF2B5EF4-FFF2-40B4-BE49-F238E27FC236}">
                          <a16:creationId xmlns:a16="http://schemas.microsoft.com/office/drawing/2014/main" id="{D9212BEF-24D4-668E-E21E-7FBBA3ECC0A5}"/>
                        </a:ext>
                      </a:extLst>
                    </p:cNvPr>
                    <p:cNvCxnSpPr/>
                    <p:nvPr/>
                  </p:nvCxnSpPr>
                  <p:spPr>
                    <a:xfrm>
                      <a:off x="2015910" y="1219779"/>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5" name="Conector recto 134">
                      <a:extLst>
                        <a:ext uri="{FF2B5EF4-FFF2-40B4-BE49-F238E27FC236}">
                          <a16:creationId xmlns:a16="http://schemas.microsoft.com/office/drawing/2014/main" id="{532B1CFC-3D59-42A7-3F70-18B39385DFB5}"/>
                        </a:ext>
                      </a:extLst>
                    </p:cNvPr>
                    <p:cNvCxnSpPr/>
                    <p:nvPr/>
                  </p:nvCxnSpPr>
                  <p:spPr>
                    <a:xfrm>
                      <a:off x="3117458" y="1212791"/>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6" name="Grupo 125">
                    <a:extLst>
                      <a:ext uri="{FF2B5EF4-FFF2-40B4-BE49-F238E27FC236}">
                        <a16:creationId xmlns:a16="http://schemas.microsoft.com/office/drawing/2014/main" id="{98B00774-534C-19FE-3966-783F92B585D3}"/>
                      </a:ext>
                    </a:extLst>
                  </p:cNvPr>
                  <p:cNvGrpSpPr/>
                  <p:nvPr/>
                </p:nvGrpSpPr>
                <p:grpSpPr>
                  <a:xfrm>
                    <a:off x="902005" y="2331103"/>
                    <a:ext cx="3245628" cy="1030259"/>
                    <a:chOff x="902005" y="2331101"/>
                    <a:chExt cx="3250283" cy="1027532"/>
                  </a:xfrm>
                </p:grpSpPr>
                <p:grpSp>
                  <p:nvGrpSpPr>
                    <p:cNvPr id="127" name="Grupo 126">
                      <a:extLst>
                        <a:ext uri="{FF2B5EF4-FFF2-40B4-BE49-F238E27FC236}">
                          <a16:creationId xmlns:a16="http://schemas.microsoft.com/office/drawing/2014/main" id="{2EDC0E0F-9ACF-24FB-0885-725D774916A9}"/>
                        </a:ext>
                      </a:extLst>
                    </p:cNvPr>
                    <p:cNvGrpSpPr/>
                    <p:nvPr/>
                  </p:nvGrpSpPr>
                  <p:grpSpPr>
                    <a:xfrm>
                      <a:off x="902005" y="2331101"/>
                      <a:ext cx="1147147" cy="1027532"/>
                      <a:chOff x="902005" y="2331099"/>
                      <a:chExt cx="1147555" cy="1007007"/>
                    </a:xfrm>
                  </p:grpSpPr>
                  <p:sp>
                    <p:nvSpPr>
                      <p:cNvPr id="129" name="CuadroTexto 30">
                        <a:extLst>
                          <a:ext uri="{FF2B5EF4-FFF2-40B4-BE49-F238E27FC236}">
                            <a16:creationId xmlns:a16="http://schemas.microsoft.com/office/drawing/2014/main" id="{F1D9E898-CED8-01E6-C0C2-A735B379AE3C}"/>
                          </a:ext>
                        </a:extLst>
                      </p:cNvPr>
                      <p:cNvSpPr txBox="1"/>
                      <p:nvPr/>
                    </p:nvSpPr>
                    <p:spPr>
                      <a:xfrm>
                        <a:off x="947450" y="2331099"/>
                        <a:ext cx="1056640" cy="538927"/>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A4469C8-8476-4036-94F3-75B068236252}" type="TxLink">
                          <a:rPr lang="en-US" sz="1000" b="0" i="0" u="none" strike="noStrike" kern="1200">
                            <a:solidFill>
                              <a:srgbClr val="453C5C"/>
                            </a:solidFill>
                            <a:latin typeface="Verdana"/>
                            <a:ea typeface="Verdana"/>
                            <a:cs typeface="Verdana"/>
                          </a:rPr>
                          <a:pPr algn="ctr"/>
                          <a:t>PPE</a:t>
                        </a:fld>
                        <a:endParaRPr lang="es-MX" sz="1000" kern="1200"/>
                      </a:p>
                    </p:txBody>
                  </p:sp>
                  <p:sp>
                    <p:nvSpPr>
                      <p:cNvPr id="130" name="CuadroTexto 31">
                        <a:extLst>
                          <a:ext uri="{FF2B5EF4-FFF2-40B4-BE49-F238E27FC236}">
                            <a16:creationId xmlns:a16="http://schemas.microsoft.com/office/drawing/2014/main" id="{4D9B93C7-58D4-286B-9FB3-EF5054A60518}"/>
                          </a:ext>
                        </a:extLst>
                      </p:cNvPr>
                      <p:cNvSpPr txBox="1"/>
                      <p:nvPr/>
                    </p:nvSpPr>
                    <p:spPr>
                      <a:xfrm>
                        <a:off x="902005" y="2874969"/>
                        <a:ext cx="1147555" cy="242421"/>
                      </a:xfrm>
                      <a:prstGeom prst="rect">
                        <a:avLst/>
                      </a:prstGeom>
                      <a:noFill/>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40354C82-E412-4876-B07F-C8A5DE59A105}" type="TxLink">
                          <a:rPr lang="en-US" sz="1000" b="1" i="0" u="none" strike="noStrike" kern="1200">
                            <a:solidFill>
                              <a:srgbClr val="453C5C"/>
                            </a:solidFill>
                            <a:latin typeface="Verdana"/>
                            <a:ea typeface="Verdana"/>
                            <a:cs typeface="Verdana"/>
                          </a:rPr>
                          <a:pPr marL="0" indent="0" algn="ctr"/>
                          <a:t> $ 6.360,1 </a:t>
                        </a:fld>
                        <a:endParaRPr lang="es-MX" sz="1000" b="1" i="0" u="none" strike="noStrike" kern="1200">
                          <a:solidFill>
                            <a:srgbClr val="453C5C"/>
                          </a:solidFill>
                          <a:latin typeface="Verdana"/>
                          <a:ea typeface="Verdana"/>
                          <a:cs typeface="Verdana"/>
                        </a:endParaRPr>
                      </a:p>
                    </p:txBody>
                  </p:sp>
                  <p:sp>
                    <p:nvSpPr>
                      <p:cNvPr id="131" name="CuadroTexto 32">
                        <a:extLst>
                          <a:ext uri="{FF2B5EF4-FFF2-40B4-BE49-F238E27FC236}">
                            <a16:creationId xmlns:a16="http://schemas.microsoft.com/office/drawing/2014/main" id="{59131592-7B5D-4877-730E-E4090F104A8F}"/>
                          </a:ext>
                        </a:extLst>
                      </p:cNvPr>
                      <p:cNvSpPr txBox="1"/>
                      <p:nvPr/>
                    </p:nvSpPr>
                    <p:spPr>
                      <a:xfrm>
                        <a:off x="1003328" y="3075276"/>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E98AF9C4-CFE2-441F-AB19-75E878BC35F7}" type="TxLink">
                          <a:rPr lang="en-US" sz="1100" b="0" i="0" u="none" strike="noStrike" kern="1200">
                            <a:solidFill>
                              <a:srgbClr val="453C5C"/>
                            </a:solidFill>
                            <a:latin typeface="Verdana"/>
                            <a:ea typeface="Verdana"/>
                            <a:cs typeface="Verdana"/>
                          </a:rPr>
                          <a:pPr algn="ctr"/>
                          <a:t>51,0%</a:t>
                        </a:fld>
                        <a:endParaRPr lang="es-MX" sz="2000" b="1" kern="1200"/>
                      </a:p>
                    </p:txBody>
                  </p:sp>
                </p:grpSp>
                <p:cxnSp>
                  <p:nvCxnSpPr>
                    <p:cNvPr id="128" name="Conector recto 127">
                      <a:extLst>
                        <a:ext uri="{FF2B5EF4-FFF2-40B4-BE49-F238E27FC236}">
                          <a16:creationId xmlns:a16="http://schemas.microsoft.com/office/drawing/2014/main" id="{04A42BC2-FDCE-B349-2328-F944DC9A9AA4}"/>
                        </a:ext>
                      </a:extLst>
                    </p:cNvPr>
                    <p:cNvCxnSpPr/>
                    <p:nvPr/>
                  </p:nvCxnSpPr>
                  <p:spPr>
                    <a:xfrm flipV="1">
                      <a:off x="924075" y="2829148"/>
                      <a:ext cx="3228213" cy="7614"/>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sp>
            <p:nvSpPr>
              <p:cNvPr id="57" name="CuadroTexto 85">
                <a:extLst>
                  <a:ext uri="{FF2B5EF4-FFF2-40B4-BE49-F238E27FC236}">
                    <a16:creationId xmlns:a16="http://schemas.microsoft.com/office/drawing/2014/main" id="{BB5D1195-EBF6-4F51-AC94-8CCC03F2E0A9}"/>
                  </a:ext>
                </a:extLst>
              </p:cNvPr>
              <p:cNvSpPr txBox="1"/>
              <p:nvPr/>
            </p:nvSpPr>
            <p:spPr>
              <a:xfrm>
                <a:off x="2068868" y="2345530"/>
                <a:ext cx="1041486" cy="551795"/>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DFA5AF2F-08FC-4EBF-9627-5DF515651EA4}" type="TxLink">
                  <a:rPr lang="en-US" sz="1000" b="0" i="0" u="none" strike="noStrike" kern="1200">
                    <a:solidFill>
                      <a:srgbClr val="453C5C"/>
                    </a:solidFill>
                    <a:latin typeface="Verdana"/>
                    <a:ea typeface="Verdana"/>
                    <a:cs typeface="Verdana"/>
                  </a:rPr>
                  <a:pPr algn="ctr"/>
                  <a:t>Otros pasivos</a:t>
                </a:fld>
                <a:endParaRPr lang="es-MX" sz="1000" kern="1200"/>
              </a:p>
            </p:txBody>
          </p:sp>
          <p:sp>
            <p:nvSpPr>
              <p:cNvPr id="58" name="CuadroTexto 86">
                <a:extLst>
                  <a:ext uri="{FF2B5EF4-FFF2-40B4-BE49-F238E27FC236}">
                    <a16:creationId xmlns:a16="http://schemas.microsoft.com/office/drawing/2014/main" id="{9DC6AB52-44F7-4F52-8F41-AD0D49836848}"/>
                  </a:ext>
                </a:extLst>
              </p:cNvPr>
              <p:cNvSpPr txBox="1"/>
              <p:nvPr/>
            </p:nvSpPr>
            <p:spPr>
              <a:xfrm>
                <a:off x="2024066" y="2902386"/>
                <a:ext cx="1131097" cy="248209"/>
              </a:xfrm>
              <a:prstGeom prst="rect">
                <a:avLst/>
              </a:prstGeom>
              <a:noFill/>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42ABCAB9-2C35-4315-9727-BF66960B823C}" type="TxLink">
                  <a:rPr lang="en-US" sz="1000" b="1" i="0" u="none" strike="noStrike" kern="1200">
                    <a:solidFill>
                      <a:srgbClr val="453C5C"/>
                    </a:solidFill>
                    <a:latin typeface="Verdana"/>
                    <a:ea typeface="Verdana"/>
                    <a:cs typeface="Verdana"/>
                  </a:rPr>
                  <a:pPr marL="0" indent="0" algn="ctr"/>
                  <a:t> $ 2.005,5 </a:t>
                </a:fld>
                <a:endParaRPr lang="es-MX" sz="1000" b="1" i="0" u="none" strike="noStrike" kern="1200">
                  <a:solidFill>
                    <a:srgbClr val="453C5C"/>
                  </a:solidFill>
                  <a:latin typeface="Verdana"/>
                  <a:ea typeface="Verdana"/>
                  <a:cs typeface="Verdana"/>
                </a:endParaRPr>
              </a:p>
            </p:txBody>
          </p:sp>
          <p:sp>
            <p:nvSpPr>
              <p:cNvPr id="59" name="CuadroTexto 87">
                <a:extLst>
                  <a:ext uri="{FF2B5EF4-FFF2-40B4-BE49-F238E27FC236}">
                    <a16:creationId xmlns:a16="http://schemas.microsoft.com/office/drawing/2014/main" id="{05AB80CE-C19C-4705-B44E-773F4244424B}"/>
                  </a:ext>
                </a:extLst>
              </p:cNvPr>
              <p:cNvSpPr txBox="1"/>
              <p:nvPr/>
            </p:nvSpPr>
            <p:spPr>
              <a:xfrm>
                <a:off x="2123949" y="3107476"/>
                <a:ext cx="931329" cy="269106"/>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BB2985E8-1E19-4E30-8BBE-8A1EBF570870}" type="TxLink">
                  <a:rPr lang="en-US" sz="1100" b="0" i="0" u="none" strike="noStrike" kern="1200">
                    <a:solidFill>
                      <a:srgbClr val="453C5C"/>
                    </a:solidFill>
                    <a:latin typeface="Verdana"/>
                    <a:ea typeface="Verdana"/>
                    <a:cs typeface="Verdana"/>
                  </a:rPr>
                  <a:pPr algn="ctr"/>
                  <a:t>16,1%</a:t>
                </a:fld>
                <a:endParaRPr lang="es-MX" sz="2000" b="1" kern="1200"/>
              </a:p>
            </p:txBody>
          </p:sp>
          <p:sp>
            <p:nvSpPr>
              <p:cNvPr id="60" name="CuadroTexto 88">
                <a:extLst>
                  <a:ext uri="{FF2B5EF4-FFF2-40B4-BE49-F238E27FC236}">
                    <a16:creationId xmlns:a16="http://schemas.microsoft.com/office/drawing/2014/main" id="{1B128AF9-1599-44AE-A939-9AF9107301ED}"/>
                  </a:ext>
                </a:extLst>
              </p:cNvPr>
              <p:cNvSpPr txBox="1"/>
              <p:nvPr/>
            </p:nvSpPr>
            <p:spPr>
              <a:xfrm>
                <a:off x="3138053" y="2319336"/>
                <a:ext cx="1041486" cy="551795"/>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5A3860E4-3260-44C7-A0EC-18818C35AF6B}" type="TxLink">
                  <a:rPr lang="en-US" sz="1000" b="0" i="0" u="none" strike="noStrike" kern="1200">
                    <a:solidFill>
                      <a:srgbClr val="453C5C"/>
                    </a:solidFill>
                    <a:latin typeface="Verdana"/>
                    <a:ea typeface="Verdana"/>
                    <a:cs typeface="Verdana"/>
                  </a:rPr>
                  <a:pPr algn="ctr"/>
                  <a:t>Cuentas por cobrar</a:t>
                </a:fld>
                <a:endParaRPr lang="es-MX" sz="1000" kern="1200"/>
              </a:p>
            </p:txBody>
          </p:sp>
          <p:sp>
            <p:nvSpPr>
              <p:cNvPr id="61" name="CuadroTexto 89">
                <a:extLst>
                  <a:ext uri="{FF2B5EF4-FFF2-40B4-BE49-F238E27FC236}">
                    <a16:creationId xmlns:a16="http://schemas.microsoft.com/office/drawing/2014/main" id="{F6E41B4E-58F1-4DD6-BFDA-35F3A9F6FB75}"/>
                  </a:ext>
                </a:extLst>
              </p:cNvPr>
              <p:cNvSpPr txBox="1"/>
              <p:nvPr/>
            </p:nvSpPr>
            <p:spPr>
              <a:xfrm>
                <a:off x="3093251" y="2876192"/>
                <a:ext cx="1131097" cy="248209"/>
              </a:xfrm>
              <a:prstGeom prst="rect">
                <a:avLst/>
              </a:prstGeom>
              <a:noFill/>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1B0CA27E-81A2-417D-BC11-1BB920355F4F}" type="TxLink">
                  <a:rPr lang="en-US" sz="1000" b="1" i="0" u="none" strike="noStrike" kern="1200">
                    <a:solidFill>
                      <a:srgbClr val="453C5C"/>
                    </a:solidFill>
                    <a:latin typeface="Verdana"/>
                    <a:ea typeface="Verdana"/>
                    <a:cs typeface="Verdana"/>
                  </a:rPr>
                  <a:pPr marL="0" indent="0" algn="ctr"/>
                  <a:t> $ 1.227,2 </a:t>
                </a:fld>
                <a:endParaRPr lang="es-MX" sz="1000" b="1" i="0" u="none" strike="noStrike" kern="1200">
                  <a:solidFill>
                    <a:srgbClr val="453C5C"/>
                  </a:solidFill>
                  <a:latin typeface="Verdana"/>
                  <a:ea typeface="Verdana"/>
                  <a:cs typeface="Verdana"/>
                </a:endParaRPr>
              </a:p>
            </p:txBody>
          </p:sp>
          <p:sp>
            <p:nvSpPr>
              <p:cNvPr id="62" name="CuadroTexto 90">
                <a:extLst>
                  <a:ext uri="{FF2B5EF4-FFF2-40B4-BE49-F238E27FC236}">
                    <a16:creationId xmlns:a16="http://schemas.microsoft.com/office/drawing/2014/main" id="{B6DEEA40-935E-4692-80F7-DED919EB14B4}"/>
                  </a:ext>
                </a:extLst>
              </p:cNvPr>
              <p:cNvSpPr txBox="1"/>
              <p:nvPr/>
            </p:nvSpPr>
            <p:spPr>
              <a:xfrm>
                <a:off x="3193134" y="3081282"/>
                <a:ext cx="931329" cy="269106"/>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4CD84150-4B6D-499C-B371-66687837EB96}" type="TxLink">
                  <a:rPr lang="en-US" sz="1100" b="0" i="0" u="none" strike="noStrike" kern="1200">
                    <a:solidFill>
                      <a:srgbClr val="453C5C"/>
                    </a:solidFill>
                    <a:latin typeface="Verdana"/>
                    <a:ea typeface="Verdana"/>
                    <a:cs typeface="Verdana"/>
                  </a:rPr>
                  <a:pPr algn="ctr"/>
                  <a:t>9,8%</a:t>
                </a:fld>
                <a:endParaRPr lang="es-MX" sz="2000" b="1" kern="1200"/>
              </a:p>
            </p:txBody>
          </p:sp>
        </p:grpSp>
        <p:cxnSp>
          <p:nvCxnSpPr>
            <p:cNvPr id="54" name="Conector recto 53">
              <a:extLst>
                <a:ext uri="{FF2B5EF4-FFF2-40B4-BE49-F238E27FC236}">
                  <a16:creationId xmlns:a16="http://schemas.microsoft.com/office/drawing/2014/main" id="{2CC4F499-F985-4000-A8C8-E710EA1B1295}"/>
                </a:ext>
              </a:extLst>
            </p:cNvPr>
            <p:cNvCxnSpPr/>
            <p:nvPr/>
          </p:nvCxnSpPr>
          <p:spPr>
            <a:xfrm>
              <a:off x="2000250" y="2364431"/>
              <a:ext cx="10032" cy="101611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5" name="Conector recto 54">
              <a:extLst>
                <a:ext uri="{FF2B5EF4-FFF2-40B4-BE49-F238E27FC236}">
                  <a16:creationId xmlns:a16="http://schemas.microsoft.com/office/drawing/2014/main" id="{CF8855FD-9946-4523-A9B6-7DE757E9B751}"/>
                </a:ext>
              </a:extLst>
            </p:cNvPr>
            <p:cNvCxnSpPr/>
            <p:nvPr/>
          </p:nvCxnSpPr>
          <p:spPr>
            <a:xfrm>
              <a:off x="3087944" y="2357438"/>
              <a:ext cx="10032" cy="101611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693151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17B62272-1C33-4728-B3E4-65224D08A1BA}"/>
              </a:ext>
            </a:extLst>
          </p:cNvPr>
          <p:cNvSpPr>
            <a:spLocks noChangeAspect="1"/>
          </p:cNvSpPr>
          <p:nvPr/>
        </p:nvSpPr>
        <p:spPr>
          <a:xfrm>
            <a:off x="2689334" y="871242"/>
            <a:ext cx="6368065" cy="2075374"/>
          </a:xfrm>
          <a:prstGeom prst="rect">
            <a:avLst/>
          </a:prstGeom>
          <a:noFill/>
          <a:ln w="12700">
            <a:solidFill>
              <a:srgbClr val="F637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550" dirty="0"/>
          </a:p>
        </p:txBody>
      </p:sp>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59" name="Elipse 58">
            <a:extLst>
              <a:ext uri="{FF2B5EF4-FFF2-40B4-BE49-F238E27FC236}">
                <a16:creationId xmlns:a16="http://schemas.microsoft.com/office/drawing/2014/main" id="{4F8BE8E2-5658-F6F7-E9B1-8BD67D006671}"/>
              </a:ext>
            </a:extLst>
          </p:cNvPr>
          <p:cNvSpPr/>
          <p:nvPr/>
        </p:nvSpPr>
        <p:spPr>
          <a:xfrm flipH="1">
            <a:off x="-825874" y="-372781"/>
            <a:ext cx="4154400" cy="41544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550" dirty="0"/>
          </a:p>
        </p:txBody>
      </p:sp>
      <p:sp>
        <p:nvSpPr>
          <p:cNvPr id="46" name="Elipse 45">
            <a:extLst>
              <a:ext uri="{FF2B5EF4-FFF2-40B4-BE49-F238E27FC236}">
                <a16:creationId xmlns:a16="http://schemas.microsoft.com/office/drawing/2014/main" id="{42520D18-C2D2-439B-B56F-EF37534F26B3}"/>
              </a:ext>
            </a:extLst>
          </p:cNvPr>
          <p:cNvSpPr/>
          <p:nvPr/>
        </p:nvSpPr>
        <p:spPr>
          <a:xfrm>
            <a:off x="-545691" y="-364670"/>
            <a:ext cx="3806591"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47" name="Arco de bloque 46">
            <a:extLst>
              <a:ext uri="{FF2B5EF4-FFF2-40B4-BE49-F238E27FC236}">
                <a16:creationId xmlns:a16="http://schemas.microsoft.com/office/drawing/2014/main" id="{1B4BB425-4E5A-4EFA-A5E5-797EEB44A1FB}"/>
              </a:ext>
            </a:extLst>
          </p:cNvPr>
          <p:cNvSpPr/>
          <p:nvPr/>
        </p:nvSpPr>
        <p:spPr>
          <a:xfrm rot="4752619">
            <a:off x="-903751" y="-451147"/>
            <a:ext cx="4338486" cy="4338486"/>
          </a:xfrm>
          <a:prstGeom prst="blockArc">
            <a:avLst>
              <a:gd name="adj1" fmla="val 18251857"/>
              <a:gd name="adj2" fmla="val 21570687"/>
              <a:gd name="adj3" fmla="val 3708"/>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48" name="Arco de bloque 47">
            <a:extLst>
              <a:ext uri="{FF2B5EF4-FFF2-40B4-BE49-F238E27FC236}">
                <a16:creationId xmlns:a16="http://schemas.microsoft.com/office/drawing/2014/main" id="{F4849B18-4CD4-456A-A9DC-324912A26A21}"/>
              </a:ext>
            </a:extLst>
          </p:cNvPr>
          <p:cNvSpPr/>
          <p:nvPr/>
        </p:nvSpPr>
        <p:spPr>
          <a:xfrm rot="2304108">
            <a:off x="-852102" y="-382279"/>
            <a:ext cx="4338486" cy="4338486"/>
          </a:xfrm>
          <a:prstGeom prst="blockArc">
            <a:avLst>
              <a:gd name="adj1" fmla="val 18100031"/>
              <a:gd name="adj2" fmla="val 20608980"/>
              <a:gd name="adj3" fmla="val 4846"/>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51" name="Arco de bloque 50">
            <a:extLst>
              <a:ext uri="{FF2B5EF4-FFF2-40B4-BE49-F238E27FC236}">
                <a16:creationId xmlns:a16="http://schemas.microsoft.com/office/drawing/2014/main" id="{68840050-18FD-4B8E-8342-BAF195E8EB3F}"/>
              </a:ext>
            </a:extLst>
          </p:cNvPr>
          <p:cNvSpPr/>
          <p:nvPr/>
        </p:nvSpPr>
        <p:spPr>
          <a:xfrm rot="19952444">
            <a:off x="-987308" y="-582346"/>
            <a:ext cx="4338486" cy="4338486"/>
          </a:xfrm>
          <a:prstGeom prst="blockArc">
            <a:avLst>
              <a:gd name="adj1" fmla="val 20130524"/>
              <a:gd name="adj2" fmla="val 852507"/>
              <a:gd name="adj3" fmla="val 5565"/>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52" name="Elipse 51">
            <a:extLst>
              <a:ext uri="{FF2B5EF4-FFF2-40B4-BE49-F238E27FC236}">
                <a16:creationId xmlns:a16="http://schemas.microsoft.com/office/drawing/2014/main" id="{71B13073-2B82-458A-A0C4-6A5098B7378A}"/>
              </a:ext>
            </a:extLst>
          </p:cNvPr>
          <p:cNvSpPr/>
          <p:nvPr/>
        </p:nvSpPr>
        <p:spPr>
          <a:xfrm>
            <a:off x="-667350" y="-234435"/>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53" name="Elipse 52">
            <a:extLst>
              <a:ext uri="{FF2B5EF4-FFF2-40B4-BE49-F238E27FC236}">
                <a16:creationId xmlns:a16="http://schemas.microsoft.com/office/drawing/2014/main" id="{C107313F-7DAE-4C56-969E-AD8E1C0585AC}"/>
              </a:ext>
            </a:extLst>
          </p:cNvPr>
          <p:cNvSpPr/>
          <p:nvPr/>
        </p:nvSpPr>
        <p:spPr>
          <a:xfrm>
            <a:off x="-901665" y="-508967"/>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dirty="0"/>
          </a:p>
        </p:txBody>
      </p:sp>
      <p:pic>
        <p:nvPicPr>
          <p:cNvPr id="26" name="Ícono cámara" descr="Cámara con relleno sólido">
            <a:extLst>
              <a:ext uri="{FF2B5EF4-FFF2-40B4-BE49-F238E27FC236}">
                <a16:creationId xmlns:a16="http://schemas.microsoft.com/office/drawing/2014/main" id="{FA0409E7-33A9-4124-AF97-0347635959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433" y="2545398"/>
            <a:ext cx="205229" cy="192223"/>
          </a:xfrm>
          <a:prstGeom prst="rect">
            <a:avLst/>
          </a:prstGeom>
        </p:spPr>
      </p:pic>
      <p:sp>
        <p:nvSpPr>
          <p:cNvPr id="28" name="Google Shape;94;p13">
            <a:extLst>
              <a:ext uri="{FF2B5EF4-FFF2-40B4-BE49-F238E27FC236}">
                <a16:creationId xmlns:a16="http://schemas.microsoft.com/office/drawing/2014/main" id="{A0B4F870-8B14-4367-BD29-E144047F4A1D}"/>
              </a:ext>
            </a:extLst>
          </p:cNvPr>
          <p:cNvSpPr txBox="1"/>
          <p:nvPr/>
        </p:nvSpPr>
        <p:spPr>
          <a:xfrm>
            <a:off x="57086" y="1547220"/>
            <a:ext cx="3259478" cy="688256"/>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72000" anchor="t" anchorCtr="0">
            <a:spAutoFit/>
          </a:bodyPr>
          <a:lstStyle/>
          <a:p>
            <a:pPr algn="ctr"/>
            <a:r>
              <a:rPr lang="en-US" sz="4000" b="1" dirty="0" err="1">
                <a:solidFill>
                  <a:srgbClr val="453C5C"/>
                </a:solidFill>
                <a:latin typeface="+mj-lt"/>
                <a:ea typeface="Century Gothic"/>
                <a:cs typeface="Century Gothic"/>
                <a:sym typeface="Century Gothic"/>
              </a:rPr>
              <a:t>Patrimonio</a:t>
            </a:r>
            <a:endParaRPr lang="en-US" sz="4000" b="1" dirty="0">
              <a:solidFill>
                <a:srgbClr val="453C5C"/>
              </a:solidFill>
              <a:latin typeface="+mj-lt"/>
              <a:ea typeface="Century Gothic"/>
              <a:cs typeface="Century Gothic"/>
              <a:sym typeface="Century Gothic"/>
            </a:endParaRPr>
          </a:p>
        </p:txBody>
      </p:sp>
      <p:sp>
        <p:nvSpPr>
          <p:cNvPr id="30" name="Rectángulo 29">
            <a:extLst>
              <a:ext uri="{FF2B5EF4-FFF2-40B4-BE49-F238E27FC236}">
                <a16:creationId xmlns:a16="http://schemas.microsoft.com/office/drawing/2014/main" id="{1209C5A8-708E-44CC-8F74-784B26210780}"/>
              </a:ext>
            </a:extLst>
          </p:cNvPr>
          <p:cNvSpPr/>
          <p:nvPr/>
        </p:nvSpPr>
        <p:spPr>
          <a:xfrm>
            <a:off x="5448258" y="289286"/>
            <a:ext cx="1080000" cy="473745"/>
          </a:xfrm>
          <a:prstGeom prst="rect">
            <a:avLst/>
          </a:prstGeom>
          <a:solidFill>
            <a:srgbClr val="F9AD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1" name="Rectángulo 30">
            <a:extLst>
              <a:ext uri="{FF2B5EF4-FFF2-40B4-BE49-F238E27FC236}">
                <a16:creationId xmlns:a16="http://schemas.microsoft.com/office/drawing/2014/main" id="{D3D368D6-9C38-46CE-8868-F2B3CE733A94}"/>
              </a:ext>
            </a:extLst>
          </p:cNvPr>
          <p:cNvSpPr/>
          <p:nvPr/>
        </p:nvSpPr>
        <p:spPr>
          <a:xfrm>
            <a:off x="6703024" y="289286"/>
            <a:ext cx="1080000" cy="473745"/>
          </a:xfrm>
          <a:prstGeom prst="rect">
            <a:avLst/>
          </a:prstGeom>
          <a:solidFill>
            <a:srgbClr val="00B9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2" name="Rectángulo 31">
            <a:extLst>
              <a:ext uri="{FF2B5EF4-FFF2-40B4-BE49-F238E27FC236}">
                <a16:creationId xmlns:a16="http://schemas.microsoft.com/office/drawing/2014/main" id="{9CEF1D52-7E07-4088-9BAE-AE5B7BB6BD03}"/>
              </a:ext>
            </a:extLst>
          </p:cNvPr>
          <p:cNvSpPr/>
          <p:nvPr/>
        </p:nvSpPr>
        <p:spPr>
          <a:xfrm>
            <a:off x="7956957" y="290072"/>
            <a:ext cx="1080000" cy="473745"/>
          </a:xfrm>
          <a:prstGeom prst="rect">
            <a:avLst/>
          </a:prstGeom>
          <a:solidFill>
            <a:srgbClr val="BFED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3" name="Rectángulo 32">
            <a:extLst>
              <a:ext uri="{FF2B5EF4-FFF2-40B4-BE49-F238E27FC236}">
                <a16:creationId xmlns:a16="http://schemas.microsoft.com/office/drawing/2014/main" id="{DA1A9836-068D-4263-BA0B-983A3B8AB60A}"/>
              </a:ext>
            </a:extLst>
          </p:cNvPr>
          <p:cNvSpPr/>
          <p:nvPr/>
        </p:nvSpPr>
        <p:spPr>
          <a:xfrm>
            <a:off x="5358559" y="192864"/>
            <a:ext cx="1080000" cy="473745"/>
          </a:xfrm>
          <a:prstGeom prst="rect">
            <a:avLst/>
          </a:prstGeom>
          <a:solidFill>
            <a:srgbClr val="FB6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Sector Público</a:t>
            </a:r>
          </a:p>
        </p:txBody>
      </p:sp>
      <p:sp>
        <p:nvSpPr>
          <p:cNvPr id="34" name="Rectángulo 33">
            <a:extLst>
              <a:ext uri="{FF2B5EF4-FFF2-40B4-BE49-F238E27FC236}">
                <a16:creationId xmlns:a16="http://schemas.microsoft.com/office/drawing/2014/main" id="{BB117BDB-9F51-4C56-B60D-F18C3AD0DD30}"/>
              </a:ext>
            </a:extLst>
          </p:cNvPr>
          <p:cNvSpPr/>
          <p:nvPr/>
        </p:nvSpPr>
        <p:spPr>
          <a:xfrm>
            <a:off x="6613322" y="192864"/>
            <a:ext cx="1080000" cy="473745"/>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Nivel Nacional</a:t>
            </a:r>
          </a:p>
        </p:txBody>
      </p:sp>
      <p:sp>
        <p:nvSpPr>
          <p:cNvPr id="35" name="Rectángulo 34">
            <a:extLst>
              <a:ext uri="{FF2B5EF4-FFF2-40B4-BE49-F238E27FC236}">
                <a16:creationId xmlns:a16="http://schemas.microsoft.com/office/drawing/2014/main" id="{36EF2236-DFFA-420F-9BC3-143C176CB185}"/>
              </a:ext>
            </a:extLst>
          </p:cNvPr>
          <p:cNvSpPr/>
          <p:nvPr/>
        </p:nvSpPr>
        <p:spPr>
          <a:xfrm>
            <a:off x="7867257" y="193645"/>
            <a:ext cx="1080000" cy="473745"/>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Nivel Territorial</a:t>
            </a:r>
          </a:p>
        </p:txBody>
      </p:sp>
      <p:sp>
        <p:nvSpPr>
          <p:cNvPr id="36" name="Google Shape;96;p13">
            <a:extLst>
              <a:ext uri="{FF2B5EF4-FFF2-40B4-BE49-F238E27FC236}">
                <a16:creationId xmlns:a16="http://schemas.microsoft.com/office/drawing/2014/main" id="{8611CA12-7F0C-471D-85B7-80F8C44CD996}"/>
              </a:ext>
            </a:extLst>
          </p:cNvPr>
          <p:cNvSpPr txBox="1"/>
          <p:nvPr/>
        </p:nvSpPr>
        <p:spPr>
          <a:xfrm>
            <a:off x="3259375" y="327858"/>
            <a:ext cx="2107652" cy="374270"/>
          </a:xfrm>
          <a:prstGeom prst="rect">
            <a:avLst/>
          </a:prstGeom>
          <a:noFill/>
          <a:ln>
            <a:noFill/>
          </a:ln>
        </p:spPr>
        <p:txBody>
          <a:bodyPr spcFirstLastPara="1" wrap="square" lIns="0" tIns="0" rIns="0" bIns="0" anchor="t" anchorCtr="0">
            <a:spAutoFit/>
          </a:bodyPr>
          <a:lstStyle/>
          <a:p>
            <a:pPr>
              <a:lnSpc>
                <a:spcPct val="128000"/>
              </a:lnSpc>
            </a:pPr>
            <a:r>
              <a:rPr lang="es-CO" sz="1900" b="1" dirty="0">
                <a:solidFill>
                  <a:srgbClr val="E42F2F"/>
                </a:solidFill>
                <a:latin typeface="Verdana" panose="020B0604030504040204" pitchFamily="34" charset="0"/>
                <a:ea typeface="Verdana" panose="020B0604030504040204" pitchFamily="34" charset="0"/>
                <a:cs typeface="Century Gothic"/>
                <a:sym typeface="Century Gothic"/>
              </a:rPr>
              <a:t>Composición</a:t>
            </a:r>
            <a:endParaRPr sz="1900" dirty="0">
              <a:latin typeface="Verdana" panose="020B0604030504040204" pitchFamily="34" charset="0"/>
              <a:ea typeface="Verdana" panose="020B0604030504040204" pitchFamily="34" charset="0"/>
            </a:endParaRPr>
          </a:p>
        </p:txBody>
      </p:sp>
      <p:grpSp>
        <p:nvGrpSpPr>
          <p:cNvPr id="8" name="Grupo 7">
            <a:extLst>
              <a:ext uri="{FF2B5EF4-FFF2-40B4-BE49-F238E27FC236}">
                <a16:creationId xmlns:a16="http://schemas.microsoft.com/office/drawing/2014/main" id="{36EA4E40-1AC8-9D85-3F10-0EE3E6780830}"/>
              </a:ext>
            </a:extLst>
          </p:cNvPr>
          <p:cNvGrpSpPr/>
          <p:nvPr/>
        </p:nvGrpSpPr>
        <p:grpSpPr>
          <a:xfrm>
            <a:off x="6357257" y="4440300"/>
            <a:ext cx="2680644" cy="694946"/>
            <a:chOff x="6300933" y="4353216"/>
            <a:chExt cx="2680644" cy="694946"/>
          </a:xfrm>
        </p:grpSpPr>
        <p:sp>
          <p:nvSpPr>
            <p:cNvPr id="61" name="Google Shape;102;p13">
              <a:extLst>
                <a:ext uri="{FF2B5EF4-FFF2-40B4-BE49-F238E27FC236}">
                  <a16:creationId xmlns:a16="http://schemas.microsoft.com/office/drawing/2014/main" id="{D00E7879-36C4-4F3A-A1AE-CBC9BE551ABC}"/>
                </a:ext>
              </a:extLst>
            </p:cNvPr>
            <p:cNvSpPr txBox="1"/>
            <p:nvPr/>
          </p:nvSpPr>
          <p:spPr>
            <a:xfrm>
              <a:off x="6646700" y="4353216"/>
              <a:ext cx="2071593" cy="352437"/>
            </a:xfrm>
            <a:prstGeom prst="roundRect">
              <a:avLst/>
            </a:prstGeom>
            <a:noFill/>
            <a:ln>
              <a:noFill/>
            </a:ln>
          </p:spPr>
          <p:txBody>
            <a:bodyPr spcFirstLastPara="1" wrap="square" lIns="0" tIns="0" rIns="0" bIns="0" anchor="t" anchorCtr="0">
              <a:spAutoFit/>
            </a:bodyPr>
            <a:lstStyle/>
            <a:p>
              <a:pPr algn="ctr">
                <a:lnSpc>
                  <a:spcPct val="115000"/>
                </a:lnSpc>
              </a:pPr>
              <a:r>
                <a:rPr lang="en-US" b="1" dirty="0">
                  <a:solidFill>
                    <a:srgbClr val="007E80"/>
                  </a:solidFill>
                  <a:latin typeface="Verdana" panose="020B0604030504040204" pitchFamily="34" charset="0"/>
                  <a:ea typeface="Verdana" panose="020B0604030504040204" pitchFamily="34" charset="0"/>
                  <a:cs typeface="Century Gothic"/>
                  <a:sym typeface="Century Gothic"/>
                </a:rPr>
                <a:t>Nivel Nacional</a:t>
              </a:r>
            </a:p>
          </p:txBody>
        </p:sp>
        <p:sp>
          <p:nvSpPr>
            <p:cNvPr id="63" name="Google Shape;102;p13">
              <a:extLst>
                <a:ext uri="{FF2B5EF4-FFF2-40B4-BE49-F238E27FC236}">
                  <a16:creationId xmlns:a16="http://schemas.microsoft.com/office/drawing/2014/main" id="{0EE9F51A-73CE-4B30-9372-761B8FBAED47}"/>
                </a:ext>
              </a:extLst>
            </p:cNvPr>
            <p:cNvSpPr txBox="1"/>
            <p:nvPr/>
          </p:nvSpPr>
          <p:spPr>
            <a:xfrm>
              <a:off x="6300933" y="4694219"/>
              <a:ext cx="2680644" cy="353943"/>
            </a:xfrm>
            <a:prstGeom prst="rect">
              <a:avLst/>
            </a:prstGeom>
            <a:noFill/>
            <a:ln>
              <a:noFill/>
            </a:ln>
          </p:spPr>
          <p:txBody>
            <a:bodyPr spcFirstLastPara="1" wrap="square" lIns="0" tIns="0" rIns="0" bIns="0" anchor="t" anchorCtr="0">
              <a:spAutoFit/>
            </a:bodyPr>
            <a:lstStyle/>
            <a:p>
              <a:pPr algn="r">
                <a:lnSpc>
                  <a:spcPct val="115000"/>
                </a:lnSpc>
              </a:pPr>
              <a:r>
                <a:rPr lang="en-US" sz="2000" b="1" spc="220" dirty="0">
                  <a:solidFill>
                    <a:srgbClr val="007E80"/>
                  </a:solidFill>
                  <a:latin typeface="Verdana" panose="020B0604030504040204" pitchFamily="34" charset="0"/>
                  <a:ea typeface="Verdana" panose="020B0604030504040204" pitchFamily="34" charset="0"/>
                  <a:cs typeface="72 Black" panose="020B0A04030603020204" pitchFamily="34" charset="0"/>
                  <a:sym typeface="Century Gothic"/>
                </a:rPr>
                <a:t>($1.297.168,9)</a:t>
              </a:r>
            </a:p>
          </p:txBody>
        </p:sp>
      </p:grpSp>
      <p:grpSp>
        <p:nvGrpSpPr>
          <p:cNvPr id="3" name="Grupo 2">
            <a:extLst>
              <a:ext uri="{FF2B5EF4-FFF2-40B4-BE49-F238E27FC236}">
                <a16:creationId xmlns:a16="http://schemas.microsoft.com/office/drawing/2014/main" id="{87EDF62F-3C12-168D-19FA-F72EFF27241F}"/>
              </a:ext>
            </a:extLst>
          </p:cNvPr>
          <p:cNvGrpSpPr/>
          <p:nvPr/>
        </p:nvGrpSpPr>
        <p:grpSpPr>
          <a:xfrm>
            <a:off x="3898232" y="5567364"/>
            <a:ext cx="2001044" cy="995202"/>
            <a:chOff x="3898232" y="5437577"/>
            <a:chExt cx="2001044" cy="995202"/>
          </a:xfrm>
        </p:grpSpPr>
        <p:sp>
          <p:nvSpPr>
            <p:cNvPr id="62" name="Google Shape;102;p13">
              <a:extLst>
                <a:ext uri="{FF2B5EF4-FFF2-40B4-BE49-F238E27FC236}">
                  <a16:creationId xmlns:a16="http://schemas.microsoft.com/office/drawing/2014/main" id="{678D2B4B-20E9-4729-9E3E-B9126B0B01D2}"/>
                </a:ext>
              </a:extLst>
            </p:cNvPr>
            <p:cNvSpPr txBox="1"/>
            <p:nvPr/>
          </p:nvSpPr>
          <p:spPr>
            <a:xfrm>
              <a:off x="4131646" y="5437577"/>
              <a:ext cx="1684976" cy="704874"/>
            </a:xfrm>
            <a:prstGeom prst="roundRect">
              <a:avLst/>
            </a:prstGeom>
            <a:noFill/>
            <a:ln>
              <a:noFill/>
            </a:ln>
          </p:spPr>
          <p:txBody>
            <a:bodyPr spcFirstLastPara="1" wrap="square" lIns="0" tIns="0" rIns="0" bIns="0" anchor="t" anchorCtr="0">
              <a:spAutoFit/>
            </a:bodyPr>
            <a:lstStyle/>
            <a:p>
              <a:pPr algn="ctr">
                <a:lnSpc>
                  <a:spcPct val="115000"/>
                </a:lnSpc>
              </a:pPr>
              <a:r>
                <a:rPr lang="en-US" b="1" dirty="0">
                  <a:solidFill>
                    <a:srgbClr val="2FCB7D"/>
                  </a:solidFill>
                  <a:latin typeface="Verdana" panose="020B0604030504040204" pitchFamily="34" charset="0"/>
                  <a:ea typeface="Verdana" panose="020B0604030504040204" pitchFamily="34" charset="0"/>
                  <a:cs typeface="Century Gothic"/>
                  <a:sym typeface="Century Gothic"/>
                </a:rPr>
                <a:t>Nivel Territorial</a:t>
              </a:r>
            </a:p>
          </p:txBody>
        </p:sp>
        <p:sp>
          <p:nvSpPr>
            <p:cNvPr id="64" name="Google Shape;102;p13">
              <a:extLst>
                <a:ext uri="{FF2B5EF4-FFF2-40B4-BE49-F238E27FC236}">
                  <a16:creationId xmlns:a16="http://schemas.microsoft.com/office/drawing/2014/main" id="{9EAD357E-B3A7-479F-910D-CF6AAC251278}"/>
                </a:ext>
              </a:extLst>
            </p:cNvPr>
            <p:cNvSpPr txBox="1"/>
            <p:nvPr/>
          </p:nvSpPr>
          <p:spPr>
            <a:xfrm>
              <a:off x="3898232" y="6078836"/>
              <a:ext cx="2001044" cy="353943"/>
            </a:xfrm>
            <a:prstGeom prst="rect">
              <a:avLst/>
            </a:prstGeom>
            <a:noFill/>
            <a:ln>
              <a:noFill/>
            </a:ln>
          </p:spPr>
          <p:txBody>
            <a:bodyPr spcFirstLastPara="1" wrap="square" lIns="0" tIns="0" rIns="0" bIns="0" anchor="t" anchorCtr="0">
              <a:spAutoFit/>
            </a:bodyPr>
            <a:lstStyle/>
            <a:p>
              <a:pPr algn="r">
                <a:lnSpc>
                  <a:spcPct val="115000"/>
                </a:lnSpc>
              </a:pPr>
              <a:r>
                <a:rPr lang="en-US" sz="2000" b="1" spc="220" dirty="0">
                  <a:solidFill>
                    <a:srgbClr val="2FCB7D"/>
                  </a:solidFill>
                  <a:latin typeface="Verdana" panose="020B0604030504040204" pitchFamily="34" charset="0"/>
                  <a:ea typeface="Verdana" panose="020B0604030504040204" pitchFamily="34" charset="0"/>
                  <a:cs typeface="72 Black" panose="020B0A04030603020204" pitchFamily="34" charset="0"/>
                  <a:sym typeface="Century Gothic"/>
                </a:rPr>
                <a:t>$603.765,5</a:t>
              </a:r>
            </a:p>
          </p:txBody>
        </p:sp>
      </p:grpSp>
      <p:sp>
        <p:nvSpPr>
          <p:cNvPr id="65" name="Google Shape;103;p13">
            <a:extLst>
              <a:ext uri="{FF2B5EF4-FFF2-40B4-BE49-F238E27FC236}">
                <a16:creationId xmlns:a16="http://schemas.microsoft.com/office/drawing/2014/main" id="{BD569A54-7936-4BA8-92B3-C427837EC474}"/>
              </a:ext>
            </a:extLst>
          </p:cNvPr>
          <p:cNvSpPr txBox="1"/>
          <p:nvPr/>
        </p:nvSpPr>
        <p:spPr>
          <a:xfrm>
            <a:off x="2154256" y="4354899"/>
            <a:ext cx="4267618" cy="865749"/>
          </a:xfrm>
          <a:prstGeom prst="roundRect">
            <a:avLst/>
          </a:prstGeom>
          <a:solidFill>
            <a:schemeClr val="bg1">
              <a:lumMod val="95000"/>
            </a:schemeClr>
          </a:solidFill>
          <a:ln>
            <a:noFill/>
          </a:ln>
        </p:spPr>
        <p:txBody>
          <a:bodyPr spcFirstLastPara="1" wrap="square" lIns="72000" tIns="72000" rIns="72000" bIns="72000" anchor="t" anchorCtr="0">
            <a:spAutoFit/>
          </a:bodyPr>
          <a:lstStyle/>
          <a:p>
            <a:pPr algn="just">
              <a:lnSpc>
                <a:spcPct val="115000"/>
              </a:lnSpc>
            </a:pPr>
            <a:r>
              <a:rPr lang="es-ES" sz="900" dirty="0">
                <a:solidFill>
                  <a:srgbClr val="453C5C"/>
                </a:solidFill>
                <a:latin typeface="Verdana" panose="020B0604030504040204" pitchFamily="34" charset="0"/>
                <a:ea typeface="Verdana" panose="020B0604030504040204" pitchFamily="34" charset="0"/>
                <a:cs typeface="Century Gothic"/>
                <a:sym typeface="Century Gothic"/>
              </a:rPr>
              <a:t>En este nivel, </a:t>
            </a:r>
            <a:r>
              <a:rPr lang="es-ES" sz="900" b="1" dirty="0">
                <a:solidFill>
                  <a:srgbClr val="007E80"/>
                </a:solidFill>
                <a:latin typeface="Verdana" panose="020B0604030504040204" pitchFamily="34" charset="0"/>
                <a:ea typeface="Verdana" panose="020B0604030504040204" pitchFamily="34" charset="0"/>
                <a:cs typeface="Century Gothic"/>
                <a:sym typeface="Century Gothic"/>
              </a:rPr>
              <a:t>344</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 entidades reportaron saldos en el Patrimonio, este presenta una disminución de </a:t>
            </a:r>
            <a:r>
              <a:rPr lang="es-ES" sz="900" b="1" dirty="0">
                <a:solidFill>
                  <a:srgbClr val="007E80"/>
                </a:solidFill>
                <a:latin typeface="Verdana" panose="020B0604030504040204" pitchFamily="34" charset="0"/>
                <a:ea typeface="Verdana" panose="020B0604030504040204" pitchFamily="34" charset="0"/>
                <a:sym typeface="Century Gothic"/>
              </a:rPr>
              <a:t>($47.414,6)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con respecto a diciembre de 2023. Esta variación obedece principalmente a la disminución del Resultado consolidado del ejercicio en un </a:t>
            </a:r>
            <a:r>
              <a:rPr lang="es-ES" sz="900" b="1" dirty="0">
                <a:solidFill>
                  <a:schemeClr val="accent2"/>
                </a:solidFill>
                <a:latin typeface="Verdana" panose="020B0604030504040204" pitchFamily="34" charset="0"/>
                <a:ea typeface="Verdana" panose="020B0604030504040204" pitchFamily="34" charset="0"/>
                <a:cs typeface="Century Gothic"/>
                <a:sym typeface="Century Gothic"/>
              </a:rPr>
              <a:t>(437,9%)</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a:t>
            </a:r>
            <a:endParaRPr lang="es-ES" sz="900" dirty="0">
              <a:solidFill>
                <a:srgbClr val="453C5C"/>
              </a:solidFill>
              <a:latin typeface="Verdana" panose="020B0604030504040204" pitchFamily="34" charset="0"/>
              <a:ea typeface="Verdana" panose="020B0604030504040204" pitchFamily="34" charset="0"/>
            </a:endParaRPr>
          </a:p>
        </p:txBody>
      </p:sp>
      <p:sp>
        <p:nvSpPr>
          <p:cNvPr id="66" name="Google Shape;103;p13">
            <a:extLst>
              <a:ext uri="{FF2B5EF4-FFF2-40B4-BE49-F238E27FC236}">
                <a16:creationId xmlns:a16="http://schemas.microsoft.com/office/drawing/2014/main" id="{D297E4FE-334F-4591-A6DB-486B680345E4}"/>
              </a:ext>
            </a:extLst>
          </p:cNvPr>
          <p:cNvSpPr txBox="1"/>
          <p:nvPr/>
        </p:nvSpPr>
        <p:spPr>
          <a:xfrm>
            <a:off x="5945072" y="5380274"/>
            <a:ext cx="3053686" cy="1394404"/>
          </a:xfrm>
          <a:prstGeom prst="roundRect">
            <a:avLst/>
          </a:prstGeom>
          <a:solidFill>
            <a:schemeClr val="bg1">
              <a:lumMod val="95000"/>
            </a:schemeClr>
          </a:solidFill>
          <a:ln>
            <a:noFill/>
          </a:ln>
        </p:spPr>
        <p:txBody>
          <a:bodyPr spcFirstLastPara="1" wrap="square" lIns="72000" tIns="72000" rIns="72000" bIns="72000" anchor="t" anchorCtr="0">
            <a:spAutoFit/>
          </a:bodyPr>
          <a:lstStyle/>
          <a:p>
            <a:pPr algn="just">
              <a:lnSpc>
                <a:spcPct val="115000"/>
              </a:lnSpc>
            </a:pPr>
            <a:r>
              <a:rPr lang="es-ES" sz="900" dirty="0">
                <a:solidFill>
                  <a:srgbClr val="453C5C"/>
                </a:solidFill>
                <a:latin typeface="Verdana" panose="020B0604030504040204" pitchFamily="34" charset="0"/>
                <a:ea typeface="Verdana" panose="020B0604030504040204" pitchFamily="34" charset="0"/>
                <a:cs typeface="Century Gothic"/>
                <a:sym typeface="Century Gothic"/>
              </a:rPr>
              <a:t>En este nivel, </a:t>
            </a:r>
            <a:r>
              <a:rPr lang="es-ES" sz="900" b="1" dirty="0">
                <a:solidFill>
                  <a:srgbClr val="2FCB7D"/>
                </a:solidFill>
                <a:latin typeface="Verdana" panose="020B0604030504040204" pitchFamily="34" charset="0"/>
                <a:ea typeface="Verdana" panose="020B0604030504040204" pitchFamily="34" charset="0"/>
                <a:sym typeface="Century Gothic"/>
              </a:rPr>
              <a:t>3.641</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 entidades reportaron saldos en el Patrimonio, este presenta un incremento de</a:t>
            </a:r>
            <a:r>
              <a:rPr lang="es-ES" sz="900" b="1" dirty="0">
                <a:solidFill>
                  <a:srgbClr val="2FCB7D"/>
                </a:solidFill>
                <a:latin typeface="Verdana" panose="020B0604030504040204" pitchFamily="34" charset="0"/>
                <a:ea typeface="Verdana" panose="020B0604030504040204" pitchFamily="34" charset="0"/>
                <a:cs typeface="Century Gothic"/>
                <a:sym typeface="Century Gothic"/>
              </a:rPr>
              <a:t> </a:t>
            </a:r>
            <a:r>
              <a:rPr lang="es-ES" sz="900" b="1" dirty="0">
                <a:solidFill>
                  <a:srgbClr val="2FCB7D"/>
                </a:solidFill>
                <a:latin typeface="Verdana" panose="020B0604030504040204" pitchFamily="34" charset="0"/>
                <a:ea typeface="Verdana" panose="020B0604030504040204" pitchFamily="34" charset="0"/>
                <a:sym typeface="Century Gothic"/>
              </a:rPr>
              <a:t>$51.741,8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con respecto a diciembre de 2023. Los grupos Patrimonio de las entidades de gobierno y Resultados consolidados del ejercicio, son los que tienen mayor impacto en este incremento.</a:t>
            </a:r>
            <a:endParaRPr lang="es-ES" sz="900" dirty="0">
              <a:solidFill>
                <a:srgbClr val="453C5C"/>
              </a:solidFill>
              <a:latin typeface="Verdana" panose="020B0604030504040204" pitchFamily="34" charset="0"/>
              <a:ea typeface="Verdana" panose="020B0604030504040204" pitchFamily="34" charset="0"/>
            </a:endParaRPr>
          </a:p>
        </p:txBody>
      </p:sp>
      <p:sp>
        <p:nvSpPr>
          <p:cNvPr id="72" name="Google Shape;103;p13">
            <a:extLst>
              <a:ext uri="{FF2B5EF4-FFF2-40B4-BE49-F238E27FC236}">
                <a16:creationId xmlns:a16="http://schemas.microsoft.com/office/drawing/2014/main" id="{16EBD80E-73A2-4595-BE49-113CBB058E76}"/>
              </a:ext>
            </a:extLst>
          </p:cNvPr>
          <p:cNvSpPr txBox="1"/>
          <p:nvPr/>
        </p:nvSpPr>
        <p:spPr>
          <a:xfrm>
            <a:off x="5056743" y="3060269"/>
            <a:ext cx="3942016" cy="1218186"/>
          </a:xfrm>
          <a:prstGeom prst="roundRect">
            <a:avLst/>
          </a:prstGeom>
          <a:solidFill>
            <a:schemeClr val="bg1">
              <a:lumMod val="95000"/>
            </a:schemeClr>
          </a:solidFill>
          <a:ln>
            <a:noFill/>
          </a:ln>
        </p:spPr>
        <p:txBody>
          <a:bodyPr spcFirstLastPara="1" wrap="square" lIns="72000" tIns="72000" rIns="72000" bIns="72000" anchor="t" anchorCtr="0">
            <a:spAutoFit/>
          </a:bodyPr>
          <a:lstStyle/>
          <a:p>
            <a:pPr algn="just">
              <a:lnSpc>
                <a:spcPct val="115000"/>
              </a:lnSpc>
            </a:pPr>
            <a:r>
              <a:rPr lang="es-ES" sz="900" b="1" dirty="0">
                <a:solidFill>
                  <a:srgbClr val="FB6900"/>
                </a:solidFill>
                <a:latin typeface="Verdana" panose="020B0604030504040204" pitchFamily="34" charset="0"/>
                <a:ea typeface="Verdana" panose="020B0604030504040204" pitchFamily="34" charset="0"/>
                <a:sym typeface="Century Gothic"/>
              </a:rPr>
              <a:t>3.987 </a:t>
            </a:r>
            <a:r>
              <a:rPr lang="es-ES" sz="900" dirty="0">
                <a:solidFill>
                  <a:srgbClr val="453C5C"/>
                </a:solidFill>
                <a:latin typeface="Verdana" panose="020B0604030504040204" pitchFamily="34" charset="0"/>
                <a:ea typeface="Verdana" panose="020B0604030504040204" pitchFamily="34" charset="0"/>
                <a:sym typeface="Century Gothic"/>
              </a:rPr>
              <a:t>entidades reportaron saldos en el Patrimonio, que presenta un incremento de </a:t>
            </a:r>
            <a:r>
              <a:rPr lang="es-ES" sz="900" b="1" dirty="0">
                <a:solidFill>
                  <a:srgbClr val="FB6900"/>
                </a:solidFill>
                <a:latin typeface="Verdana" panose="020B0604030504040204" pitchFamily="34" charset="0"/>
                <a:ea typeface="Verdana" panose="020B0604030504040204" pitchFamily="34" charset="0"/>
                <a:sym typeface="Century Gothic"/>
              </a:rPr>
              <a:t>$32.278,5</a:t>
            </a:r>
            <a:r>
              <a:rPr lang="es-ES" sz="900" dirty="0">
                <a:solidFill>
                  <a:srgbClr val="453C5C"/>
                </a:solidFill>
                <a:latin typeface="Verdana" panose="020B0604030504040204" pitchFamily="34" charset="0"/>
                <a:ea typeface="Verdana" panose="020B0604030504040204" pitchFamily="34" charset="0"/>
                <a:sym typeface="Century Gothic"/>
              </a:rPr>
              <a:t> con respecto a diciembre de 2023. Esta variación obedece principalmente al aumento en los conceptos Patrimonio de las entidades de gobierno y de las empresas, contrarrestado por la disminución en el Resultado del ejercicio. </a:t>
            </a:r>
          </a:p>
        </p:txBody>
      </p:sp>
      <p:grpSp>
        <p:nvGrpSpPr>
          <p:cNvPr id="7" name="Grupo 6">
            <a:extLst>
              <a:ext uri="{FF2B5EF4-FFF2-40B4-BE49-F238E27FC236}">
                <a16:creationId xmlns:a16="http://schemas.microsoft.com/office/drawing/2014/main" id="{5CBD2DFC-FE83-08F4-10C9-EAEB0973FA44}"/>
              </a:ext>
            </a:extLst>
          </p:cNvPr>
          <p:cNvGrpSpPr/>
          <p:nvPr/>
        </p:nvGrpSpPr>
        <p:grpSpPr>
          <a:xfrm>
            <a:off x="2643324" y="3115730"/>
            <a:ext cx="2376864" cy="971265"/>
            <a:chOff x="2643324" y="3057148"/>
            <a:chExt cx="2376864" cy="971265"/>
          </a:xfrm>
        </p:grpSpPr>
        <p:sp>
          <p:nvSpPr>
            <p:cNvPr id="74" name="Google Shape;931;p23">
              <a:extLst>
                <a:ext uri="{FF2B5EF4-FFF2-40B4-BE49-F238E27FC236}">
                  <a16:creationId xmlns:a16="http://schemas.microsoft.com/office/drawing/2014/main" id="{FD3C9A3E-CFBA-4130-8BA9-774C4F331B20}"/>
                </a:ext>
              </a:extLst>
            </p:cNvPr>
            <p:cNvSpPr txBox="1"/>
            <p:nvPr/>
          </p:nvSpPr>
          <p:spPr>
            <a:xfrm>
              <a:off x="2643324" y="3674470"/>
              <a:ext cx="2376864" cy="3539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a:lnSpc>
                  <a:spcPct val="115000"/>
                </a:lnSpc>
                <a:defRPr sz="2358" b="1">
                  <a:solidFill>
                    <a:srgbClr val="FB6900"/>
                  </a:solidFill>
                  <a:latin typeface="Verdana" panose="020B0604030504040204" pitchFamily="34" charset="0"/>
                  <a:ea typeface="Verdana" panose="020B0604030504040204" pitchFamily="34" charset="0"/>
                  <a:cs typeface="Century Gothic"/>
                </a:defRPr>
              </a:lvl1pPr>
            </a:lstStyle>
            <a:p>
              <a:pPr algn="ctr"/>
              <a:r>
                <a:rPr lang="en-US" sz="2000" spc="220" dirty="0">
                  <a:sym typeface="Montserrat Black"/>
                </a:rPr>
                <a:t>($535.418,2)</a:t>
              </a:r>
              <a:endParaRPr lang="en-US" sz="2000" spc="220" dirty="0"/>
            </a:p>
          </p:txBody>
        </p:sp>
        <p:sp>
          <p:nvSpPr>
            <p:cNvPr id="81" name="Google Shape;102;p13">
              <a:extLst>
                <a:ext uri="{FF2B5EF4-FFF2-40B4-BE49-F238E27FC236}">
                  <a16:creationId xmlns:a16="http://schemas.microsoft.com/office/drawing/2014/main" id="{0B42150A-C8E2-4109-AFFE-688F43279B05}"/>
                </a:ext>
              </a:extLst>
            </p:cNvPr>
            <p:cNvSpPr txBox="1"/>
            <p:nvPr/>
          </p:nvSpPr>
          <p:spPr>
            <a:xfrm>
              <a:off x="2994360" y="3057148"/>
              <a:ext cx="1674793" cy="704874"/>
            </a:xfrm>
            <a:prstGeom prst="roundRect">
              <a:avLst/>
            </a:prstGeom>
            <a:noFill/>
            <a:ln>
              <a:noFill/>
            </a:ln>
          </p:spPr>
          <p:txBody>
            <a:bodyPr spcFirstLastPara="1" wrap="square" lIns="0" tIns="0" rIns="0" bIns="0" anchor="t" anchorCtr="0">
              <a:spAutoFit/>
            </a:bodyPr>
            <a:lstStyle/>
            <a:p>
              <a:pPr algn="ctr">
                <a:lnSpc>
                  <a:spcPct val="115000"/>
                </a:lnSpc>
              </a:pPr>
              <a:r>
                <a:rPr lang="en-US" b="1" dirty="0">
                  <a:solidFill>
                    <a:srgbClr val="FB6900"/>
                  </a:solidFill>
                  <a:latin typeface="Verdana" panose="020B0604030504040204" pitchFamily="34" charset="0"/>
                  <a:ea typeface="Verdana" panose="020B0604030504040204" pitchFamily="34" charset="0"/>
                  <a:cs typeface="Century Gothic"/>
                  <a:sym typeface="Century Gothic"/>
                </a:rPr>
                <a:t>Sector Público</a:t>
              </a:r>
              <a:endParaRPr dirty="0">
                <a:solidFill>
                  <a:srgbClr val="FB6900"/>
                </a:solidFill>
                <a:latin typeface="Verdana" panose="020B0604030504040204" pitchFamily="34" charset="0"/>
                <a:ea typeface="Verdana" panose="020B0604030504040204" pitchFamily="34" charset="0"/>
              </a:endParaRPr>
            </a:p>
          </p:txBody>
        </p:sp>
      </p:grpSp>
      <p:sp>
        <p:nvSpPr>
          <p:cNvPr id="49" name="Google Shape;96;p13">
            <a:extLst>
              <a:ext uri="{FF2B5EF4-FFF2-40B4-BE49-F238E27FC236}">
                <a16:creationId xmlns:a16="http://schemas.microsoft.com/office/drawing/2014/main" id="{B7851A76-44C5-4FBB-BD33-3A32C950485B}"/>
              </a:ext>
            </a:extLst>
          </p:cNvPr>
          <p:cNvSpPr txBox="1"/>
          <p:nvPr/>
        </p:nvSpPr>
        <p:spPr>
          <a:xfrm>
            <a:off x="266036" y="5132805"/>
            <a:ext cx="1361176" cy="315151"/>
          </a:xfrm>
          <a:prstGeom prst="rect">
            <a:avLst/>
          </a:prstGeom>
          <a:noFill/>
          <a:ln>
            <a:noFill/>
          </a:ln>
        </p:spPr>
        <p:txBody>
          <a:bodyPr spcFirstLastPara="1" wrap="square" lIns="0" tIns="0" rIns="0" bIns="0" anchor="t" anchorCtr="0">
            <a:spAutoFit/>
          </a:bodyPr>
          <a:lstStyle/>
          <a:p>
            <a:pPr>
              <a:lnSpc>
                <a:spcPct val="128000"/>
              </a:lnSpc>
            </a:pPr>
            <a:r>
              <a:rPr lang="es-CO" sz="1600"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1600" dirty="0">
              <a:latin typeface="Verdana" panose="020B0604030504040204" pitchFamily="34" charset="0"/>
              <a:ea typeface="Verdana" panose="020B0604030504040204" pitchFamily="34" charset="0"/>
            </a:endParaRPr>
          </a:p>
        </p:txBody>
      </p:sp>
      <p:sp>
        <p:nvSpPr>
          <p:cNvPr id="45" name="Cuadro Derechos de autor">
            <a:extLst>
              <a:ext uri="{FF2B5EF4-FFF2-40B4-BE49-F238E27FC236}">
                <a16:creationId xmlns:a16="http://schemas.microsoft.com/office/drawing/2014/main" id="{8530E474-B830-E311-2A3F-2E417D6C7A5F}"/>
              </a:ext>
            </a:extLst>
          </p:cNvPr>
          <p:cNvSpPr txBox="1"/>
          <p:nvPr/>
        </p:nvSpPr>
        <p:spPr>
          <a:xfrm>
            <a:off x="16161" y="2524900"/>
            <a:ext cx="2549194" cy="551433"/>
          </a:xfrm>
          <a:prstGeom prst="rect">
            <a:avLst/>
          </a:prstGeom>
          <a:noFill/>
          <a:ln>
            <a:noFill/>
          </a:ln>
        </p:spPr>
        <p:txBody>
          <a:bodyPr spcFirstLastPara="1" wrap="square" lIns="0" tIns="0" rIns="0" bIns="0" anchor="t" anchorCtr="0">
            <a:spAutoFit/>
          </a:bodyPr>
          <a:lstStyle/>
          <a:p>
            <a:pPr algn="ctr">
              <a:lnSpc>
                <a:spcPct val="128028"/>
              </a:lnSpc>
            </a:pPr>
            <a:r>
              <a:rPr lang="en-US" sz="700" dirty="0" err="1">
                <a:solidFill>
                  <a:srgbClr val="FFFFFF"/>
                </a:solidFill>
                <a:latin typeface="+mj-lt"/>
                <a:ea typeface="Century Gothic"/>
                <a:cs typeface="Century Gothic"/>
                <a:sym typeface="Century Gothic"/>
              </a:rPr>
              <a:t>Orquídea</a:t>
            </a:r>
            <a:r>
              <a:rPr lang="en-US" sz="700" dirty="0">
                <a:solidFill>
                  <a:srgbClr val="FFFFFF"/>
                </a:solidFill>
                <a:latin typeface="+mj-lt"/>
                <a:ea typeface="Century Gothic"/>
                <a:cs typeface="Century Gothic"/>
                <a:sym typeface="Century Gothic"/>
              </a:rPr>
              <a:t> </a:t>
            </a:r>
            <a:r>
              <a:rPr lang="es-CO" sz="700" b="0" i="0" dirty="0" err="1">
                <a:solidFill>
                  <a:srgbClr val="FFFFFF"/>
                </a:solidFill>
                <a:effectLst/>
                <a:latin typeface="+mj-lt"/>
              </a:rPr>
              <a:t>Lycomormium</a:t>
            </a:r>
            <a:r>
              <a:rPr lang="es-CO" sz="700" b="0" i="0" dirty="0">
                <a:solidFill>
                  <a:srgbClr val="FFFFFF"/>
                </a:solidFill>
                <a:effectLst/>
                <a:latin typeface="+mj-lt"/>
              </a:rPr>
              <a:t> </a:t>
            </a:r>
            <a:r>
              <a:rPr lang="es-CO" sz="700" b="0" i="0" dirty="0" err="1">
                <a:solidFill>
                  <a:srgbClr val="FFFFFF"/>
                </a:solidFill>
                <a:effectLst/>
                <a:latin typeface="+mj-lt"/>
              </a:rPr>
              <a:t>squalidum</a:t>
            </a:r>
            <a:endParaRPr lang="es-CO" sz="700" b="0" i="0" dirty="0">
              <a:solidFill>
                <a:srgbClr val="FFFFFF"/>
              </a:solidFill>
              <a:effectLst/>
              <a:latin typeface="+mj-lt"/>
            </a:endParaRPr>
          </a:p>
          <a:p>
            <a:pPr algn="ctr">
              <a:lnSpc>
                <a:spcPct val="128028"/>
              </a:lnSpc>
            </a:pPr>
            <a:r>
              <a:rPr lang="en-US" sz="700" dirty="0">
                <a:solidFill>
                  <a:srgbClr val="FFFFFF"/>
                </a:solidFill>
                <a:latin typeface="+mj-lt"/>
                <a:ea typeface="Century Gothic"/>
                <a:cs typeface="Century Gothic"/>
                <a:sym typeface="Century Gothic"/>
              </a:rPr>
              <a:t>Imagen de </a:t>
            </a:r>
            <a:r>
              <a:rPr lang="en-US" sz="700" dirty="0" err="1">
                <a:solidFill>
                  <a:srgbClr val="FFFFFF"/>
                </a:solidFill>
                <a:latin typeface="+mj-lt"/>
                <a:ea typeface="Century Gothic"/>
                <a:cs typeface="Century Gothic"/>
                <a:sym typeface="Century Gothic"/>
              </a:rPr>
              <a:t>Orchi</a:t>
            </a:r>
            <a:r>
              <a:rPr lang="en-US" sz="700" dirty="0">
                <a:solidFill>
                  <a:srgbClr val="FFFFFF"/>
                </a:solidFill>
                <a:latin typeface="+mj-lt"/>
                <a:ea typeface="Century Gothic"/>
                <a:cs typeface="Century Gothic"/>
                <a:sym typeface="Century Gothic"/>
              </a:rPr>
              <a:t>, CC BY-SA 3.0 &lt;http://creativecommons.org/licenses/by-sa/3.0/&gt;, via Wikimedia Commons</a:t>
            </a:r>
            <a:endParaRPr lang="en-US" sz="700" dirty="0">
              <a:solidFill>
                <a:srgbClr val="FFFFFF"/>
              </a:solidFill>
              <a:latin typeface="+mj-lt"/>
            </a:endParaRPr>
          </a:p>
        </p:txBody>
      </p:sp>
      <p:pic>
        <p:nvPicPr>
          <p:cNvPr id="4" name="Imagen 3">
            <a:extLst>
              <a:ext uri="{FF2B5EF4-FFF2-40B4-BE49-F238E27FC236}">
                <a16:creationId xmlns:a16="http://schemas.microsoft.com/office/drawing/2014/main" id="{BB7FA257-52C3-A017-2199-B12F34015BC0}"/>
              </a:ext>
            </a:extLst>
          </p:cNvPr>
          <p:cNvPicPr>
            <a:picLocks noChangeAspect="1"/>
          </p:cNvPicPr>
          <p:nvPr/>
        </p:nvPicPr>
        <p:blipFill>
          <a:blip r:embed="rId5"/>
          <a:stretch>
            <a:fillRect/>
          </a:stretch>
        </p:blipFill>
        <p:spPr>
          <a:xfrm>
            <a:off x="3608709" y="919907"/>
            <a:ext cx="5421577" cy="2009775"/>
          </a:xfrm>
          <a:prstGeom prst="rect">
            <a:avLst/>
          </a:prstGeom>
        </p:spPr>
      </p:pic>
      <p:grpSp>
        <p:nvGrpSpPr>
          <p:cNvPr id="5" name="Grupo 4">
            <a:extLst>
              <a:ext uri="{FF2B5EF4-FFF2-40B4-BE49-F238E27FC236}">
                <a16:creationId xmlns:a16="http://schemas.microsoft.com/office/drawing/2014/main" id="{D2AD3263-21CF-E5AE-06BB-17CF26F13E51}"/>
              </a:ext>
            </a:extLst>
          </p:cNvPr>
          <p:cNvGrpSpPr/>
          <p:nvPr/>
        </p:nvGrpSpPr>
        <p:grpSpPr>
          <a:xfrm>
            <a:off x="-667350" y="4978676"/>
            <a:ext cx="6174357" cy="2090886"/>
            <a:chOff x="0" y="0"/>
            <a:chExt cx="6174357" cy="2090886"/>
          </a:xfrm>
        </p:grpSpPr>
        <p:grpSp>
          <p:nvGrpSpPr>
            <p:cNvPr id="6" name="Grupo 5">
              <a:extLst>
                <a:ext uri="{FF2B5EF4-FFF2-40B4-BE49-F238E27FC236}">
                  <a16:creationId xmlns:a16="http://schemas.microsoft.com/office/drawing/2014/main" id="{613F018F-FB43-4C95-A612-5443FAF9573D}"/>
                </a:ext>
              </a:extLst>
            </p:cNvPr>
            <p:cNvGrpSpPr/>
            <p:nvPr/>
          </p:nvGrpSpPr>
          <p:grpSpPr>
            <a:xfrm>
              <a:off x="0" y="0"/>
              <a:ext cx="6174357" cy="2090886"/>
              <a:chOff x="0" y="0"/>
              <a:chExt cx="6793479" cy="2090890"/>
            </a:xfrm>
          </p:grpSpPr>
          <p:grpSp>
            <p:nvGrpSpPr>
              <p:cNvPr id="10" name="Grupo 9">
                <a:extLst>
                  <a:ext uri="{FF2B5EF4-FFF2-40B4-BE49-F238E27FC236}">
                    <a16:creationId xmlns:a16="http://schemas.microsoft.com/office/drawing/2014/main" id="{D51BAF77-CCBE-4EF7-B9DF-694877730926}"/>
                  </a:ext>
                </a:extLst>
              </p:cNvPr>
              <p:cNvGrpSpPr/>
              <p:nvPr/>
            </p:nvGrpSpPr>
            <p:grpSpPr>
              <a:xfrm>
                <a:off x="0" y="0"/>
                <a:ext cx="6793479" cy="2090890"/>
                <a:chOff x="0" y="0"/>
                <a:chExt cx="5606583" cy="2087376"/>
              </a:xfrm>
            </p:grpSpPr>
            <p:graphicFrame>
              <p:nvGraphicFramePr>
                <p:cNvPr id="13" name="Gráfico 12">
                  <a:extLst>
                    <a:ext uri="{FF2B5EF4-FFF2-40B4-BE49-F238E27FC236}">
                      <a16:creationId xmlns:a16="http://schemas.microsoft.com/office/drawing/2014/main" id="{7DC892DB-61C1-4396-8FBC-BE2EC3902353}"/>
                    </a:ext>
                  </a:extLst>
                </p:cNvPr>
                <p:cNvGraphicFramePr/>
                <p:nvPr>
                  <p:extLst>
                    <p:ext uri="{D42A27DB-BD31-4B8C-83A1-F6EECF244321}">
                      <p14:modId xmlns:p14="http://schemas.microsoft.com/office/powerpoint/2010/main" val="1532997009"/>
                    </p:ext>
                  </p:extLst>
                </p:nvPr>
              </p:nvGraphicFramePr>
              <p:xfrm>
                <a:off x="0" y="0"/>
                <a:ext cx="5606583" cy="2087376"/>
              </p:xfrm>
              <a:graphic>
                <a:graphicData uri="http://schemas.openxmlformats.org/drawingml/2006/chart">
                  <c:chart xmlns:c="http://schemas.openxmlformats.org/drawingml/2006/chart" xmlns:r="http://schemas.openxmlformats.org/officeDocument/2006/relationships" r:id="rId6"/>
                </a:graphicData>
              </a:graphic>
            </p:graphicFrame>
            <p:sp>
              <p:nvSpPr>
                <p:cNvPr id="14" name="CuadroTexto 16">
                  <a:extLst>
                    <a:ext uri="{FF2B5EF4-FFF2-40B4-BE49-F238E27FC236}">
                      <a16:creationId xmlns:a16="http://schemas.microsoft.com/office/drawing/2014/main" id="{FF7CCC34-4F8E-451A-AD9E-46CEF9968B76}"/>
                    </a:ext>
                  </a:extLst>
                </p:cNvPr>
                <p:cNvSpPr txBox="1"/>
                <p:nvPr/>
              </p:nvSpPr>
              <p:spPr>
                <a:xfrm rot="430658">
                  <a:off x="866205" y="1251432"/>
                  <a:ext cx="580788" cy="1936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a:solidFill>
                      <a:schemeClr val="bg1">
                        <a:lumMod val="25000"/>
                      </a:schemeClr>
                    </a:solidFill>
                    <a:latin typeface="Verdana"/>
                    <a:ea typeface="Verdana"/>
                    <a:cs typeface="+mn-cs"/>
                  </a:endParaRPr>
                </a:p>
              </p:txBody>
            </p:sp>
          </p:grpSp>
          <p:sp>
            <p:nvSpPr>
              <p:cNvPr id="11" name="CuadroTexto 10">
                <a:extLst>
                  <a:ext uri="{FF2B5EF4-FFF2-40B4-BE49-F238E27FC236}">
                    <a16:creationId xmlns:a16="http://schemas.microsoft.com/office/drawing/2014/main" id="{87099D4C-D01F-4D69-AB1E-24A8176E50EB}"/>
                  </a:ext>
                </a:extLst>
              </p:cNvPr>
              <p:cNvSpPr txBox="1"/>
              <p:nvPr/>
            </p:nvSpPr>
            <p:spPr>
              <a:xfrm rot="430658">
                <a:off x="4015275" y="903819"/>
                <a:ext cx="685010" cy="21088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fld id="{43C75AD3-BD82-4683-80B8-6F19AE2C7AA8}" type="TxLink">
                  <a:rPr lang="en-US" sz="650" b="0" i="0" u="none" strike="noStrike">
                    <a:solidFill>
                      <a:schemeClr val="bg1">
                        <a:lumMod val="25000"/>
                      </a:schemeClr>
                    </a:solidFill>
                    <a:latin typeface="Verdana"/>
                    <a:ea typeface="Verdana"/>
                    <a:cs typeface="+mn-cs"/>
                  </a:rPr>
                  <a:pPr marL="0" indent="0"/>
                  <a:t>Sep_2024</a:t>
                </a:fld>
                <a:endParaRPr lang="es-CO" sz="650" b="0" i="0" u="none" strike="noStrike" dirty="0">
                  <a:solidFill>
                    <a:schemeClr val="bg1">
                      <a:lumMod val="25000"/>
                    </a:schemeClr>
                  </a:solidFill>
                  <a:latin typeface="Verdana"/>
                  <a:ea typeface="Verdana"/>
                  <a:cs typeface="+mn-cs"/>
                </a:endParaRPr>
              </a:p>
            </p:txBody>
          </p:sp>
        </p:grpSp>
        <p:sp>
          <p:nvSpPr>
            <p:cNvPr id="9" name="CuadroTexto 10">
              <a:extLst>
                <a:ext uri="{FF2B5EF4-FFF2-40B4-BE49-F238E27FC236}">
                  <a16:creationId xmlns:a16="http://schemas.microsoft.com/office/drawing/2014/main" id="{01B5D05F-F5E3-4F57-B16F-3EB753E3353E}"/>
                </a:ext>
              </a:extLst>
            </p:cNvPr>
            <p:cNvSpPr txBox="1"/>
            <p:nvPr/>
          </p:nvSpPr>
          <p:spPr>
            <a:xfrm rot="430658">
              <a:off x="2134858" y="1432494"/>
              <a:ext cx="602547" cy="2271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fld id="{43C75AD3-BD82-4683-80B8-6F19AE2C7AA8}" type="TxLink">
                <a:rPr lang="en-US" sz="650" b="0" i="0" u="none" strike="noStrike">
                  <a:solidFill>
                    <a:schemeClr val="bg1">
                      <a:lumMod val="25000"/>
                    </a:schemeClr>
                  </a:solidFill>
                  <a:latin typeface="Verdana"/>
                  <a:ea typeface="Verdana"/>
                  <a:cs typeface="+mn-cs"/>
                </a:rPr>
                <a:pPr marL="0" indent="0"/>
                <a:t>Sep_2024</a:t>
              </a:fld>
              <a:endParaRPr lang="es-CO" sz="650" b="0" i="0" u="none" strike="noStrike" dirty="0">
                <a:solidFill>
                  <a:schemeClr val="bg1">
                    <a:lumMod val="25000"/>
                  </a:schemeClr>
                </a:solidFill>
                <a:latin typeface="Verdana"/>
                <a:ea typeface="Verdana"/>
                <a:cs typeface="+mn-cs"/>
              </a:endParaRPr>
            </a:p>
          </p:txBody>
        </p:sp>
      </p:grpSp>
    </p:spTree>
    <p:extLst>
      <p:ext uri="{BB962C8B-B14F-4D97-AF65-F5344CB8AC3E}">
        <p14:creationId xmlns:p14="http://schemas.microsoft.com/office/powerpoint/2010/main" val="1721371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34529"/>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2" name="Elipse 1">
            <a:extLst>
              <a:ext uri="{FF2B5EF4-FFF2-40B4-BE49-F238E27FC236}">
                <a16:creationId xmlns:a16="http://schemas.microsoft.com/office/drawing/2014/main" id="{FC4220F9-005D-A041-7921-12E2F1A29B94}"/>
              </a:ext>
            </a:extLst>
          </p:cNvPr>
          <p:cNvSpPr/>
          <p:nvPr/>
        </p:nvSpPr>
        <p:spPr>
          <a:xfrm rot="793550" flipH="1">
            <a:off x="5848860" y="-446016"/>
            <a:ext cx="4154400" cy="41544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550" dirty="0"/>
          </a:p>
        </p:txBody>
      </p:sp>
      <p:sp>
        <p:nvSpPr>
          <p:cNvPr id="19" name="Arco de bloque 18">
            <a:extLst>
              <a:ext uri="{FF2B5EF4-FFF2-40B4-BE49-F238E27FC236}">
                <a16:creationId xmlns:a16="http://schemas.microsoft.com/office/drawing/2014/main" id="{37CB3D5F-33CB-4B63-A517-9B50BD197CF7}"/>
              </a:ext>
            </a:extLst>
          </p:cNvPr>
          <p:cNvSpPr/>
          <p:nvPr/>
        </p:nvSpPr>
        <p:spPr>
          <a:xfrm rot="15552619">
            <a:off x="5756817" y="-597041"/>
            <a:ext cx="4338487" cy="4338487"/>
          </a:xfrm>
          <a:prstGeom prst="blockArc">
            <a:avLst>
              <a:gd name="adj1" fmla="val 17974570"/>
              <a:gd name="adj2" fmla="val 21570687"/>
              <a:gd name="adj3" fmla="val 3708"/>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22" name="Arco de bloque 21">
            <a:extLst>
              <a:ext uri="{FF2B5EF4-FFF2-40B4-BE49-F238E27FC236}">
                <a16:creationId xmlns:a16="http://schemas.microsoft.com/office/drawing/2014/main" id="{6D42351E-9C20-48B8-97CD-9057A0AE4C98}"/>
              </a:ext>
            </a:extLst>
          </p:cNvPr>
          <p:cNvSpPr/>
          <p:nvPr/>
        </p:nvSpPr>
        <p:spPr>
          <a:xfrm rot="9152444">
            <a:off x="5868948" y="-408692"/>
            <a:ext cx="4338487" cy="4338487"/>
          </a:xfrm>
          <a:prstGeom prst="blockArc">
            <a:avLst>
              <a:gd name="adj1" fmla="val 20130524"/>
              <a:gd name="adj2" fmla="val 1190770"/>
              <a:gd name="adj3" fmla="val 6364"/>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33" name="Elipse 32">
            <a:extLst>
              <a:ext uri="{FF2B5EF4-FFF2-40B4-BE49-F238E27FC236}">
                <a16:creationId xmlns:a16="http://schemas.microsoft.com/office/drawing/2014/main" id="{E451E9E4-FFF8-49D1-93D3-E0433C89FE86}"/>
              </a:ext>
            </a:extLst>
          </p:cNvPr>
          <p:cNvSpPr/>
          <p:nvPr/>
        </p:nvSpPr>
        <p:spPr>
          <a:xfrm rot="10800000">
            <a:off x="5817997" y="-516171"/>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34" name="Elipse 33">
            <a:extLst>
              <a:ext uri="{FF2B5EF4-FFF2-40B4-BE49-F238E27FC236}">
                <a16:creationId xmlns:a16="http://schemas.microsoft.com/office/drawing/2014/main" id="{418229E0-2DB2-4892-BD01-55218A163242}"/>
              </a:ext>
            </a:extLst>
          </p:cNvPr>
          <p:cNvSpPr/>
          <p:nvPr/>
        </p:nvSpPr>
        <p:spPr>
          <a:xfrm rot="10800000">
            <a:off x="6052312" y="-241639"/>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dirty="0"/>
          </a:p>
        </p:txBody>
      </p:sp>
      <p:sp>
        <p:nvSpPr>
          <p:cNvPr id="39" name="Google Shape;94;p13">
            <a:extLst>
              <a:ext uri="{FF2B5EF4-FFF2-40B4-BE49-F238E27FC236}">
                <a16:creationId xmlns:a16="http://schemas.microsoft.com/office/drawing/2014/main" id="{6D0BDE52-9351-4B22-A550-848599EB1BB3}"/>
              </a:ext>
            </a:extLst>
          </p:cNvPr>
          <p:cNvSpPr txBox="1"/>
          <p:nvPr/>
        </p:nvSpPr>
        <p:spPr>
          <a:xfrm>
            <a:off x="79427" y="117650"/>
            <a:ext cx="5661085" cy="369332"/>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CO" sz="2400" b="1" dirty="0">
                <a:solidFill>
                  <a:srgbClr val="453C5C"/>
                </a:solidFill>
                <a:latin typeface="Verdana" panose="020B0604030504040204" pitchFamily="34" charset="0"/>
                <a:ea typeface="Verdana" panose="020B0604030504040204" pitchFamily="34" charset="0"/>
                <a:cs typeface="Century Gothic"/>
                <a:sym typeface="Century Gothic"/>
              </a:rPr>
              <a:t>Ajuste por diferencia en cambio</a:t>
            </a:r>
          </a:p>
        </p:txBody>
      </p:sp>
      <p:sp>
        <p:nvSpPr>
          <p:cNvPr id="40" name="Arco de bloque 39">
            <a:extLst>
              <a:ext uri="{FF2B5EF4-FFF2-40B4-BE49-F238E27FC236}">
                <a16:creationId xmlns:a16="http://schemas.microsoft.com/office/drawing/2014/main" id="{010D4424-AD1E-453D-9812-57613901EE79}"/>
              </a:ext>
            </a:extLst>
          </p:cNvPr>
          <p:cNvSpPr/>
          <p:nvPr/>
        </p:nvSpPr>
        <p:spPr>
          <a:xfrm rot="13104108">
            <a:off x="5795329" y="-492330"/>
            <a:ext cx="4338487" cy="4338487"/>
          </a:xfrm>
          <a:prstGeom prst="blockArc">
            <a:avLst>
              <a:gd name="adj1" fmla="val 18423654"/>
              <a:gd name="adj2" fmla="val 20843643"/>
              <a:gd name="adj3" fmla="val 4792"/>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dirty="0">
              <a:solidFill>
                <a:schemeClr val="tx1"/>
              </a:solidFill>
            </a:endParaRPr>
          </a:p>
        </p:txBody>
      </p:sp>
      <p:sp>
        <p:nvSpPr>
          <p:cNvPr id="18" name="Elipse 17">
            <a:extLst>
              <a:ext uri="{FF2B5EF4-FFF2-40B4-BE49-F238E27FC236}">
                <a16:creationId xmlns:a16="http://schemas.microsoft.com/office/drawing/2014/main" id="{2D1A0CAE-8953-40DD-9393-74F4D10EF2A3}"/>
              </a:ext>
            </a:extLst>
          </p:cNvPr>
          <p:cNvSpPr/>
          <p:nvPr/>
        </p:nvSpPr>
        <p:spPr>
          <a:xfrm rot="10800000">
            <a:off x="5930651" y="-385937"/>
            <a:ext cx="3806591"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3" name="Google Shape;94;p13">
            <a:extLst>
              <a:ext uri="{FF2B5EF4-FFF2-40B4-BE49-F238E27FC236}">
                <a16:creationId xmlns:a16="http://schemas.microsoft.com/office/drawing/2014/main" id="{F6433773-3D65-292A-6DEB-67650CE1E2C4}"/>
              </a:ext>
            </a:extLst>
          </p:cNvPr>
          <p:cNvSpPr txBox="1"/>
          <p:nvPr/>
        </p:nvSpPr>
        <p:spPr>
          <a:xfrm>
            <a:off x="5816278" y="445807"/>
            <a:ext cx="3445661" cy="1231106"/>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CO" sz="4000" b="1" dirty="0">
                <a:solidFill>
                  <a:srgbClr val="453C5C"/>
                </a:solidFill>
                <a:latin typeface="+mj-lt"/>
                <a:ea typeface="Verdana" panose="020B0604030504040204" pitchFamily="34" charset="0"/>
                <a:cs typeface="Century Gothic"/>
                <a:sym typeface="Century Gothic"/>
              </a:rPr>
              <a:t>Otros datos de interés</a:t>
            </a:r>
          </a:p>
        </p:txBody>
      </p:sp>
      <p:sp>
        <p:nvSpPr>
          <p:cNvPr id="5" name="CuadroTexto 4">
            <a:extLst>
              <a:ext uri="{FF2B5EF4-FFF2-40B4-BE49-F238E27FC236}">
                <a16:creationId xmlns:a16="http://schemas.microsoft.com/office/drawing/2014/main" id="{DF1B77DE-03A5-CDD0-FD05-A82CF8B94AB0}"/>
              </a:ext>
            </a:extLst>
          </p:cNvPr>
          <p:cNvSpPr txBox="1"/>
          <p:nvPr/>
        </p:nvSpPr>
        <p:spPr>
          <a:xfrm>
            <a:off x="6835902" y="2839176"/>
            <a:ext cx="2008860" cy="523220"/>
          </a:xfrm>
          <a:prstGeom prst="rect">
            <a:avLst/>
          </a:prstGeom>
          <a:noFill/>
        </p:spPr>
        <p:txBody>
          <a:bodyPr wrap="square">
            <a:spAutoFit/>
          </a:bodyPr>
          <a:lstStyle/>
          <a:p>
            <a:pPr algn="ctr"/>
            <a:r>
              <a:rPr lang="es-ES" sz="700" dirty="0">
                <a:solidFill>
                  <a:schemeClr val="accent1"/>
                </a:solidFill>
                <a:latin typeface="Verdana" panose="020B0604030504040204" pitchFamily="34" charset="0"/>
                <a:ea typeface="Verdana" panose="020B0604030504040204" pitchFamily="34" charset="0"/>
                <a:sym typeface="Century Gothic"/>
              </a:rPr>
              <a:t>Orquídea </a:t>
            </a:r>
            <a:r>
              <a:rPr lang="es-ES" sz="700" dirty="0" err="1">
                <a:solidFill>
                  <a:schemeClr val="accent1"/>
                </a:solidFill>
                <a:latin typeface="Verdana" panose="020B0604030504040204" pitchFamily="34" charset="0"/>
                <a:ea typeface="Verdana" panose="020B0604030504040204" pitchFamily="34" charset="0"/>
                <a:sym typeface="Century Gothic"/>
              </a:rPr>
              <a:t>Paphinia</a:t>
            </a:r>
            <a:r>
              <a:rPr lang="es-ES" sz="700" dirty="0">
                <a:solidFill>
                  <a:schemeClr val="accent1"/>
                </a:solidFill>
                <a:latin typeface="Verdana" panose="020B0604030504040204" pitchFamily="34" charset="0"/>
                <a:ea typeface="Verdana" panose="020B0604030504040204" pitchFamily="34" charset="0"/>
                <a:sym typeface="Century Gothic"/>
              </a:rPr>
              <a:t> rugosa</a:t>
            </a:r>
          </a:p>
          <a:p>
            <a:pPr algn="ctr"/>
            <a:r>
              <a:rPr lang="es-ES" sz="700" dirty="0">
                <a:solidFill>
                  <a:schemeClr val="accent1"/>
                </a:solidFill>
                <a:latin typeface="Verdana" panose="020B0604030504040204" pitchFamily="34" charset="0"/>
                <a:ea typeface="Verdana" panose="020B0604030504040204" pitchFamily="34" charset="0"/>
                <a:sym typeface="Century Gothic"/>
              </a:rPr>
              <a:t>Imagen de </a:t>
            </a:r>
            <a:r>
              <a:rPr lang="en-US" sz="700" dirty="0">
                <a:solidFill>
                  <a:schemeClr val="accent1"/>
                </a:solidFill>
                <a:latin typeface="Verdana" panose="020B0604030504040204" pitchFamily="34" charset="0"/>
                <a:ea typeface="Verdana" panose="020B0604030504040204" pitchFamily="34" charset="0"/>
                <a:sym typeface="Century Gothic"/>
              </a:rPr>
              <a:t>Eric in SF, CC BY-SA 3.0 &lt;https://creativecommons.org/licenses/by-sa/3.0&gt;, via Wikimedia Commons</a:t>
            </a:r>
            <a:endParaRPr lang="en-US" sz="700" dirty="0">
              <a:solidFill>
                <a:schemeClr val="accent1"/>
              </a:solidFill>
              <a:latin typeface="Verdana" panose="020B0604030504040204" pitchFamily="34" charset="0"/>
              <a:ea typeface="Verdana" panose="020B0604030504040204" pitchFamily="34" charset="0"/>
            </a:endParaRPr>
          </a:p>
        </p:txBody>
      </p:sp>
      <p:sp>
        <p:nvSpPr>
          <p:cNvPr id="8" name="Google Shape;103;p13">
            <a:extLst>
              <a:ext uri="{FF2B5EF4-FFF2-40B4-BE49-F238E27FC236}">
                <a16:creationId xmlns:a16="http://schemas.microsoft.com/office/drawing/2014/main" id="{534D7F26-54A1-2A59-2636-6DE0BEA04A97}"/>
              </a:ext>
            </a:extLst>
          </p:cNvPr>
          <p:cNvSpPr txBox="1"/>
          <p:nvPr/>
        </p:nvSpPr>
        <p:spPr>
          <a:xfrm>
            <a:off x="130843" y="869604"/>
            <a:ext cx="1893186" cy="2456378"/>
          </a:xfrm>
          <a:prstGeom prst="roundRect">
            <a:avLst>
              <a:gd name="adj" fmla="val 14261"/>
            </a:avLst>
          </a:prstGeom>
          <a:noFill/>
          <a:ln>
            <a:gradFill>
              <a:gsLst>
                <a:gs pos="13000">
                  <a:schemeClr val="accent1"/>
                </a:gs>
                <a:gs pos="41000">
                  <a:schemeClr val="accent2"/>
                </a:gs>
                <a:gs pos="67000">
                  <a:schemeClr val="accent3"/>
                </a:gs>
                <a:gs pos="100000">
                  <a:schemeClr val="accent3"/>
                </a:gs>
              </a:gsLst>
              <a:lin ang="5400000" scaled="1"/>
            </a:gradFill>
          </a:ln>
        </p:spPr>
        <p:txBody>
          <a:bodyPr spcFirstLastPara="1" wrap="square" lIns="36000" tIns="0" rIns="36000" bIns="0" anchor="t" anchorCtr="0">
            <a:spAutoFit/>
          </a:bodyPr>
          <a:lstStyle>
            <a:defPPr>
              <a:defRPr lang="es-CO"/>
            </a:defPPr>
            <a:lvl1pPr algn="just">
              <a:lnSpc>
                <a:spcPct val="115000"/>
              </a:lnSpc>
              <a:defRPr sz="1000">
                <a:solidFill>
                  <a:srgbClr val="453C5C"/>
                </a:solidFill>
                <a:latin typeface="Verdana" panose="020B0604030504040204" pitchFamily="34" charset="0"/>
                <a:ea typeface="Verdana" panose="020B0604030504040204" pitchFamily="34" charset="0"/>
              </a:defRPr>
            </a:lvl1pPr>
          </a:lstStyle>
          <a:p>
            <a:r>
              <a:rPr lang="es-ES" dirty="0">
                <a:sym typeface="Century Gothic"/>
              </a:rPr>
              <a:t>En los ingresos del sector público, este concepto presenta una disminución de </a:t>
            </a:r>
            <a:r>
              <a:rPr lang="es-ES" b="1" dirty="0">
                <a:solidFill>
                  <a:schemeClr val="accent1"/>
                </a:solidFill>
                <a:sym typeface="Century Gothic"/>
              </a:rPr>
              <a:t>($97.246,0)</a:t>
            </a:r>
            <a:r>
              <a:rPr lang="es-ES" dirty="0">
                <a:sym typeface="Century Gothic"/>
              </a:rPr>
              <a:t> es decir, un </a:t>
            </a:r>
            <a:r>
              <a:rPr lang="es-ES" b="1" dirty="0">
                <a:solidFill>
                  <a:schemeClr val="accent1"/>
                </a:solidFill>
                <a:sym typeface="Century Gothic"/>
              </a:rPr>
              <a:t>(63,5%) </a:t>
            </a:r>
            <a:r>
              <a:rPr lang="es-ES" dirty="0">
                <a:sym typeface="Century Gothic"/>
              </a:rPr>
              <a:t>del valor registrado a septiembre de 2023, mientras que para los gastos, la disminución alcanzó la suma de </a:t>
            </a:r>
            <a:r>
              <a:rPr lang="es-ES" b="1" dirty="0">
                <a:solidFill>
                  <a:schemeClr val="accent1"/>
                </a:solidFill>
                <a:sym typeface="Century Gothic"/>
              </a:rPr>
              <a:t>($19.099,5) </a:t>
            </a:r>
            <a:r>
              <a:rPr lang="es-ES" dirty="0">
                <a:sym typeface="Century Gothic"/>
              </a:rPr>
              <a:t>lo que representa el </a:t>
            </a:r>
            <a:r>
              <a:rPr lang="es-ES" b="1" dirty="0">
                <a:solidFill>
                  <a:schemeClr val="accent1"/>
                </a:solidFill>
                <a:sym typeface="Century Gothic"/>
              </a:rPr>
              <a:t>(17,2%) </a:t>
            </a:r>
            <a:r>
              <a:rPr lang="es-ES" dirty="0">
                <a:sym typeface="Century Gothic"/>
              </a:rPr>
              <a:t>frente al mismo periodo de 2023.</a:t>
            </a:r>
          </a:p>
        </p:txBody>
      </p:sp>
      <p:sp>
        <p:nvSpPr>
          <p:cNvPr id="26" name="Google Shape;94;p13">
            <a:extLst>
              <a:ext uri="{FF2B5EF4-FFF2-40B4-BE49-F238E27FC236}">
                <a16:creationId xmlns:a16="http://schemas.microsoft.com/office/drawing/2014/main" id="{6FA8FBB9-356F-D0D3-33F9-815C9FF12022}"/>
              </a:ext>
            </a:extLst>
          </p:cNvPr>
          <p:cNvSpPr txBox="1"/>
          <p:nvPr/>
        </p:nvSpPr>
        <p:spPr>
          <a:xfrm>
            <a:off x="1645014" y="3653582"/>
            <a:ext cx="5850263" cy="615553"/>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CO" sz="2000" b="1" dirty="0">
                <a:solidFill>
                  <a:srgbClr val="453C5C"/>
                </a:solidFill>
                <a:latin typeface="Verdana" panose="020B0604030504040204" pitchFamily="34" charset="0"/>
                <a:ea typeface="Verdana" panose="020B0604030504040204" pitchFamily="34" charset="0"/>
                <a:cs typeface="Century Gothic"/>
                <a:sym typeface="Century Gothic"/>
              </a:rPr>
              <a:t>Recursos destinados a la financiación del RPM administrados por Colpensiones</a:t>
            </a:r>
          </a:p>
        </p:txBody>
      </p:sp>
      <p:sp>
        <p:nvSpPr>
          <p:cNvPr id="27" name="Google Shape;103;p13">
            <a:extLst>
              <a:ext uri="{FF2B5EF4-FFF2-40B4-BE49-F238E27FC236}">
                <a16:creationId xmlns:a16="http://schemas.microsoft.com/office/drawing/2014/main" id="{37CB19B2-CB8A-84B2-442E-C1A92AAC0E5D}"/>
              </a:ext>
            </a:extLst>
          </p:cNvPr>
          <p:cNvSpPr txBox="1"/>
          <p:nvPr/>
        </p:nvSpPr>
        <p:spPr>
          <a:xfrm>
            <a:off x="3731882" y="4616733"/>
            <a:ext cx="5198608" cy="2153781"/>
          </a:xfrm>
          <a:prstGeom prst="roundRect">
            <a:avLst/>
          </a:prstGeom>
          <a:noFill/>
          <a:ln>
            <a:gradFill>
              <a:gsLst>
                <a:gs pos="13000">
                  <a:schemeClr val="accent1"/>
                </a:gs>
                <a:gs pos="41000">
                  <a:schemeClr val="accent2"/>
                </a:gs>
                <a:gs pos="67000">
                  <a:schemeClr val="accent3"/>
                </a:gs>
                <a:gs pos="100000">
                  <a:schemeClr val="accent3"/>
                </a:gs>
              </a:gsLst>
              <a:lin ang="5400000" scaled="1"/>
            </a:gradFill>
          </a:ln>
        </p:spPr>
        <p:txBody>
          <a:bodyPr spcFirstLastPara="1" wrap="square" lIns="36000" tIns="0" rIns="36000" bIns="0" anchor="t" anchorCtr="0">
            <a:spAutoFit/>
          </a:bodyPr>
          <a:lstStyle/>
          <a:p>
            <a:pPr algn="just">
              <a:lnSpc>
                <a:spcPct val="115000"/>
              </a:lnSpc>
            </a:pPr>
            <a:r>
              <a:rPr lang="es-ES" sz="1000" dirty="0">
                <a:solidFill>
                  <a:srgbClr val="453C5C"/>
                </a:solidFill>
                <a:latin typeface="Verdana" panose="020B0604030504040204" pitchFamily="34" charset="0"/>
                <a:ea typeface="Verdana" panose="020B0604030504040204" pitchFamily="34" charset="0"/>
                <a:sym typeface="Century Gothic"/>
              </a:rPr>
              <a:t>Con la entrada en vigencia de las </a:t>
            </a:r>
            <a:r>
              <a:rPr lang="es-ES" sz="1000" b="1" dirty="0">
                <a:solidFill>
                  <a:srgbClr val="453C5C"/>
                </a:solidFill>
                <a:latin typeface="Verdana" panose="020B0604030504040204" pitchFamily="34" charset="0"/>
                <a:ea typeface="Verdana" panose="020B0604030504040204" pitchFamily="34" charset="0"/>
                <a:sym typeface="Century Gothic"/>
              </a:rPr>
              <a:t>Resoluciones 342 y 343</a:t>
            </a:r>
            <a:r>
              <a:rPr lang="es-ES" sz="1000" dirty="0">
                <a:solidFill>
                  <a:srgbClr val="453C5C"/>
                </a:solidFill>
                <a:latin typeface="Verdana" panose="020B0604030504040204" pitchFamily="34" charset="0"/>
                <a:ea typeface="Verdana" panose="020B0604030504040204" pitchFamily="34" charset="0"/>
                <a:sym typeface="Century Gothic"/>
              </a:rPr>
              <a:t> expedidas por la CGN en 2022, por las cuales se modifica la Norma de recursos del Régimen de Prima Media con Prestación Definida administrados por Colpensiones del Marco Normativo para Entidades de Gobierno, a 30 de septiembre de 2024 los fondos administrados por Colpensiones, reconocieron el valor de los gastos relacionados con el pago de las obligaciones pensionales exigibles. Este valor asciende a </a:t>
            </a:r>
            <a:r>
              <a:rPr lang="es-ES" sz="1000" b="1" dirty="0">
                <a:solidFill>
                  <a:srgbClr val="FB6900"/>
                </a:solidFill>
                <a:latin typeface="Verdana" panose="020B0604030504040204" pitchFamily="34" charset="0"/>
                <a:ea typeface="Verdana" panose="020B0604030504040204" pitchFamily="34" charset="0"/>
                <a:sym typeface="Century Gothic"/>
              </a:rPr>
              <a:t>$39.307,5 </a:t>
            </a:r>
            <a:r>
              <a:rPr lang="es-ES" sz="1000" dirty="0">
                <a:solidFill>
                  <a:srgbClr val="453C5C"/>
                </a:solidFill>
                <a:latin typeface="Verdana" panose="020B0604030504040204" pitchFamily="34" charset="0"/>
                <a:ea typeface="Verdana" panose="020B0604030504040204" pitchFamily="34" charset="0"/>
                <a:sym typeface="Century Gothic"/>
              </a:rPr>
              <a:t>y representa el </a:t>
            </a:r>
            <a:r>
              <a:rPr lang="es-ES" sz="1000" b="1" dirty="0">
                <a:solidFill>
                  <a:srgbClr val="FB6900"/>
                </a:solidFill>
                <a:latin typeface="Verdana" panose="020B0604030504040204" pitchFamily="34" charset="0"/>
                <a:ea typeface="Verdana" panose="020B0604030504040204" pitchFamily="34" charset="0"/>
                <a:sym typeface="Century Gothic"/>
              </a:rPr>
              <a:t>73,8%</a:t>
            </a:r>
            <a:r>
              <a:rPr lang="es-ES" sz="1000" dirty="0">
                <a:solidFill>
                  <a:srgbClr val="453C5C"/>
                </a:solidFill>
                <a:latin typeface="Verdana" panose="020B0604030504040204" pitchFamily="34" charset="0"/>
                <a:ea typeface="Verdana" panose="020B0604030504040204" pitchFamily="34" charset="0"/>
                <a:sym typeface="Century Gothic"/>
              </a:rPr>
              <a:t> de la variación total de los Gastos de administración y operación.</a:t>
            </a:r>
          </a:p>
          <a:p>
            <a:pPr algn="just">
              <a:lnSpc>
                <a:spcPct val="115000"/>
              </a:lnSpc>
            </a:pPr>
            <a:r>
              <a:rPr lang="es-ES" sz="1000" dirty="0">
                <a:solidFill>
                  <a:srgbClr val="453C5C"/>
                </a:solidFill>
                <a:latin typeface="Verdana" panose="020B0604030504040204" pitchFamily="34" charset="0"/>
                <a:ea typeface="Verdana" panose="020B0604030504040204" pitchFamily="34" charset="0"/>
                <a:sym typeface="Century Gothic"/>
              </a:rPr>
              <a:t>En el gráfico se muestra la participación porcentual por fondo en el total del gasto registrado.</a:t>
            </a:r>
          </a:p>
        </p:txBody>
      </p:sp>
      <p:pic>
        <p:nvPicPr>
          <p:cNvPr id="94" name="Ícono cámara" descr="Cámara con relleno sólido">
            <a:extLst>
              <a:ext uri="{FF2B5EF4-FFF2-40B4-BE49-F238E27FC236}">
                <a16:creationId xmlns:a16="http://schemas.microsoft.com/office/drawing/2014/main" id="{E287F411-A259-011F-EAF7-843138E900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4137" y="2833734"/>
            <a:ext cx="205229" cy="192223"/>
          </a:xfrm>
          <a:prstGeom prst="rect">
            <a:avLst/>
          </a:prstGeom>
        </p:spPr>
      </p:pic>
      <p:grpSp>
        <p:nvGrpSpPr>
          <p:cNvPr id="21" name="Grupo 20">
            <a:extLst>
              <a:ext uri="{FF2B5EF4-FFF2-40B4-BE49-F238E27FC236}">
                <a16:creationId xmlns:a16="http://schemas.microsoft.com/office/drawing/2014/main" id="{346B35C8-A106-AC54-01E3-B977F9B1F556}"/>
              </a:ext>
            </a:extLst>
          </p:cNvPr>
          <p:cNvGrpSpPr/>
          <p:nvPr/>
        </p:nvGrpSpPr>
        <p:grpSpPr>
          <a:xfrm>
            <a:off x="1662795" y="751931"/>
            <a:ext cx="4580467" cy="2824016"/>
            <a:chOff x="0" y="0"/>
            <a:chExt cx="4580467" cy="2824016"/>
          </a:xfrm>
        </p:grpSpPr>
        <p:graphicFrame>
          <p:nvGraphicFramePr>
            <p:cNvPr id="23" name="Gráfico 22">
              <a:extLst>
                <a:ext uri="{FF2B5EF4-FFF2-40B4-BE49-F238E27FC236}">
                  <a16:creationId xmlns:a16="http://schemas.microsoft.com/office/drawing/2014/main" id="{89A9E20D-18DA-473D-90CB-6013BEA91849}"/>
                </a:ext>
              </a:extLst>
            </p:cNvPr>
            <p:cNvGraphicFramePr/>
            <p:nvPr>
              <p:extLst>
                <p:ext uri="{D42A27DB-BD31-4B8C-83A1-F6EECF244321}">
                  <p14:modId xmlns:p14="http://schemas.microsoft.com/office/powerpoint/2010/main" val="3459675870"/>
                </p:ext>
              </p:extLst>
            </p:nvPr>
          </p:nvGraphicFramePr>
          <p:xfrm>
            <a:off x="0" y="96691"/>
            <a:ext cx="4580467" cy="2727325"/>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10">
              <a:extLst>
                <a:ext uri="{FF2B5EF4-FFF2-40B4-BE49-F238E27FC236}">
                  <a16:creationId xmlns:a16="http://schemas.microsoft.com/office/drawing/2014/main" id="{73D7F101-05ED-3513-7591-B59FCEF69B74}"/>
                </a:ext>
              </a:extLst>
            </p:cNvPr>
            <p:cNvSpPr txBox="1"/>
            <p:nvPr/>
          </p:nvSpPr>
          <p:spPr>
            <a:xfrm>
              <a:off x="686330" y="0"/>
              <a:ext cx="994833" cy="263790"/>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F93B6E55-4970-4224-8DB7-2F1F00402EE0}" type="TxLink">
                <a:rPr lang="en-US" sz="1200" b="1" i="0" u="none" strike="noStrike">
                  <a:solidFill>
                    <a:schemeClr val="accent2">
                      <a:lumMod val="50000"/>
                    </a:schemeClr>
                  </a:solidFill>
                  <a:latin typeface="Verdana"/>
                  <a:ea typeface="Verdana"/>
                </a:rPr>
                <a:pPr algn="ctr"/>
                <a:t>(63,5%)</a:t>
              </a:fld>
              <a:endParaRPr lang="es-CO" sz="4000" b="1">
                <a:solidFill>
                  <a:schemeClr val="accent2">
                    <a:lumMod val="50000"/>
                  </a:schemeClr>
                </a:solidFill>
              </a:endParaRPr>
            </a:p>
          </p:txBody>
        </p:sp>
        <p:grpSp>
          <p:nvGrpSpPr>
            <p:cNvPr id="25" name="Grupo 24">
              <a:extLst>
                <a:ext uri="{FF2B5EF4-FFF2-40B4-BE49-F238E27FC236}">
                  <a16:creationId xmlns:a16="http://schemas.microsoft.com/office/drawing/2014/main" id="{396B29EE-7763-B767-0D3B-B96F8FE36828}"/>
                </a:ext>
              </a:extLst>
            </p:cNvPr>
            <p:cNvGrpSpPr/>
            <p:nvPr/>
          </p:nvGrpSpPr>
          <p:grpSpPr>
            <a:xfrm>
              <a:off x="718077" y="166543"/>
              <a:ext cx="846665" cy="878416"/>
              <a:chOff x="718077" y="166543"/>
              <a:chExt cx="914400" cy="914400"/>
            </a:xfrm>
          </p:grpSpPr>
          <p:sp>
            <p:nvSpPr>
              <p:cNvPr id="32" name="Gráfico 5" descr="Flecha: giro a la izquierda contorno">
                <a:extLst>
                  <a:ext uri="{FF2B5EF4-FFF2-40B4-BE49-F238E27FC236}">
                    <a16:creationId xmlns:a16="http://schemas.microsoft.com/office/drawing/2014/main" id="{3DB76FFF-941E-5282-69CF-F2F918B15D6C}"/>
                  </a:ext>
                </a:extLst>
              </p:cNvPr>
              <p:cNvSpPr/>
              <p:nvPr/>
            </p:nvSpPr>
            <p:spPr>
              <a:xfrm>
                <a:off x="756180" y="263399"/>
                <a:ext cx="828165" cy="644185"/>
              </a:xfrm>
              <a:custGeom>
                <a:avLst/>
                <a:gdLst>
                  <a:gd name="connsiteX0" fmla="*/ 827980 w 828165"/>
                  <a:gd name="connsiteY0" fmla="*/ 250850 h 644185"/>
                  <a:gd name="connsiteX1" fmla="*/ 703898 w 828165"/>
                  <a:gd name="connsiteY1" fmla="*/ 76343 h 644185"/>
                  <a:gd name="connsiteX2" fmla="*/ 462124 w 828165"/>
                  <a:gd name="connsiteY2" fmla="*/ 0 h 644185"/>
                  <a:gd name="connsiteX3" fmla="*/ 462058 w 828165"/>
                  <a:gd name="connsiteY3" fmla="*/ 0 h 644185"/>
                  <a:gd name="connsiteX4" fmla="*/ 412433 w 828165"/>
                  <a:gd name="connsiteY4" fmla="*/ 2943 h 644185"/>
                  <a:gd name="connsiteX5" fmla="*/ 171450 w 828165"/>
                  <a:gd name="connsiteY5" fmla="*/ 167726 h 644185"/>
                  <a:gd name="connsiteX6" fmla="*/ 123825 w 828165"/>
                  <a:gd name="connsiteY6" fmla="*/ 415452 h 644185"/>
                  <a:gd name="connsiteX7" fmla="*/ 0 w 828165"/>
                  <a:gd name="connsiteY7" fmla="*/ 415452 h 644185"/>
                  <a:gd name="connsiteX8" fmla="*/ 228600 w 828165"/>
                  <a:gd name="connsiteY8" fmla="*/ 644185 h 644185"/>
                  <a:gd name="connsiteX9" fmla="*/ 457200 w 828165"/>
                  <a:gd name="connsiteY9" fmla="*/ 415528 h 644185"/>
                  <a:gd name="connsiteX10" fmla="*/ 333375 w 828165"/>
                  <a:gd name="connsiteY10" fmla="*/ 415528 h 644185"/>
                  <a:gd name="connsiteX11" fmla="*/ 367665 w 828165"/>
                  <a:gd name="connsiteY11" fmla="*/ 232591 h 644185"/>
                  <a:gd name="connsiteX12" fmla="*/ 523875 w 828165"/>
                  <a:gd name="connsiteY12" fmla="*/ 110671 h 644185"/>
                  <a:gd name="connsiteX13" fmla="*/ 586150 w 828165"/>
                  <a:gd name="connsiteY13" fmla="*/ 102708 h 644185"/>
                  <a:gd name="connsiteX14" fmla="*/ 819045 w 828165"/>
                  <a:gd name="connsiteY14" fmla="*/ 254156 h 644185"/>
                  <a:gd name="connsiteX15" fmla="*/ 823198 w 828165"/>
                  <a:gd name="connsiteY15" fmla="*/ 256927 h 644185"/>
                  <a:gd name="connsiteX16" fmla="*/ 828162 w 828165"/>
                  <a:gd name="connsiteY16" fmla="*/ 252374 h 644185"/>
                  <a:gd name="connsiteX17" fmla="*/ 827980 w 828165"/>
                  <a:gd name="connsiteY17" fmla="*/ 250850 h 644185"/>
                  <a:gd name="connsiteX18" fmla="*/ 586178 w 828165"/>
                  <a:gd name="connsiteY18" fmla="*/ 83630 h 644185"/>
                  <a:gd name="connsiteX19" fmla="*/ 519351 w 828165"/>
                  <a:gd name="connsiteY19" fmla="*/ 92135 h 644185"/>
                  <a:gd name="connsiteX20" fmla="*/ 351711 w 828165"/>
                  <a:gd name="connsiteY20" fmla="*/ 222285 h 644185"/>
                  <a:gd name="connsiteX21" fmla="*/ 314325 w 828165"/>
                  <a:gd name="connsiteY21" fmla="*/ 406289 h 644185"/>
                  <a:gd name="connsiteX22" fmla="*/ 314325 w 828165"/>
                  <a:gd name="connsiteY22" fmla="*/ 434578 h 644185"/>
                  <a:gd name="connsiteX23" fmla="*/ 411242 w 828165"/>
                  <a:gd name="connsiteY23" fmla="*/ 434578 h 644185"/>
                  <a:gd name="connsiteX24" fmla="*/ 228600 w 828165"/>
                  <a:gd name="connsiteY24" fmla="*/ 617249 h 644185"/>
                  <a:gd name="connsiteX25" fmla="*/ 45987 w 828165"/>
                  <a:gd name="connsiteY25" fmla="*/ 434578 h 644185"/>
                  <a:gd name="connsiteX26" fmla="*/ 143504 w 828165"/>
                  <a:gd name="connsiteY26" fmla="*/ 434578 h 644185"/>
                  <a:gd name="connsiteX27" fmla="*/ 142875 w 828165"/>
                  <a:gd name="connsiteY27" fmla="*/ 414909 h 644185"/>
                  <a:gd name="connsiteX28" fmla="*/ 187738 w 828165"/>
                  <a:gd name="connsiteY28" fmla="*/ 177737 h 644185"/>
                  <a:gd name="connsiteX29" fmla="*/ 414728 w 828165"/>
                  <a:gd name="connsiteY29" fmla="*/ 21888 h 644185"/>
                  <a:gd name="connsiteX30" fmla="*/ 462058 w 828165"/>
                  <a:gd name="connsiteY30" fmla="*/ 19031 h 644185"/>
                  <a:gd name="connsiteX31" fmla="*/ 462448 w 828165"/>
                  <a:gd name="connsiteY31" fmla="*/ 19031 h 644185"/>
                  <a:gd name="connsiteX32" fmla="*/ 692839 w 828165"/>
                  <a:gd name="connsiteY32" fmla="*/ 91802 h 644185"/>
                  <a:gd name="connsiteX33" fmla="*/ 729987 w 828165"/>
                  <a:gd name="connsiteY33" fmla="*/ 124320 h 644185"/>
                  <a:gd name="connsiteX34" fmla="*/ 729996 w 828165"/>
                  <a:gd name="connsiteY34" fmla="*/ 124387 h 644185"/>
                  <a:gd name="connsiteX35" fmla="*/ 729929 w 828165"/>
                  <a:gd name="connsiteY35" fmla="*/ 124397 h 644185"/>
                  <a:gd name="connsiteX36" fmla="*/ 586178 w 828165"/>
                  <a:gd name="connsiteY36" fmla="*/ 83630 h 64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8165" h="644185">
                    <a:moveTo>
                      <a:pt x="827980" y="250850"/>
                    </a:moveTo>
                    <a:cubicBezTo>
                      <a:pt x="805837" y="181161"/>
                      <a:pt x="762451" y="120143"/>
                      <a:pt x="703898" y="76343"/>
                    </a:cubicBezTo>
                    <a:cubicBezTo>
                      <a:pt x="632996" y="26797"/>
                      <a:pt x="548622" y="153"/>
                      <a:pt x="462124" y="0"/>
                    </a:cubicBezTo>
                    <a:lnTo>
                      <a:pt x="462058" y="0"/>
                    </a:lnTo>
                    <a:cubicBezTo>
                      <a:pt x="445472" y="-7"/>
                      <a:pt x="428901" y="976"/>
                      <a:pt x="412433" y="2943"/>
                    </a:cubicBezTo>
                    <a:cubicBezTo>
                      <a:pt x="309563" y="15326"/>
                      <a:pt x="224790" y="80096"/>
                      <a:pt x="171450" y="167726"/>
                    </a:cubicBezTo>
                    <a:cubicBezTo>
                      <a:pt x="123825" y="245831"/>
                      <a:pt x="120968" y="326841"/>
                      <a:pt x="123825" y="415452"/>
                    </a:cubicBezTo>
                    <a:lnTo>
                      <a:pt x="0" y="415452"/>
                    </a:lnTo>
                    <a:lnTo>
                      <a:pt x="228600" y="644185"/>
                    </a:lnTo>
                    <a:lnTo>
                      <a:pt x="457200" y="415528"/>
                    </a:lnTo>
                    <a:lnTo>
                      <a:pt x="333375" y="415528"/>
                    </a:lnTo>
                    <a:cubicBezTo>
                      <a:pt x="333375" y="350758"/>
                      <a:pt x="331470" y="288846"/>
                      <a:pt x="367665" y="232591"/>
                    </a:cubicBezTo>
                    <a:cubicBezTo>
                      <a:pt x="403860" y="176336"/>
                      <a:pt x="458153" y="125911"/>
                      <a:pt x="523875" y="110671"/>
                    </a:cubicBezTo>
                    <a:cubicBezTo>
                      <a:pt x="544209" y="105375"/>
                      <a:pt x="565137" y="102700"/>
                      <a:pt x="586150" y="102708"/>
                    </a:cubicBezTo>
                    <a:cubicBezTo>
                      <a:pt x="686916" y="102636"/>
                      <a:pt x="778238" y="162021"/>
                      <a:pt x="819045" y="254156"/>
                    </a:cubicBezTo>
                    <a:cubicBezTo>
                      <a:pt x="819727" y="255846"/>
                      <a:pt x="821375" y="256946"/>
                      <a:pt x="823198" y="256927"/>
                    </a:cubicBezTo>
                    <a:cubicBezTo>
                      <a:pt x="825826" y="257041"/>
                      <a:pt x="828048" y="255002"/>
                      <a:pt x="828162" y="252374"/>
                    </a:cubicBezTo>
                    <a:cubicBezTo>
                      <a:pt x="828184" y="251860"/>
                      <a:pt x="828123" y="251346"/>
                      <a:pt x="827980" y="250850"/>
                    </a:cubicBezTo>
                    <a:close/>
                    <a:moveTo>
                      <a:pt x="586178" y="83630"/>
                    </a:moveTo>
                    <a:cubicBezTo>
                      <a:pt x="563632" y="83630"/>
                      <a:pt x="541177" y="86488"/>
                      <a:pt x="519351" y="92135"/>
                    </a:cubicBezTo>
                    <a:cubicBezTo>
                      <a:pt x="433483" y="112138"/>
                      <a:pt x="377428" y="182261"/>
                      <a:pt x="351711" y="222285"/>
                    </a:cubicBezTo>
                    <a:cubicBezTo>
                      <a:pt x="314154" y="280530"/>
                      <a:pt x="314249" y="344462"/>
                      <a:pt x="314325" y="406289"/>
                    </a:cubicBezTo>
                    <a:lnTo>
                      <a:pt x="314325" y="434578"/>
                    </a:lnTo>
                    <a:lnTo>
                      <a:pt x="411242" y="434578"/>
                    </a:lnTo>
                    <a:lnTo>
                      <a:pt x="228600" y="617249"/>
                    </a:lnTo>
                    <a:lnTo>
                      <a:pt x="45987" y="434578"/>
                    </a:lnTo>
                    <a:lnTo>
                      <a:pt x="143504" y="434578"/>
                    </a:lnTo>
                    <a:lnTo>
                      <a:pt x="142875" y="414909"/>
                    </a:lnTo>
                    <a:cubicBezTo>
                      <a:pt x="140237" y="332994"/>
                      <a:pt x="141675" y="253260"/>
                      <a:pt x="187738" y="177737"/>
                    </a:cubicBezTo>
                    <a:cubicBezTo>
                      <a:pt x="241354" y="89621"/>
                      <a:pt x="324098" y="32804"/>
                      <a:pt x="414728" y="21888"/>
                    </a:cubicBezTo>
                    <a:cubicBezTo>
                      <a:pt x="430435" y="20003"/>
                      <a:pt x="446239" y="19048"/>
                      <a:pt x="462058" y="19031"/>
                    </a:cubicBezTo>
                    <a:lnTo>
                      <a:pt x="462448" y="19031"/>
                    </a:lnTo>
                    <a:cubicBezTo>
                      <a:pt x="544899" y="19037"/>
                      <a:pt x="625345" y="44447"/>
                      <a:pt x="692839" y="91802"/>
                    </a:cubicBezTo>
                    <a:cubicBezTo>
                      <a:pt x="706065" y="101638"/>
                      <a:pt x="718487" y="112511"/>
                      <a:pt x="729987" y="124320"/>
                    </a:cubicBezTo>
                    <a:cubicBezTo>
                      <a:pt x="730007" y="124337"/>
                      <a:pt x="730012" y="124366"/>
                      <a:pt x="729996" y="124387"/>
                    </a:cubicBezTo>
                    <a:cubicBezTo>
                      <a:pt x="729980" y="124408"/>
                      <a:pt x="729950" y="124413"/>
                      <a:pt x="729929" y="124397"/>
                    </a:cubicBezTo>
                    <a:cubicBezTo>
                      <a:pt x="686674" y="97843"/>
                      <a:pt x="636933" y="83736"/>
                      <a:pt x="586178" y="83630"/>
                    </a:cubicBezTo>
                    <a:close/>
                  </a:path>
                </a:pathLst>
              </a:custGeom>
              <a:solidFill>
                <a:schemeClr val="accent1"/>
              </a:solidFill>
              <a:ln w="9525" cap="flat">
                <a:noFill/>
                <a:prstDash val="solid"/>
                <a:miter/>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CO"/>
              </a:p>
            </p:txBody>
          </p:sp>
          <p:pic>
            <p:nvPicPr>
              <p:cNvPr id="35" name="Gráfico 8" descr="Flecha: giro a la izquierda con relleno sólido">
                <a:extLst>
                  <a:ext uri="{FF2B5EF4-FFF2-40B4-BE49-F238E27FC236}">
                    <a16:creationId xmlns:a16="http://schemas.microsoft.com/office/drawing/2014/main" id="{B6386CEE-E273-2D43-C813-312078B705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8077" y="166543"/>
                <a:ext cx="914400" cy="914400"/>
              </a:xfrm>
              <a:prstGeom prst="rect">
                <a:avLst/>
              </a:prstGeom>
            </p:spPr>
          </p:pic>
        </p:grpSp>
        <p:grpSp>
          <p:nvGrpSpPr>
            <p:cNvPr id="28" name="Grupo 27">
              <a:extLst>
                <a:ext uri="{FF2B5EF4-FFF2-40B4-BE49-F238E27FC236}">
                  <a16:creationId xmlns:a16="http://schemas.microsoft.com/office/drawing/2014/main" id="{BB4066C6-B8DA-454A-8389-7086C341C955}"/>
                </a:ext>
              </a:extLst>
            </p:cNvPr>
            <p:cNvGrpSpPr/>
            <p:nvPr/>
          </p:nvGrpSpPr>
          <p:grpSpPr>
            <a:xfrm>
              <a:off x="2739499" y="452289"/>
              <a:ext cx="635000" cy="550336"/>
              <a:chOff x="2739499" y="452289"/>
              <a:chExt cx="914400" cy="914403"/>
            </a:xfrm>
          </p:grpSpPr>
          <p:sp>
            <p:nvSpPr>
              <p:cNvPr id="30" name="Gráfico 5" descr="Flecha: giro a la izquierda contorno">
                <a:extLst>
                  <a:ext uri="{FF2B5EF4-FFF2-40B4-BE49-F238E27FC236}">
                    <a16:creationId xmlns:a16="http://schemas.microsoft.com/office/drawing/2014/main" id="{6357CCF3-6A27-F63B-771C-02DB3588AEDF}"/>
                  </a:ext>
                </a:extLst>
              </p:cNvPr>
              <p:cNvSpPr/>
              <p:nvPr/>
            </p:nvSpPr>
            <p:spPr>
              <a:xfrm>
                <a:off x="2777599" y="549147"/>
                <a:ext cx="828166" cy="644184"/>
              </a:xfrm>
              <a:custGeom>
                <a:avLst/>
                <a:gdLst>
                  <a:gd name="connsiteX0" fmla="*/ 827980 w 828165"/>
                  <a:gd name="connsiteY0" fmla="*/ 250850 h 644185"/>
                  <a:gd name="connsiteX1" fmla="*/ 703898 w 828165"/>
                  <a:gd name="connsiteY1" fmla="*/ 76343 h 644185"/>
                  <a:gd name="connsiteX2" fmla="*/ 462124 w 828165"/>
                  <a:gd name="connsiteY2" fmla="*/ 0 h 644185"/>
                  <a:gd name="connsiteX3" fmla="*/ 462058 w 828165"/>
                  <a:gd name="connsiteY3" fmla="*/ 0 h 644185"/>
                  <a:gd name="connsiteX4" fmla="*/ 412433 w 828165"/>
                  <a:gd name="connsiteY4" fmla="*/ 2943 h 644185"/>
                  <a:gd name="connsiteX5" fmla="*/ 171450 w 828165"/>
                  <a:gd name="connsiteY5" fmla="*/ 167726 h 644185"/>
                  <a:gd name="connsiteX6" fmla="*/ 123825 w 828165"/>
                  <a:gd name="connsiteY6" fmla="*/ 415452 h 644185"/>
                  <a:gd name="connsiteX7" fmla="*/ 0 w 828165"/>
                  <a:gd name="connsiteY7" fmla="*/ 415452 h 644185"/>
                  <a:gd name="connsiteX8" fmla="*/ 228600 w 828165"/>
                  <a:gd name="connsiteY8" fmla="*/ 644185 h 644185"/>
                  <a:gd name="connsiteX9" fmla="*/ 457200 w 828165"/>
                  <a:gd name="connsiteY9" fmla="*/ 415528 h 644185"/>
                  <a:gd name="connsiteX10" fmla="*/ 333375 w 828165"/>
                  <a:gd name="connsiteY10" fmla="*/ 415528 h 644185"/>
                  <a:gd name="connsiteX11" fmla="*/ 367665 w 828165"/>
                  <a:gd name="connsiteY11" fmla="*/ 232591 h 644185"/>
                  <a:gd name="connsiteX12" fmla="*/ 523875 w 828165"/>
                  <a:gd name="connsiteY12" fmla="*/ 110671 h 644185"/>
                  <a:gd name="connsiteX13" fmla="*/ 586150 w 828165"/>
                  <a:gd name="connsiteY13" fmla="*/ 102708 h 644185"/>
                  <a:gd name="connsiteX14" fmla="*/ 819045 w 828165"/>
                  <a:gd name="connsiteY14" fmla="*/ 254156 h 644185"/>
                  <a:gd name="connsiteX15" fmla="*/ 823198 w 828165"/>
                  <a:gd name="connsiteY15" fmla="*/ 256927 h 644185"/>
                  <a:gd name="connsiteX16" fmla="*/ 828162 w 828165"/>
                  <a:gd name="connsiteY16" fmla="*/ 252374 h 644185"/>
                  <a:gd name="connsiteX17" fmla="*/ 827980 w 828165"/>
                  <a:gd name="connsiteY17" fmla="*/ 250850 h 644185"/>
                  <a:gd name="connsiteX18" fmla="*/ 586178 w 828165"/>
                  <a:gd name="connsiteY18" fmla="*/ 83630 h 644185"/>
                  <a:gd name="connsiteX19" fmla="*/ 519351 w 828165"/>
                  <a:gd name="connsiteY19" fmla="*/ 92135 h 644185"/>
                  <a:gd name="connsiteX20" fmla="*/ 351711 w 828165"/>
                  <a:gd name="connsiteY20" fmla="*/ 222285 h 644185"/>
                  <a:gd name="connsiteX21" fmla="*/ 314325 w 828165"/>
                  <a:gd name="connsiteY21" fmla="*/ 406289 h 644185"/>
                  <a:gd name="connsiteX22" fmla="*/ 314325 w 828165"/>
                  <a:gd name="connsiteY22" fmla="*/ 434578 h 644185"/>
                  <a:gd name="connsiteX23" fmla="*/ 411242 w 828165"/>
                  <a:gd name="connsiteY23" fmla="*/ 434578 h 644185"/>
                  <a:gd name="connsiteX24" fmla="*/ 228600 w 828165"/>
                  <a:gd name="connsiteY24" fmla="*/ 617249 h 644185"/>
                  <a:gd name="connsiteX25" fmla="*/ 45987 w 828165"/>
                  <a:gd name="connsiteY25" fmla="*/ 434578 h 644185"/>
                  <a:gd name="connsiteX26" fmla="*/ 143504 w 828165"/>
                  <a:gd name="connsiteY26" fmla="*/ 434578 h 644185"/>
                  <a:gd name="connsiteX27" fmla="*/ 142875 w 828165"/>
                  <a:gd name="connsiteY27" fmla="*/ 414909 h 644185"/>
                  <a:gd name="connsiteX28" fmla="*/ 187738 w 828165"/>
                  <a:gd name="connsiteY28" fmla="*/ 177737 h 644185"/>
                  <a:gd name="connsiteX29" fmla="*/ 414728 w 828165"/>
                  <a:gd name="connsiteY29" fmla="*/ 21888 h 644185"/>
                  <a:gd name="connsiteX30" fmla="*/ 462058 w 828165"/>
                  <a:gd name="connsiteY30" fmla="*/ 19031 h 644185"/>
                  <a:gd name="connsiteX31" fmla="*/ 462448 w 828165"/>
                  <a:gd name="connsiteY31" fmla="*/ 19031 h 644185"/>
                  <a:gd name="connsiteX32" fmla="*/ 692839 w 828165"/>
                  <a:gd name="connsiteY32" fmla="*/ 91802 h 644185"/>
                  <a:gd name="connsiteX33" fmla="*/ 729987 w 828165"/>
                  <a:gd name="connsiteY33" fmla="*/ 124320 h 644185"/>
                  <a:gd name="connsiteX34" fmla="*/ 729996 w 828165"/>
                  <a:gd name="connsiteY34" fmla="*/ 124387 h 644185"/>
                  <a:gd name="connsiteX35" fmla="*/ 729929 w 828165"/>
                  <a:gd name="connsiteY35" fmla="*/ 124397 h 644185"/>
                  <a:gd name="connsiteX36" fmla="*/ 586178 w 828165"/>
                  <a:gd name="connsiteY36" fmla="*/ 83630 h 64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8165" h="644185">
                    <a:moveTo>
                      <a:pt x="827980" y="250850"/>
                    </a:moveTo>
                    <a:cubicBezTo>
                      <a:pt x="805837" y="181161"/>
                      <a:pt x="762451" y="120143"/>
                      <a:pt x="703898" y="76343"/>
                    </a:cubicBezTo>
                    <a:cubicBezTo>
                      <a:pt x="632996" y="26797"/>
                      <a:pt x="548622" y="153"/>
                      <a:pt x="462124" y="0"/>
                    </a:cubicBezTo>
                    <a:lnTo>
                      <a:pt x="462058" y="0"/>
                    </a:lnTo>
                    <a:cubicBezTo>
                      <a:pt x="445472" y="-7"/>
                      <a:pt x="428901" y="976"/>
                      <a:pt x="412433" y="2943"/>
                    </a:cubicBezTo>
                    <a:cubicBezTo>
                      <a:pt x="309563" y="15326"/>
                      <a:pt x="224790" y="80096"/>
                      <a:pt x="171450" y="167726"/>
                    </a:cubicBezTo>
                    <a:cubicBezTo>
                      <a:pt x="123825" y="245831"/>
                      <a:pt x="120968" y="326841"/>
                      <a:pt x="123825" y="415452"/>
                    </a:cubicBezTo>
                    <a:lnTo>
                      <a:pt x="0" y="415452"/>
                    </a:lnTo>
                    <a:lnTo>
                      <a:pt x="228600" y="644185"/>
                    </a:lnTo>
                    <a:lnTo>
                      <a:pt x="457200" y="415528"/>
                    </a:lnTo>
                    <a:lnTo>
                      <a:pt x="333375" y="415528"/>
                    </a:lnTo>
                    <a:cubicBezTo>
                      <a:pt x="333375" y="350758"/>
                      <a:pt x="331470" y="288846"/>
                      <a:pt x="367665" y="232591"/>
                    </a:cubicBezTo>
                    <a:cubicBezTo>
                      <a:pt x="403860" y="176336"/>
                      <a:pt x="458153" y="125911"/>
                      <a:pt x="523875" y="110671"/>
                    </a:cubicBezTo>
                    <a:cubicBezTo>
                      <a:pt x="544209" y="105375"/>
                      <a:pt x="565137" y="102700"/>
                      <a:pt x="586150" y="102708"/>
                    </a:cubicBezTo>
                    <a:cubicBezTo>
                      <a:pt x="686916" y="102636"/>
                      <a:pt x="778238" y="162021"/>
                      <a:pt x="819045" y="254156"/>
                    </a:cubicBezTo>
                    <a:cubicBezTo>
                      <a:pt x="819727" y="255846"/>
                      <a:pt x="821375" y="256946"/>
                      <a:pt x="823198" y="256927"/>
                    </a:cubicBezTo>
                    <a:cubicBezTo>
                      <a:pt x="825826" y="257041"/>
                      <a:pt x="828048" y="255002"/>
                      <a:pt x="828162" y="252374"/>
                    </a:cubicBezTo>
                    <a:cubicBezTo>
                      <a:pt x="828184" y="251860"/>
                      <a:pt x="828123" y="251346"/>
                      <a:pt x="827980" y="250850"/>
                    </a:cubicBezTo>
                    <a:close/>
                    <a:moveTo>
                      <a:pt x="586178" y="83630"/>
                    </a:moveTo>
                    <a:cubicBezTo>
                      <a:pt x="563632" y="83630"/>
                      <a:pt x="541177" y="86488"/>
                      <a:pt x="519351" y="92135"/>
                    </a:cubicBezTo>
                    <a:cubicBezTo>
                      <a:pt x="433483" y="112138"/>
                      <a:pt x="377428" y="182261"/>
                      <a:pt x="351711" y="222285"/>
                    </a:cubicBezTo>
                    <a:cubicBezTo>
                      <a:pt x="314154" y="280530"/>
                      <a:pt x="314249" y="344462"/>
                      <a:pt x="314325" y="406289"/>
                    </a:cubicBezTo>
                    <a:lnTo>
                      <a:pt x="314325" y="434578"/>
                    </a:lnTo>
                    <a:lnTo>
                      <a:pt x="411242" y="434578"/>
                    </a:lnTo>
                    <a:lnTo>
                      <a:pt x="228600" y="617249"/>
                    </a:lnTo>
                    <a:lnTo>
                      <a:pt x="45987" y="434578"/>
                    </a:lnTo>
                    <a:lnTo>
                      <a:pt x="143504" y="434578"/>
                    </a:lnTo>
                    <a:lnTo>
                      <a:pt x="142875" y="414909"/>
                    </a:lnTo>
                    <a:cubicBezTo>
                      <a:pt x="140237" y="332994"/>
                      <a:pt x="141675" y="253260"/>
                      <a:pt x="187738" y="177737"/>
                    </a:cubicBezTo>
                    <a:cubicBezTo>
                      <a:pt x="241354" y="89621"/>
                      <a:pt x="324098" y="32804"/>
                      <a:pt x="414728" y="21888"/>
                    </a:cubicBezTo>
                    <a:cubicBezTo>
                      <a:pt x="430435" y="20003"/>
                      <a:pt x="446239" y="19048"/>
                      <a:pt x="462058" y="19031"/>
                    </a:cubicBezTo>
                    <a:lnTo>
                      <a:pt x="462448" y="19031"/>
                    </a:lnTo>
                    <a:cubicBezTo>
                      <a:pt x="544899" y="19037"/>
                      <a:pt x="625345" y="44447"/>
                      <a:pt x="692839" y="91802"/>
                    </a:cubicBezTo>
                    <a:cubicBezTo>
                      <a:pt x="706065" y="101638"/>
                      <a:pt x="718487" y="112511"/>
                      <a:pt x="729987" y="124320"/>
                    </a:cubicBezTo>
                    <a:cubicBezTo>
                      <a:pt x="730007" y="124337"/>
                      <a:pt x="730012" y="124366"/>
                      <a:pt x="729996" y="124387"/>
                    </a:cubicBezTo>
                    <a:cubicBezTo>
                      <a:pt x="729980" y="124408"/>
                      <a:pt x="729950" y="124413"/>
                      <a:pt x="729929" y="124397"/>
                    </a:cubicBezTo>
                    <a:cubicBezTo>
                      <a:pt x="686674" y="97843"/>
                      <a:pt x="636933" y="83736"/>
                      <a:pt x="586178" y="83630"/>
                    </a:cubicBezTo>
                    <a:close/>
                  </a:path>
                </a:pathLst>
              </a:custGeom>
              <a:solidFill>
                <a:schemeClr val="accent1"/>
              </a:solidFill>
              <a:ln w="9525" cap="flat">
                <a:noFill/>
                <a:prstDash val="solid"/>
                <a:miter/>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CO"/>
              </a:p>
            </p:txBody>
          </p:sp>
          <p:pic>
            <p:nvPicPr>
              <p:cNvPr id="31" name="Gráfico 13" descr="Flecha: giro a la izquierda con relleno sólido">
                <a:extLst>
                  <a:ext uri="{FF2B5EF4-FFF2-40B4-BE49-F238E27FC236}">
                    <a16:creationId xmlns:a16="http://schemas.microsoft.com/office/drawing/2014/main" id="{53CB5F82-79F7-6428-F507-682C408D8B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39499" y="452289"/>
                <a:ext cx="914400" cy="914403"/>
              </a:xfrm>
              <a:prstGeom prst="rect">
                <a:avLst/>
              </a:prstGeom>
            </p:spPr>
          </p:pic>
        </p:grpSp>
        <p:sp>
          <p:nvSpPr>
            <p:cNvPr id="29" name="CuadroTexto 14">
              <a:extLst>
                <a:ext uri="{FF2B5EF4-FFF2-40B4-BE49-F238E27FC236}">
                  <a16:creationId xmlns:a16="http://schemas.microsoft.com/office/drawing/2014/main" id="{9310CAA7-17C1-4773-BC39-DAA01392D7D8}"/>
                </a:ext>
              </a:extLst>
            </p:cNvPr>
            <p:cNvSpPr txBox="1"/>
            <p:nvPr/>
          </p:nvSpPr>
          <p:spPr>
            <a:xfrm>
              <a:off x="2633664" y="230038"/>
              <a:ext cx="920750" cy="263790"/>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FEF9C1B2-FCD1-4719-ADEC-C76427BE9F3E}" type="TxLink">
                <a:rPr lang="en-US" sz="1100" b="1" i="0" u="none" strike="noStrike">
                  <a:solidFill>
                    <a:schemeClr val="accent2">
                      <a:lumMod val="50000"/>
                    </a:schemeClr>
                  </a:solidFill>
                  <a:latin typeface="Verdana"/>
                  <a:ea typeface="Verdana"/>
                  <a:cs typeface="+mn-cs"/>
                </a:rPr>
                <a:pPr marL="0" indent="0" algn="ctr"/>
                <a:t>(17,2%)</a:t>
              </a:fld>
              <a:endParaRPr lang="es-CO" sz="1100" b="1" i="0" u="none" strike="noStrike">
                <a:solidFill>
                  <a:schemeClr val="accent2">
                    <a:lumMod val="50000"/>
                  </a:schemeClr>
                </a:solidFill>
                <a:latin typeface="Verdana"/>
                <a:ea typeface="Verdana"/>
                <a:cs typeface="+mn-cs"/>
              </a:endParaRPr>
            </a:p>
          </p:txBody>
        </p:sp>
      </p:grpSp>
      <p:grpSp>
        <p:nvGrpSpPr>
          <p:cNvPr id="78" name="Grupo 77">
            <a:extLst>
              <a:ext uri="{FF2B5EF4-FFF2-40B4-BE49-F238E27FC236}">
                <a16:creationId xmlns:a16="http://schemas.microsoft.com/office/drawing/2014/main" id="{BE612C62-0753-26A4-D95D-C9EE7796DD13}"/>
              </a:ext>
            </a:extLst>
          </p:cNvPr>
          <p:cNvGrpSpPr/>
          <p:nvPr/>
        </p:nvGrpSpPr>
        <p:grpSpPr>
          <a:xfrm>
            <a:off x="-553274" y="4050318"/>
            <a:ext cx="5512895" cy="3090335"/>
            <a:chOff x="0" y="0"/>
            <a:chExt cx="8651819" cy="4293835"/>
          </a:xfrm>
        </p:grpSpPr>
        <p:grpSp>
          <p:nvGrpSpPr>
            <p:cNvPr id="80" name="Grupo 79">
              <a:extLst>
                <a:ext uri="{FF2B5EF4-FFF2-40B4-BE49-F238E27FC236}">
                  <a16:creationId xmlns:a16="http://schemas.microsoft.com/office/drawing/2014/main" id="{4024C8CE-F349-AF65-222D-FB830EF21A06}"/>
                </a:ext>
              </a:extLst>
            </p:cNvPr>
            <p:cNvGrpSpPr/>
            <p:nvPr/>
          </p:nvGrpSpPr>
          <p:grpSpPr>
            <a:xfrm>
              <a:off x="2692435" y="637292"/>
              <a:ext cx="3276862" cy="2901150"/>
              <a:chOff x="2692095" y="636936"/>
              <a:chExt cx="3286960" cy="2848350"/>
            </a:xfrm>
          </p:grpSpPr>
          <p:grpSp>
            <p:nvGrpSpPr>
              <p:cNvPr id="81" name="Grupo 80">
                <a:extLst>
                  <a:ext uri="{FF2B5EF4-FFF2-40B4-BE49-F238E27FC236}">
                    <a16:creationId xmlns:a16="http://schemas.microsoft.com/office/drawing/2014/main" id="{ED6864DE-6246-EDD5-D78C-123FEEC5830B}"/>
                  </a:ext>
                </a:extLst>
              </p:cNvPr>
              <p:cNvGrpSpPr/>
              <p:nvPr/>
            </p:nvGrpSpPr>
            <p:grpSpPr>
              <a:xfrm>
                <a:off x="2692095" y="636936"/>
                <a:ext cx="3286960" cy="2848350"/>
                <a:chOff x="2692095" y="636936"/>
                <a:chExt cx="3286960" cy="2848350"/>
              </a:xfrm>
            </p:grpSpPr>
            <p:sp>
              <p:nvSpPr>
                <p:cNvPr id="83" name="Diagrama de flujo: conector 82">
                  <a:extLst>
                    <a:ext uri="{FF2B5EF4-FFF2-40B4-BE49-F238E27FC236}">
                      <a16:creationId xmlns:a16="http://schemas.microsoft.com/office/drawing/2014/main" id="{27694AD6-5663-239D-9AB1-79E70C36BFBE}"/>
                    </a:ext>
                  </a:extLst>
                </p:cNvPr>
                <p:cNvSpPr/>
                <p:nvPr/>
              </p:nvSpPr>
              <p:spPr>
                <a:xfrm>
                  <a:off x="3232386" y="1054367"/>
                  <a:ext cx="2206378" cy="2013489"/>
                </a:xfrm>
                <a:prstGeom prst="flowChartConnector">
                  <a:avLst/>
                </a:prstGeom>
                <a:noFill/>
                <a:ln w="9525">
                  <a:gradFill>
                    <a:gsLst>
                      <a:gs pos="25000">
                        <a:schemeClr val="accent2"/>
                      </a:gs>
                      <a:gs pos="91000">
                        <a:srgbClr val="89FBE8"/>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sz="2800">
                    <a:latin typeface="+mj-lt"/>
                  </a:endParaRPr>
                </a:p>
              </p:txBody>
            </p:sp>
            <p:sp>
              <p:nvSpPr>
                <p:cNvPr id="84" name="Diagrama de flujo: conector 83">
                  <a:extLst>
                    <a:ext uri="{FF2B5EF4-FFF2-40B4-BE49-F238E27FC236}">
                      <a16:creationId xmlns:a16="http://schemas.microsoft.com/office/drawing/2014/main" id="{AE4EEA9A-CC03-0AB1-137F-3FB980C962AE}"/>
                    </a:ext>
                  </a:extLst>
                </p:cNvPr>
                <p:cNvSpPr/>
                <p:nvPr/>
              </p:nvSpPr>
              <p:spPr>
                <a:xfrm>
                  <a:off x="3636828" y="1454609"/>
                  <a:ext cx="1397493" cy="1213004"/>
                </a:xfrm>
                <a:prstGeom prst="flowChartConnector">
                  <a:avLst/>
                </a:prstGeom>
                <a:noFill/>
                <a:ln w="9525">
                  <a:gradFill>
                    <a:gsLst>
                      <a:gs pos="27000">
                        <a:schemeClr val="accent3"/>
                      </a:gs>
                      <a:gs pos="87000">
                        <a:srgbClr val="BEED8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CO">
                    <a:latin typeface="+mj-lt"/>
                  </a:endParaRPr>
                </a:p>
              </p:txBody>
            </p:sp>
            <p:sp>
              <p:nvSpPr>
                <p:cNvPr id="85" name="Diagrama de flujo: conector 84">
                  <a:extLst>
                    <a:ext uri="{FF2B5EF4-FFF2-40B4-BE49-F238E27FC236}">
                      <a16:creationId xmlns:a16="http://schemas.microsoft.com/office/drawing/2014/main" id="{6235BEE8-E0A9-EC0B-23A6-D245AE5EB8ED}"/>
                    </a:ext>
                  </a:extLst>
                </p:cNvPr>
                <p:cNvSpPr/>
                <p:nvPr/>
              </p:nvSpPr>
              <p:spPr>
                <a:xfrm>
                  <a:off x="2692095" y="636936"/>
                  <a:ext cx="3286960" cy="2848350"/>
                </a:xfrm>
                <a:prstGeom prst="flowChartConnector">
                  <a:avLst/>
                </a:prstGeom>
                <a:noFill/>
                <a:ln w="9525">
                  <a:gradFill>
                    <a:gsLst>
                      <a:gs pos="83000">
                        <a:srgbClr val="EEB858"/>
                      </a:gs>
                      <a:gs pos="27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sz="2800">
                    <a:latin typeface="+mj-lt"/>
                  </a:endParaRPr>
                </a:p>
              </p:txBody>
            </p:sp>
          </p:grpSp>
          <p:sp>
            <p:nvSpPr>
              <p:cNvPr id="82" name="Google Shape;96;p13">
                <a:extLst>
                  <a:ext uri="{FF2B5EF4-FFF2-40B4-BE49-F238E27FC236}">
                    <a16:creationId xmlns:a16="http://schemas.microsoft.com/office/drawing/2014/main" id="{499ED8A4-D864-3CE0-7EE2-8397A2F4739D}"/>
                  </a:ext>
                </a:extLst>
              </p:cNvPr>
              <p:cNvSpPr txBox="1"/>
              <p:nvPr/>
            </p:nvSpPr>
            <p:spPr>
              <a:xfrm>
                <a:off x="3632452" y="1687299"/>
                <a:ext cx="1397493" cy="630528"/>
              </a:xfrm>
              <a:prstGeom prst="rect">
                <a:avLst/>
              </a:prstGeom>
              <a:noFill/>
              <a:ln w="9525">
                <a:noFill/>
              </a:ln>
            </p:spPr>
            <p:txBody>
              <a:bodyPr spcFirstLastPara="1"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80907E84-6E7F-439C-980F-BF3A869C61C5}" type="TxLink">
                  <a:rPr lang="en-US" sz="1200" b="1" i="0" u="none" strike="noStrike" smtClean="0">
                    <a:solidFill>
                      <a:schemeClr val="tx2"/>
                    </a:solidFill>
                    <a:latin typeface="Verdana"/>
                    <a:ea typeface="Verdana"/>
                    <a:cs typeface="Century Gothic"/>
                    <a:sym typeface="Century Gothic"/>
                  </a:rPr>
                  <a:pPr algn="ctr"/>
                  <a:t> 39.307,5 </a:t>
                </a:fld>
                <a:endParaRPr lang="es-ES" sz="1200" b="1" dirty="0">
                  <a:solidFill>
                    <a:schemeClr val="tx2"/>
                  </a:solidFill>
                  <a:latin typeface="+mj-lt"/>
                  <a:ea typeface="Verdana" panose="020B0604030504040204" pitchFamily="34" charset="0"/>
                  <a:cs typeface="Century Gothic"/>
                  <a:sym typeface="Century Gothic"/>
                </a:endParaRPr>
              </a:p>
            </p:txBody>
          </p:sp>
        </p:grpSp>
        <p:graphicFrame>
          <p:nvGraphicFramePr>
            <p:cNvPr id="79" name="Gráfico 78">
              <a:extLst>
                <a:ext uri="{FF2B5EF4-FFF2-40B4-BE49-F238E27FC236}">
                  <a16:creationId xmlns:a16="http://schemas.microsoft.com/office/drawing/2014/main" id="{DBA4C71C-7BF9-898A-6F2B-0657B3B5082A}"/>
                </a:ext>
              </a:extLst>
            </p:cNvPr>
            <p:cNvGraphicFramePr/>
            <p:nvPr>
              <p:extLst>
                <p:ext uri="{D42A27DB-BD31-4B8C-83A1-F6EECF244321}">
                  <p14:modId xmlns:p14="http://schemas.microsoft.com/office/powerpoint/2010/main" val="4242402841"/>
                </p:ext>
              </p:extLst>
            </p:nvPr>
          </p:nvGraphicFramePr>
          <p:xfrm>
            <a:off x="0" y="0"/>
            <a:ext cx="8651819" cy="4293835"/>
          </p:xfrm>
          <a:graphic>
            <a:graphicData uri="http://schemas.openxmlformats.org/drawingml/2006/chart">
              <c:chart xmlns:c="http://schemas.openxmlformats.org/drawingml/2006/chart" xmlns:r="http://schemas.openxmlformats.org/officeDocument/2006/relationships" r:id="rId8"/>
            </a:graphicData>
          </a:graphic>
        </p:graphicFrame>
      </p:grpSp>
    </p:spTree>
    <p:extLst>
      <p:ext uri="{BB962C8B-B14F-4D97-AF65-F5344CB8AC3E}">
        <p14:creationId xmlns:p14="http://schemas.microsoft.com/office/powerpoint/2010/main" val="422286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9018"/>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6B6C9A69-FB8F-44BF-8152-D64302E866B2}"/>
              </a:ext>
            </a:extLst>
          </p:cNvPr>
          <p:cNvSpPr txBox="1"/>
          <p:nvPr/>
        </p:nvSpPr>
        <p:spPr>
          <a:xfrm>
            <a:off x="277678" y="2586559"/>
            <a:ext cx="8616914" cy="3910579"/>
          </a:xfrm>
          <a:prstGeom prst="rect">
            <a:avLst/>
          </a:prstGeom>
          <a:gradFill flip="none" rotWithShape="1">
            <a:gsLst>
              <a:gs pos="0">
                <a:srgbClr val="F2F2F2">
                  <a:alpha val="45000"/>
                </a:srgbClr>
              </a:gs>
              <a:gs pos="79000">
                <a:schemeClr val="bg1">
                  <a:lumMod val="85000"/>
                </a:schemeClr>
              </a:gs>
            </a:gsLst>
            <a:lin ang="10800000" scaled="1"/>
            <a:tileRect/>
          </a:gradFill>
        </p:spPr>
        <p:txBody>
          <a:bodyPr wrap="square" lIns="135000" tIns="377999" rIns="135000" bIns="81000" rtlCol="0">
            <a:spAutoFit/>
          </a:bodyPr>
          <a:lstStyle/>
          <a:p>
            <a:pPr marL="342893" indent="-342893">
              <a:buClr>
                <a:srgbClr val="FB6900"/>
              </a:buClr>
              <a:buFont typeface="Wingdings" panose="05000000000000000000" pitchFamily="2" charset="2"/>
              <a:buChar char="v"/>
            </a:pPr>
            <a:r>
              <a:rPr lang="es-MX" sz="1400" dirty="0">
                <a:solidFill>
                  <a:srgbClr val="453C5C"/>
                </a:solidFill>
                <a:latin typeface="Verdana" panose="020B0604030504040204" pitchFamily="34" charset="0"/>
              </a:rPr>
              <a:t>Cifras expresadas en miles de millones de pesos, excepto </a:t>
            </a:r>
          </a:p>
          <a:p>
            <a:pPr>
              <a:buClr>
                <a:srgbClr val="FB6900"/>
              </a:buClr>
            </a:pPr>
            <a:r>
              <a:rPr lang="es-MX" sz="1400" dirty="0">
                <a:solidFill>
                  <a:srgbClr val="453C5C"/>
                </a:solidFill>
                <a:latin typeface="Verdana" panose="020B0604030504040204" pitchFamily="34" charset="0"/>
              </a:rPr>
              <a:t>      cuando, en particular, se señale otra denominación.</a:t>
            </a:r>
          </a:p>
          <a:p>
            <a:endParaRPr lang="es-MX" sz="1400" dirty="0">
              <a:solidFill>
                <a:srgbClr val="453C5C"/>
              </a:solidFill>
              <a:latin typeface="Verdana" panose="020B0604030504040204" pitchFamily="34" charset="0"/>
            </a:endParaRPr>
          </a:p>
          <a:p>
            <a:endParaRPr lang="es-MX" sz="1400" dirty="0">
              <a:solidFill>
                <a:srgbClr val="453C5C"/>
              </a:solidFill>
              <a:latin typeface="Verdana" panose="020B0604030504040204" pitchFamily="34" charset="0"/>
            </a:endParaRPr>
          </a:p>
          <a:p>
            <a:pPr marL="342893" indent="-342893">
              <a:buClr>
                <a:srgbClr val="007E80"/>
              </a:buClr>
              <a:buFont typeface="Wingdings" panose="05000000000000000000" pitchFamily="2" charset="2"/>
              <a:buChar char="v"/>
            </a:pPr>
            <a:r>
              <a:rPr lang="es-MX" sz="1400" dirty="0">
                <a:solidFill>
                  <a:srgbClr val="453C5C"/>
                </a:solidFill>
                <a:latin typeface="Verdana" panose="020B0604030504040204" pitchFamily="34" charset="0"/>
              </a:rPr>
              <a:t>Los datos relacionados con Beneficios </a:t>
            </a:r>
            <a:r>
              <a:rPr lang="es-MX" sz="1400" dirty="0" err="1">
                <a:solidFill>
                  <a:srgbClr val="453C5C"/>
                </a:solidFill>
                <a:latin typeface="Verdana" panose="020B0604030504040204" pitchFamily="34" charset="0"/>
              </a:rPr>
              <a:t>posempleo</a:t>
            </a:r>
            <a:r>
              <a:rPr lang="es-MX" sz="1400" dirty="0">
                <a:solidFill>
                  <a:srgbClr val="453C5C"/>
                </a:solidFill>
                <a:latin typeface="Verdana" panose="020B0604030504040204" pitchFamily="34" charset="0"/>
              </a:rPr>
              <a:t> y plan de activos fueron ajustados de acuerdo con la norma de presentación de Beneficios a los empleados.</a:t>
            </a:r>
          </a:p>
          <a:p>
            <a:endParaRPr lang="es-MX" sz="1400" dirty="0">
              <a:solidFill>
                <a:srgbClr val="453C5C"/>
              </a:solidFill>
              <a:latin typeface="Verdana" panose="020B0604030504040204" pitchFamily="34" charset="0"/>
            </a:endParaRPr>
          </a:p>
          <a:p>
            <a:endParaRPr lang="es-MX" sz="1400" dirty="0">
              <a:solidFill>
                <a:srgbClr val="453C5C"/>
              </a:solidFill>
              <a:latin typeface="Verdana" panose="020B0604030504040204" pitchFamily="34" charset="0"/>
            </a:endParaRPr>
          </a:p>
          <a:p>
            <a:pPr marL="342893" indent="-342893">
              <a:buClr>
                <a:srgbClr val="00CC99"/>
              </a:buClr>
              <a:buFont typeface="Wingdings" panose="05000000000000000000" pitchFamily="2" charset="2"/>
              <a:buChar char="v"/>
            </a:pPr>
            <a:r>
              <a:rPr lang="es-MX" sz="1400" dirty="0">
                <a:solidFill>
                  <a:srgbClr val="453C5C"/>
                </a:solidFill>
                <a:latin typeface="Verdana" panose="020B0604030504040204" pitchFamily="34" charset="0"/>
              </a:rPr>
              <a:t>Los saldos de operaciones recíprocas de activos y pasivos se presentan como un efecto</a:t>
            </a:r>
          </a:p>
          <a:p>
            <a:pPr>
              <a:buClr>
                <a:srgbClr val="00CC99"/>
              </a:buClr>
            </a:pPr>
            <a:r>
              <a:rPr lang="es-MX" sz="1400" dirty="0">
                <a:solidFill>
                  <a:srgbClr val="453C5C"/>
                </a:solidFill>
                <a:latin typeface="Verdana" panose="020B0604030504040204" pitchFamily="34" charset="0"/>
              </a:rPr>
              <a:t>      neto en el patrimonio.</a:t>
            </a:r>
          </a:p>
          <a:p>
            <a:endParaRPr lang="es-CO" sz="1400" dirty="0">
              <a:solidFill>
                <a:srgbClr val="453C5C"/>
              </a:solidFill>
              <a:latin typeface="Verdana" panose="020B0604030504040204" pitchFamily="34" charset="0"/>
            </a:endParaRPr>
          </a:p>
          <a:p>
            <a:endParaRPr lang="es-CO" sz="1400" dirty="0">
              <a:solidFill>
                <a:srgbClr val="453C5C"/>
              </a:solidFill>
              <a:latin typeface="Verdana" panose="020B0604030504040204" pitchFamily="34" charset="0"/>
            </a:endParaRPr>
          </a:p>
          <a:p>
            <a:pPr marL="342893" indent="-342893">
              <a:buClr>
                <a:srgbClr val="E42F2F"/>
              </a:buClr>
              <a:buFont typeface="Wingdings" panose="05000000000000000000" pitchFamily="2" charset="2"/>
              <a:buChar char="v"/>
            </a:pPr>
            <a:r>
              <a:rPr lang="es-MX" sz="1400" dirty="0">
                <a:solidFill>
                  <a:srgbClr val="453C5C"/>
                </a:solidFill>
                <a:latin typeface="Verdana" panose="020B0604030504040204" pitchFamily="34" charset="0"/>
              </a:rPr>
              <a:t>El universo del sector público a septiembre de 2024 se compone por 4.022 entidades, 353 del nivel nacional, 3.667 del nivel territorial, el Banco de la República (</a:t>
            </a:r>
            <a:r>
              <a:rPr lang="es-MX" sz="1400" dirty="0" err="1">
                <a:solidFill>
                  <a:srgbClr val="453C5C"/>
                </a:solidFill>
                <a:latin typeface="Verdana" panose="020B0604030504040204" pitchFamily="34" charset="0"/>
              </a:rPr>
              <a:t>BanRep</a:t>
            </a:r>
            <a:r>
              <a:rPr lang="es-MX" sz="1400" dirty="0">
                <a:solidFill>
                  <a:srgbClr val="453C5C"/>
                </a:solidFill>
                <a:latin typeface="Verdana" panose="020B0604030504040204" pitchFamily="34" charset="0"/>
              </a:rPr>
              <a:t>) y el Sistema General de Regalías (SGR).</a:t>
            </a:r>
          </a:p>
          <a:p>
            <a:pPr marL="342893" indent="-342893" algn="just">
              <a:buClr>
                <a:srgbClr val="E42F2F"/>
              </a:buClr>
              <a:buFont typeface="Wingdings" panose="05000000000000000000" pitchFamily="2" charset="2"/>
              <a:buChar char="v"/>
            </a:pPr>
            <a:endParaRPr lang="es-CO" sz="1400" dirty="0">
              <a:solidFill>
                <a:srgbClr val="453C5C"/>
              </a:solidFill>
              <a:latin typeface="Verdana" panose="020B0604030504040204" pitchFamily="34" charset="0"/>
            </a:endParaRPr>
          </a:p>
        </p:txBody>
      </p:sp>
      <p:cxnSp>
        <p:nvCxnSpPr>
          <p:cNvPr id="16" name="Conector recto 15">
            <a:extLst>
              <a:ext uri="{FF2B5EF4-FFF2-40B4-BE49-F238E27FC236}">
                <a16:creationId xmlns:a16="http://schemas.microsoft.com/office/drawing/2014/main" id="{5AD125E5-0415-4F70-8341-216D0EA9C65C}"/>
              </a:ext>
            </a:extLst>
          </p:cNvPr>
          <p:cNvCxnSpPr>
            <a:cxnSpLocks/>
          </p:cNvCxnSpPr>
          <p:nvPr/>
        </p:nvCxnSpPr>
        <p:spPr>
          <a:xfrm flipH="1">
            <a:off x="-1" y="9007473"/>
            <a:ext cx="7290001"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7" name="Elipse 16">
            <a:extLst>
              <a:ext uri="{FF2B5EF4-FFF2-40B4-BE49-F238E27FC236}">
                <a16:creationId xmlns:a16="http://schemas.microsoft.com/office/drawing/2014/main" id="{D201D606-63A7-4648-9518-1FE7C7A41E9A}"/>
              </a:ext>
            </a:extLst>
          </p:cNvPr>
          <p:cNvSpPr/>
          <p:nvPr/>
        </p:nvSpPr>
        <p:spPr>
          <a:xfrm>
            <a:off x="5869805" y="-481873"/>
            <a:ext cx="4154804" cy="4154801"/>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dirty="0"/>
          </a:p>
        </p:txBody>
      </p:sp>
      <p:sp>
        <p:nvSpPr>
          <p:cNvPr id="19" name="Arco de bloque 18">
            <a:extLst>
              <a:ext uri="{FF2B5EF4-FFF2-40B4-BE49-F238E27FC236}">
                <a16:creationId xmlns:a16="http://schemas.microsoft.com/office/drawing/2014/main" id="{37CB3D5F-33CB-4B63-A517-9B50BD197CF7}"/>
              </a:ext>
            </a:extLst>
          </p:cNvPr>
          <p:cNvSpPr/>
          <p:nvPr/>
        </p:nvSpPr>
        <p:spPr>
          <a:xfrm rot="15552619">
            <a:off x="5756817" y="-597041"/>
            <a:ext cx="4338487" cy="4338487"/>
          </a:xfrm>
          <a:prstGeom prst="blockArc">
            <a:avLst>
              <a:gd name="adj1" fmla="val 17974570"/>
              <a:gd name="adj2" fmla="val 21570687"/>
              <a:gd name="adj3" fmla="val 3708"/>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22" name="Arco de bloque 21">
            <a:extLst>
              <a:ext uri="{FF2B5EF4-FFF2-40B4-BE49-F238E27FC236}">
                <a16:creationId xmlns:a16="http://schemas.microsoft.com/office/drawing/2014/main" id="{6D42351E-9C20-48B8-97CD-9057A0AE4C98}"/>
              </a:ext>
            </a:extLst>
          </p:cNvPr>
          <p:cNvSpPr/>
          <p:nvPr/>
        </p:nvSpPr>
        <p:spPr>
          <a:xfrm rot="9152444">
            <a:off x="5868948" y="-408692"/>
            <a:ext cx="4338487" cy="4338487"/>
          </a:xfrm>
          <a:prstGeom prst="blockArc">
            <a:avLst>
              <a:gd name="adj1" fmla="val 20130524"/>
              <a:gd name="adj2" fmla="val 1190770"/>
              <a:gd name="adj3" fmla="val 6364"/>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33" name="Elipse 32">
            <a:extLst>
              <a:ext uri="{FF2B5EF4-FFF2-40B4-BE49-F238E27FC236}">
                <a16:creationId xmlns:a16="http://schemas.microsoft.com/office/drawing/2014/main" id="{E451E9E4-FFF8-49D1-93D3-E0433C89FE86}"/>
              </a:ext>
            </a:extLst>
          </p:cNvPr>
          <p:cNvSpPr/>
          <p:nvPr/>
        </p:nvSpPr>
        <p:spPr>
          <a:xfrm rot="10800000">
            <a:off x="5817997" y="-516171"/>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34" name="Elipse 33">
            <a:extLst>
              <a:ext uri="{FF2B5EF4-FFF2-40B4-BE49-F238E27FC236}">
                <a16:creationId xmlns:a16="http://schemas.microsoft.com/office/drawing/2014/main" id="{418229E0-2DB2-4892-BD01-55218A163242}"/>
              </a:ext>
            </a:extLst>
          </p:cNvPr>
          <p:cNvSpPr/>
          <p:nvPr/>
        </p:nvSpPr>
        <p:spPr>
          <a:xfrm rot="10800000">
            <a:off x="6052312" y="-241639"/>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dirty="0"/>
          </a:p>
        </p:txBody>
      </p:sp>
      <p:sp>
        <p:nvSpPr>
          <p:cNvPr id="39" name="Google Shape;94;p13">
            <a:extLst>
              <a:ext uri="{FF2B5EF4-FFF2-40B4-BE49-F238E27FC236}">
                <a16:creationId xmlns:a16="http://schemas.microsoft.com/office/drawing/2014/main" id="{6D0BDE52-9351-4B22-A550-848599EB1BB3}"/>
              </a:ext>
            </a:extLst>
          </p:cNvPr>
          <p:cNvSpPr txBox="1"/>
          <p:nvPr/>
        </p:nvSpPr>
        <p:spPr>
          <a:xfrm>
            <a:off x="1338498" y="539792"/>
            <a:ext cx="3047556" cy="830997"/>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CO" sz="2700" b="1" dirty="0">
                <a:solidFill>
                  <a:srgbClr val="453C5C"/>
                </a:solidFill>
                <a:latin typeface="Verdana" panose="020B0604030504040204" pitchFamily="34" charset="0"/>
                <a:ea typeface="Verdana" panose="020B0604030504040204" pitchFamily="34" charset="0"/>
                <a:cs typeface="Century Gothic"/>
                <a:sym typeface="Century Gothic"/>
              </a:rPr>
              <a:t>Información clave</a:t>
            </a:r>
          </a:p>
        </p:txBody>
      </p:sp>
      <p:sp>
        <p:nvSpPr>
          <p:cNvPr id="40" name="Arco de bloque 39">
            <a:extLst>
              <a:ext uri="{FF2B5EF4-FFF2-40B4-BE49-F238E27FC236}">
                <a16:creationId xmlns:a16="http://schemas.microsoft.com/office/drawing/2014/main" id="{010D4424-AD1E-453D-9812-57613901EE79}"/>
              </a:ext>
            </a:extLst>
          </p:cNvPr>
          <p:cNvSpPr/>
          <p:nvPr/>
        </p:nvSpPr>
        <p:spPr>
          <a:xfrm rot="13104108">
            <a:off x="5795329" y="-492330"/>
            <a:ext cx="4338487" cy="4338487"/>
          </a:xfrm>
          <a:prstGeom prst="blockArc">
            <a:avLst>
              <a:gd name="adj1" fmla="val 18423654"/>
              <a:gd name="adj2" fmla="val 20843643"/>
              <a:gd name="adj3" fmla="val 4792"/>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dirty="0">
              <a:solidFill>
                <a:schemeClr val="tx1"/>
              </a:solidFill>
            </a:endParaRPr>
          </a:p>
        </p:txBody>
      </p:sp>
      <p:sp>
        <p:nvSpPr>
          <p:cNvPr id="18" name="Elipse 17">
            <a:extLst>
              <a:ext uri="{FF2B5EF4-FFF2-40B4-BE49-F238E27FC236}">
                <a16:creationId xmlns:a16="http://schemas.microsoft.com/office/drawing/2014/main" id="{2D1A0CAE-8953-40DD-9393-74F4D10EF2A3}"/>
              </a:ext>
            </a:extLst>
          </p:cNvPr>
          <p:cNvSpPr/>
          <p:nvPr/>
        </p:nvSpPr>
        <p:spPr>
          <a:xfrm rot="10800000">
            <a:off x="5930651" y="-385937"/>
            <a:ext cx="3806591"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41" name="Medio marco 40">
            <a:extLst>
              <a:ext uri="{FF2B5EF4-FFF2-40B4-BE49-F238E27FC236}">
                <a16:creationId xmlns:a16="http://schemas.microsoft.com/office/drawing/2014/main" id="{861C03E7-8901-47C8-89AA-685C233939C6}"/>
              </a:ext>
            </a:extLst>
          </p:cNvPr>
          <p:cNvSpPr/>
          <p:nvPr/>
        </p:nvSpPr>
        <p:spPr>
          <a:xfrm rot="10800000" flipH="1">
            <a:off x="226458" y="2586558"/>
            <a:ext cx="8690635" cy="3997719"/>
          </a:xfrm>
          <a:prstGeom prst="halfFrame">
            <a:avLst>
              <a:gd name="adj1" fmla="val 1316"/>
              <a:gd name="adj2" fmla="val 1203"/>
            </a:avLst>
          </a:prstGeom>
          <a:gradFill flip="none" rotWithShape="1">
            <a:gsLst>
              <a:gs pos="33000">
                <a:srgbClr val="FB6900">
                  <a:alpha val="70000"/>
                </a:srgbClr>
              </a:gs>
              <a:gs pos="66000">
                <a:srgbClr val="2FCB7D">
                  <a:alpha val="70000"/>
                </a:srgbClr>
              </a:gs>
              <a:gs pos="99000">
                <a:srgbClr val="007E80"/>
              </a:gs>
            </a:gsLst>
            <a:path path="circle">
              <a:fillToRect t="100000" r="100000"/>
            </a:path>
            <a:tileRect l="-100000" b="-100000"/>
          </a:gradFill>
          <a:ln w="19050" cap="flat" cmpd="sng" algn="ctr">
            <a:noFill/>
            <a:prstDash val="solid"/>
          </a:ln>
          <a:effectLst/>
        </p:spPr>
        <p:txBody>
          <a:bodyPr rtlCol="0" anchor="ctr"/>
          <a:lstStyle/>
          <a:p>
            <a:pPr algn="ctr" defTabSz="685783">
              <a:defRPr/>
            </a:pPr>
            <a:endParaRPr lang="es-CO" sz="1350" kern="0" dirty="0">
              <a:solidFill>
                <a:prstClr val="white"/>
              </a:solidFill>
              <a:latin typeface="Rockwell" panose="02060603020205020403"/>
            </a:endParaRPr>
          </a:p>
        </p:txBody>
      </p:sp>
      <p:pic>
        <p:nvPicPr>
          <p:cNvPr id="6" name="Ícono cámara" descr="Cámara con relleno sólido">
            <a:extLst>
              <a:ext uri="{FF2B5EF4-FFF2-40B4-BE49-F238E27FC236}">
                <a16:creationId xmlns:a16="http://schemas.microsoft.com/office/drawing/2014/main" id="{51EBC9A4-C636-8326-0DFA-E3A82316A9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3039" y="3029431"/>
            <a:ext cx="153921" cy="144167"/>
          </a:xfrm>
          <a:prstGeom prst="rect">
            <a:avLst/>
          </a:prstGeom>
        </p:spPr>
      </p:pic>
      <p:sp>
        <p:nvSpPr>
          <p:cNvPr id="7" name="Cuadro Derechos de autor">
            <a:extLst>
              <a:ext uri="{FF2B5EF4-FFF2-40B4-BE49-F238E27FC236}">
                <a16:creationId xmlns:a16="http://schemas.microsoft.com/office/drawing/2014/main" id="{7EC2A5A5-B128-4CBA-9D17-115ADBCB1B02}"/>
              </a:ext>
            </a:extLst>
          </p:cNvPr>
          <p:cNvSpPr txBox="1"/>
          <p:nvPr/>
        </p:nvSpPr>
        <p:spPr>
          <a:xfrm>
            <a:off x="6863563" y="3019907"/>
            <a:ext cx="1956149" cy="275717"/>
          </a:xfrm>
          <a:prstGeom prst="rect">
            <a:avLst/>
          </a:prstGeom>
          <a:noFill/>
          <a:ln>
            <a:noFill/>
          </a:ln>
        </p:spPr>
        <p:txBody>
          <a:bodyPr spcFirstLastPara="1" wrap="square" lIns="0" tIns="0" rIns="0" bIns="0" anchor="t" anchorCtr="0">
            <a:spAutoFit/>
          </a:bodyPr>
          <a:lstStyle/>
          <a:p>
            <a:pPr marL="0" marR="0" lvl="0" indent="0" algn="ctr" rtl="0">
              <a:lnSpc>
                <a:spcPct val="128028"/>
              </a:lnSpc>
              <a:spcBef>
                <a:spcPts val="0"/>
              </a:spcBef>
              <a:spcAft>
                <a:spcPts val="0"/>
              </a:spcAft>
              <a:buNone/>
            </a:pPr>
            <a:r>
              <a:rPr lang="es-ES" sz="700" dirty="0">
                <a:solidFill>
                  <a:srgbClr val="FFFFFF"/>
                </a:solidFill>
                <a:latin typeface="+mj-lt"/>
                <a:ea typeface="Verdana"/>
                <a:cs typeface="Verdana"/>
                <a:sym typeface="Verdana"/>
              </a:rPr>
              <a:t>Orquídea amarilla</a:t>
            </a:r>
          </a:p>
          <a:p>
            <a:pPr marL="0" marR="0" lvl="0" indent="0" algn="ctr" rtl="0">
              <a:lnSpc>
                <a:spcPct val="128028"/>
              </a:lnSpc>
              <a:spcBef>
                <a:spcPts val="0"/>
              </a:spcBef>
              <a:spcAft>
                <a:spcPts val="0"/>
              </a:spcAft>
              <a:buNone/>
            </a:pPr>
            <a:r>
              <a:rPr lang="es-ES" sz="700" dirty="0">
                <a:solidFill>
                  <a:srgbClr val="FFFFFF"/>
                </a:solidFill>
                <a:latin typeface="+mj-lt"/>
                <a:ea typeface="Verdana"/>
                <a:cs typeface="Verdana"/>
                <a:sym typeface="Verdana"/>
              </a:rPr>
              <a:t>Imagen de </a:t>
            </a:r>
            <a:r>
              <a:rPr lang="es-ES" sz="700" dirty="0" err="1">
                <a:solidFill>
                  <a:srgbClr val="FFFFFF"/>
                </a:solidFill>
                <a:latin typeface="+mj-lt"/>
                <a:ea typeface="Verdana"/>
                <a:cs typeface="Verdana"/>
                <a:sym typeface="Verdana"/>
              </a:rPr>
              <a:t>anncapictures</a:t>
            </a:r>
            <a:r>
              <a:rPr lang="es-ES" sz="700" dirty="0">
                <a:solidFill>
                  <a:srgbClr val="FFFFFF"/>
                </a:solidFill>
                <a:latin typeface="+mj-lt"/>
                <a:ea typeface="Verdana"/>
                <a:cs typeface="Verdana"/>
                <a:sym typeface="Verdana"/>
              </a:rPr>
              <a:t> en </a:t>
            </a:r>
            <a:r>
              <a:rPr lang="es-ES" sz="700" dirty="0" err="1">
                <a:solidFill>
                  <a:srgbClr val="FFFFFF"/>
                </a:solidFill>
                <a:latin typeface="+mj-lt"/>
                <a:ea typeface="Verdana"/>
                <a:cs typeface="Verdana"/>
                <a:sym typeface="Verdana"/>
              </a:rPr>
              <a:t>pixabay</a:t>
            </a:r>
            <a:endParaRPr lang="es-ES" sz="700" dirty="0">
              <a:solidFill>
                <a:srgbClr val="FFFFFF"/>
              </a:solidFill>
              <a:latin typeface="+mj-lt"/>
              <a:ea typeface="Verdana"/>
              <a:cs typeface="Verdana"/>
              <a:sym typeface="Verdana"/>
            </a:endParaRPr>
          </a:p>
        </p:txBody>
      </p:sp>
    </p:spTree>
    <p:extLst>
      <p:ext uri="{BB962C8B-B14F-4D97-AF65-F5344CB8AC3E}">
        <p14:creationId xmlns:p14="http://schemas.microsoft.com/office/powerpoint/2010/main" val="37208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6" name="Imagen 75">
            <a:extLst>
              <a:ext uri="{FF2B5EF4-FFF2-40B4-BE49-F238E27FC236}">
                <a16:creationId xmlns:a16="http://schemas.microsoft.com/office/drawing/2014/main" id="{EA34F2FF-9A1C-4107-AC23-9177D8C54CD5}"/>
              </a:ext>
            </a:extLst>
          </p:cNvPr>
          <p:cNvPicPr>
            <a:picLocks noChangeAspect="1"/>
          </p:cNvPicPr>
          <p:nvPr/>
        </p:nvPicPr>
        <p:blipFill>
          <a:blip r:embed="rId2">
            <a:alphaModFix amt="35000"/>
            <a:duotone>
              <a:schemeClr val="accent3">
                <a:shade val="45000"/>
                <a:satMod val="135000"/>
              </a:schemeClr>
              <a:prstClr val="white"/>
            </a:duotone>
          </a:blip>
          <a:stretch>
            <a:fillRect/>
          </a:stretch>
        </p:blipFill>
        <p:spPr>
          <a:xfrm>
            <a:off x="4416762" y="-82813"/>
            <a:ext cx="4671150" cy="5400000"/>
          </a:xfrm>
          <a:prstGeom prst="rect">
            <a:avLst/>
          </a:prstGeom>
        </p:spPr>
      </p:pic>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45" name="Elipse 44">
            <a:extLst>
              <a:ext uri="{FF2B5EF4-FFF2-40B4-BE49-F238E27FC236}">
                <a16:creationId xmlns:a16="http://schemas.microsoft.com/office/drawing/2014/main" id="{C10CF62D-FBFB-4916-8030-51D6142FE764}"/>
              </a:ext>
            </a:extLst>
          </p:cNvPr>
          <p:cNvSpPr/>
          <p:nvPr/>
        </p:nvSpPr>
        <p:spPr>
          <a:xfrm>
            <a:off x="-804104" y="-398559"/>
            <a:ext cx="4154804" cy="4154801"/>
          </a:xfrm>
          <a:prstGeom prst="ellipse">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dirty="0"/>
          </a:p>
        </p:txBody>
      </p:sp>
      <p:sp>
        <p:nvSpPr>
          <p:cNvPr id="46" name="Elipse 45">
            <a:extLst>
              <a:ext uri="{FF2B5EF4-FFF2-40B4-BE49-F238E27FC236}">
                <a16:creationId xmlns:a16="http://schemas.microsoft.com/office/drawing/2014/main" id="{42520D18-C2D2-439B-B56F-EF37534F26B3}"/>
              </a:ext>
            </a:extLst>
          </p:cNvPr>
          <p:cNvSpPr/>
          <p:nvPr/>
        </p:nvSpPr>
        <p:spPr>
          <a:xfrm>
            <a:off x="-545691" y="-364670"/>
            <a:ext cx="3806591"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47" name="Arco de bloque 46">
            <a:extLst>
              <a:ext uri="{FF2B5EF4-FFF2-40B4-BE49-F238E27FC236}">
                <a16:creationId xmlns:a16="http://schemas.microsoft.com/office/drawing/2014/main" id="{1B4BB425-4E5A-4EFA-A5E5-797EEB44A1FB}"/>
              </a:ext>
            </a:extLst>
          </p:cNvPr>
          <p:cNvSpPr/>
          <p:nvPr/>
        </p:nvSpPr>
        <p:spPr>
          <a:xfrm rot="4752619">
            <a:off x="-903751" y="-451147"/>
            <a:ext cx="4338486" cy="4338486"/>
          </a:xfrm>
          <a:prstGeom prst="blockArc">
            <a:avLst>
              <a:gd name="adj1" fmla="val 18251857"/>
              <a:gd name="adj2" fmla="val 21570687"/>
              <a:gd name="adj3" fmla="val 3708"/>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48" name="Arco de bloque 47">
            <a:extLst>
              <a:ext uri="{FF2B5EF4-FFF2-40B4-BE49-F238E27FC236}">
                <a16:creationId xmlns:a16="http://schemas.microsoft.com/office/drawing/2014/main" id="{F4849B18-4CD4-456A-A9DC-324912A26A21}"/>
              </a:ext>
            </a:extLst>
          </p:cNvPr>
          <p:cNvSpPr/>
          <p:nvPr/>
        </p:nvSpPr>
        <p:spPr>
          <a:xfrm rot="2304108">
            <a:off x="-852102" y="-382279"/>
            <a:ext cx="4338486" cy="4338486"/>
          </a:xfrm>
          <a:prstGeom prst="blockArc">
            <a:avLst>
              <a:gd name="adj1" fmla="val 18100031"/>
              <a:gd name="adj2" fmla="val 20608980"/>
              <a:gd name="adj3" fmla="val 4846"/>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51" name="Arco de bloque 50">
            <a:extLst>
              <a:ext uri="{FF2B5EF4-FFF2-40B4-BE49-F238E27FC236}">
                <a16:creationId xmlns:a16="http://schemas.microsoft.com/office/drawing/2014/main" id="{68840050-18FD-4B8E-8342-BAF195E8EB3F}"/>
              </a:ext>
            </a:extLst>
          </p:cNvPr>
          <p:cNvSpPr/>
          <p:nvPr/>
        </p:nvSpPr>
        <p:spPr>
          <a:xfrm rot="19952444">
            <a:off x="-987308" y="-582346"/>
            <a:ext cx="4338486" cy="4338486"/>
          </a:xfrm>
          <a:prstGeom prst="blockArc">
            <a:avLst>
              <a:gd name="adj1" fmla="val 20130524"/>
              <a:gd name="adj2" fmla="val 852507"/>
              <a:gd name="adj3" fmla="val 5565"/>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52" name="Elipse 51">
            <a:extLst>
              <a:ext uri="{FF2B5EF4-FFF2-40B4-BE49-F238E27FC236}">
                <a16:creationId xmlns:a16="http://schemas.microsoft.com/office/drawing/2014/main" id="{71B13073-2B82-458A-A0C4-6A5098B7378A}"/>
              </a:ext>
            </a:extLst>
          </p:cNvPr>
          <p:cNvSpPr/>
          <p:nvPr/>
        </p:nvSpPr>
        <p:spPr>
          <a:xfrm>
            <a:off x="-667350" y="-234435"/>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53" name="Elipse 52">
            <a:extLst>
              <a:ext uri="{FF2B5EF4-FFF2-40B4-BE49-F238E27FC236}">
                <a16:creationId xmlns:a16="http://schemas.microsoft.com/office/drawing/2014/main" id="{C107313F-7DAE-4C56-969E-AD8E1C0585AC}"/>
              </a:ext>
            </a:extLst>
          </p:cNvPr>
          <p:cNvSpPr/>
          <p:nvPr/>
        </p:nvSpPr>
        <p:spPr>
          <a:xfrm>
            <a:off x="-901665" y="-508967"/>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dirty="0"/>
          </a:p>
        </p:txBody>
      </p:sp>
      <p:sp>
        <p:nvSpPr>
          <p:cNvPr id="54" name="Google Shape;94;p13">
            <a:extLst>
              <a:ext uri="{FF2B5EF4-FFF2-40B4-BE49-F238E27FC236}">
                <a16:creationId xmlns:a16="http://schemas.microsoft.com/office/drawing/2014/main" id="{F3F8B507-9DDE-43B6-8B13-9A2A472BDB1E}"/>
              </a:ext>
            </a:extLst>
          </p:cNvPr>
          <p:cNvSpPr txBox="1"/>
          <p:nvPr/>
        </p:nvSpPr>
        <p:spPr>
          <a:xfrm>
            <a:off x="-16693" y="1825438"/>
            <a:ext cx="3744914" cy="623248"/>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CO" sz="4050" b="1" dirty="0">
                <a:solidFill>
                  <a:srgbClr val="453C5C"/>
                </a:solidFill>
                <a:latin typeface="Verdana" panose="020B0604030504040204" pitchFamily="34" charset="0"/>
                <a:ea typeface="Verdana" panose="020B0604030504040204" pitchFamily="34" charset="0"/>
                <a:cs typeface="Century Gothic"/>
                <a:sym typeface="Century Gothic"/>
              </a:rPr>
              <a:t>Cobertura</a:t>
            </a:r>
          </a:p>
        </p:txBody>
      </p:sp>
      <p:pic>
        <p:nvPicPr>
          <p:cNvPr id="50" name="Ícono cámara" descr="Cámara con relleno sólido">
            <a:extLst>
              <a:ext uri="{FF2B5EF4-FFF2-40B4-BE49-F238E27FC236}">
                <a16:creationId xmlns:a16="http://schemas.microsoft.com/office/drawing/2014/main" id="{DB0C6732-8640-4FE1-90C4-F482FEC4C6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22" y="2992031"/>
            <a:ext cx="153921" cy="144167"/>
          </a:xfrm>
          <a:prstGeom prst="rect">
            <a:avLst/>
          </a:prstGeom>
        </p:spPr>
      </p:pic>
      <p:sp>
        <p:nvSpPr>
          <p:cNvPr id="56" name="Cuadro Derechos de autor">
            <a:extLst>
              <a:ext uri="{FF2B5EF4-FFF2-40B4-BE49-F238E27FC236}">
                <a16:creationId xmlns:a16="http://schemas.microsoft.com/office/drawing/2014/main" id="{62576918-D87F-4F8A-A893-D7C2D4A99AFF}"/>
              </a:ext>
            </a:extLst>
          </p:cNvPr>
          <p:cNvSpPr txBox="1"/>
          <p:nvPr/>
        </p:nvSpPr>
        <p:spPr>
          <a:xfrm>
            <a:off x="101666" y="3002405"/>
            <a:ext cx="2279910" cy="275717"/>
          </a:xfrm>
          <a:prstGeom prst="rect">
            <a:avLst/>
          </a:prstGeom>
          <a:noFill/>
          <a:ln>
            <a:noFill/>
          </a:ln>
        </p:spPr>
        <p:txBody>
          <a:bodyPr spcFirstLastPara="1" wrap="square" lIns="0" tIns="0" rIns="0" bIns="0" anchor="t" anchorCtr="0">
            <a:spAutoFit/>
          </a:bodyPr>
          <a:lstStyle/>
          <a:p>
            <a:pPr algn="ctr">
              <a:lnSpc>
                <a:spcPct val="128028"/>
              </a:lnSpc>
            </a:pPr>
            <a:r>
              <a:rPr lang="en-US" sz="700" dirty="0" err="1">
                <a:solidFill>
                  <a:schemeClr val="accent2">
                    <a:lumMod val="50000"/>
                  </a:schemeClr>
                </a:solidFill>
                <a:latin typeface="+mj-lt"/>
                <a:ea typeface="Century Gothic"/>
                <a:cs typeface="Century Gothic"/>
                <a:sym typeface="Century Gothic"/>
              </a:rPr>
              <a:t>Orquídea</a:t>
            </a:r>
            <a:r>
              <a:rPr lang="en-US" sz="700" dirty="0">
                <a:solidFill>
                  <a:schemeClr val="accent2">
                    <a:lumMod val="50000"/>
                  </a:schemeClr>
                </a:solidFill>
                <a:latin typeface="+mj-lt"/>
                <a:ea typeface="Century Gothic"/>
                <a:cs typeface="Century Gothic"/>
                <a:sym typeface="Century Gothic"/>
              </a:rPr>
              <a:t> </a:t>
            </a:r>
            <a:r>
              <a:rPr lang="en-US" sz="700" dirty="0" err="1">
                <a:solidFill>
                  <a:schemeClr val="accent2">
                    <a:lumMod val="50000"/>
                  </a:schemeClr>
                </a:solidFill>
                <a:latin typeface="+mj-lt"/>
                <a:ea typeface="Century Gothic"/>
                <a:cs typeface="Century Gothic"/>
                <a:sym typeface="Century Gothic"/>
              </a:rPr>
              <a:t>blanca</a:t>
            </a:r>
            <a:r>
              <a:rPr lang="en-US" sz="700" dirty="0">
                <a:solidFill>
                  <a:schemeClr val="accent2">
                    <a:lumMod val="50000"/>
                  </a:schemeClr>
                </a:solidFill>
                <a:latin typeface="+mj-lt"/>
                <a:ea typeface="Century Gothic"/>
                <a:cs typeface="Century Gothic"/>
                <a:sym typeface="Century Gothic"/>
              </a:rPr>
              <a:t> </a:t>
            </a:r>
            <a:r>
              <a:rPr lang="en-US" sz="700" dirty="0" err="1">
                <a:solidFill>
                  <a:schemeClr val="accent2">
                    <a:lumMod val="50000"/>
                  </a:schemeClr>
                </a:solidFill>
                <a:latin typeface="+mj-lt"/>
                <a:ea typeface="Century Gothic"/>
                <a:cs typeface="Century Gothic"/>
                <a:sym typeface="Century Gothic"/>
              </a:rPr>
              <a:t>floreciente</a:t>
            </a:r>
            <a:r>
              <a:rPr lang="en-US" sz="700" dirty="0">
                <a:solidFill>
                  <a:schemeClr val="accent2">
                    <a:lumMod val="50000"/>
                  </a:schemeClr>
                </a:solidFill>
                <a:latin typeface="+mj-lt"/>
                <a:ea typeface="Century Gothic"/>
                <a:cs typeface="Century Gothic"/>
                <a:sym typeface="Century Gothic"/>
              </a:rPr>
              <a:t> </a:t>
            </a:r>
            <a:r>
              <a:rPr lang="en-US" sz="700" dirty="0" err="1">
                <a:solidFill>
                  <a:schemeClr val="accent2">
                    <a:lumMod val="50000"/>
                  </a:schemeClr>
                </a:solidFill>
                <a:latin typeface="+mj-lt"/>
                <a:ea typeface="Century Gothic"/>
                <a:cs typeface="Century Gothic"/>
                <a:sym typeface="Century Gothic"/>
              </a:rPr>
              <a:t>en</a:t>
            </a:r>
            <a:r>
              <a:rPr lang="en-US" sz="700" dirty="0">
                <a:solidFill>
                  <a:schemeClr val="accent2">
                    <a:lumMod val="50000"/>
                  </a:schemeClr>
                </a:solidFill>
                <a:latin typeface="+mj-lt"/>
                <a:ea typeface="Century Gothic"/>
                <a:cs typeface="Century Gothic"/>
                <a:sym typeface="Century Gothic"/>
              </a:rPr>
              <a:t> la </a:t>
            </a:r>
            <a:r>
              <a:rPr lang="en-US" sz="700" dirty="0" err="1">
                <a:solidFill>
                  <a:schemeClr val="accent2">
                    <a:lumMod val="50000"/>
                  </a:schemeClr>
                </a:solidFill>
                <a:latin typeface="+mj-lt"/>
                <a:ea typeface="Century Gothic"/>
                <a:cs typeface="Century Gothic"/>
                <a:sym typeface="Century Gothic"/>
              </a:rPr>
              <a:t>oscuridad</a:t>
            </a:r>
            <a:endParaRPr lang="en-US" sz="700" dirty="0">
              <a:solidFill>
                <a:schemeClr val="accent2">
                  <a:lumMod val="50000"/>
                </a:schemeClr>
              </a:solidFill>
              <a:latin typeface="+mj-lt"/>
              <a:ea typeface="Century Gothic"/>
              <a:cs typeface="Century Gothic"/>
              <a:sym typeface="Century Gothic"/>
            </a:endParaRPr>
          </a:p>
          <a:p>
            <a:pPr algn="ctr">
              <a:lnSpc>
                <a:spcPct val="128028"/>
              </a:lnSpc>
            </a:pPr>
            <a:r>
              <a:rPr lang="en-US" sz="700" dirty="0">
                <a:solidFill>
                  <a:schemeClr val="accent2">
                    <a:lumMod val="50000"/>
                  </a:schemeClr>
                </a:solidFill>
                <a:latin typeface="+mj-lt"/>
                <a:sym typeface="Century Gothic"/>
              </a:rPr>
              <a:t>Imagen de Jan </a:t>
            </a:r>
            <a:r>
              <a:rPr lang="en-US" sz="700" dirty="0" err="1">
                <a:solidFill>
                  <a:schemeClr val="accent2">
                    <a:lumMod val="50000"/>
                  </a:schemeClr>
                </a:solidFill>
                <a:latin typeface="+mj-lt"/>
                <a:sym typeface="Century Gothic"/>
              </a:rPr>
              <a:t>Kopřiva</a:t>
            </a:r>
            <a:r>
              <a:rPr lang="en-US" sz="700" dirty="0">
                <a:solidFill>
                  <a:schemeClr val="accent2">
                    <a:lumMod val="50000"/>
                  </a:schemeClr>
                </a:solidFill>
                <a:latin typeface="+mj-lt"/>
                <a:sym typeface="Century Gothic"/>
              </a:rPr>
              <a:t> </a:t>
            </a:r>
            <a:r>
              <a:rPr lang="en-US" sz="700" dirty="0" err="1">
                <a:solidFill>
                  <a:schemeClr val="accent2">
                    <a:lumMod val="50000"/>
                  </a:schemeClr>
                </a:solidFill>
                <a:latin typeface="+mj-lt"/>
                <a:sym typeface="Century Gothic"/>
              </a:rPr>
              <a:t>en</a:t>
            </a:r>
            <a:r>
              <a:rPr lang="en-US" sz="700" dirty="0">
                <a:solidFill>
                  <a:schemeClr val="accent2">
                    <a:lumMod val="50000"/>
                  </a:schemeClr>
                </a:solidFill>
                <a:latin typeface="+mj-lt"/>
                <a:sym typeface="Century Gothic"/>
              </a:rPr>
              <a:t> </a:t>
            </a:r>
            <a:r>
              <a:rPr lang="en-US" sz="700" dirty="0" err="1">
                <a:solidFill>
                  <a:schemeClr val="accent2">
                    <a:lumMod val="50000"/>
                  </a:schemeClr>
                </a:solidFill>
                <a:latin typeface="+mj-lt"/>
                <a:sym typeface="Century Gothic"/>
              </a:rPr>
              <a:t>pexels</a:t>
            </a:r>
            <a:endParaRPr lang="en-US" sz="700" dirty="0">
              <a:solidFill>
                <a:schemeClr val="accent2">
                  <a:lumMod val="50000"/>
                </a:schemeClr>
              </a:solidFill>
              <a:latin typeface="+mj-lt"/>
            </a:endParaRPr>
          </a:p>
        </p:txBody>
      </p:sp>
      <p:sp>
        <p:nvSpPr>
          <p:cNvPr id="68" name="Google Shape;94;p13">
            <a:extLst>
              <a:ext uri="{FF2B5EF4-FFF2-40B4-BE49-F238E27FC236}">
                <a16:creationId xmlns:a16="http://schemas.microsoft.com/office/drawing/2014/main" id="{83A1E9E4-1EAB-4F1C-8AD1-97F99CA1B734}"/>
              </a:ext>
            </a:extLst>
          </p:cNvPr>
          <p:cNvSpPr txBox="1"/>
          <p:nvPr/>
        </p:nvSpPr>
        <p:spPr>
          <a:xfrm>
            <a:off x="7603185" y="5844529"/>
            <a:ext cx="1293524" cy="408623"/>
          </a:xfrm>
          <a:prstGeom prst="round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defPPr>
              <a:defRPr lang="es-CO"/>
            </a:defPPr>
            <a:lvl1pPr algn="ctr">
              <a:defRPr sz="2400" b="1">
                <a:solidFill>
                  <a:srgbClr val="453C5C"/>
                </a:solidFill>
                <a:latin typeface="Verdana" panose="020B0604030504040204" pitchFamily="34" charset="0"/>
                <a:ea typeface="Verdana" panose="020B0604030504040204" pitchFamily="34" charset="0"/>
                <a:cs typeface="Century Gothic"/>
              </a:defRPr>
            </a:lvl1pPr>
          </a:lstStyle>
          <a:p>
            <a:r>
              <a:rPr lang="es-ES" dirty="0">
                <a:sym typeface="Century Gothic"/>
              </a:rPr>
              <a:t>4.007</a:t>
            </a:r>
          </a:p>
        </p:txBody>
      </p:sp>
      <p:sp>
        <p:nvSpPr>
          <p:cNvPr id="69" name="CuadroTexto 68">
            <a:extLst>
              <a:ext uri="{FF2B5EF4-FFF2-40B4-BE49-F238E27FC236}">
                <a16:creationId xmlns:a16="http://schemas.microsoft.com/office/drawing/2014/main" id="{0D8564A9-FE7F-4050-905A-ADD90AEB399B}"/>
              </a:ext>
            </a:extLst>
          </p:cNvPr>
          <p:cNvSpPr txBox="1"/>
          <p:nvPr/>
        </p:nvSpPr>
        <p:spPr>
          <a:xfrm>
            <a:off x="6210164" y="6314538"/>
            <a:ext cx="2786042" cy="507831"/>
          </a:xfrm>
          <a:prstGeom prst="rect">
            <a:avLst/>
          </a:prstGeom>
          <a:noFill/>
        </p:spPr>
        <p:txBody>
          <a:bodyPr wrap="square" rtlCol="0">
            <a:spAutoFit/>
          </a:bodyPr>
          <a:lstStyle/>
          <a:p>
            <a:pPr algn="ctr"/>
            <a:r>
              <a:rPr lang="es-ES" sz="2700" b="1" dirty="0">
                <a:latin typeface="Verdana" panose="020B0604030504040204" pitchFamily="34" charset="0"/>
                <a:ea typeface="Verdana" panose="020B0604030504040204" pitchFamily="34" charset="0"/>
              </a:rPr>
              <a:t>Consolidadas</a:t>
            </a:r>
            <a:endParaRPr lang="es-CO" sz="2700" b="1" dirty="0">
              <a:latin typeface="Verdana" panose="020B0604030504040204" pitchFamily="34" charset="0"/>
              <a:ea typeface="Verdana" panose="020B0604030504040204" pitchFamily="34" charset="0"/>
            </a:endParaRPr>
          </a:p>
        </p:txBody>
      </p:sp>
      <p:sp>
        <p:nvSpPr>
          <p:cNvPr id="70" name="Google Shape;94;p13">
            <a:extLst>
              <a:ext uri="{FF2B5EF4-FFF2-40B4-BE49-F238E27FC236}">
                <a16:creationId xmlns:a16="http://schemas.microsoft.com/office/drawing/2014/main" id="{33AC0627-07FC-4537-98F3-E46D7AEAADEC}"/>
              </a:ext>
            </a:extLst>
          </p:cNvPr>
          <p:cNvSpPr txBox="1"/>
          <p:nvPr/>
        </p:nvSpPr>
        <p:spPr>
          <a:xfrm>
            <a:off x="7661029" y="891761"/>
            <a:ext cx="1235680" cy="408623"/>
          </a:xfrm>
          <a:prstGeom prst="round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ES" sz="2400" b="1" dirty="0">
                <a:solidFill>
                  <a:srgbClr val="453C5C"/>
                </a:solidFill>
                <a:latin typeface="Verdana" panose="020B0604030504040204" pitchFamily="34" charset="0"/>
                <a:ea typeface="Verdana" panose="020B0604030504040204" pitchFamily="34" charset="0"/>
                <a:cs typeface="Century Gothic"/>
                <a:sym typeface="Century Gothic"/>
              </a:rPr>
              <a:t>4.022</a:t>
            </a:r>
          </a:p>
        </p:txBody>
      </p:sp>
      <p:sp>
        <p:nvSpPr>
          <p:cNvPr id="71" name="CuadroTexto 70">
            <a:extLst>
              <a:ext uri="{FF2B5EF4-FFF2-40B4-BE49-F238E27FC236}">
                <a16:creationId xmlns:a16="http://schemas.microsoft.com/office/drawing/2014/main" id="{DF91F1F0-0D12-45DE-B79D-872398964E91}"/>
              </a:ext>
            </a:extLst>
          </p:cNvPr>
          <p:cNvSpPr txBox="1"/>
          <p:nvPr/>
        </p:nvSpPr>
        <p:spPr>
          <a:xfrm>
            <a:off x="7073397" y="207320"/>
            <a:ext cx="1917723" cy="507831"/>
          </a:xfrm>
          <a:prstGeom prst="rect">
            <a:avLst/>
          </a:prstGeom>
          <a:noFill/>
        </p:spPr>
        <p:txBody>
          <a:bodyPr wrap="square" rtlCol="0">
            <a:spAutoFit/>
          </a:bodyPr>
          <a:lstStyle/>
          <a:p>
            <a:pPr algn="ctr"/>
            <a:r>
              <a:rPr lang="es-ES" sz="2700" b="1" dirty="0">
                <a:latin typeface="Verdana" panose="020B0604030504040204" pitchFamily="34" charset="0"/>
                <a:ea typeface="Verdana" panose="020B0604030504040204" pitchFamily="34" charset="0"/>
              </a:rPr>
              <a:t>Universo</a:t>
            </a:r>
            <a:endParaRPr lang="es-CO" sz="2700" b="1" dirty="0">
              <a:latin typeface="Verdana" panose="020B0604030504040204" pitchFamily="34" charset="0"/>
              <a:ea typeface="Verdana" panose="020B0604030504040204" pitchFamily="34" charset="0"/>
            </a:endParaRPr>
          </a:p>
        </p:txBody>
      </p:sp>
      <p:graphicFrame>
        <p:nvGraphicFramePr>
          <p:cNvPr id="2" name="Diagrama 1">
            <a:extLst>
              <a:ext uri="{FF2B5EF4-FFF2-40B4-BE49-F238E27FC236}">
                <a16:creationId xmlns:a16="http://schemas.microsoft.com/office/drawing/2014/main" id="{A2D58629-2317-4AAF-92EA-1F8CDEC96A01}"/>
              </a:ext>
            </a:extLst>
          </p:cNvPr>
          <p:cNvGraphicFramePr/>
          <p:nvPr>
            <p:extLst>
              <p:ext uri="{D42A27DB-BD31-4B8C-83A1-F6EECF244321}">
                <p14:modId xmlns:p14="http://schemas.microsoft.com/office/powerpoint/2010/main" val="1414720652"/>
              </p:ext>
            </p:extLst>
          </p:nvPr>
        </p:nvGraphicFramePr>
        <p:xfrm>
          <a:off x="2163111" y="461236"/>
          <a:ext cx="5991374" cy="35649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Imagen 7">
            <a:extLst>
              <a:ext uri="{FF2B5EF4-FFF2-40B4-BE49-F238E27FC236}">
                <a16:creationId xmlns:a16="http://schemas.microsoft.com/office/drawing/2014/main" id="{210092B7-E420-E43D-10C9-B39948D9525F}"/>
              </a:ext>
            </a:extLst>
          </p:cNvPr>
          <p:cNvPicPr>
            <a:picLocks noChangeAspect="1"/>
          </p:cNvPicPr>
          <p:nvPr/>
        </p:nvPicPr>
        <p:blipFill rotWithShape="1">
          <a:blip r:embed="rId11"/>
          <a:srcRect l="25315" t="6049" r="27863" b="5379"/>
          <a:stretch/>
        </p:blipFill>
        <p:spPr>
          <a:xfrm>
            <a:off x="7000476" y="3720529"/>
            <a:ext cx="2115388" cy="2124000"/>
          </a:xfrm>
          <a:prstGeom prst="rect">
            <a:avLst/>
          </a:prstGeom>
        </p:spPr>
      </p:pic>
      <p:pic>
        <p:nvPicPr>
          <p:cNvPr id="3" name="Imagen 2">
            <a:extLst>
              <a:ext uri="{FF2B5EF4-FFF2-40B4-BE49-F238E27FC236}">
                <a16:creationId xmlns:a16="http://schemas.microsoft.com/office/drawing/2014/main" id="{4DEA017E-76D9-2999-6A01-36C802F7D12E}"/>
              </a:ext>
            </a:extLst>
          </p:cNvPr>
          <p:cNvPicPr>
            <a:picLocks noChangeAspect="1"/>
          </p:cNvPicPr>
          <p:nvPr/>
        </p:nvPicPr>
        <p:blipFill>
          <a:blip r:embed="rId12"/>
          <a:stretch>
            <a:fillRect/>
          </a:stretch>
        </p:blipFill>
        <p:spPr>
          <a:xfrm>
            <a:off x="115527" y="3886477"/>
            <a:ext cx="6822000" cy="2696166"/>
          </a:xfrm>
          <a:prstGeom prst="rect">
            <a:avLst/>
          </a:prstGeom>
        </p:spPr>
      </p:pic>
    </p:spTree>
    <p:extLst>
      <p:ext uri="{BB962C8B-B14F-4D97-AF65-F5344CB8AC3E}">
        <p14:creationId xmlns:p14="http://schemas.microsoft.com/office/powerpoint/2010/main" val="120509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9" name="Conector recto 118">
            <a:extLst>
              <a:ext uri="{FF2B5EF4-FFF2-40B4-BE49-F238E27FC236}">
                <a16:creationId xmlns:a16="http://schemas.microsoft.com/office/drawing/2014/main" id="{972C25EA-49BC-44A0-B803-7F9368F9BD23}"/>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DF3F3567-AE7B-4F75-B9FE-11D25FD8400A}"/>
              </a:ext>
            </a:extLst>
          </p:cNvPr>
          <p:cNvSpPr txBox="1"/>
          <p:nvPr/>
        </p:nvSpPr>
        <p:spPr>
          <a:xfrm>
            <a:off x="624496" y="129443"/>
            <a:ext cx="7905888" cy="830997"/>
          </a:xfrm>
          <a:prstGeom prst="rect">
            <a:avLst/>
          </a:prstGeom>
          <a:noFill/>
        </p:spPr>
        <p:txBody>
          <a:bodyPr wrap="square">
            <a:spAutoFit/>
          </a:bodyPr>
          <a:lstStyle/>
          <a:p>
            <a:pPr algn="ctr"/>
            <a:r>
              <a:rPr lang="es-ES" sz="1200" b="1" dirty="0">
                <a:latin typeface="Verdana" panose="020B0604030504040204" pitchFamily="34" charset="0"/>
                <a:ea typeface="Verdana" panose="020B0604030504040204" pitchFamily="34" charset="0"/>
              </a:rPr>
              <a:t>REPÚBLICA DE COLOMBIA</a:t>
            </a:r>
          </a:p>
          <a:p>
            <a:pPr algn="ctr"/>
            <a:r>
              <a:rPr lang="es-ES" sz="1200" b="1" dirty="0">
                <a:latin typeface="Verdana" panose="020B0604030504040204" pitchFamily="34" charset="0"/>
                <a:ea typeface="Verdana" panose="020B0604030504040204" pitchFamily="34" charset="0"/>
              </a:rPr>
              <a:t>ESTADO DE RESULTADOS CONSOLIDADO</a:t>
            </a:r>
          </a:p>
          <a:p>
            <a:pPr algn="ctr"/>
            <a:r>
              <a:rPr lang="es-ES" sz="1200" dirty="0">
                <a:latin typeface="Verdana" panose="020B0604030504040204" pitchFamily="34" charset="0"/>
                <a:ea typeface="Verdana" panose="020B0604030504040204" pitchFamily="34" charset="0"/>
              </a:rPr>
              <a:t>Por el periodo del 1 de enero al 30 de septiembre del 2024 comparativo con septiembre 30 de 2023</a:t>
            </a:r>
          </a:p>
          <a:p>
            <a:pPr algn="ctr"/>
            <a:r>
              <a:rPr lang="es-ES" sz="1200" dirty="0">
                <a:latin typeface="Verdana" panose="020B0604030504040204" pitchFamily="34" charset="0"/>
                <a:ea typeface="Verdana" panose="020B0604030504040204" pitchFamily="34" charset="0"/>
              </a:rPr>
              <a:t>(Cifras expresadas en miles de millones de pesos)</a:t>
            </a:r>
          </a:p>
        </p:txBody>
      </p:sp>
      <p:pic>
        <p:nvPicPr>
          <p:cNvPr id="3" name="Imagen 2">
            <a:extLst>
              <a:ext uri="{FF2B5EF4-FFF2-40B4-BE49-F238E27FC236}">
                <a16:creationId xmlns:a16="http://schemas.microsoft.com/office/drawing/2014/main" id="{C7265626-ADB5-BAC6-E5E6-FC34EF57847A}"/>
              </a:ext>
            </a:extLst>
          </p:cNvPr>
          <p:cNvPicPr>
            <a:picLocks noChangeAspect="1"/>
          </p:cNvPicPr>
          <p:nvPr/>
        </p:nvPicPr>
        <p:blipFill>
          <a:blip r:embed="rId2"/>
          <a:stretch>
            <a:fillRect/>
          </a:stretch>
        </p:blipFill>
        <p:spPr>
          <a:xfrm>
            <a:off x="145800" y="1203175"/>
            <a:ext cx="8852400" cy="5367658"/>
          </a:xfrm>
          <a:prstGeom prst="rect">
            <a:avLst/>
          </a:prstGeom>
        </p:spPr>
      </p:pic>
    </p:spTree>
    <p:extLst>
      <p:ext uri="{BB962C8B-B14F-4D97-AF65-F5344CB8AC3E}">
        <p14:creationId xmlns:p14="http://schemas.microsoft.com/office/powerpoint/2010/main" val="47761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17B62272-1C33-4728-B3E4-65224D08A1BA}"/>
              </a:ext>
            </a:extLst>
          </p:cNvPr>
          <p:cNvSpPr>
            <a:spLocks noChangeAspect="1"/>
          </p:cNvSpPr>
          <p:nvPr/>
        </p:nvSpPr>
        <p:spPr>
          <a:xfrm>
            <a:off x="2689334" y="769716"/>
            <a:ext cx="6368065" cy="2257909"/>
          </a:xfrm>
          <a:prstGeom prst="rect">
            <a:avLst/>
          </a:prstGeom>
          <a:noFill/>
          <a:ln w="12700">
            <a:solidFill>
              <a:srgbClr val="F637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550" dirty="0"/>
          </a:p>
        </p:txBody>
      </p:sp>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23" name="Elipse 22">
            <a:extLst>
              <a:ext uri="{FF2B5EF4-FFF2-40B4-BE49-F238E27FC236}">
                <a16:creationId xmlns:a16="http://schemas.microsoft.com/office/drawing/2014/main" id="{A9EB13EB-873A-4891-8DE6-F7B588904CE6}"/>
              </a:ext>
            </a:extLst>
          </p:cNvPr>
          <p:cNvSpPr/>
          <p:nvPr/>
        </p:nvSpPr>
        <p:spPr>
          <a:xfrm>
            <a:off x="-815553" y="-462560"/>
            <a:ext cx="4154400" cy="41544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550" dirty="0"/>
          </a:p>
        </p:txBody>
      </p:sp>
      <p:sp>
        <p:nvSpPr>
          <p:cNvPr id="46" name="Elipse 45">
            <a:extLst>
              <a:ext uri="{FF2B5EF4-FFF2-40B4-BE49-F238E27FC236}">
                <a16:creationId xmlns:a16="http://schemas.microsoft.com/office/drawing/2014/main" id="{42520D18-C2D2-439B-B56F-EF37534F26B3}"/>
              </a:ext>
            </a:extLst>
          </p:cNvPr>
          <p:cNvSpPr/>
          <p:nvPr/>
        </p:nvSpPr>
        <p:spPr>
          <a:xfrm>
            <a:off x="-545691" y="-364670"/>
            <a:ext cx="3806591"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47" name="Arco de bloque 46">
            <a:extLst>
              <a:ext uri="{FF2B5EF4-FFF2-40B4-BE49-F238E27FC236}">
                <a16:creationId xmlns:a16="http://schemas.microsoft.com/office/drawing/2014/main" id="{1B4BB425-4E5A-4EFA-A5E5-797EEB44A1FB}"/>
              </a:ext>
            </a:extLst>
          </p:cNvPr>
          <p:cNvSpPr/>
          <p:nvPr/>
        </p:nvSpPr>
        <p:spPr>
          <a:xfrm rot="4752619">
            <a:off x="-903751" y="-451147"/>
            <a:ext cx="4338486" cy="4338486"/>
          </a:xfrm>
          <a:prstGeom prst="blockArc">
            <a:avLst>
              <a:gd name="adj1" fmla="val 18251857"/>
              <a:gd name="adj2" fmla="val 21570687"/>
              <a:gd name="adj3" fmla="val 3708"/>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48" name="Arco de bloque 47">
            <a:extLst>
              <a:ext uri="{FF2B5EF4-FFF2-40B4-BE49-F238E27FC236}">
                <a16:creationId xmlns:a16="http://schemas.microsoft.com/office/drawing/2014/main" id="{F4849B18-4CD4-456A-A9DC-324912A26A21}"/>
              </a:ext>
            </a:extLst>
          </p:cNvPr>
          <p:cNvSpPr/>
          <p:nvPr/>
        </p:nvSpPr>
        <p:spPr>
          <a:xfrm rot="2304108">
            <a:off x="-852102" y="-382279"/>
            <a:ext cx="4338486" cy="4338486"/>
          </a:xfrm>
          <a:prstGeom prst="blockArc">
            <a:avLst>
              <a:gd name="adj1" fmla="val 18100031"/>
              <a:gd name="adj2" fmla="val 20608980"/>
              <a:gd name="adj3" fmla="val 4846"/>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51" name="Arco de bloque 50">
            <a:extLst>
              <a:ext uri="{FF2B5EF4-FFF2-40B4-BE49-F238E27FC236}">
                <a16:creationId xmlns:a16="http://schemas.microsoft.com/office/drawing/2014/main" id="{68840050-18FD-4B8E-8342-BAF195E8EB3F}"/>
              </a:ext>
            </a:extLst>
          </p:cNvPr>
          <p:cNvSpPr/>
          <p:nvPr/>
        </p:nvSpPr>
        <p:spPr>
          <a:xfrm rot="19952444">
            <a:off x="-987308" y="-582346"/>
            <a:ext cx="4338486" cy="4338486"/>
          </a:xfrm>
          <a:prstGeom prst="blockArc">
            <a:avLst>
              <a:gd name="adj1" fmla="val 20130524"/>
              <a:gd name="adj2" fmla="val 852507"/>
              <a:gd name="adj3" fmla="val 5565"/>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52" name="Elipse 51">
            <a:extLst>
              <a:ext uri="{FF2B5EF4-FFF2-40B4-BE49-F238E27FC236}">
                <a16:creationId xmlns:a16="http://schemas.microsoft.com/office/drawing/2014/main" id="{71B13073-2B82-458A-A0C4-6A5098B7378A}"/>
              </a:ext>
            </a:extLst>
          </p:cNvPr>
          <p:cNvSpPr/>
          <p:nvPr/>
        </p:nvSpPr>
        <p:spPr>
          <a:xfrm>
            <a:off x="-667350" y="-234435"/>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a:p>
        </p:txBody>
      </p:sp>
      <p:sp>
        <p:nvSpPr>
          <p:cNvPr id="53" name="Elipse 52">
            <a:extLst>
              <a:ext uri="{FF2B5EF4-FFF2-40B4-BE49-F238E27FC236}">
                <a16:creationId xmlns:a16="http://schemas.microsoft.com/office/drawing/2014/main" id="{C107313F-7DAE-4C56-969E-AD8E1C0585AC}"/>
              </a:ext>
            </a:extLst>
          </p:cNvPr>
          <p:cNvSpPr/>
          <p:nvPr/>
        </p:nvSpPr>
        <p:spPr>
          <a:xfrm>
            <a:off x="-901665" y="-508967"/>
            <a:ext cx="4040905" cy="4040903"/>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913" dirty="0"/>
          </a:p>
        </p:txBody>
      </p:sp>
      <p:sp>
        <p:nvSpPr>
          <p:cNvPr id="25" name="Cuadro Derechos de autor">
            <a:extLst>
              <a:ext uri="{FF2B5EF4-FFF2-40B4-BE49-F238E27FC236}">
                <a16:creationId xmlns:a16="http://schemas.microsoft.com/office/drawing/2014/main" id="{679352A1-D036-4433-A8D5-4E9C1D14457F}"/>
              </a:ext>
            </a:extLst>
          </p:cNvPr>
          <p:cNvSpPr txBox="1"/>
          <p:nvPr/>
        </p:nvSpPr>
        <p:spPr>
          <a:xfrm>
            <a:off x="184435" y="2988242"/>
            <a:ext cx="2180370" cy="275717"/>
          </a:xfrm>
          <a:prstGeom prst="rect">
            <a:avLst/>
          </a:prstGeom>
          <a:noFill/>
          <a:ln>
            <a:noFill/>
          </a:ln>
        </p:spPr>
        <p:txBody>
          <a:bodyPr spcFirstLastPara="1" wrap="square" lIns="0" tIns="0" rIns="0" bIns="0" anchor="t" anchorCtr="0">
            <a:spAutoFit/>
          </a:bodyPr>
          <a:lstStyle/>
          <a:p>
            <a:pPr marL="0" marR="0" lvl="0" indent="0" algn="ctr" rtl="0">
              <a:lnSpc>
                <a:spcPct val="128028"/>
              </a:lnSpc>
              <a:spcBef>
                <a:spcPts val="0"/>
              </a:spcBef>
              <a:spcAft>
                <a:spcPts val="0"/>
              </a:spcAft>
              <a:buClr>
                <a:srgbClr val="000000"/>
              </a:buClr>
              <a:buSzPts val="400"/>
              <a:buFont typeface="Arial"/>
              <a:buNone/>
            </a:pPr>
            <a:r>
              <a:rPr lang="en-US" sz="700" dirty="0" err="1">
                <a:solidFill>
                  <a:srgbClr val="FFFFFF"/>
                </a:solidFill>
              </a:rPr>
              <a:t>Orquídea</a:t>
            </a:r>
            <a:r>
              <a:rPr lang="en-US" sz="700" dirty="0">
                <a:solidFill>
                  <a:srgbClr val="FFFFFF"/>
                </a:solidFill>
              </a:rPr>
              <a:t>, </a:t>
            </a:r>
            <a:r>
              <a:rPr lang="en-US" sz="700" dirty="0" err="1">
                <a:solidFill>
                  <a:srgbClr val="FFFFFF"/>
                </a:solidFill>
              </a:rPr>
              <a:t>Jardín</a:t>
            </a:r>
            <a:r>
              <a:rPr lang="en-US" sz="700" dirty="0">
                <a:solidFill>
                  <a:srgbClr val="FFFFFF"/>
                </a:solidFill>
              </a:rPr>
              <a:t> </a:t>
            </a:r>
            <a:r>
              <a:rPr lang="en-US" sz="700" dirty="0" err="1">
                <a:solidFill>
                  <a:srgbClr val="FFFFFF"/>
                </a:solidFill>
              </a:rPr>
              <a:t>Botánico</a:t>
            </a:r>
            <a:r>
              <a:rPr lang="en-US" sz="700" dirty="0">
                <a:solidFill>
                  <a:srgbClr val="FFFFFF"/>
                </a:solidFill>
              </a:rPr>
              <a:t> de Medellín</a:t>
            </a:r>
          </a:p>
          <a:p>
            <a:pPr marL="0" marR="0" lvl="0" indent="0" algn="ctr" rtl="0">
              <a:lnSpc>
                <a:spcPct val="128028"/>
              </a:lnSpc>
              <a:spcBef>
                <a:spcPts val="0"/>
              </a:spcBef>
              <a:spcAft>
                <a:spcPts val="0"/>
              </a:spcAft>
              <a:buClr>
                <a:srgbClr val="000000"/>
              </a:buClr>
              <a:buSzPts val="400"/>
              <a:buFont typeface="Arial"/>
              <a:buNone/>
            </a:pPr>
            <a:r>
              <a:rPr lang="en-US" sz="700" dirty="0">
                <a:solidFill>
                  <a:srgbClr val="FFFFFF"/>
                </a:solidFill>
              </a:rPr>
              <a:t>Imagen de Edgar Jiménez </a:t>
            </a:r>
            <a:r>
              <a:rPr lang="en-US" sz="700" dirty="0" err="1">
                <a:solidFill>
                  <a:srgbClr val="FFFFFF"/>
                </a:solidFill>
              </a:rPr>
              <a:t>en</a:t>
            </a:r>
            <a:r>
              <a:rPr lang="en-US" sz="700" dirty="0">
                <a:solidFill>
                  <a:srgbClr val="FFFFFF"/>
                </a:solidFill>
              </a:rPr>
              <a:t> Flickr</a:t>
            </a:r>
            <a:endParaRPr lang="es-ES" sz="600" b="0" i="0" u="none" strike="noStrike" cap="none" dirty="0">
              <a:solidFill>
                <a:srgbClr val="FFFFFF"/>
              </a:solidFill>
              <a:latin typeface="Verdana"/>
              <a:ea typeface="Verdana"/>
              <a:cs typeface="Verdana"/>
              <a:sym typeface="Verdana"/>
            </a:endParaRPr>
          </a:p>
        </p:txBody>
      </p:sp>
      <p:pic>
        <p:nvPicPr>
          <p:cNvPr id="26" name="Ícono cámara" descr="Cámara con relleno sólido">
            <a:extLst>
              <a:ext uri="{FF2B5EF4-FFF2-40B4-BE49-F238E27FC236}">
                <a16:creationId xmlns:a16="http://schemas.microsoft.com/office/drawing/2014/main" id="{FA0409E7-33A9-4124-AF97-0347635959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646" y="2993127"/>
            <a:ext cx="205229" cy="192223"/>
          </a:xfrm>
          <a:prstGeom prst="rect">
            <a:avLst/>
          </a:prstGeom>
        </p:spPr>
      </p:pic>
      <p:sp>
        <p:nvSpPr>
          <p:cNvPr id="28" name="Google Shape;94;p13">
            <a:extLst>
              <a:ext uri="{FF2B5EF4-FFF2-40B4-BE49-F238E27FC236}">
                <a16:creationId xmlns:a16="http://schemas.microsoft.com/office/drawing/2014/main" id="{A0B4F870-8B14-4367-BD29-E144047F4A1D}"/>
              </a:ext>
            </a:extLst>
          </p:cNvPr>
          <p:cNvSpPr txBox="1"/>
          <p:nvPr/>
        </p:nvSpPr>
        <p:spPr>
          <a:xfrm>
            <a:off x="201564" y="1475306"/>
            <a:ext cx="3286976" cy="688256"/>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72000" anchor="t" anchorCtr="0">
            <a:spAutoFit/>
          </a:bodyPr>
          <a:lstStyle/>
          <a:p>
            <a:pPr algn="ctr"/>
            <a:r>
              <a:rPr lang="en-US" sz="4000" b="1" dirty="0" err="1">
                <a:solidFill>
                  <a:srgbClr val="453C5C"/>
                </a:solidFill>
                <a:latin typeface="+mj-lt"/>
                <a:ea typeface="Century Gothic"/>
                <a:cs typeface="Century Gothic"/>
                <a:sym typeface="Century Gothic"/>
              </a:rPr>
              <a:t>Ingresos</a:t>
            </a:r>
            <a:endParaRPr sz="4000" b="1" dirty="0">
              <a:solidFill>
                <a:srgbClr val="453C5C"/>
              </a:solidFill>
              <a:latin typeface="+mj-lt"/>
              <a:ea typeface="Century Gothic"/>
              <a:cs typeface="Century Gothic"/>
              <a:sym typeface="Century Gothic"/>
            </a:endParaRPr>
          </a:p>
        </p:txBody>
      </p:sp>
      <p:sp>
        <p:nvSpPr>
          <p:cNvPr id="30" name="Rectángulo 29">
            <a:extLst>
              <a:ext uri="{FF2B5EF4-FFF2-40B4-BE49-F238E27FC236}">
                <a16:creationId xmlns:a16="http://schemas.microsoft.com/office/drawing/2014/main" id="{1209C5A8-708E-44CC-8F74-784B26210780}"/>
              </a:ext>
            </a:extLst>
          </p:cNvPr>
          <p:cNvSpPr/>
          <p:nvPr/>
        </p:nvSpPr>
        <p:spPr>
          <a:xfrm>
            <a:off x="5448258" y="249676"/>
            <a:ext cx="1080000" cy="473745"/>
          </a:xfrm>
          <a:prstGeom prst="rect">
            <a:avLst/>
          </a:prstGeom>
          <a:solidFill>
            <a:srgbClr val="F9AD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1" name="Rectángulo 30">
            <a:extLst>
              <a:ext uri="{FF2B5EF4-FFF2-40B4-BE49-F238E27FC236}">
                <a16:creationId xmlns:a16="http://schemas.microsoft.com/office/drawing/2014/main" id="{D3D368D6-9C38-46CE-8868-F2B3CE733A94}"/>
              </a:ext>
            </a:extLst>
          </p:cNvPr>
          <p:cNvSpPr/>
          <p:nvPr/>
        </p:nvSpPr>
        <p:spPr>
          <a:xfrm>
            <a:off x="6703024" y="249676"/>
            <a:ext cx="1080000" cy="473745"/>
          </a:xfrm>
          <a:prstGeom prst="rect">
            <a:avLst/>
          </a:prstGeom>
          <a:solidFill>
            <a:srgbClr val="00B9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2" name="Rectángulo 31">
            <a:extLst>
              <a:ext uri="{FF2B5EF4-FFF2-40B4-BE49-F238E27FC236}">
                <a16:creationId xmlns:a16="http://schemas.microsoft.com/office/drawing/2014/main" id="{9CEF1D52-7E07-4088-9BAE-AE5B7BB6BD03}"/>
              </a:ext>
            </a:extLst>
          </p:cNvPr>
          <p:cNvSpPr/>
          <p:nvPr/>
        </p:nvSpPr>
        <p:spPr>
          <a:xfrm>
            <a:off x="7956957" y="250462"/>
            <a:ext cx="1080000" cy="473745"/>
          </a:xfrm>
          <a:prstGeom prst="rect">
            <a:avLst/>
          </a:prstGeom>
          <a:solidFill>
            <a:srgbClr val="BFED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79"/>
          </a:p>
        </p:txBody>
      </p:sp>
      <p:sp>
        <p:nvSpPr>
          <p:cNvPr id="33" name="Rectángulo 32">
            <a:extLst>
              <a:ext uri="{FF2B5EF4-FFF2-40B4-BE49-F238E27FC236}">
                <a16:creationId xmlns:a16="http://schemas.microsoft.com/office/drawing/2014/main" id="{DA1A9836-068D-4263-BA0B-983A3B8AB60A}"/>
              </a:ext>
            </a:extLst>
          </p:cNvPr>
          <p:cNvSpPr/>
          <p:nvPr/>
        </p:nvSpPr>
        <p:spPr>
          <a:xfrm>
            <a:off x="5358559" y="153254"/>
            <a:ext cx="1080000" cy="473745"/>
          </a:xfrm>
          <a:prstGeom prst="rect">
            <a:avLst/>
          </a:prstGeom>
          <a:solidFill>
            <a:srgbClr val="FB6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Sector Público</a:t>
            </a:r>
          </a:p>
        </p:txBody>
      </p:sp>
      <p:sp>
        <p:nvSpPr>
          <p:cNvPr id="34" name="Rectángulo 33">
            <a:extLst>
              <a:ext uri="{FF2B5EF4-FFF2-40B4-BE49-F238E27FC236}">
                <a16:creationId xmlns:a16="http://schemas.microsoft.com/office/drawing/2014/main" id="{BB117BDB-9F51-4C56-B60D-F18C3AD0DD30}"/>
              </a:ext>
            </a:extLst>
          </p:cNvPr>
          <p:cNvSpPr/>
          <p:nvPr/>
        </p:nvSpPr>
        <p:spPr>
          <a:xfrm>
            <a:off x="6613322" y="153254"/>
            <a:ext cx="1080000" cy="473745"/>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Nivel Nacional</a:t>
            </a:r>
          </a:p>
        </p:txBody>
      </p:sp>
      <p:sp>
        <p:nvSpPr>
          <p:cNvPr id="35" name="Rectángulo 34">
            <a:extLst>
              <a:ext uri="{FF2B5EF4-FFF2-40B4-BE49-F238E27FC236}">
                <a16:creationId xmlns:a16="http://schemas.microsoft.com/office/drawing/2014/main" id="{36EF2236-DFFA-420F-9BC3-143C176CB185}"/>
              </a:ext>
            </a:extLst>
          </p:cNvPr>
          <p:cNvSpPr/>
          <p:nvPr/>
        </p:nvSpPr>
        <p:spPr>
          <a:xfrm>
            <a:off x="7867257" y="154035"/>
            <a:ext cx="1080000" cy="473745"/>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179" b="1" dirty="0">
                <a:solidFill>
                  <a:schemeClr val="bg1"/>
                </a:solidFill>
                <a:latin typeface="Verdana" panose="020B0604030504040204" pitchFamily="34" charset="0"/>
                <a:ea typeface="Verdana" panose="020B0604030504040204" pitchFamily="34" charset="0"/>
              </a:rPr>
              <a:t>Nivel Territorial</a:t>
            </a:r>
          </a:p>
        </p:txBody>
      </p:sp>
      <p:sp>
        <p:nvSpPr>
          <p:cNvPr id="36" name="Google Shape;96;p13">
            <a:extLst>
              <a:ext uri="{FF2B5EF4-FFF2-40B4-BE49-F238E27FC236}">
                <a16:creationId xmlns:a16="http://schemas.microsoft.com/office/drawing/2014/main" id="{8611CA12-7F0C-471D-85B7-80F8C44CD996}"/>
              </a:ext>
            </a:extLst>
          </p:cNvPr>
          <p:cNvSpPr txBox="1"/>
          <p:nvPr/>
        </p:nvSpPr>
        <p:spPr>
          <a:xfrm>
            <a:off x="3259375" y="288248"/>
            <a:ext cx="2107652" cy="374270"/>
          </a:xfrm>
          <a:prstGeom prst="rect">
            <a:avLst/>
          </a:prstGeom>
          <a:noFill/>
          <a:ln>
            <a:noFill/>
          </a:ln>
        </p:spPr>
        <p:txBody>
          <a:bodyPr spcFirstLastPara="1" wrap="square" lIns="0" tIns="0" rIns="0" bIns="0" anchor="t" anchorCtr="0">
            <a:spAutoFit/>
          </a:bodyPr>
          <a:lstStyle/>
          <a:p>
            <a:pPr>
              <a:lnSpc>
                <a:spcPct val="128000"/>
              </a:lnSpc>
            </a:pPr>
            <a:r>
              <a:rPr lang="es-CO" sz="1900" b="1" dirty="0">
                <a:solidFill>
                  <a:srgbClr val="E42F2F"/>
                </a:solidFill>
                <a:latin typeface="Verdana" panose="020B0604030504040204" pitchFamily="34" charset="0"/>
                <a:ea typeface="Verdana" panose="020B0604030504040204" pitchFamily="34" charset="0"/>
                <a:cs typeface="Century Gothic"/>
                <a:sym typeface="Century Gothic"/>
              </a:rPr>
              <a:t>Composición</a:t>
            </a:r>
            <a:endParaRPr sz="1900" dirty="0">
              <a:latin typeface="Verdana" panose="020B0604030504040204" pitchFamily="34" charset="0"/>
              <a:ea typeface="Verdana" panose="020B0604030504040204" pitchFamily="34" charset="0"/>
            </a:endParaRPr>
          </a:p>
        </p:txBody>
      </p:sp>
      <p:sp>
        <p:nvSpPr>
          <p:cNvPr id="61" name="Google Shape;102;p13">
            <a:extLst>
              <a:ext uri="{FF2B5EF4-FFF2-40B4-BE49-F238E27FC236}">
                <a16:creationId xmlns:a16="http://schemas.microsoft.com/office/drawing/2014/main" id="{D00E7879-36C4-4F3A-A1AE-CBC9BE551ABC}"/>
              </a:ext>
            </a:extLst>
          </p:cNvPr>
          <p:cNvSpPr txBox="1"/>
          <p:nvPr/>
        </p:nvSpPr>
        <p:spPr>
          <a:xfrm>
            <a:off x="7173816" y="4225390"/>
            <a:ext cx="1544477" cy="704874"/>
          </a:xfrm>
          <a:prstGeom prst="roundRect">
            <a:avLst/>
          </a:prstGeom>
          <a:noFill/>
          <a:ln>
            <a:noFill/>
          </a:ln>
        </p:spPr>
        <p:txBody>
          <a:bodyPr spcFirstLastPara="1" wrap="square" lIns="0" tIns="0" rIns="0" bIns="0" anchor="t" anchorCtr="0">
            <a:spAutoFit/>
          </a:bodyPr>
          <a:lstStyle/>
          <a:p>
            <a:pPr algn="ctr">
              <a:lnSpc>
                <a:spcPct val="115000"/>
              </a:lnSpc>
            </a:pPr>
            <a:r>
              <a:rPr lang="en-US" b="1" dirty="0">
                <a:solidFill>
                  <a:srgbClr val="007E80"/>
                </a:solidFill>
                <a:latin typeface="Verdana" panose="020B0604030504040204" pitchFamily="34" charset="0"/>
                <a:ea typeface="Verdana" panose="020B0604030504040204" pitchFamily="34" charset="0"/>
                <a:cs typeface="Century Gothic"/>
                <a:sym typeface="Century Gothic"/>
              </a:rPr>
              <a:t>Nivel Nacional</a:t>
            </a:r>
          </a:p>
        </p:txBody>
      </p:sp>
      <p:sp>
        <p:nvSpPr>
          <p:cNvPr id="63" name="Google Shape;102;p13">
            <a:extLst>
              <a:ext uri="{FF2B5EF4-FFF2-40B4-BE49-F238E27FC236}">
                <a16:creationId xmlns:a16="http://schemas.microsoft.com/office/drawing/2014/main" id="{0EE9F51A-73CE-4B30-9372-761B8FBAED47}"/>
              </a:ext>
            </a:extLst>
          </p:cNvPr>
          <p:cNvSpPr txBox="1"/>
          <p:nvPr/>
        </p:nvSpPr>
        <p:spPr>
          <a:xfrm>
            <a:off x="7018551" y="4844347"/>
            <a:ext cx="1963025" cy="353943"/>
          </a:xfrm>
          <a:prstGeom prst="rect">
            <a:avLst/>
          </a:prstGeom>
          <a:noFill/>
          <a:ln>
            <a:noFill/>
          </a:ln>
        </p:spPr>
        <p:txBody>
          <a:bodyPr spcFirstLastPara="1" wrap="square" lIns="0" tIns="0" rIns="0" bIns="0" anchor="t" anchorCtr="0">
            <a:spAutoFit/>
          </a:bodyPr>
          <a:lstStyle/>
          <a:p>
            <a:pPr algn="ctr">
              <a:lnSpc>
                <a:spcPct val="115000"/>
              </a:lnSpc>
            </a:pPr>
            <a:r>
              <a:rPr lang="en-US" sz="2000" b="1" spc="220" dirty="0">
                <a:solidFill>
                  <a:srgbClr val="007E80"/>
                </a:solidFill>
                <a:latin typeface="Verdana" panose="020B0604030504040204" pitchFamily="34" charset="0"/>
                <a:ea typeface="Verdana" panose="020B0604030504040204" pitchFamily="34" charset="0"/>
                <a:cs typeface="72 Black" panose="020B0A04030603020204" pitchFamily="34" charset="0"/>
                <a:sym typeface="Century Gothic"/>
              </a:rPr>
              <a:t>$557.454,5</a:t>
            </a:r>
          </a:p>
        </p:txBody>
      </p:sp>
      <p:grpSp>
        <p:nvGrpSpPr>
          <p:cNvPr id="3" name="Grupo 2">
            <a:extLst>
              <a:ext uri="{FF2B5EF4-FFF2-40B4-BE49-F238E27FC236}">
                <a16:creationId xmlns:a16="http://schemas.microsoft.com/office/drawing/2014/main" id="{87EDF62F-3C12-168D-19FA-F72EFF27241F}"/>
              </a:ext>
            </a:extLst>
          </p:cNvPr>
          <p:cNvGrpSpPr/>
          <p:nvPr/>
        </p:nvGrpSpPr>
        <p:grpSpPr>
          <a:xfrm>
            <a:off x="4005469" y="5523822"/>
            <a:ext cx="1943502" cy="995202"/>
            <a:chOff x="4005469" y="5437577"/>
            <a:chExt cx="1943502" cy="995202"/>
          </a:xfrm>
        </p:grpSpPr>
        <p:sp>
          <p:nvSpPr>
            <p:cNvPr id="62" name="Google Shape;102;p13">
              <a:extLst>
                <a:ext uri="{FF2B5EF4-FFF2-40B4-BE49-F238E27FC236}">
                  <a16:creationId xmlns:a16="http://schemas.microsoft.com/office/drawing/2014/main" id="{678D2B4B-20E9-4729-9E3E-B9126B0B01D2}"/>
                </a:ext>
              </a:extLst>
            </p:cNvPr>
            <p:cNvSpPr txBox="1"/>
            <p:nvPr/>
          </p:nvSpPr>
          <p:spPr>
            <a:xfrm>
              <a:off x="4134732" y="5437577"/>
              <a:ext cx="1684976" cy="704874"/>
            </a:xfrm>
            <a:prstGeom prst="roundRect">
              <a:avLst/>
            </a:prstGeom>
            <a:noFill/>
            <a:ln>
              <a:noFill/>
            </a:ln>
          </p:spPr>
          <p:txBody>
            <a:bodyPr spcFirstLastPara="1" wrap="square" lIns="0" tIns="0" rIns="0" bIns="0" anchor="t" anchorCtr="0">
              <a:spAutoFit/>
            </a:bodyPr>
            <a:lstStyle/>
            <a:p>
              <a:pPr algn="ctr">
                <a:lnSpc>
                  <a:spcPct val="115000"/>
                </a:lnSpc>
              </a:pPr>
              <a:r>
                <a:rPr lang="en-US" b="1" dirty="0">
                  <a:solidFill>
                    <a:srgbClr val="2FCB7D"/>
                  </a:solidFill>
                  <a:latin typeface="Verdana" panose="020B0604030504040204" pitchFamily="34" charset="0"/>
                  <a:ea typeface="Verdana" panose="020B0604030504040204" pitchFamily="34" charset="0"/>
                  <a:cs typeface="Century Gothic"/>
                  <a:sym typeface="Century Gothic"/>
                </a:rPr>
                <a:t>Nivel Territorial</a:t>
              </a:r>
            </a:p>
          </p:txBody>
        </p:sp>
        <p:sp>
          <p:nvSpPr>
            <p:cNvPr id="64" name="Google Shape;102;p13">
              <a:extLst>
                <a:ext uri="{FF2B5EF4-FFF2-40B4-BE49-F238E27FC236}">
                  <a16:creationId xmlns:a16="http://schemas.microsoft.com/office/drawing/2014/main" id="{9EAD357E-B3A7-479F-910D-CF6AAC251278}"/>
                </a:ext>
              </a:extLst>
            </p:cNvPr>
            <p:cNvSpPr txBox="1"/>
            <p:nvPr/>
          </p:nvSpPr>
          <p:spPr>
            <a:xfrm>
              <a:off x="4005469" y="6078836"/>
              <a:ext cx="1943502" cy="353943"/>
            </a:xfrm>
            <a:prstGeom prst="rect">
              <a:avLst/>
            </a:prstGeom>
            <a:noFill/>
            <a:ln>
              <a:noFill/>
            </a:ln>
          </p:spPr>
          <p:txBody>
            <a:bodyPr spcFirstLastPara="1" wrap="square" lIns="0" tIns="0" rIns="0" bIns="0" anchor="t" anchorCtr="0">
              <a:spAutoFit/>
            </a:bodyPr>
            <a:lstStyle/>
            <a:p>
              <a:pPr algn="ctr">
                <a:lnSpc>
                  <a:spcPct val="115000"/>
                </a:lnSpc>
              </a:pPr>
              <a:r>
                <a:rPr lang="en-US" sz="2000" b="1" spc="220" dirty="0">
                  <a:solidFill>
                    <a:srgbClr val="2FCB7D"/>
                  </a:solidFill>
                  <a:latin typeface="Verdana" panose="020B0604030504040204" pitchFamily="34" charset="0"/>
                  <a:ea typeface="Verdana" panose="020B0604030504040204" pitchFamily="34" charset="0"/>
                  <a:cs typeface="72 Black" panose="020B0A04030603020204" pitchFamily="34" charset="0"/>
                  <a:sym typeface="Century Gothic"/>
                </a:rPr>
                <a:t>$236.093,9</a:t>
              </a:r>
            </a:p>
          </p:txBody>
        </p:sp>
      </p:grpSp>
      <p:sp>
        <p:nvSpPr>
          <p:cNvPr id="65" name="Google Shape;103;p13">
            <a:extLst>
              <a:ext uri="{FF2B5EF4-FFF2-40B4-BE49-F238E27FC236}">
                <a16:creationId xmlns:a16="http://schemas.microsoft.com/office/drawing/2014/main" id="{BD569A54-7936-4BA8-92B3-C427837EC474}"/>
              </a:ext>
            </a:extLst>
          </p:cNvPr>
          <p:cNvSpPr txBox="1"/>
          <p:nvPr/>
        </p:nvSpPr>
        <p:spPr>
          <a:xfrm>
            <a:off x="2689334" y="4217185"/>
            <a:ext cx="4267618" cy="1082186"/>
          </a:xfrm>
          <a:prstGeom prst="roundRect">
            <a:avLst/>
          </a:prstGeom>
          <a:solidFill>
            <a:schemeClr val="bg1">
              <a:lumMod val="95000"/>
            </a:schemeClr>
          </a:solidFill>
          <a:ln>
            <a:noFill/>
          </a:ln>
        </p:spPr>
        <p:txBody>
          <a:bodyPr spcFirstLastPara="1" wrap="square" lIns="72000" tIns="72000" rIns="72000" bIns="72000" anchor="t" anchorCtr="0">
            <a:spAutoFit/>
          </a:bodyPr>
          <a:lstStyle/>
          <a:p>
            <a:pPr algn="just">
              <a:lnSpc>
                <a:spcPct val="115000"/>
              </a:lnSpc>
            </a:pPr>
            <a:r>
              <a:rPr lang="es-ES" sz="900" dirty="0">
                <a:solidFill>
                  <a:srgbClr val="453C5C"/>
                </a:solidFill>
                <a:latin typeface="Verdana" panose="020B0604030504040204" pitchFamily="34" charset="0"/>
                <a:ea typeface="Verdana" panose="020B0604030504040204" pitchFamily="34" charset="0"/>
                <a:cs typeface="Century Gothic"/>
                <a:sym typeface="Century Gothic"/>
              </a:rPr>
              <a:t>En este nivel, </a:t>
            </a:r>
            <a:r>
              <a:rPr lang="es-ES" sz="900" b="1" dirty="0">
                <a:solidFill>
                  <a:srgbClr val="007E80"/>
                </a:solidFill>
                <a:latin typeface="Verdana" panose="020B0604030504040204" pitchFamily="34" charset="0"/>
                <a:ea typeface="Verdana" panose="020B0604030504040204" pitchFamily="34" charset="0"/>
                <a:cs typeface="Century Gothic"/>
                <a:sym typeface="Century Gothic"/>
              </a:rPr>
              <a:t>340</a:t>
            </a:r>
            <a:r>
              <a:rPr lang="es-ES" sz="900" dirty="0">
                <a:latin typeface="Verdana" panose="020B0604030504040204" pitchFamily="34" charset="0"/>
                <a:ea typeface="Verdana" panose="020B0604030504040204" pitchFamily="34" charset="0"/>
                <a:cs typeface="Century Gothic"/>
                <a:sym typeface="Century Gothic"/>
              </a:rPr>
              <a:t>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entidades reportaron saldos en Ingresos, reflejando una disminución de </a:t>
            </a:r>
            <a:r>
              <a:rPr lang="es-ES" sz="900" b="1" dirty="0">
                <a:solidFill>
                  <a:srgbClr val="007E80"/>
                </a:solidFill>
                <a:latin typeface="Verdana" panose="020B0604030504040204" pitchFamily="34" charset="0"/>
                <a:ea typeface="Verdana" panose="020B0604030504040204" pitchFamily="34" charset="0"/>
                <a:cs typeface="Century Gothic"/>
                <a:sym typeface="Century Gothic"/>
              </a:rPr>
              <a:t>($72.444,3)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con respecto a septiembre de 2023. El </a:t>
            </a:r>
            <a:r>
              <a:rPr lang="es-ES" sz="900" b="1" dirty="0">
                <a:solidFill>
                  <a:srgbClr val="007E80"/>
                </a:solidFill>
                <a:latin typeface="Verdana" panose="020B0604030504040204" pitchFamily="34" charset="0"/>
                <a:ea typeface="Verdana" panose="020B0604030504040204" pitchFamily="34" charset="0"/>
                <a:sym typeface="Century Gothic"/>
              </a:rPr>
              <a:t>53,7%</a:t>
            </a:r>
            <a:r>
              <a:rPr lang="es-ES" sz="900" b="1" dirty="0">
                <a:solidFill>
                  <a:srgbClr val="FB6900"/>
                </a:solidFill>
                <a:latin typeface="Verdana" panose="020B0604030504040204" pitchFamily="34" charset="0"/>
                <a:ea typeface="Verdana" panose="020B0604030504040204" pitchFamily="34" charset="0"/>
                <a:sym typeface="Century Gothic"/>
              </a:rPr>
              <a:t>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del total se generó en transacciones sin contraprestación, mientras que el </a:t>
            </a:r>
            <a:r>
              <a:rPr lang="es-ES" sz="900" b="1" dirty="0">
                <a:solidFill>
                  <a:srgbClr val="007E80"/>
                </a:solidFill>
                <a:latin typeface="Verdana" panose="020B0604030504040204" pitchFamily="34" charset="0"/>
                <a:ea typeface="Verdana" panose="020B0604030504040204" pitchFamily="34" charset="0"/>
                <a:sym typeface="Century Gothic"/>
              </a:rPr>
              <a:t>24,8% </a:t>
            </a:r>
            <a:r>
              <a:rPr lang="es-ES" sz="900" dirty="0">
                <a:solidFill>
                  <a:srgbClr val="453C5C"/>
                </a:solidFill>
                <a:latin typeface="Verdana" panose="020B0604030504040204" pitchFamily="34" charset="0"/>
                <a:ea typeface="Verdana" panose="020B0604030504040204" pitchFamily="34" charset="0"/>
                <a:sym typeface="Century Gothic"/>
              </a:rPr>
              <a:t>corresponde a</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 transacciones con contraprestación.</a:t>
            </a:r>
            <a:endParaRPr sz="900" dirty="0">
              <a:solidFill>
                <a:srgbClr val="453C5C"/>
              </a:solidFill>
              <a:latin typeface="Verdana" panose="020B0604030504040204" pitchFamily="34" charset="0"/>
              <a:ea typeface="Verdana" panose="020B0604030504040204" pitchFamily="34" charset="0"/>
            </a:endParaRPr>
          </a:p>
        </p:txBody>
      </p:sp>
      <p:sp>
        <p:nvSpPr>
          <p:cNvPr id="66" name="Google Shape;103;p13">
            <a:extLst>
              <a:ext uri="{FF2B5EF4-FFF2-40B4-BE49-F238E27FC236}">
                <a16:creationId xmlns:a16="http://schemas.microsoft.com/office/drawing/2014/main" id="{D297E4FE-334F-4591-A6DB-486B680345E4}"/>
              </a:ext>
            </a:extLst>
          </p:cNvPr>
          <p:cNvSpPr txBox="1"/>
          <p:nvPr/>
        </p:nvSpPr>
        <p:spPr>
          <a:xfrm>
            <a:off x="5945072" y="5336732"/>
            <a:ext cx="3053686" cy="1434623"/>
          </a:xfrm>
          <a:prstGeom prst="roundRect">
            <a:avLst/>
          </a:prstGeom>
          <a:solidFill>
            <a:schemeClr val="bg1">
              <a:lumMod val="95000"/>
            </a:schemeClr>
          </a:solidFill>
          <a:ln>
            <a:noFill/>
          </a:ln>
        </p:spPr>
        <p:txBody>
          <a:bodyPr spcFirstLastPara="1" wrap="square" lIns="72000" tIns="72000" rIns="72000" bIns="72000" anchor="t" anchorCtr="0">
            <a:spAutoFit/>
          </a:bodyPr>
          <a:lstStyle/>
          <a:p>
            <a:pPr algn="just">
              <a:lnSpc>
                <a:spcPct val="115000"/>
              </a:lnSpc>
            </a:pPr>
            <a:r>
              <a:rPr lang="es-ES" sz="900" dirty="0">
                <a:solidFill>
                  <a:srgbClr val="453C5C"/>
                </a:solidFill>
                <a:latin typeface="Verdana" panose="020B0604030504040204" pitchFamily="34" charset="0"/>
                <a:ea typeface="Verdana" panose="020B0604030504040204" pitchFamily="34" charset="0"/>
                <a:sym typeface="Century Gothic"/>
              </a:rPr>
              <a:t>En este nivel, </a:t>
            </a:r>
            <a:r>
              <a:rPr lang="es-ES" sz="900" b="1" dirty="0">
                <a:solidFill>
                  <a:srgbClr val="2FCB7D"/>
                </a:solidFill>
                <a:latin typeface="Verdana" panose="020B0604030504040204" pitchFamily="34" charset="0"/>
                <a:ea typeface="Verdana" panose="020B0604030504040204" pitchFamily="34" charset="0"/>
                <a:cs typeface="Century Gothic"/>
                <a:sym typeface="Century Gothic"/>
              </a:rPr>
              <a:t>3.649</a:t>
            </a:r>
            <a:r>
              <a:rPr lang="es-ES" sz="900" dirty="0">
                <a:latin typeface="Verdana" panose="020B0604030504040204" pitchFamily="34" charset="0"/>
                <a:ea typeface="Verdana" panose="020B0604030504040204" pitchFamily="34" charset="0"/>
                <a:cs typeface="Century Gothic"/>
                <a:sym typeface="Century Gothic"/>
              </a:rPr>
              <a:t> </a:t>
            </a:r>
            <a:r>
              <a:rPr lang="es-ES" sz="900" dirty="0">
                <a:solidFill>
                  <a:srgbClr val="453C5C"/>
                </a:solidFill>
                <a:latin typeface="Verdana" panose="020B0604030504040204" pitchFamily="34" charset="0"/>
                <a:ea typeface="Verdana" panose="020B0604030504040204" pitchFamily="34" charset="0"/>
                <a:sym typeface="Century Gothic"/>
              </a:rPr>
              <a:t>entidades reportaron saldos en Ingresos, reflejando un incremento de </a:t>
            </a:r>
            <a:r>
              <a:rPr lang="es-ES" sz="900" b="1" dirty="0">
                <a:solidFill>
                  <a:srgbClr val="2FCB7D"/>
                </a:solidFill>
                <a:latin typeface="Verdana" panose="020B0604030504040204" pitchFamily="34" charset="0"/>
                <a:ea typeface="Verdana" panose="020B0604030504040204" pitchFamily="34" charset="0"/>
                <a:sym typeface="Century Gothic"/>
              </a:rPr>
              <a:t>$16.178,2 </a:t>
            </a:r>
            <a:r>
              <a:rPr lang="es-ES" sz="900" dirty="0">
                <a:solidFill>
                  <a:srgbClr val="453C5C"/>
                </a:solidFill>
                <a:latin typeface="Verdana" panose="020B0604030504040204" pitchFamily="34" charset="0"/>
                <a:ea typeface="Verdana" panose="020B0604030504040204" pitchFamily="34" charset="0"/>
                <a:sym typeface="Century Gothic"/>
              </a:rPr>
              <a:t>con respecto a septiembre de 2023. El </a:t>
            </a:r>
            <a:r>
              <a:rPr lang="es-ES" sz="900" b="1" dirty="0">
                <a:solidFill>
                  <a:srgbClr val="2FCB7D"/>
                </a:solidFill>
                <a:latin typeface="Verdana" panose="020B0604030504040204" pitchFamily="34" charset="0"/>
                <a:ea typeface="Verdana" panose="020B0604030504040204" pitchFamily="34" charset="0"/>
                <a:sym typeface="Century Gothic"/>
              </a:rPr>
              <a:t>63,6%</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 </a:t>
            </a:r>
            <a:r>
              <a:rPr lang="es-ES" sz="900" dirty="0">
                <a:solidFill>
                  <a:srgbClr val="453C5C"/>
                </a:solidFill>
                <a:latin typeface="Verdana" panose="020B0604030504040204" pitchFamily="34" charset="0"/>
                <a:ea typeface="Verdana" panose="020B0604030504040204" pitchFamily="34" charset="0"/>
                <a:sym typeface="Century Gothic"/>
              </a:rPr>
              <a:t>del total se generó en transacciones sin contraprestación, mientras que el </a:t>
            </a:r>
            <a:r>
              <a:rPr lang="es-ES" sz="900" b="1" dirty="0">
                <a:solidFill>
                  <a:srgbClr val="2FCB7D"/>
                </a:solidFill>
                <a:latin typeface="Verdana" panose="020B0604030504040204" pitchFamily="34" charset="0"/>
                <a:ea typeface="Verdana" panose="020B0604030504040204" pitchFamily="34" charset="0"/>
                <a:sym typeface="Century Gothic"/>
              </a:rPr>
              <a:t>27,5%</a:t>
            </a:r>
            <a:r>
              <a:rPr lang="es-ES" sz="900" b="1" dirty="0">
                <a:solidFill>
                  <a:schemeClr val="accent2"/>
                </a:solidFill>
                <a:latin typeface="Verdana" panose="020B0604030504040204" pitchFamily="34" charset="0"/>
                <a:ea typeface="Verdana" panose="020B0604030504040204" pitchFamily="34" charset="0"/>
                <a:cs typeface="Century Gothic"/>
                <a:sym typeface="Century Gothic"/>
              </a:rPr>
              <a:t> </a:t>
            </a:r>
            <a:r>
              <a:rPr lang="es-ES" sz="900" dirty="0">
                <a:solidFill>
                  <a:srgbClr val="453C5C"/>
                </a:solidFill>
                <a:latin typeface="Verdana" panose="020B0604030504040204" pitchFamily="34" charset="0"/>
                <a:ea typeface="Verdana" panose="020B0604030504040204" pitchFamily="34" charset="0"/>
                <a:sym typeface="Century Gothic"/>
              </a:rPr>
              <a:t>corresponde a transacciones con contraprestación.</a:t>
            </a:r>
            <a:endParaRPr lang="es-ES" sz="900" dirty="0">
              <a:solidFill>
                <a:srgbClr val="453C5C"/>
              </a:solidFill>
              <a:latin typeface="Verdana" panose="020B0604030504040204" pitchFamily="34" charset="0"/>
              <a:ea typeface="Verdana" panose="020B0604030504040204" pitchFamily="34" charset="0"/>
            </a:endParaRPr>
          </a:p>
        </p:txBody>
      </p:sp>
      <p:sp>
        <p:nvSpPr>
          <p:cNvPr id="72" name="Google Shape;103;p13">
            <a:extLst>
              <a:ext uri="{FF2B5EF4-FFF2-40B4-BE49-F238E27FC236}">
                <a16:creationId xmlns:a16="http://schemas.microsoft.com/office/drawing/2014/main" id="{16EBD80E-73A2-4595-BE49-113CBB058E76}"/>
              </a:ext>
            </a:extLst>
          </p:cNvPr>
          <p:cNvSpPr txBox="1"/>
          <p:nvPr/>
        </p:nvSpPr>
        <p:spPr>
          <a:xfrm>
            <a:off x="5056743" y="3085692"/>
            <a:ext cx="3942016" cy="1082186"/>
          </a:xfrm>
          <a:prstGeom prst="roundRect">
            <a:avLst/>
          </a:prstGeom>
          <a:solidFill>
            <a:schemeClr val="bg1">
              <a:lumMod val="95000"/>
            </a:schemeClr>
          </a:solidFill>
          <a:ln>
            <a:noFill/>
          </a:ln>
        </p:spPr>
        <p:txBody>
          <a:bodyPr spcFirstLastPara="1" wrap="square" lIns="72000" tIns="72000" rIns="72000" bIns="72000" anchor="t" anchorCtr="0">
            <a:spAutoFit/>
          </a:bodyPr>
          <a:lstStyle/>
          <a:p>
            <a:pPr algn="just">
              <a:lnSpc>
                <a:spcPct val="115000"/>
              </a:lnSpc>
            </a:pPr>
            <a:r>
              <a:rPr lang="es-ES" sz="900" b="1" dirty="0">
                <a:solidFill>
                  <a:srgbClr val="FB6900"/>
                </a:solidFill>
                <a:latin typeface="Verdana" panose="020B0604030504040204" pitchFamily="34" charset="0"/>
                <a:ea typeface="Verdana" panose="020B0604030504040204" pitchFamily="34" charset="0"/>
                <a:cs typeface="Century Gothic"/>
                <a:sym typeface="Century Gothic"/>
              </a:rPr>
              <a:t>3.991</a:t>
            </a:r>
            <a:r>
              <a:rPr lang="es-ES" sz="900" dirty="0">
                <a:latin typeface="Verdana" panose="020B0604030504040204" pitchFamily="34" charset="0"/>
                <a:ea typeface="Verdana" panose="020B0604030504040204" pitchFamily="34" charset="0"/>
                <a:cs typeface="Century Gothic"/>
                <a:sym typeface="Century Gothic"/>
              </a:rPr>
              <a:t>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entidades públicas reportaron saldos en Ingresos, reflejando una disminución de </a:t>
            </a:r>
            <a:r>
              <a:rPr lang="es-ES" sz="900" b="1" dirty="0">
                <a:solidFill>
                  <a:srgbClr val="FB6900"/>
                </a:solidFill>
                <a:latin typeface="Verdana" panose="020B0604030504040204" pitchFamily="34" charset="0"/>
                <a:ea typeface="Verdana" panose="020B0604030504040204" pitchFamily="34" charset="0"/>
                <a:sym typeface="Century Gothic"/>
              </a:rPr>
              <a:t>($65,068,1)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con respecto a septiembre de 2023. El </a:t>
            </a:r>
            <a:r>
              <a:rPr lang="es-ES" sz="900" b="1" dirty="0">
                <a:solidFill>
                  <a:srgbClr val="FB6900"/>
                </a:solidFill>
                <a:latin typeface="Verdana" panose="020B0604030504040204" pitchFamily="34" charset="0"/>
                <a:ea typeface="Verdana" panose="020B0604030504040204" pitchFamily="34" charset="0"/>
                <a:sym typeface="Century Gothic"/>
              </a:rPr>
              <a:t>51,3% </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del total se generó en transacciones sin contraprestación, mientras que el </a:t>
            </a:r>
            <a:r>
              <a:rPr lang="es-ES" sz="900" b="1" dirty="0">
                <a:solidFill>
                  <a:srgbClr val="FB6900"/>
                </a:solidFill>
                <a:latin typeface="Verdana" panose="020B0604030504040204" pitchFamily="34" charset="0"/>
                <a:ea typeface="Verdana" panose="020B0604030504040204" pitchFamily="34" charset="0"/>
                <a:sym typeface="Century Gothic"/>
              </a:rPr>
              <a:t>28,9% </a:t>
            </a:r>
            <a:r>
              <a:rPr lang="es-ES" sz="900" dirty="0">
                <a:solidFill>
                  <a:srgbClr val="453C5C"/>
                </a:solidFill>
                <a:latin typeface="Verdana" panose="020B0604030504040204" pitchFamily="34" charset="0"/>
                <a:ea typeface="Verdana" panose="020B0604030504040204" pitchFamily="34" charset="0"/>
                <a:sym typeface="Century Gothic"/>
              </a:rPr>
              <a:t>corresponde a t</a:t>
            </a:r>
            <a:r>
              <a:rPr lang="es-ES" sz="900" dirty="0">
                <a:solidFill>
                  <a:srgbClr val="453C5C"/>
                </a:solidFill>
                <a:latin typeface="Verdana" panose="020B0604030504040204" pitchFamily="34" charset="0"/>
                <a:ea typeface="Verdana" panose="020B0604030504040204" pitchFamily="34" charset="0"/>
                <a:cs typeface="Century Gothic"/>
                <a:sym typeface="Century Gothic"/>
              </a:rPr>
              <a:t>ransacciones con contraprestación.</a:t>
            </a:r>
            <a:endParaRPr sz="900" dirty="0">
              <a:solidFill>
                <a:srgbClr val="453C5C"/>
              </a:solidFill>
              <a:latin typeface="Verdana" panose="020B0604030504040204" pitchFamily="34" charset="0"/>
              <a:ea typeface="Verdana" panose="020B0604030504040204" pitchFamily="34" charset="0"/>
            </a:endParaRPr>
          </a:p>
        </p:txBody>
      </p:sp>
      <p:sp>
        <p:nvSpPr>
          <p:cNvPr id="74" name="Google Shape;931;p23">
            <a:extLst>
              <a:ext uri="{FF2B5EF4-FFF2-40B4-BE49-F238E27FC236}">
                <a16:creationId xmlns:a16="http://schemas.microsoft.com/office/drawing/2014/main" id="{FD3C9A3E-CFBA-4130-8BA9-774C4F331B20}"/>
              </a:ext>
            </a:extLst>
          </p:cNvPr>
          <p:cNvSpPr txBox="1"/>
          <p:nvPr/>
        </p:nvSpPr>
        <p:spPr>
          <a:xfrm>
            <a:off x="2689334" y="3756805"/>
            <a:ext cx="2160000" cy="3539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a:lnSpc>
                <a:spcPct val="115000"/>
              </a:lnSpc>
              <a:defRPr sz="2358" b="1">
                <a:solidFill>
                  <a:srgbClr val="FB6900"/>
                </a:solidFill>
                <a:latin typeface="Verdana" panose="020B0604030504040204" pitchFamily="34" charset="0"/>
                <a:ea typeface="Verdana" panose="020B0604030504040204" pitchFamily="34" charset="0"/>
                <a:cs typeface="Century Gothic"/>
              </a:defRPr>
            </a:lvl1pPr>
          </a:lstStyle>
          <a:p>
            <a:pPr algn="r"/>
            <a:r>
              <a:rPr lang="en-US" sz="2000" spc="220" dirty="0">
                <a:sym typeface="Montserrat Black"/>
              </a:rPr>
              <a:t>$727.513,0</a:t>
            </a:r>
            <a:endParaRPr lang="en-US" sz="2000" spc="220" dirty="0"/>
          </a:p>
        </p:txBody>
      </p:sp>
      <p:sp>
        <p:nvSpPr>
          <p:cNvPr id="81" name="Google Shape;102;p13">
            <a:extLst>
              <a:ext uri="{FF2B5EF4-FFF2-40B4-BE49-F238E27FC236}">
                <a16:creationId xmlns:a16="http://schemas.microsoft.com/office/drawing/2014/main" id="{0B42150A-C8E2-4109-AFFE-688F43279B05}"/>
              </a:ext>
            </a:extLst>
          </p:cNvPr>
          <p:cNvSpPr txBox="1"/>
          <p:nvPr/>
        </p:nvSpPr>
        <p:spPr>
          <a:xfrm>
            <a:off x="3105599" y="3115546"/>
            <a:ext cx="1674793" cy="704874"/>
          </a:xfrm>
          <a:prstGeom prst="roundRect">
            <a:avLst/>
          </a:prstGeom>
          <a:noFill/>
          <a:ln>
            <a:noFill/>
          </a:ln>
        </p:spPr>
        <p:txBody>
          <a:bodyPr spcFirstLastPara="1" wrap="square" lIns="0" tIns="0" rIns="0" bIns="0" anchor="t" anchorCtr="0">
            <a:spAutoFit/>
          </a:bodyPr>
          <a:lstStyle/>
          <a:p>
            <a:pPr algn="ctr">
              <a:lnSpc>
                <a:spcPct val="115000"/>
              </a:lnSpc>
            </a:pPr>
            <a:r>
              <a:rPr lang="en-US" b="1" dirty="0">
                <a:solidFill>
                  <a:srgbClr val="FB6900"/>
                </a:solidFill>
                <a:latin typeface="Verdana" panose="020B0604030504040204" pitchFamily="34" charset="0"/>
                <a:ea typeface="Verdana" panose="020B0604030504040204" pitchFamily="34" charset="0"/>
                <a:cs typeface="Century Gothic"/>
                <a:sym typeface="Century Gothic"/>
              </a:rPr>
              <a:t>Sector Público</a:t>
            </a:r>
            <a:endParaRPr dirty="0">
              <a:solidFill>
                <a:srgbClr val="FB6900"/>
              </a:solidFill>
              <a:latin typeface="Verdana" panose="020B0604030504040204" pitchFamily="34" charset="0"/>
              <a:ea typeface="Verdana" panose="020B0604030504040204" pitchFamily="34" charset="0"/>
            </a:endParaRPr>
          </a:p>
        </p:txBody>
      </p:sp>
      <p:sp>
        <p:nvSpPr>
          <p:cNvPr id="49" name="Google Shape;96;p13">
            <a:extLst>
              <a:ext uri="{FF2B5EF4-FFF2-40B4-BE49-F238E27FC236}">
                <a16:creationId xmlns:a16="http://schemas.microsoft.com/office/drawing/2014/main" id="{B7851A76-44C5-4FBB-BD33-3A32C950485B}"/>
              </a:ext>
            </a:extLst>
          </p:cNvPr>
          <p:cNvSpPr txBox="1"/>
          <p:nvPr/>
        </p:nvSpPr>
        <p:spPr>
          <a:xfrm>
            <a:off x="246703" y="6294544"/>
            <a:ext cx="1361176" cy="315151"/>
          </a:xfrm>
          <a:prstGeom prst="rect">
            <a:avLst/>
          </a:prstGeom>
          <a:noFill/>
          <a:ln>
            <a:noFill/>
          </a:ln>
        </p:spPr>
        <p:txBody>
          <a:bodyPr spcFirstLastPara="1" wrap="square" lIns="0" tIns="0" rIns="0" bIns="0" anchor="t" anchorCtr="0">
            <a:spAutoFit/>
          </a:bodyPr>
          <a:lstStyle/>
          <a:p>
            <a:pPr>
              <a:lnSpc>
                <a:spcPct val="128000"/>
              </a:lnSpc>
            </a:pPr>
            <a:r>
              <a:rPr lang="es-CO" sz="1600"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1600" dirty="0">
              <a:latin typeface="Verdana" panose="020B0604030504040204" pitchFamily="34" charset="0"/>
              <a:ea typeface="Verdana" panose="020B0604030504040204" pitchFamily="34" charset="0"/>
            </a:endParaRPr>
          </a:p>
        </p:txBody>
      </p:sp>
      <p:grpSp>
        <p:nvGrpSpPr>
          <p:cNvPr id="10" name="Grupo 9">
            <a:extLst>
              <a:ext uri="{FF2B5EF4-FFF2-40B4-BE49-F238E27FC236}">
                <a16:creationId xmlns:a16="http://schemas.microsoft.com/office/drawing/2014/main" id="{8D2A3E2E-EA09-0EB9-9B38-C8D9C493100A}"/>
              </a:ext>
            </a:extLst>
          </p:cNvPr>
          <p:cNvGrpSpPr/>
          <p:nvPr/>
        </p:nvGrpSpPr>
        <p:grpSpPr>
          <a:xfrm>
            <a:off x="-910239" y="4700419"/>
            <a:ext cx="6079101" cy="2090894"/>
            <a:chOff x="0" y="0"/>
            <a:chExt cx="6079101" cy="2090894"/>
          </a:xfrm>
        </p:grpSpPr>
        <p:grpSp>
          <p:nvGrpSpPr>
            <p:cNvPr id="17" name="Grupo 16">
              <a:extLst>
                <a:ext uri="{FF2B5EF4-FFF2-40B4-BE49-F238E27FC236}">
                  <a16:creationId xmlns:a16="http://schemas.microsoft.com/office/drawing/2014/main" id="{87EABE2E-2D3E-4063-B554-DE9A980488E0}"/>
                </a:ext>
              </a:extLst>
            </p:cNvPr>
            <p:cNvGrpSpPr/>
            <p:nvPr/>
          </p:nvGrpSpPr>
          <p:grpSpPr>
            <a:xfrm>
              <a:off x="0" y="0"/>
              <a:ext cx="6079101" cy="2090894"/>
              <a:chOff x="0" y="0"/>
              <a:chExt cx="6079101" cy="2090894"/>
            </a:xfrm>
          </p:grpSpPr>
          <p:grpSp>
            <p:nvGrpSpPr>
              <p:cNvPr id="20" name="Grupo 19">
                <a:extLst>
                  <a:ext uri="{FF2B5EF4-FFF2-40B4-BE49-F238E27FC236}">
                    <a16:creationId xmlns:a16="http://schemas.microsoft.com/office/drawing/2014/main" id="{AAAF550A-6EA9-B5DA-84FB-0D57ADA9C55E}"/>
                  </a:ext>
                </a:extLst>
              </p:cNvPr>
              <p:cNvGrpSpPr/>
              <p:nvPr/>
            </p:nvGrpSpPr>
            <p:grpSpPr>
              <a:xfrm>
                <a:off x="0" y="0"/>
                <a:ext cx="6079101" cy="2090894"/>
                <a:chOff x="0" y="0"/>
                <a:chExt cx="6079101" cy="2090894"/>
              </a:xfrm>
            </p:grpSpPr>
            <p:grpSp>
              <p:nvGrpSpPr>
                <p:cNvPr id="22" name="Grupo 21">
                  <a:extLst>
                    <a:ext uri="{FF2B5EF4-FFF2-40B4-BE49-F238E27FC236}">
                      <a16:creationId xmlns:a16="http://schemas.microsoft.com/office/drawing/2014/main" id="{CE15A77B-868A-5426-2927-A95BD3AADE92}"/>
                    </a:ext>
                  </a:extLst>
                </p:cNvPr>
                <p:cNvGrpSpPr/>
                <p:nvPr/>
              </p:nvGrpSpPr>
              <p:grpSpPr>
                <a:xfrm>
                  <a:off x="0" y="0"/>
                  <a:ext cx="6079101" cy="2090894"/>
                  <a:chOff x="0" y="0"/>
                  <a:chExt cx="5606583" cy="2087376"/>
                </a:xfrm>
              </p:grpSpPr>
              <p:graphicFrame>
                <p:nvGraphicFramePr>
                  <p:cNvPr id="27" name="Gráfico 26">
                    <a:extLst>
                      <a:ext uri="{FF2B5EF4-FFF2-40B4-BE49-F238E27FC236}">
                        <a16:creationId xmlns:a16="http://schemas.microsoft.com/office/drawing/2014/main" id="{2C81F658-CEBF-7167-64A1-10FA7951D469}"/>
                      </a:ext>
                    </a:extLst>
                  </p:cNvPr>
                  <p:cNvGraphicFramePr/>
                  <p:nvPr/>
                </p:nvGraphicFramePr>
                <p:xfrm>
                  <a:off x="0" y="0"/>
                  <a:ext cx="5606583" cy="2087376"/>
                </p:xfrm>
                <a:graphic>
                  <a:graphicData uri="http://schemas.openxmlformats.org/drawingml/2006/chart">
                    <c:chart xmlns:c="http://schemas.openxmlformats.org/drawingml/2006/chart" xmlns:r="http://schemas.openxmlformats.org/officeDocument/2006/relationships" r:id="rId5"/>
                  </a:graphicData>
                </a:graphic>
              </p:graphicFrame>
              <p:sp>
                <p:nvSpPr>
                  <p:cNvPr id="37" name="CuadroTexto 28">
                    <a:extLst>
                      <a:ext uri="{FF2B5EF4-FFF2-40B4-BE49-F238E27FC236}">
                        <a16:creationId xmlns:a16="http://schemas.microsoft.com/office/drawing/2014/main" id="{F7BF6036-FE36-143B-0EB0-365E7BA2FB90}"/>
                      </a:ext>
                    </a:extLst>
                  </p:cNvPr>
                  <p:cNvSpPr txBox="1"/>
                  <p:nvPr/>
                </p:nvSpPr>
                <p:spPr>
                  <a:xfrm rot="430658">
                    <a:off x="949704" y="1240752"/>
                    <a:ext cx="630058" cy="25285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a:solidFill>
                        <a:schemeClr val="bg1">
                          <a:lumMod val="25000"/>
                        </a:schemeClr>
                      </a:solidFill>
                      <a:latin typeface="Verdana"/>
                      <a:ea typeface="Verdana"/>
                      <a:cs typeface="+mn-cs"/>
                    </a:endParaRPr>
                  </a:p>
                </p:txBody>
              </p:sp>
            </p:grpSp>
            <p:sp>
              <p:nvSpPr>
                <p:cNvPr id="24" name="CuadroTexto 26">
                  <a:extLst>
                    <a:ext uri="{FF2B5EF4-FFF2-40B4-BE49-F238E27FC236}">
                      <a16:creationId xmlns:a16="http://schemas.microsoft.com/office/drawing/2014/main" id="{EC6298EE-E8D3-4876-0F0E-D8592E6044C9}"/>
                    </a:ext>
                  </a:extLst>
                </p:cNvPr>
                <p:cNvSpPr txBox="1"/>
                <p:nvPr/>
              </p:nvSpPr>
              <p:spPr>
                <a:xfrm rot="489192">
                  <a:off x="4039939" y="1621154"/>
                  <a:ext cx="666750" cy="2619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61C62C15-8C94-439D-8DB8-F44481AE2E25}" type="TxLink">
                    <a:rPr lang="en-US" sz="650" b="0" i="0" u="none" strike="noStrike">
                      <a:solidFill>
                        <a:schemeClr val="bg1">
                          <a:lumMod val="25000"/>
                        </a:schemeClr>
                      </a:solidFill>
                      <a:latin typeface="Verdana"/>
                      <a:ea typeface="Verdana"/>
                      <a:cs typeface="+mn-cs"/>
                    </a:rPr>
                    <a:pPr marL="0" indent="0" algn="ctr"/>
                    <a:t>Sep_2023</a:t>
                  </a:fld>
                  <a:endParaRPr lang="es-CO" sz="650" b="0" i="0" u="none" strike="noStrike">
                    <a:solidFill>
                      <a:schemeClr val="bg1">
                        <a:lumMod val="25000"/>
                      </a:schemeClr>
                    </a:solidFill>
                    <a:latin typeface="Verdana"/>
                    <a:ea typeface="Verdana"/>
                    <a:cs typeface="+mn-cs"/>
                  </a:endParaRPr>
                </a:p>
              </p:txBody>
            </p:sp>
          </p:grpSp>
          <p:sp>
            <p:nvSpPr>
              <p:cNvPr id="21" name="CuadroTexto 24">
                <a:extLst>
                  <a:ext uri="{FF2B5EF4-FFF2-40B4-BE49-F238E27FC236}">
                    <a16:creationId xmlns:a16="http://schemas.microsoft.com/office/drawing/2014/main" id="{D519EF03-51B2-D01E-8BC9-6087155D99B0}"/>
                  </a:ext>
                </a:extLst>
              </p:cNvPr>
              <p:cNvSpPr txBox="1"/>
              <p:nvPr/>
            </p:nvSpPr>
            <p:spPr>
              <a:xfrm rot="338142">
                <a:off x="2706436" y="1466371"/>
                <a:ext cx="666750" cy="2619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61C62C15-8C94-439D-8DB8-F44481AE2E25}" type="TxLink">
                  <a:rPr lang="en-US" sz="650" b="0" i="0" u="none" strike="noStrike">
                    <a:solidFill>
                      <a:schemeClr val="bg1">
                        <a:lumMod val="25000"/>
                      </a:schemeClr>
                    </a:solidFill>
                    <a:latin typeface="Verdana"/>
                    <a:ea typeface="Verdana"/>
                    <a:cs typeface="+mn-cs"/>
                  </a:rPr>
                  <a:pPr marL="0" indent="0" algn="ctr"/>
                  <a:t>Sep_2023</a:t>
                </a:fld>
                <a:endParaRPr lang="es-CO" sz="650" b="0" i="0" u="none" strike="noStrike">
                  <a:solidFill>
                    <a:schemeClr val="bg1">
                      <a:lumMod val="25000"/>
                    </a:schemeClr>
                  </a:solidFill>
                  <a:latin typeface="Verdana"/>
                  <a:ea typeface="Verdana"/>
                  <a:cs typeface="+mn-cs"/>
                </a:endParaRPr>
              </a:p>
            </p:txBody>
          </p:sp>
        </p:grpSp>
        <p:sp>
          <p:nvSpPr>
            <p:cNvPr id="18" name="CuadroTexto 29">
              <a:extLst>
                <a:ext uri="{FF2B5EF4-FFF2-40B4-BE49-F238E27FC236}">
                  <a16:creationId xmlns:a16="http://schemas.microsoft.com/office/drawing/2014/main" id="{191FBCC7-187B-4523-A99D-9792D170CBFF}"/>
                </a:ext>
              </a:extLst>
            </p:cNvPr>
            <p:cNvSpPr txBox="1"/>
            <p:nvPr/>
          </p:nvSpPr>
          <p:spPr>
            <a:xfrm rot="430658">
              <a:off x="2202656" y="1393033"/>
              <a:ext cx="683159" cy="253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a:solidFill>
                  <a:schemeClr val="bg1">
                    <a:lumMod val="25000"/>
                  </a:schemeClr>
                </a:solidFill>
                <a:latin typeface="Verdana"/>
                <a:ea typeface="Verdana"/>
                <a:cs typeface="+mn-cs"/>
              </a:endParaRPr>
            </a:p>
          </p:txBody>
        </p:sp>
        <p:sp>
          <p:nvSpPr>
            <p:cNvPr id="19" name="CuadroTexto 30">
              <a:extLst>
                <a:ext uri="{FF2B5EF4-FFF2-40B4-BE49-F238E27FC236}">
                  <a16:creationId xmlns:a16="http://schemas.microsoft.com/office/drawing/2014/main" id="{9E2EB137-4F84-4AB4-85E3-C6A3A14EB392}"/>
                </a:ext>
              </a:extLst>
            </p:cNvPr>
            <p:cNvSpPr txBox="1"/>
            <p:nvPr/>
          </p:nvSpPr>
          <p:spPr>
            <a:xfrm rot="430658">
              <a:off x="3521868" y="1557337"/>
              <a:ext cx="683159" cy="253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FE3989F2-3D5C-47FB-A498-21D0930E3FF2}" type="TxLink">
                <a:rPr lang="en-US" sz="650" b="0" i="0" u="none" strike="noStrike">
                  <a:solidFill>
                    <a:schemeClr val="bg1">
                      <a:lumMod val="25000"/>
                    </a:schemeClr>
                  </a:solidFill>
                  <a:latin typeface="Verdana"/>
                  <a:ea typeface="Verdana"/>
                  <a:cs typeface="+mn-cs"/>
                </a:rPr>
                <a:pPr marL="0" indent="0" algn="ctr"/>
                <a:t>Sep_2024</a:t>
              </a:fld>
              <a:endParaRPr lang="es-CO" sz="650" b="0" i="0" u="none" strike="noStrike">
                <a:solidFill>
                  <a:schemeClr val="bg1">
                    <a:lumMod val="25000"/>
                  </a:schemeClr>
                </a:solidFill>
                <a:latin typeface="Verdana"/>
                <a:ea typeface="Verdana"/>
                <a:cs typeface="+mn-cs"/>
              </a:endParaRPr>
            </a:p>
          </p:txBody>
        </p:sp>
      </p:grpSp>
      <p:pic>
        <p:nvPicPr>
          <p:cNvPr id="2" name="Imagen 1">
            <a:extLst>
              <a:ext uri="{FF2B5EF4-FFF2-40B4-BE49-F238E27FC236}">
                <a16:creationId xmlns:a16="http://schemas.microsoft.com/office/drawing/2014/main" id="{EACBBEA4-3E96-D907-1A93-EE22E5550281}"/>
              </a:ext>
            </a:extLst>
          </p:cNvPr>
          <p:cNvPicPr>
            <a:picLocks noChangeAspect="1"/>
          </p:cNvPicPr>
          <p:nvPr/>
        </p:nvPicPr>
        <p:blipFill>
          <a:blip r:embed="rId6"/>
          <a:stretch>
            <a:fillRect/>
          </a:stretch>
        </p:blipFill>
        <p:spPr>
          <a:xfrm>
            <a:off x="3580836" y="839757"/>
            <a:ext cx="5419725" cy="2152650"/>
          </a:xfrm>
          <a:prstGeom prst="rect">
            <a:avLst/>
          </a:prstGeom>
        </p:spPr>
      </p:pic>
    </p:spTree>
    <p:extLst>
      <p:ext uri="{BB962C8B-B14F-4D97-AF65-F5344CB8AC3E}">
        <p14:creationId xmlns:p14="http://schemas.microsoft.com/office/powerpoint/2010/main" val="289057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7" name="Google Shape;103;p13">
            <a:extLst>
              <a:ext uri="{FF2B5EF4-FFF2-40B4-BE49-F238E27FC236}">
                <a16:creationId xmlns:a16="http://schemas.microsoft.com/office/drawing/2014/main" id="{7AB35154-A90A-0998-202B-3FB46BB1DB53}"/>
              </a:ext>
            </a:extLst>
          </p:cNvPr>
          <p:cNvSpPr txBox="1"/>
          <p:nvPr/>
        </p:nvSpPr>
        <p:spPr>
          <a:xfrm>
            <a:off x="58415" y="555060"/>
            <a:ext cx="4347788" cy="507831"/>
          </a:xfrm>
          <a:prstGeom prst="rect">
            <a:avLst/>
          </a:prstGeom>
          <a:noFill/>
          <a:ln>
            <a:noFill/>
          </a:ln>
        </p:spPr>
        <p:txBody>
          <a:bodyPr spcFirstLastPara="1" wrap="square" lIns="0" tIns="0" rIns="0" bIns="0" anchor="t" anchorCtr="0">
            <a:spAutoFit/>
          </a:bodyPr>
          <a:lstStyle/>
          <a:p>
            <a:pPr algn="just"/>
            <a:r>
              <a:rPr lang="es-ES" sz="1100" dirty="0">
                <a:solidFill>
                  <a:srgbClr val="453C5C"/>
                </a:solidFill>
                <a:latin typeface="Verdana" panose="020B0604030504040204" pitchFamily="34" charset="0"/>
                <a:ea typeface="Verdana" panose="020B0604030504040204" pitchFamily="34" charset="0"/>
                <a:cs typeface="Century Gothic"/>
                <a:sym typeface="Century Gothic"/>
              </a:rPr>
              <a:t>Este grupo tiene la mayor participación en los ingresos del sector público y del nivel nacional, mientras que,  en el nivel territorial ocupa el tercer lugar.</a:t>
            </a:r>
          </a:p>
        </p:txBody>
      </p:sp>
      <p:sp>
        <p:nvSpPr>
          <p:cNvPr id="8" name="Google Shape;94;p13">
            <a:extLst>
              <a:ext uri="{FF2B5EF4-FFF2-40B4-BE49-F238E27FC236}">
                <a16:creationId xmlns:a16="http://schemas.microsoft.com/office/drawing/2014/main" id="{BDD3ADE1-AE67-6EFC-4E5F-B2A0DC94FB5C}"/>
              </a:ext>
            </a:extLst>
          </p:cNvPr>
          <p:cNvSpPr txBox="1"/>
          <p:nvPr/>
        </p:nvSpPr>
        <p:spPr>
          <a:xfrm>
            <a:off x="78683" y="90159"/>
            <a:ext cx="4307253" cy="430887"/>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CO" sz="2800" b="1" dirty="0">
                <a:solidFill>
                  <a:srgbClr val="453C5C"/>
                </a:solidFill>
                <a:latin typeface="Verdana" panose="020B0604030504040204" pitchFamily="34" charset="0"/>
                <a:ea typeface="Verdana" panose="020B0604030504040204" pitchFamily="34" charset="0"/>
                <a:cs typeface="Century Gothic"/>
                <a:sym typeface="Century Gothic"/>
              </a:rPr>
              <a:t>Ingresos fiscales</a:t>
            </a:r>
          </a:p>
        </p:txBody>
      </p:sp>
      <p:sp>
        <p:nvSpPr>
          <p:cNvPr id="16" name="Google Shape;96;p13">
            <a:extLst>
              <a:ext uri="{FF2B5EF4-FFF2-40B4-BE49-F238E27FC236}">
                <a16:creationId xmlns:a16="http://schemas.microsoft.com/office/drawing/2014/main" id="{A7127770-4F55-BB8B-F078-45797719CC2A}"/>
              </a:ext>
            </a:extLst>
          </p:cNvPr>
          <p:cNvSpPr txBox="1"/>
          <p:nvPr/>
        </p:nvSpPr>
        <p:spPr>
          <a:xfrm>
            <a:off x="3359140" y="5179371"/>
            <a:ext cx="1037865" cy="193451"/>
          </a:xfrm>
          <a:prstGeom prst="rect">
            <a:avLst/>
          </a:prstGeom>
          <a:noFill/>
          <a:ln>
            <a:noFill/>
          </a:ln>
        </p:spPr>
        <p:txBody>
          <a:bodyPr spcFirstLastPara="1" wrap="square" lIns="0" tIns="0" rIns="0" bIns="0" anchor="t" anchorCtr="0">
            <a:spAutoFit/>
          </a:bodyPr>
          <a:lstStyle/>
          <a:p>
            <a:pPr algn="r">
              <a:lnSpc>
                <a:spcPct val="128000"/>
              </a:lnSpc>
            </a:pPr>
            <a:r>
              <a:rPr lang="es-CO" sz="982"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982" b="1" dirty="0">
              <a:latin typeface="Verdana" panose="020B0604030504040204" pitchFamily="34" charset="0"/>
              <a:ea typeface="Verdana" panose="020B0604030504040204" pitchFamily="34" charset="0"/>
            </a:endParaRPr>
          </a:p>
        </p:txBody>
      </p:sp>
      <p:sp>
        <p:nvSpPr>
          <p:cNvPr id="36" name="CuadroTexto 35">
            <a:extLst>
              <a:ext uri="{FF2B5EF4-FFF2-40B4-BE49-F238E27FC236}">
                <a16:creationId xmlns:a16="http://schemas.microsoft.com/office/drawing/2014/main" id="{4234E7B0-7A33-C9F0-327E-341F11DDE0C7}"/>
              </a:ext>
            </a:extLst>
          </p:cNvPr>
          <p:cNvSpPr txBox="1"/>
          <p:nvPr/>
        </p:nvSpPr>
        <p:spPr>
          <a:xfrm>
            <a:off x="67613" y="3523958"/>
            <a:ext cx="4329393" cy="1446550"/>
          </a:xfrm>
          <a:prstGeom prst="rect">
            <a:avLst/>
          </a:prstGeom>
          <a:noFill/>
        </p:spPr>
        <p:txBody>
          <a:bodyPr wrap="square">
            <a:spAutoFit/>
          </a:bodyPr>
          <a:lstStyle/>
          <a:p>
            <a:pPr algn="ctr"/>
            <a:r>
              <a:rPr lang="es-ES" sz="1100" b="1" dirty="0">
                <a:solidFill>
                  <a:srgbClr val="453C5C"/>
                </a:solidFill>
                <a:latin typeface="Verdana" panose="020B0604030504040204" pitchFamily="34" charset="0"/>
                <a:ea typeface="Verdana" panose="020B0604030504040204" pitchFamily="34" charset="0"/>
              </a:rPr>
              <a:t>Incremento</a:t>
            </a:r>
            <a:r>
              <a:rPr lang="es-ES" sz="1100" dirty="0">
                <a:solidFill>
                  <a:srgbClr val="453C5C"/>
                </a:solidFill>
                <a:latin typeface="Verdana" panose="020B0604030504040204" pitchFamily="34" charset="0"/>
                <a:ea typeface="Verdana" panose="020B0604030504040204" pitchFamily="34" charset="0"/>
              </a:rPr>
              <a:t> respecto a septiembre de 2023:</a:t>
            </a:r>
          </a:p>
          <a:p>
            <a:pPr algn="ctr"/>
            <a:endParaRPr lang="es-ES" sz="600" dirty="0">
              <a:solidFill>
                <a:srgbClr val="453C5C"/>
              </a:solidFill>
              <a:latin typeface="Verdana" panose="020B0604030504040204" pitchFamily="34" charset="0"/>
              <a:ea typeface="Verdana" panose="020B0604030504040204" pitchFamily="34" charset="0"/>
            </a:endParaRPr>
          </a:p>
          <a:p>
            <a:pPr algn="ctr"/>
            <a:r>
              <a:rPr lang="es-CO" sz="1100" b="1" dirty="0">
                <a:solidFill>
                  <a:srgbClr val="453C5C"/>
                </a:solidFill>
                <a:latin typeface="Verdana" panose="020B0604030504040204" pitchFamily="34" charset="0"/>
                <a:ea typeface="Verdana" panose="020B0604030504040204" pitchFamily="34" charset="0"/>
              </a:rPr>
              <a:t>Sector Público: </a:t>
            </a:r>
            <a:r>
              <a:rPr lang="es-CO" sz="1100" dirty="0">
                <a:solidFill>
                  <a:schemeClr val="accent1"/>
                </a:solidFill>
                <a:latin typeface="Verdana" panose="020B0604030504040204" pitchFamily="34" charset="0"/>
                <a:ea typeface="Verdana" panose="020B0604030504040204" pitchFamily="34" charset="0"/>
              </a:rPr>
              <a:t>$20.634,7</a:t>
            </a:r>
          </a:p>
          <a:p>
            <a:pPr algn="ctr"/>
            <a:r>
              <a:rPr lang="es-ES" sz="1100" b="1" dirty="0">
                <a:solidFill>
                  <a:srgbClr val="453C5C"/>
                </a:solidFill>
                <a:latin typeface="Verdana" panose="020B0604030504040204" pitchFamily="34" charset="0"/>
                <a:ea typeface="Verdana" panose="020B0604030504040204" pitchFamily="34" charset="0"/>
              </a:rPr>
              <a:t>Nivel Nacional: </a:t>
            </a:r>
            <a:r>
              <a:rPr lang="es-ES" sz="1100" dirty="0">
                <a:solidFill>
                  <a:srgbClr val="007E80"/>
                </a:solidFill>
                <a:latin typeface="Verdana" panose="020B0604030504040204" pitchFamily="34" charset="0"/>
                <a:ea typeface="Verdana" panose="020B0604030504040204" pitchFamily="34" charset="0"/>
              </a:rPr>
              <a:t>$21.855,9 </a:t>
            </a:r>
            <a:r>
              <a:rPr lang="es-ES" sz="1100" b="1" dirty="0">
                <a:solidFill>
                  <a:srgbClr val="453C5C"/>
                </a:solidFill>
                <a:latin typeface="Verdana" panose="020B0604030504040204" pitchFamily="34" charset="0"/>
                <a:ea typeface="Verdana" panose="020B0604030504040204" pitchFamily="34" charset="0"/>
              </a:rPr>
              <a:t>Nivel Territorial: </a:t>
            </a:r>
            <a:r>
              <a:rPr lang="es-ES" sz="1100" dirty="0">
                <a:solidFill>
                  <a:srgbClr val="2FCB7D"/>
                </a:solidFill>
                <a:latin typeface="Verdana" panose="020B0604030504040204" pitchFamily="34" charset="0"/>
                <a:ea typeface="Verdana" panose="020B0604030504040204" pitchFamily="34" charset="0"/>
              </a:rPr>
              <a:t>$3.649,3</a:t>
            </a:r>
          </a:p>
          <a:p>
            <a:pPr algn="ctr"/>
            <a:endParaRPr lang="es-ES" sz="700" dirty="0">
              <a:solidFill>
                <a:srgbClr val="2FCB7D"/>
              </a:solidFill>
              <a:latin typeface="Verdana" panose="020B0604030504040204" pitchFamily="34" charset="0"/>
              <a:ea typeface="Verdana" panose="020B0604030504040204" pitchFamily="34" charset="0"/>
            </a:endParaRPr>
          </a:p>
          <a:p>
            <a:pPr algn="just"/>
            <a:r>
              <a:rPr lang="es-ES" sz="1050" dirty="0">
                <a:solidFill>
                  <a:srgbClr val="453C5C"/>
                </a:solidFill>
                <a:latin typeface="Verdana" panose="020B0604030504040204" pitchFamily="34" charset="0"/>
                <a:ea typeface="Verdana" panose="020B0604030504040204" pitchFamily="34" charset="0"/>
              </a:rPr>
              <a:t>Este comportamiento se explica principalmente por el aumento en los Recursos destinados a la financiación del RPM de Colpensiones, contrarrestado por la disminución en Impuestos y Regalías.</a:t>
            </a:r>
            <a:endParaRPr lang="es-CO" sz="1050" dirty="0">
              <a:solidFill>
                <a:srgbClr val="453C5C"/>
              </a:solidFill>
              <a:latin typeface="Verdana" panose="020B0604030504040204" pitchFamily="34" charset="0"/>
              <a:ea typeface="Verdana" panose="020B0604030504040204" pitchFamily="34" charset="0"/>
            </a:endParaRPr>
          </a:p>
        </p:txBody>
      </p:sp>
      <p:sp>
        <p:nvSpPr>
          <p:cNvPr id="69" name="CuadroTexto 68">
            <a:extLst>
              <a:ext uri="{FF2B5EF4-FFF2-40B4-BE49-F238E27FC236}">
                <a16:creationId xmlns:a16="http://schemas.microsoft.com/office/drawing/2014/main" id="{AC304214-9462-6D2A-93B1-D68F50FE1E20}"/>
              </a:ext>
            </a:extLst>
          </p:cNvPr>
          <p:cNvSpPr txBox="1"/>
          <p:nvPr/>
        </p:nvSpPr>
        <p:spPr>
          <a:xfrm>
            <a:off x="4847275" y="154761"/>
            <a:ext cx="4213344" cy="769441"/>
          </a:xfrm>
          <a:prstGeom prst="rect">
            <a:avLst/>
          </a:prstGeom>
          <a:gradFill>
            <a:gsLst>
              <a:gs pos="89000">
                <a:srgbClr val="F6F6F6"/>
              </a:gs>
              <a:gs pos="26000">
                <a:schemeClr val="bg1"/>
              </a:gs>
            </a:gsLst>
            <a:lin ang="5400000" scaled="1"/>
          </a:gradFill>
        </p:spPr>
        <p:txBody>
          <a:bodyPr wrap="square">
            <a:spAutoFit/>
          </a:bodyPr>
          <a:lstStyle/>
          <a:p>
            <a:pPr algn="just"/>
            <a:r>
              <a:rPr lang="es-ES" sz="1100" dirty="0">
                <a:solidFill>
                  <a:srgbClr val="453C5C"/>
                </a:solidFill>
                <a:latin typeface="Verdana" panose="020B0604030504040204" pitchFamily="34" charset="0"/>
                <a:ea typeface="Verdana" panose="020B0604030504040204" pitchFamily="34" charset="0"/>
              </a:rPr>
              <a:t>La cuenta </a:t>
            </a:r>
            <a:r>
              <a:rPr lang="es-ES" sz="1100" b="1" dirty="0">
                <a:solidFill>
                  <a:srgbClr val="FB6900"/>
                </a:solidFill>
                <a:latin typeface="Verdana" panose="020B0604030504040204" pitchFamily="34" charset="0"/>
                <a:ea typeface="Verdana" panose="020B0604030504040204" pitchFamily="34" charset="0"/>
              </a:rPr>
              <a:t>Impuestos</a:t>
            </a:r>
            <a:r>
              <a:rPr lang="es-ES" sz="1100" b="1" dirty="0">
                <a:latin typeface="Verdana" panose="020B0604030504040204" pitchFamily="34" charset="0"/>
                <a:ea typeface="Verdana" panose="020B0604030504040204" pitchFamily="34" charset="0"/>
              </a:rPr>
              <a:t> </a:t>
            </a:r>
            <a:r>
              <a:rPr lang="es-ES" sz="1100" dirty="0">
                <a:solidFill>
                  <a:srgbClr val="453C5C"/>
                </a:solidFill>
                <a:latin typeface="Verdana" panose="020B0604030504040204" pitchFamily="34" charset="0"/>
                <a:ea typeface="Verdana" panose="020B0604030504040204" pitchFamily="34" charset="0"/>
              </a:rPr>
              <a:t>es la más representativa del grupo en el sector público, en el nivel nacional y en el nivel territorial. A continuación, se presentan los conceptos con mayores participaciones:</a:t>
            </a:r>
            <a:endParaRPr lang="es-CO" sz="1100" dirty="0">
              <a:solidFill>
                <a:srgbClr val="453C5C"/>
              </a:solidFill>
              <a:latin typeface="Verdana" panose="020B0604030504040204" pitchFamily="34" charset="0"/>
              <a:ea typeface="Verdana" panose="020B0604030504040204" pitchFamily="34" charset="0"/>
            </a:endParaRPr>
          </a:p>
        </p:txBody>
      </p:sp>
      <p:grpSp>
        <p:nvGrpSpPr>
          <p:cNvPr id="99" name="Grupo 98">
            <a:extLst>
              <a:ext uri="{FF2B5EF4-FFF2-40B4-BE49-F238E27FC236}">
                <a16:creationId xmlns:a16="http://schemas.microsoft.com/office/drawing/2014/main" id="{E80B1599-5117-D93E-086F-FC239EE6DBBE}"/>
              </a:ext>
            </a:extLst>
          </p:cNvPr>
          <p:cNvGrpSpPr/>
          <p:nvPr/>
        </p:nvGrpSpPr>
        <p:grpSpPr>
          <a:xfrm>
            <a:off x="4789472" y="5209468"/>
            <a:ext cx="4122136" cy="1529688"/>
            <a:chOff x="4746995" y="5209468"/>
            <a:chExt cx="4122136" cy="1529688"/>
          </a:xfrm>
        </p:grpSpPr>
        <p:sp>
          <p:nvSpPr>
            <p:cNvPr id="90" name="Google Shape;552;p24">
              <a:extLst>
                <a:ext uri="{FF2B5EF4-FFF2-40B4-BE49-F238E27FC236}">
                  <a16:creationId xmlns:a16="http://schemas.microsoft.com/office/drawing/2014/main" id="{12712EC5-5BB5-5AA2-FCC3-EF94FF071C50}"/>
                </a:ext>
              </a:extLst>
            </p:cNvPr>
            <p:cNvSpPr>
              <a:spLocks noChangeAspect="1"/>
            </p:cNvSpPr>
            <p:nvPr/>
          </p:nvSpPr>
          <p:spPr>
            <a:xfrm>
              <a:off x="6870682" y="6055156"/>
              <a:ext cx="1932267" cy="684000"/>
            </a:xfrm>
            <a:prstGeom prst="parallelogram">
              <a:avLst>
                <a:gd name="adj" fmla="val 27646"/>
              </a:avLst>
            </a:prstGeom>
            <a:noFill/>
            <a:ln>
              <a:gradFill>
                <a:gsLst>
                  <a:gs pos="0">
                    <a:srgbClr val="5AD999"/>
                  </a:gs>
                  <a:gs pos="100000">
                    <a:srgbClr val="BEED80"/>
                  </a:gs>
                </a:gsLst>
                <a:lin ang="5400000" scaled="1"/>
              </a:gradFill>
            </a:ln>
          </p:spPr>
          <p:txBody>
            <a:bodyPr lIns="36000" tIns="36000" rIns="36000" bIns="36000"/>
            <a:lstStyle/>
            <a:p>
              <a:pPr algn="ctr"/>
              <a:endParaRPr lang="es-CO" sz="1100" dirty="0">
                <a:solidFill>
                  <a:srgbClr val="453C5C"/>
                </a:solidFill>
                <a:latin typeface="Verdana" panose="020B0604030504040204" pitchFamily="34" charset="0"/>
                <a:ea typeface="Verdana" panose="020B0604030504040204" pitchFamily="34" charset="0"/>
              </a:endParaRPr>
            </a:p>
          </p:txBody>
        </p:sp>
        <p:sp>
          <p:nvSpPr>
            <p:cNvPr id="91" name="Google Shape;552;p24">
              <a:extLst>
                <a:ext uri="{FF2B5EF4-FFF2-40B4-BE49-F238E27FC236}">
                  <a16:creationId xmlns:a16="http://schemas.microsoft.com/office/drawing/2014/main" id="{FECC2AAD-FA63-9535-3A42-AEF1BFA43C5B}"/>
                </a:ext>
              </a:extLst>
            </p:cNvPr>
            <p:cNvSpPr>
              <a:spLocks noChangeAspect="1"/>
            </p:cNvSpPr>
            <p:nvPr/>
          </p:nvSpPr>
          <p:spPr>
            <a:xfrm>
              <a:off x="4746995" y="6055156"/>
              <a:ext cx="2083340" cy="684000"/>
            </a:xfrm>
            <a:prstGeom prst="parallelogram">
              <a:avLst>
                <a:gd name="adj" fmla="val 28949"/>
              </a:avLst>
            </a:prstGeom>
            <a:noFill/>
            <a:ln>
              <a:gradFill>
                <a:gsLst>
                  <a:gs pos="0">
                    <a:srgbClr val="007E80"/>
                  </a:gs>
                  <a:gs pos="100000">
                    <a:srgbClr val="89FBE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92" name="Google Shape;552;p24">
              <a:extLst>
                <a:ext uri="{FF2B5EF4-FFF2-40B4-BE49-F238E27FC236}">
                  <a16:creationId xmlns:a16="http://schemas.microsoft.com/office/drawing/2014/main" id="{7D9550A0-192A-505B-EF2C-C8236866D8FB}"/>
                </a:ext>
              </a:extLst>
            </p:cNvPr>
            <p:cNvSpPr>
              <a:spLocks noChangeAspect="1"/>
            </p:cNvSpPr>
            <p:nvPr/>
          </p:nvSpPr>
          <p:spPr>
            <a:xfrm>
              <a:off x="5923484" y="5253010"/>
              <a:ext cx="1982038" cy="684000"/>
            </a:xfrm>
            <a:prstGeom prst="parallelogram">
              <a:avLst>
                <a:gd name="adj" fmla="val 28277"/>
              </a:avLst>
            </a:prstGeom>
            <a:noFill/>
            <a:ln w="12700">
              <a:gradFill>
                <a:gsLst>
                  <a:gs pos="0">
                    <a:srgbClr val="FD6A00"/>
                  </a:gs>
                  <a:gs pos="100000">
                    <a:srgbClr val="EEB85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93" name="Google Shape;552;p24">
              <a:extLst>
                <a:ext uri="{FF2B5EF4-FFF2-40B4-BE49-F238E27FC236}">
                  <a16:creationId xmlns:a16="http://schemas.microsoft.com/office/drawing/2014/main" id="{AE7E79B4-E8C4-0A56-6449-375FA2AE9760}"/>
                </a:ext>
              </a:extLst>
            </p:cNvPr>
            <p:cNvSpPr>
              <a:spLocks noChangeAspect="1"/>
            </p:cNvSpPr>
            <p:nvPr/>
          </p:nvSpPr>
          <p:spPr>
            <a:xfrm>
              <a:off x="5998777" y="5209468"/>
              <a:ext cx="1982038" cy="684000"/>
            </a:xfrm>
            <a:prstGeom prst="roundRect">
              <a:avLst/>
            </a:prstGeom>
            <a:gradFill>
              <a:gsLst>
                <a:gs pos="21000">
                  <a:srgbClr val="FD6A00"/>
                </a:gs>
                <a:gs pos="98000">
                  <a:srgbClr val="EEB85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DIAN</a:t>
              </a:r>
              <a:r>
                <a:rPr lang="es-CO" sz="1100" dirty="0">
                  <a:solidFill>
                    <a:schemeClr val="bg1"/>
                  </a:solidFill>
                  <a:latin typeface="Verdana" panose="020B0604030504040204" pitchFamily="34" charset="0"/>
                  <a:ea typeface="Verdana" panose="020B0604030504040204" pitchFamily="34" charset="0"/>
                </a:rPr>
                <a:t> – 58,0% </a:t>
              </a:r>
            </a:p>
            <a:p>
              <a:pPr algn="ctr"/>
              <a:r>
                <a:rPr lang="es-CO" sz="1100" b="1" dirty="0">
                  <a:solidFill>
                    <a:schemeClr val="bg1"/>
                  </a:solidFill>
                  <a:latin typeface="Verdana" panose="020B0604030504040204" pitchFamily="34" charset="0"/>
                  <a:ea typeface="Verdana" panose="020B0604030504040204" pitchFamily="34" charset="0"/>
                </a:rPr>
                <a:t>Colpensiones</a:t>
              </a:r>
              <a:r>
                <a:rPr lang="es-CO" sz="1100" dirty="0">
                  <a:solidFill>
                    <a:schemeClr val="bg1"/>
                  </a:solidFill>
                  <a:latin typeface="Verdana" panose="020B0604030504040204" pitchFamily="34" charset="0"/>
                  <a:ea typeface="Verdana" panose="020B0604030504040204" pitchFamily="34" charset="0"/>
                </a:rPr>
                <a:t> – 8,0% </a:t>
              </a:r>
            </a:p>
            <a:p>
              <a:pPr algn="ctr"/>
              <a:r>
                <a:rPr lang="es-CO" sz="1100" b="1" dirty="0">
                  <a:solidFill>
                    <a:schemeClr val="bg1"/>
                  </a:solidFill>
                  <a:latin typeface="Verdana" panose="020B0604030504040204" pitchFamily="34" charset="0"/>
                  <a:ea typeface="Verdana" panose="020B0604030504040204" pitchFamily="34" charset="0"/>
                </a:rPr>
                <a:t>ADRES</a:t>
              </a:r>
              <a:r>
                <a:rPr lang="es-CO" sz="1100" dirty="0">
                  <a:solidFill>
                    <a:schemeClr val="bg1"/>
                  </a:solidFill>
                  <a:latin typeface="Verdana" panose="020B0604030504040204" pitchFamily="34" charset="0"/>
                  <a:ea typeface="Verdana" panose="020B0604030504040204" pitchFamily="34" charset="0"/>
                </a:rPr>
                <a:t>– 7,3% </a:t>
              </a:r>
            </a:p>
          </p:txBody>
        </p:sp>
        <p:sp>
          <p:nvSpPr>
            <p:cNvPr id="94" name="Google Shape;552;p24">
              <a:extLst>
                <a:ext uri="{FF2B5EF4-FFF2-40B4-BE49-F238E27FC236}">
                  <a16:creationId xmlns:a16="http://schemas.microsoft.com/office/drawing/2014/main" id="{70F377E7-CAA2-0CFE-6511-F2244D6CA7B0}"/>
                </a:ext>
              </a:extLst>
            </p:cNvPr>
            <p:cNvSpPr>
              <a:spLocks noChangeAspect="1"/>
            </p:cNvSpPr>
            <p:nvPr/>
          </p:nvSpPr>
          <p:spPr>
            <a:xfrm>
              <a:off x="4882969" y="6004357"/>
              <a:ext cx="1927691" cy="684000"/>
            </a:xfrm>
            <a:prstGeom prst="roundRect">
              <a:avLst/>
            </a:prstGeom>
            <a:gradFill>
              <a:gsLst>
                <a:gs pos="24000">
                  <a:srgbClr val="007E80"/>
                </a:gs>
                <a:gs pos="100000">
                  <a:srgbClr val="89FBE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DIAN</a:t>
              </a:r>
              <a:r>
                <a:rPr lang="es-CO" sz="1100" dirty="0">
                  <a:solidFill>
                    <a:schemeClr val="bg1"/>
                  </a:solidFill>
                  <a:latin typeface="Verdana" panose="020B0604030504040204" pitchFamily="34" charset="0"/>
                  <a:ea typeface="Verdana" panose="020B0604030504040204" pitchFamily="34" charset="0"/>
                </a:rPr>
                <a:t> – 72,5% </a:t>
              </a:r>
            </a:p>
            <a:p>
              <a:pPr algn="ctr"/>
              <a:r>
                <a:rPr lang="es-CO" sz="1100" b="1" dirty="0">
                  <a:solidFill>
                    <a:schemeClr val="bg1"/>
                  </a:solidFill>
                  <a:latin typeface="Verdana" panose="020B0604030504040204" pitchFamily="34" charset="0"/>
                  <a:ea typeface="Verdana" panose="020B0604030504040204" pitchFamily="34" charset="0"/>
                </a:rPr>
                <a:t>Colpensiones</a:t>
              </a:r>
              <a:r>
                <a:rPr lang="es-CO" sz="1100" dirty="0">
                  <a:solidFill>
                    <a:schemeClr val="bg1"/>
                  </a:solidFill>
                  <a:latin typeface="Verdana" panose="020B0604030504040204" pitchFamily="34" charset="0"/>
                  <a:ea typeface="Verdana" panose="020B0604030504040204" pitchFamily="34" charset="0"/>
                </a:rPr>
                <a:t> – 10,0% </a:t>
              </a:r>
            </a:p>
            <a:p>
              <a:pPr algn="ctr"/>
              <a:r>
                <a:rPr lang="es-CO" sz="1100" b="1" dirty="0">
                  <a:solidFill>
                    <a:schemeClr val="bg1"/>
                  </a:solidFill>
                  <a:latin typeface="Verdana" panose="020B0604030504040204" pitchFamily="34" charset="0"/>
                  <a:ea typeface="Verdana" panose="020B0604030504040204" pitchFamily="34" charset="0"/>
                </a:rPr>
                <a:t>ADRES</a:t>
              </a:r>
              <a:r>
                <a:rPr lang="es-CO" sz="1100" dirty="0">
                  <a:solidFill>
                    <a:schemeClr val="bg1"/>
                  </a:solidFill>
                  <a:latin typeface="Verdana" panose="020B0604030504040204" pitchFamily="34" charset="0"/>
                  <a:ea typeface="Verdana" panose="020B0604030504040204" pitchFamily="34" charset="0"/>
                </a:rPr>
                <a:t> – 9,2% </a:t>
              </a:r>
            </a:p>
          </p:txBody>
        </p:sp>
        <p:sp>
          <p:nvSpPr>
            <p:cNvPr id="95" name="Google Shape;552;p24">
              <a:extLst>
                <a:ext uri="{FF2B5EF4-FFF2-40B4-BE49-F238E27FC236}">
                  <a16:creationId xmlns:a16="http://schemas.microsoft.com/office/drawing/2014/main" id="{FBF1BF23-988B-122D-C1D5-53571A450D9F}"/>
                </a:ext>
              </a:extLst>
            </p:cNvPr>
            <p:cNvSpPr>
              <a:spLocks noChangeAspect="1"/>
            </p:cNvSpPr>
            <p:nvPr/>
          </p:nvSpPr>
          <p:spPr>
            <a:xfrm>
              <a:off x="6936864" y="6004357"/>
              <a:ext cx="1932267" cy="684000"/>
            </a:xfrm>
            <a:prstGeom prst="roundRect">
              <a:avLst/>
            </a:prstGeom>
            <a:gradFill>
              <a:gsLst>
                <a:gs pos="7000">
                  <a:srgbClr val="5AD999"/>
                </a:gs>
                <a:gs pos="100000">
                  <a:srgbClr val="BEED80"/>
                </a:gs>
              </a:gsLst>
              <a:lin ang="0" scaled="0"/>
            </a:gradFill>
            <a:ln>
              <a:noFill/>
            </a:ln>
          </p:spPr>
          <p:txBody>
            <a:bodyPr lIns="36000" tIns="36000" rIns="36000" bIns="36000"/>
            <a:lstStyle/>
            <a:p>
              <a:pPr algn="ctr"/>
              <a:r>
                <a:rPr lang="es-CO" sz="1100" b="1" dirty="0">
                  <a:solidFill>
                    <a:srgbClr val="453C5C"/>
                  </a:solidFill>
                  <a:latin typeface="Verdana" panose="020B0604030504040204" pitchFamily="34" charset="0"/>
                </a:rPr>
                <a:t>Bogotá</a:t>
              </a:r>
              <a:r>
                <a:rPr lang="es-CO" sz="1100" dirty="0">
                  <a:solidFill>
                    <a:srgbClr val="453C5C"/>
                  </a:solidFill>
                  <a:latin typeface="Verdana" panose="020B0604030504040204" pitchFamily="34" charset="0"/>
                </a:rPr>
                <a:t> – 26,9% </a:t>
              </a:r>
            </a:p>
            <a:p>
              <a:pPr algn="ctr"/>
              <a:r>
                <a:rPr lang="es-CO" sz="1100" b="1" dirty="0">
                  <a:solidFill>
                    <a:srgbClr val="453C5C"/>
                  </a:solidFill>
                  <a:latin typeface="Verdana" panose="020B0604030504040204" pitchFamily="34" charset="0"/>
                </a:rPr>
                <a:t>Medellín</a:t>
              </a:r>
              <a:r>
                <a:rPr lang="es-CO" sz="1100" dirty="0">
                  <a:solidFill>
                    <a:srgbClr val="453C5C"/>
                  </a:solidFill>
                  <a:latin typeface="Verdana" panose="020B0604030504040204" pitchFamily="34" charset="0"/>
                </a:rPr>
                <a:t> – 6,6% </a:t>
              </a:r>
            </a:p>
            <a:p>
              <a:pPr algn="ctr"/>
              <a:r>
                <a:rPr lang="es-CO" sz="1100" b="1" dirty="0">
                  <a:solidFill>
                    <a:srgbClr val="453C5C"/>
                  </a:solidFill>
                  <a:latin typeface="Verdana" panose="020B0604030504040204" pitchFamily="34" charset="0"/>
                </a:rPr>
                <a:t>Cali</a:t>
              </a:r>
              <a:r>
                <a:rPr lang="es-CO" sz="1100" dirty="0">
                  <a:solidFill>
                    <a:srgbClr val="453C5C"/>
                  </a:solidFill>
                  <a:latin typeface="Verdana" panose="020B0604030504040204" pitchFamily="34" charset="0"/>
                </a:rPr>
                <a:t> – 5,2% </a:t>
              </a:r>
            </a:p>
          </p:txBody>
        </p:sp>
      </p:grpSp>
      <p:cxnSp>
        <p:nvCxnSpPr>
          <p:cNvPr id="96" name="Conector recto 95">
            <a:extLst>
              <a:ext uri="{FF2B5EF4-FFF2-40B4-BE49-F238E27FC236}">
                <a16:creationId xmlns:a16="http://schemas.microsoft.com/office/drawing/2014/main" id="{B4278ECA-6AD5-C865-3F17-82E93330D5BD}"/>
              </a:ext>
            </a:extLst>
          </p:cNvPr>
          <p:cNvCxnSpPr>
            <a:cxnSpLocks/>
          </p:cNvCxnSpPr>
          <p:nvPr/>
        </p:nvCxnSpPr>
        <p:spPr>
          <a:xfrm>
            <a:off x="4635490" y="632513"/>
            <a:ext cx="0" cy="5760000"/>
          </a:xfrm>
          <a:prstGeom prst="line">
            <a:avLst/>
          </a:prstGeom>
          <a:ln w="12700">
            <a:solidFill>
              <a:srgbClr val="F63700"/>
            </a:solidFill>
            <a:prstDash val="sysDash"/>
          </a:ln>
        </p:spPr>
        <p:style>
          <a:lnRef idx="1">
            <a:schemeClr val="accent1"/>
          </a:lnRef>
          <a:fillRef idx="0">
            <a:schemeClr val="accent1"/>
          </a:fillRef>
          <a:effectRef idx="0">
            <a:schemeClr val="accent1"/>
          </a:effectRef>
          <a:fontRef idx="minor">
            <a:schemeClr val="tx1"/>
          </a:fontRef>
        </p:style>
      </p:cxnSp>
      <p:sp>
        <p:nvSpPr>
          <p:cNvPr id="98" name="CuadroTexto 97">
            <a:extLst>
              <a:ext uri="{FF2B5EF4-FFF2-40B4-BE49-F238E27FC236}">
                <a16:creationId xmlns:a16="http://schemas.microsoft.com/office/drawing/2014/main" id="{9797AD07-9C17-1C7D-BEA6-B3A9031D4423}"/>
              </a:ext>
            </a:extLst>
          </p:cNvPr>
          <p:cNvSpPr txBox="1"/>
          <p:nvPr/>
        </p:nvSpPr>
        <p:spPr>
          <a:xfrm>
            <a:off x="4767137" y="4787207"/>
            <a:ext cx="4166807" cy="245058"/>
          </a:xfrm>
          <a:prstGeom prst="rect">
            <a:avLst/>
          </a:prstGeom>
          <a:solidFill>
            <a:schemeClr val="bg1">
              <a:lumMod val="85000"/>
            </a:schemeClr>
          </a:solidFill>
        </p:spPr>
        <p:txBody>
          <a:bodyPr wrap="square" tIns="36000" bIns="36000">
            <a:spAutoFit/>
          </a:bodyPr>
          <a:lstStyle/>
          <a:p>
            <a:pPr algn="ctr"/>
            <a:r>
              <a:rPr lang="es-ES" sz="1120" b="1" spc="100" dirty="0">
                <a:solidFill>
                  <a:srgbClr val="453C5C"/>
                </a:solidFill>
                <a:latin typeface="Verdana" panose="020B0604030504040204" pitchFamily="34" charset="0"/>
              </a:rPr>
              <a:t>Entidades que reportan los mayores saldos</a:t>
            </a:r>
            <a:endParaRPr lang="es-CO" sz="1120" b="1" spc="100" dirty="0">
              <a:solidFill>
                <a:srgbClr val="453C5C"/>
              </a:solidFill>
            </a:endParaRPr>
          </a:p>
        </p:txBody>
      </p:sp>
      <p:pic>
        <p:nvPicPr>
          <p:cNvPr id="2" name="Imagen 1">
            <a:extLst>
              <a:ext uri="{FF2B5EF4-FFF2-40B4-BE49-F238E27FC236}">
                <a16:creationId xmlns:a16="http://schemas.microsoft.com/office/drawing/2014/main" id="{CF97FB50-30D1-53FE-BD47-9B7184720832}"/>
              </a:ext>
            </a:extLst>
          </p:cNvPr>
          <p:cNvPicPr>
            <a:picLocks noChangeAspect="1"/>
          </p:cNvPicPr>
          <p:nvPr/>
        </p:nvPicPr>
        <p:blipFill>
          <a:blip r:embed="rId2"/>
          <a:stretch>
            <a:fillRect/>
          </a:stretch>
        </p:blipFill>
        <p:spPr>
          <a:xfrm>
            <a:off x="-763340" y="870724"/>
            <a:ext cx="6020530" cy="2988000"/>
          </a:xfrm>
          <a:prstGeom prst="rect">
            <a:avLst/>
          </a:prstGeom>
        </p:spPr>
      </p:pic>
      <p:grpSp>
        <p:nvGrpSpPr>
          <p:cNvPr id="3" name="Grupo 2">
            <a:extLst>
              <a:ext uri="{FF2B5EF4-FFF2-40B4-BE49-F238E27FC236}">
                <a16:creationId xmlns:a16="http://schemas.microsoft.com/office/drawing/2014/main" id="{BB48427A-6210-4CE5-B0A8-57428E9DB6A8}"/>
              </a:ext>
            </a:extLst>
          </p:cNvPr>
          <p:cNvGrpSpPr/>
          <p:nvPr/>
        </p:nvGrpSpPr>
        <p:grpSpPr>
          <a:xfrm>
            <a:off x="-87308" y="4714402"/>
            <a:ext cx="4752000" cy="2196000"/>
            <a:chOff x="0" y="0"/>
            <a:chExt cx="5869515" cy="2600707"/>
          </a:xfrm>
        </p:grpSpPr>
        <p:grpSp>
          <p:nvGrpSpPr>
            <p:cNvPr id="4" name="Grupo 3">
              <a:extLst>
                <a:ext uri="{FF2B5EF4-FFF2-40B4-BE49-F238E27FC236}">
                  <a16:creationId xmlns:a16="http://schemas.microsoft.com/office/drawing/2014/main" id="{6D8CD432-5B3B-40DC-941D-FF9920CFD11B}"/>
                </a:ext>
              </a:extLst>
            </p:cNvPr>
            <p:cNvGrpSpPr/>
            <p:nvPr/>
          </p:nvGrpSpPr>
          <p:grpSpPr>
            <a:xfrm>
              <a:off x="0" y="0"/>
              <a:ext cx="5869515" cy="2600707"/>
              <a:chOff x="0" y="0"/>
              <a:chExt cx="6112951" cy="2915770"/>
            </a:xfrm>
          </p:grpSpPr>
          <p:graphicFrame>
            <p:nvGraphicFramePr>
              <p:cNvPr id="13" name="Gráfico 12">
                <a:extLst>
                  <a:ext uri="{FF2B5EF4-FFF2-40B4-BE49-F238E27FC236}">
                    <a16:creationId xmlns:a16="http://schemas.microsoft.com/office/drawing/2014/main" id="{2DEB7E4A-2E87-4E43-AD94-82465768CC9F}"/>
                  </a:ext>
                </a:extLst>
              </p:cNvPr>
              <p:cNvGraphicFramePr/>
              <p:nvPr>
                <p:extLst>
                  <p:ext uri="{D42A27DB-BD31-4B8C-83A1-F6EECF244321}">
                    <p14:modId xmlns:p14="http://schemas.microsoft.com/office/powerpoint/2010/main" val="733161400"/>
                  </p:ext>
                </p:extLst>
              </p:nvPr>
            </p:nvGraphicFramePr>
            <p:xfrm>
              <a:off x="0" y="0"/>
              <a:ext cx="6112951" cy="2915770"/>
            </p:xfrm>
            <a:graphic>
              <a:graphicData uri="http://schemas.openxmlformats.org/drawingml/2006/chart">
                <c:chart xmlns:c="http://schemas.openxmlformats.org/drawingml/2006/chart" xmlns:r="http://schemas.openxmlformats.org/officeDocument/2006/relationships" r:id="rId3"/>
              </a:graphicData>
            </a:graphic>
          </p:graphicFrame>
          <p:sp>
            <p:nvSpPr>
              <p:cNvPr id="14" name="CuadroTexto 21">
                <a:extLst>
                  <a:ext uri="{FF2B5EF4-FFF2-40B4-BE49-F238E27FC236}">
                    <a16:creationId xmlns:a16="http://schemas.microsoft.com/office/drawing/2014/main" id="{B977FB50-D200-412B-8D10-2693DBAFC007}"/>
                  </a:ext>
                </a:extLst>
              </p:cNvPr>
              <p:cNvSpPr txBox="1"/>
              <p:nvPr/>
            </p:nvSpPr>
            <p:spPr>
              <a:xfrm>
                <a:off x="254003" y="2528115"/>
                <a:ext cx="854978" cy="2252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grpSp>
        <p:sp>
          <p:nvSpPr>
            <p:cNvPr id="5" name="CuadroTexto 15">
              <a:extLst>
                <a:ext uri="{FF2B5EF4-FFF2-40B4-BE49-F238E27FC236}">
                  <a16:creationId xmlns:a16="http://schemas.microsoft.com/office/drawing/2014/main" id="{C78F57AB-3A27-46EC-A639-5761EA92E6AE}"/>
                </a:ext>
              </a:extLst>
            </p:cNvPr>
            <p:cNvSpPr txBox="1"/>
            <p:nvPr/>
          </p:nvSpPr>
          <p:spPr>
            <a:xfrm>
              <a:off x="990734" y="2254853"/>
              <a:ext cx="836549" cy="1770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6" name="CuadroTexto 16">
              <a:extLst>
                <a:ext uri="{FF2B5EF4-FFF2-40B4-BE49-F238E27FC236}">
                  <a16:creationId xmlns:a16="http://schemas.microsoft.com/office/drawing/2014/main" id="{1F3EE07B-E165-4A82-816C-D54F09E6D657}"/>
                </a:ext>
              </a:extLst>
            </p:cNvPr>
            <p:cNvSpPr txBox="1"/>
            <p:nvPr/>
          </p:nvSpPr>
          <p:spPr>
            <a:xfrm>
              <a:off x="2195920" y="2265437"/>
              <a:ext cx="820930" cy="1324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9" name="CuadroTexto 17">
              <a:extLst>
                <a:ext uri="{FF2B5EF4-FFF2-40B4-BE49-F238E27FC236}">
                  <a16:creationId xmlns:a16="http://schemas.microsoft.com/office/drawing/2014/main" id="{3ED127F8-C59C-4F2B-A619-BC303DB01FC4}"/>
                </a:ext>
              </a:extLst>
            </p:cNvPr>
            <p:cNvSpPr txBox="1"/>
            <p:nvPr/>
          </p:nvSpPr>
          <p:spPr>
            <a:xfrm>
              <a:off x="4073404" y="2269669"/>
              <a:ext cx="820930" cy="1622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10" name="CuadroTexto 18">
              <a:extLst>
                <a:ext uri="{FF2B5EF4-FFF2-40B4-BE49-F238E27FC236}">
                  <a16:creationId xmlns:a16="http://schemas.microsoft.com/office/drawing/2014/main" id="{A66140A6-AEAB-44C7-AD3C-57CE8FCA6B90}"/>
                </a:ext>
              </a:extLst>
            </p:cNvPr>
            <p:cNvSpPr txBox="1"/>
            <p:nvPr/>
          </p:nvSpPr>
          <p:spPr>
            <a:xfrm>
              <a:off x="2938065" y="2276020"/>
              <a:ext cx="820930" cy="1218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11" name="CuadroTexto 19">
              <a:extLst>
                <a:ext uri="{FF2B5EF4-FFF2-40B4-BE49-F238E27FC236}">
                  <a16:creationId xmlns:a16="http://schemas.microsoft.com/office/drawing/2014/main" id="{51636D59-B8F8-470C-B8FF-3AE740602610}"/>
                </a:ext>
              </a:extLst>
            </p:cNvPr>
            <p:cNvSpPr txBox="1"/>
            <p:nvPr/>
          </p:nvSpPr>
          <p:spPr>
            <a:xfrm>
              <a:off x="4847299" y="2259087"/>
              <a:ext cx="836548" cy="1218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grpSp>
      <p:grpSp>
        <p:nvGrpSpPr>
          <p:cNvPr id="15" name="Grupo 14">
            <a:extLst>
              <a:ext uri="{FF2B5EF4-FFF2-40B4-BE49-F238E27FC236}">
                <a16:creationId xmlns:a16="http://schemas.microsoft.com/office/drawing/2014/main" id="{72562464-FAB9-4326-9CDB-E09C304AA045}"/>
              </a:ext>
            </a:extLst>
          </p:cNvPr>
          <p:cNvGrpSpPr/>
          <p:nvPr/>
        </p:nvGrpSpPr>
        <p:grpSpPr>
          <a:xfrm>
            <a:off x="4782876" y="1091782"/>
            <a:ext cx="4169383" cy="3336914"/>
            <a:chOff x="0" y="0"/>
            <a:chExt cx="4222490" cy="3334339"/>
          </a:xfrm>
        </p:grpSpPr>
        <p:grpSp>
          <p:nvGrpSpPr>
            <p:cNvPr id="17" name="Grupo 16">
              <a:extLst>
                <a:ext uri="{FF2B5EF4-FFF2-40B4-BE49-F238E27FC236}">
                  <a16:creationId xmlns:a16="http://schemas.microsoft.com/office/drawing/2014/main" id="{06011C72-D007-8B61-CE9A-B32DF5203D67}"/>
                </a:ext>
              </a:extLst>
            </p:cNvPr>
            <p:cNvGrpSpPr/>
            <p:nvPr/>
          </p:nvGrpSpPr>
          <p:grpSpPr>
            <a:xfrm>
              <a:off x="0" y="3380"/>
              <a:ext cx="869995" cy="3330959"/>
              <a:chOff x="0" y="3380"/>
              <a:chExt cx="871765" cy="3295467"/>
            </a:xfrm>
          </p:grpSpPr>
          <p:grpSp>
            <p:nvGrpSpPr>
              <p:cNvPr id="82" name="Grupo 81">
                <a:extLst>
                  <a:ext uri="{FF2B5EF4-FFF2-40B4-BE49-F238E27FC236}">
                    <a16:creationId xmlns:a16="http://schemas.microsoft.com/office/drawing/2014/main" id="{5C481D21-CDCC-008C-ED11-F023429FCBEB}"/>
                  </a:ext>
                </a:extLst>
              </p:cNvPr>
              <p:cNvGrpSpPr/>
              <p:nvPr/>
            </p:nvGrpSpPr>
            <p:grpSpPr>
              <a:xfrm>
                <a:off x="9516" y="3380"/>
                <a:ext cx="862249" cy="3295467"/>
                <a:chOff x="9516" y="3380"/>
                <a:chExt cx="862249" cy="3295467"/>
              </a:xfrm>
            </p:grpSpPr>
            <p:grpSp>
              <p:nvGrpSpPr>
                <p:cNvPr id="86" name="Grupo 85">
                  <a:extLst>
                    <a:ext uri="{FF2B5EF4-FFF2-40B4-BE49-F238E27FC236}">
                      <a16:creationId xmlns:a16="http://schemas.microsoft.com/office/drawing/2014/main" id="{F8648A59-28A8-E932-20A4-B07ABEE256F9}"/>
                    </a:ext>
                  </a:extLst>
                </p:cNvPr>
                <p:cNvGrpSpPr/>
                <p:nvPr/>
              </p:nvGrpSpPr>
              <p:grpSpPr>
                <a:xfrm>
                  <a:off x="9516" y="3380"/>
                  <a:ext cx="862249" cy="3295467"/>
                  <a:chOff x="9516" y="3380"/>
                  <a:chExt cx="860459" cy="3360780"/>
                </a:xfrm>
              </p:grpSpPr>
              <p:sp>
                <p:nvSpPr>
                  <p:cNvPr id="97" name="Rectángulo 96">
                    <a:extLst>
                      <a:ext uri="{FF2B5EF4-FFF2-40B4-BE49-F238E27FC236}">
                        <a16:creationId xmlns:a16="http://schemas.microsoft.com/office/drawing/2014/main" id="{666D6982-2EAA-F979-2F2E-D04D6EC80259}"/>
                      </a:ext>
                    </a:extLst>
                  </p:cNvPr>
                  <p:cNvSpPr/>
                  <p:nvPr/>
                </p:nvSpPr>
                <p:spPr>
                  <a:xfrm>
                    <a:off x="72872" y="14812"/>
                    <a:ext cx="562051" cy="702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Sector Público</a:t>
                    </a:r>
                  </a:p>
                </p:txBody>
              </p:sp>
              <p:sp>
                <p:nvSpPr>
                  <p:cNvPr id="100" name="Rectángulo 99">
                    <a:extLst>
                      <a:ext uri="{FF2B5EF4-FFF2-40B4-BE49-F238E27FC236}">
                        <a16:creationId xmlns:a16="http://schemas.microsoft.com/office/drawing/2014/main" id="{1C0538E8-9CF7-0142-484D-BBB82B8207CA}"/>
                      </a:ext>
                    </a:extLst>
                  </p:cNvPr>
                  <p:cNvSpPr/>
                  <p:nvPr/>
                </p:nvSpPr>
                <p:spPr>
                  <a:xfrm>
                    <a:off x="72870" y="746837"/>
                    <a:ext cx="562052" cy="324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565CAAAC-BC0D-48C6-A6CE-C3AB5FAFF611}"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71,0%</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01" name="Elipse 100">
                    <a:extLst>
                      <a:ext uri="{FF2B5EF4-FFF2-40B4-BE49-F238E27FC236}">
                        <a16:creationId xmlns:a16="http://schemas.microsoft.com/office/drawing/2014/main" id="{2AE76EB6-9FA3-A394-6F84-6199797E7C37}"/>
                      </a:ext>
                    </a:extLst>
                  </p:cNvPr>
                  <p:cNvSpPr/>
                  <p:nvPr/>
                </p:nvSpPr>
                <p:spPr>
                  <a:xfrm>
                    <a:off x="72872" y="14811"/>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02" name="Elipse 101">
                    <a:extLst>
                      <a:ext uri="{FF2B5EF4-FFF2-40B4-BE49-F238E27FC236}">
                        <a16:creationId xmlns:a16="http://schemas.microsoft.com/office/drawing/2014/main" id="{CFD7C574-8C3B-8C74-B806-658B8AEE2CDD}"/>
                      </a:ext>
                    </a:extLst>
                  </p:cNvPr>
                  <p:cNvSpPr/>
                  <p:nvPr/>
                </p:nvSpPr>
                <p:spPr>
                  <a:xfrm>
                    <a:off x="9516" y="56723"/>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03" name="Elipse 102">
                    <a:extLst>
                      <a:ext uri="{FF2B5EF4-FFF2-40B4-BE49-F238E27FC236}">
                        <a16:creationId xmlns:a16="http://schemas.microsoft.com/office/drawing/2014/main" id="{9D7A7AEC-39C0-A2EF-B43E-B1BFA213C04D}"/>
                      </a:ext>
                    </a:extLst>
                  </p:cNvPr>
                  <p:cNvSpPr/>
                  <p:nvPr/>
                </p:nvSpPr>
                <p:spPr>
                  <a:xfrm>
                    <a:off x="32895" y="3380"/>
                    <a:ext cx="576000"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04" name="Rectángulo 103">
                    <a:extLst>
                      <a:ext uri="{FF2B5EF4-FFF2-40B4-BE49-F238E27FC236}">
                        <a16:creationId xmlns:a16="http://schemas.microsoft.com/office/drawing/2014/main" id="{01EFB333-2D36-5FF9-94A2-1E00216C8792}"/>
                      </a:ext>
                    </a:extLst>
                  </p:cNvPr>
                  <p:cNvSpPr/>
                  <p:nvPr/>
                </p:nvSpPr>
                <p:spPr>
                  <a:xfrm>
                    <a:off x="653975" y="14809"/>
                    <a:ext cx="216000" cy="10548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72000" tIns="0" rIns="72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ADE792CB-AB9F-4BE3-BC1B-4EA590587E04}"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$ 243.676,9 </a:t>
                    </a:fld>
                    <a:endParaRPr lang="es-CO" sz="10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05" name="Rectángulo 104">
                    <a:extLst>
                      <a:ext uri="{FF2B5EF4-FFF2-40B4-BE49-F238E27FC236}">
                        <a16:creationId xmlns:a16="http://schemas.microsoft.com/office/drawing/2014/main" id="{395163BE-A32F-5E2B-CA4F-51C2FDF47070}"/>
                      </a:ext>
                    </a:extLst>
                  </p:cNvPr>
                  <p:cNvSpPr/>
                  <p:nvPr/>
                </p:nvSpPr>
                <p:spPr>
                  <a:xfrm>
                    <a:off x="64940" y="1161621"/>
                    <a:ext cx="562051" cy="7020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Nacional</a:t>
                    </a:r>
                  </a:p>
                </p:txBody>
              </p:sp>
              <p:sp>
                <p:nvSpPr>
                  <p:cNvPr id="106" name="Rectángulo 105">
                    <a:extLst>
                      <a:ext uri="{FF2B5EF4-FFF2-40B4-BE49-F238E27FC236}">
                        <a16:creationId xmlns:a16="http://schemas.microsoft.com/office/drawing/2014/main" id="{F4777AF2-8B64-2568-44B6-893D98EF2F65}"/>
                      </a:ext>
                    </a:extLst>
                  </p:cNvPr>
                  <p:cNvSpPr/>
                  <p:nvPr/>
                </p:nvSpPr>
                <p:spPr>
                  <a:xfrm>
                    <a:off x="649210" y="1161618"/>
                    <a:ext cx="216000" cy="10548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196C4FB0-FE80-497D-B9C1-3AD64A12F8C8}"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$ 195.769,8 </a:t>
                    </a:fld>
                    <a:endParaRPr lang="es-CO" sz="10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07" name="Rectángulo 106">
                    <a:extLst>
                      <a:ext uri="{FF2B5EF4-FFF2-40B4-BE49-F238E27FC236}">
                        <a16:creationId xmlns:a16="http://schemas.microsoft.com/office/drawing/2014/main" id="{D25C83C1-4069-21C4-D7EA-0C1A78B74A8A}"/>
                      </a:ext>
                    </a:extLst>
                  </p:cNvPr>
                  <p:cNvSpPr/>
                  <p:nvPr/>
                </p:nvSpPr>
                <p:spPr>
                  <a:xfrm>
                    <a:off x="68108" y="2311373"/>
                    <a:ext cx="562051" cy="702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2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Territorial</a:t>
                    </a:r>
                  </a:p>
                </p:txBody>
              </p:sp>
              <p:sp>
                <p:nvSpPr>
                  <p:cNvPr id="108" name="Rectángulo 107">
                    <a:extLst>
                      <a:ext uri="{FF2B5EF4-FFF2-40B4-BE49-F238E27FC236}">
                        <a16:creationId xmlns:a16="http://schemas.microsoft.com/office/drawing/2014/main" id="{145226E2-BBE5-006A-7A6A-5BDDB0424989}"/>
                      </a:ext>
                    </a:extLst>
                  </p:cNvPr>
                  <p:cNvSpPr/>
                  <p:nvPr/>
                </p:nvSpPr>
                <p:spPr>
                  <a:xfrm>
                    <a:off x="68108" y="3040160"/>
                    <a:ext cx="562052" cy="324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C5A2C597-793A-4C34-8350-95FE73238A00}"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79,8%</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09" name="Rectángulo 108">
                    <a:extLst>
                      <a:ext uri="{FF2B5EF4-FFF2-40B4-BE49-F238E27FC236}">
                        <a16:creationId xmlns:a16="http://schemas.microsoft.com/office/drawing/2014/main" id="{6A5D6125-B9C6-0544-452A-EC98E013D6F2}"/>
                      </a:ext>
                    </a:extLst>
                  </p:cNvPr>
                  <p:cNvSpPr/>
                  <p:nvPr/>
                </p:nvSpPr>
                <p:spPr>
                  <a:xfrm>
                    <a:off x="649211" y="2308134"/>
                    <a:ext cx="216000" cy="1054801"/>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CFD0DDF6-1915-4C40-B397-2716D7AA0B05}"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$ 48.872,2 </a:t>
                    </a:fld>
                    <a:endParaRPr lang="es-CO" sz="10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10" name="Rectángulo 109">
                    <a:extLst>
                      <a:ext uri="{FF2B5EF4-FFF2-40B4-BE49-F238E27FC236}">
                        <a16:creationId xmlns:a16="http://schemas.microsoft.com/office/drawing/2014/main" id="{833D4AB6-BFE2-10C4-D2D7-C9C33974F744}"/>
                      </a:ext>
                    </a:extLst>
                  </p:cNvPr>
                  <p:cNvSpPr/>
                  <p:nvPr/>
                </p:nvSpPr>
                <p:spPr>
                  <a:xfrm>
                    <a:off x="68103" y="1893349"/>
                    <a:ext cx="562052" cy="32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rtl="0">
                      <a:lnSpc>
                        <a:spcPct val="100000"/>
                      </a:lnSpc>
                      <a:spcBef>
                        <a:spcPts val="0"/>
                      </a:spcBef>
                      <a:spcAft>
                        <a:spcPts val="0"/>
                      </a:spcAft>
                      <a:buClr>
                        <a:srgbClr val="000000"/>
                      </a:buClr>
                      <a:buFont typeface="Arial"/>
                    </a:pPr>
                    <a:fld id="{5763B234-FCA6-48A6-9756-4B0A2BA2C8A4}" type="TxLink">
                      <a:rPr lang="en-US"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rPr>
                      <a:pPr marL="0" marR="0" indent="0" algn="ctr" rtl="0">
                        <a:lnSpc>
                          <a:spcPct val="100000"/>
                        </a:lnSpc>
                        <a:spcBef>
                          <a:spcPts val="0"/>
                        </a:spcBef>
                        <a:spcAft>
                          <a:spcPts val="0"/>
                        </a:spcAft>
                        <a:buClr>
                          <a:srgbClr val="000000"/>
                        </a:buClr>
                        <a:buFont typeface="Arial"/>
                      </a:pPr>
                      <a:t>71,3%</a:t>
                    </a:fld>
                    <a:endParaRPr lang="es-CO"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endParaRPr>
                  </a:p>
                </p:txBody>
              </p:sp>
            </p:grpSp>
            <p:sp>
              <p:nvSpPr>
                <p:cNvPr id="87" name="Elipse 86">
                  <a:extLst>
                    <a:ext uri="{FF2B5EF4-FFF2-40B4-BE49-F238E27FC236}">
                      <a16:creationId xmlns:a16="http://schemas.microsoft.com/office/drawing/2014/main" id="{1B9BF991-B0EB-7749-CAFF-9211ECFA3587}"/>
                    </a:ext>
                  </a:extLst>
                </p:cNvPr>
                <p:cNvSpPr/>
                <p:nvPr/>
              </p:nvSpPr>
              <p:spPr>
                <a:xfrm>
                  <a:off x="95242" y="1129013"/>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88" name="Elipse 87">
                  <a:extLst>
                    <a:ext uri="{FF2B5EF4-FFF2-40B4-BE49-F238E27FC236}">
                      <a16:creationId xmlns:a16="http://schemas.microsoft.com/office/drawing/2014/main" id="{2D4C88C6-A9E8-B18B-3DB2-A7DA09941CB1}"/>
                    </a:ext>
                  </a:extLst>
                </p:cNvPr>
                <p:cNvSpPr/>
                <p:nvPr/>
              </p:nvSpPr>
              <p:spPr>
                <a:xfrm>
                  <a:off x="31750" y="1170111"/>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89" name="Elipse 88">
                  <a:extLst>
                    <a:ext uri="{FF2B5EF4-FFF2-40B4-BE49-F238E27FC236}">
                      <a16:creationId xmlns:a16="http://schemas.microsoft.com/office/drawing/2014/main" id="{FC559960-AEB2-B0D8-95CF-2088362DF37F}"/>
                    </a:ext>
                  </a:extLst>
                </p:cNvPr>
                <p:cNvSpPr/>
                <p:nvPr/>
              </p:nvSpPr>
              <p:spPr>
                <a:xfrm>
                  <a:off x="55185" y="1117809"/>
                  <a:ext cx="577197"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sp>
            <p:nvSpPr>
              <p:cNvPr id="83" name="Elipse 82">
                <a:extLst>
                  <a:ext uri="{FF2B5EF4-FFF2-40B4-BE49-F238E27FC236}">
                    <a16:creationId xmlns:a16="http://schemas.microsoft.com/office/drawing/2014/main" id="{E2A2744C-8CDC-BCE5-9F34-DB85AFB170A8}"/>
                  </a:ext>
                </a:extLst>
              </p:cNvPr>
              <p:cNvSpPr/>
              <p:nvPr/>
            </p:nvSpPr>
            <p:spPr>
              <a:xfrm>
                <a:off x="63492" y="2243437"/>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84" name="Elipse 83">
                <a:extLst>
                  <a:ext uri="{FF2B5EF4-FFF2-40B4-BE49-F238E27FC236}">
                    <a16:creationId xmlns:a16="http://schemas.microsoft.com/office/drawing/2014/main" id="{E6DC435A-B9F6-C96D-CD93-E586E554A91C}"/>
                  </a:ext>
                </a:extLst>
              </p:cNvPr>
              <p:cNvSpPr/>
              <p:nvPr/>
            </p:nvSpPr>
            <p:spPr>
              <a:xfrm>
                <a:off x="0" y="2284535"/>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85" name="Elipse 84">
                <a:extLst>
                  <a:ext uri="{FF2B5EF4-FFF2-40B4-BE49-F238E27FC236}">
                    <a16:creationId xmlns:a16="http://schemas.microsoft.com/office/drawing/2014/main" id="{0189CD49-8AD9-EF5D-9526-D9332B9F247B}"/>
                  </a:ext>
                </a:extLst>
              </p:cNvPr>
              <p:cNvSpPr/>
              <p:nvPr/>
            </p:nvSpPr>
            <p:spPr>
              <a:xfrm>
                <a:off x="23433" y="2232233"/>
                <a:ext cx="577197"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grpSp>
          <p:nvGrpSpPr>
            <p:cNvPr id="18" name="Grupo 17">
              <a:extLst>
                <a:ext uri="{FF2B5EF4-FFF2-40B4-BE49-F238E27FC236}">
                  <a16:creationId xmlns:a16="http://schemas.microsoft.com/office/drawing/2014/main" id="{A7A3D732-F353-1BEE-A22F-94335E593CB5}"/>
                </a:ext>
              </a:extLst>
            </p:cNvPr>
            <p:cNvGrpSpPr/>
            <p:nvPr/>
          </p:nvGrpSpPr>
          <p:grpSpPr>
            <a:xfrm>
              <a:off x="904337" y="0"/>
              <a:ext cx="3318153" cy="3320078"/>
              <a:chOff x="904337" y="0"/>
              <a:chExt cx="3318153" cy="3320078"/>
            </a:xfrm>
          </p:grpSpPr>
          <p:grpSp>
            <p:nvGrpSpPr>
              <p:cNvPr id="19" name="Grupo 18">
                <a:extLst>
                  <a:ext uri="{FF2B5EF4-FFF2-40B4-BE49-F238E27FC236}">
                    <a16:creationId xmlns:a16="http://schemas.microsoft.com/office/drawing/2014/main" id="{D0DD2341-9F37-BB22-311D-FF406A82B5C4}"/>
                  </a:ext>
                </a:extLst>
              </p:cNvPr>
              <p:cNvGrpSpPr/>
              <p:nvPr/>
            </p:nvGrpSpPr>
            <p:grpSpPr>
              <a:xfrm>
                <a:off x="964633" y="0"/>
                <a:ext cx="3243575" cy="1063596"/>
                <a:chOff x="964633" y="0"/>
                <a:chExt cx="3243575" cy="1063596"/>
              </a:xfrm>
            </p:grpSpPr>
            <p:grpSp>
              <p:nvGrpSpPr>
                <p:cNvPr id="65" name="Grupo 64">
                  <a:extLst>
                    <a:ext uri="{FF2B5EF4-FFF2-40B4-BE49-F238E27FC236}">
                      <a16:creationId xmlns:a16="http://schemas.microsoft.com/office/drawing/2014/main" id="{629CAF8B-BF60-F40D-53B7-F8C5B6D8780E}"/>
                    </a:ext>
                  </a:extLst>
                </p:cNvPr>
                <p:cNvGrpSpPr/>
                <p:nvPr/>
              </p:nvGrpSpPr>
              <p:grpSpPr>
                <a:xfrm>
                  <a:off x="964633" y="0"/>
                  <a:ext cx="3243575" cy="1063596"/>
                  <a:chOff x="964633" y="0"/>
                  <a:chExt cx="3249451" cy="1039469"/>
                </a:xfrm>
              </p:grpSpPr>
              <p:grpSp>
                <p:nvGrpSpPr>
                  <p:cNvPr id="70" name="Grupo 69">
                    <a:extLst>
                      <a:ext uri="{FF2B5EF4-FFF2-40B4-BE49-F238E27FC236}">
                        <a16:creationId xmlns:a16="http://schemas.microsoft.com/office/drawing/2014/main" id="{8CF346DB-101C-B09F-3CAC-89AE55017CAF}"/>
                      </a:ext>
                    </a:extLst>
                  </p:cNvPr>
                  <p:cNvGrpSpPr/>
                  <p:nvPr/>
                </p:nvGrpSpPr>
                <p:grpSpPr>
                  <a:xfrm>
                    <a:off x="964633" y="0"/>
                    <a:ext cx="1062281" cy="1039281"/>
                    <a:chOff x="964633" y="0"/>
                    <a:chExt cx="1062281" cy="1039281"/>
                  </a:xfrm>
                </p:grpSpPr>
                <p:sp>
                  <p:nvSpPr>
                    <p:cNvPr id="79" name="CuadroTexto 73">
                      <a:extLst>
                        <a:ext uri="{FF2B5EF4-FFF2-40B4-BE49-F238E27FC236}">
                          <a16:creationId xmlns:a16="http://schemas.microsoft.com/office/drawing/2014/main" id="{DE718E10-38BC-7345-5E1E-1E3422F40B72}"/>
                        </a:ext>
                      </a:extLst>
                    </p:cNvPr>
                    <p:cNvSpPr txBox="1"/>
                    <p:nvPr/>
                  </p:nvSpPr>
                  <p:spPr>
                    <a:xfrm>
                      <a:off x="970274"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13B0A307-F898-4C96-84FA-BC4CFF8E2EF8}" type="TxLink">
                        <a:rPr lang="en-US" sz="1000" b="0" i="0" u="none" strike="noStrike" kern="1200">
                          <a:solidFill>
                            <a:srgbClr val="453C5C"/>
                          </a:solidFill>
                          <a:latin typeface="Verdana"/>
                          <a:ea typeface="Verdana"/>
                          <a:cs typeface="Verdana"/>
                        </a:rPr>
                        <a:pPr algn="ctr"/>
                        <a:t>Renta</a:t>
                      </a:fld>
                      <a:endParaRPr lang="es-MX" sz="2000" kern="1200"/>
                    </a:p>
                  </p:txBody>
                </p:sp>
                <p:sp>
                  <p:nvSpPr>
                    <p:cNvPr id="80" name="CuadroTexto 74">
                      <a:extLst>
                        <a:ext uri="{FF2B5EF4-FFF2-40B4-BE49-F238E27FC236}">
                          <a16:creationId xmlns:a16="http://schemas.microsoft.com/office/drawing/2014/main" id="{3979C2AA-C349-B013-BC0F-94CDAC575E25}"/>
                        </a:ext>
                      </a:extLst>
                    </p:cNvPr>
                    <p:cNvSpPr txBox="1"/>
                    <p:nvPr/>
                  </p:nvSpPr>
                  <p:spPr>
                    <a:xfrm>
                      <a:off x="964633" y="623583"/>
                      <a:ext cx="1033590"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A4372109-6236-46BA-82C8-619EBC5F933B}" type="TxLink">
                        <a:rPr lang="en-US" sz="1000" b="1" i="0" u="none" strike="noStrike" kern="1200">
                          <a:solidFill>
                            <a:srgbClr val="453C5C"/>
                          </a:solidFill>
                          <a:latin typeface="Verdana"/>
                          <a:ea typeface="Verdana"/>
                          <a:cs typeface="Verdana"/>
                        </a:rPr>
                        <a:pPr marL="0" indent="0" algn="ctr"/>
                        <a:t> $ 88.402,5 </a:t>
                      </a:fld>
                      <a:endParaRPr lang="es-MX" sz="1000" b="1" i="0" u="none" strike="noStrike" kern="1200">
                        <a:solidFill>
                          <a:srgbClr val="453C5C"/>
                        </a:solidFill>
                        <a:latin typeface="Verdana"/>
                        <a:ea typeface="Verdana"/>
                        <a:cs typeface="Verdana"/>
                      </a:endParaRPr>
                    </a:p>
                  </p:txBody>
                </p:sp>
                <p:sp>
                  <p:nvSpPr>
                    <p:cNvPr id="81" name="CuadroTexto 75">
                      <a:extLst>
                        <a:ext uri="{FF2B5EF4-FFF2-40B4-BE49-F238E27FC236}">
                          <a16:creationId xmlns:a16="http://schemas.microsoft.com/office/drawing/2014/main" id="{4F076C2F-EFF1-1A70-6754-F35331C69245}"/>
                        </a:ext>
                      </a:extLst>
                    </p:cNvPr>
                    <p:cNvSpPr txBox="1"/>
                    <p:nvPr/>
                  </p:nvSpPr>
                  <p:spPr>
                    <a:xfrm>
                      <a:off x="1008988" y="781674"/>
                      <a:ext cx="944880" cy="25760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E635B0B5-182B-46F9-A8F0-2AD59D53B3F4}" type="TxLink">
                        <a:rPr lang="en-US" sz="1100" b="0" i="0" u="none" strike="noStrike" kern="1200">
                          <a:solidFill>
                            <a:srgbClr val="453C5C"/>
                          </a:solidFill>
                          <a:latin typeface="Verdana"/>
                          <a:ea typeface="Verdana"/>
                          <a:cs typeface="Verdana"/>
                        </a:rPr>
                        <a:pPr algn="ctr"/>
                        <a:t>36,3%</a:t>
                      </a:fld>
                      <a:endParaRPr lang="es-MX" sz="2000" b="1" kern="1200"/>
                    </a:p>
                  </p:txBody>
                </p:sp>
              </p:grpSp>
              <p:grpSp>
                <p:nvGrpSpPr>
                  <p:cNvPr id="71" name="Grupo 70">
                    <a:extLst>
                      <a:ext uri="{FF2B5EF4-FFF2-40B4-BE49-F238E27FC236}">
                        <a16:creationId xmlns:a16="http://schemas.microsoft.com/office/drawing/2014/main" id="{17FDD21E-CAAA-F748-14E1-DD24A4AB6E10}"/>
                      </a:ext>
                    </a:extLst>
                  </p:cNvPr>
                  <p:cNvGrpSpPr/>
                  <p:nvPr/>
                </p:nvGrpSpPr>
                <p:grpSpPr>
                  <a:xfrm>
                    <a:off x="2039731" y="0"/>
                    <a:ext cx="1063418" cy="1039469"/>
                    <a:chOff x="2039731" y="0"/>
                    <a:chExt cx="1063418" cy="1039469"/>
                  </a:xfrm>
                </p:grpSpPr>
                <p:sp>
                  <p:nvSpPr>
                    <p:cNvPr id="76" name="CuadroTexto 70">
                      <a:extLst>
                        <a:ext uri="{FF2B5EF4-FFF2-40B4-BE49-F238E27FC236}">
                          <a16:creationId xmlns:a16="http://schemas.microsoft.com/office/drawing/2014/main" id="{DF21FE67-F4BA-3481-25DD-C908EF1A3989}"/>
                        </a:ext>
                      </a:extLst>
                    </p:cNvPr>
                    <p:cNvSpPr txBox="1"/>
                    <p:nvPr/>
                  </p:nvSpPr>
                  <p:spPr>
                    <a:xfrm>
                      <a:off x="2046509"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94406E6C-700B-4FA9-A526-7E178DC125D1}" type="TxLink">
                        <a:rPr lang="en-US" sz="1000" b="0" i="0" u="none" strike="noStrike" kern="1200">
                          <a:solidFill>
                            <a:srgbClr val="453C5C"/>
                          </a:solidFill>
                          <a:latin typeface="Verdana"/>
                          <a:ea typeface="Verdana"/>
                          <a:cs typeface="Verdana"/>
                        </a:rPr>
                        <a:pPr algn="ctr"/>
                        <a:t>IVA</a:t>
                      </a:fld>
                      <a:endParaRPr lang="es-MX" sz="2000" kern="1200" dirty="0"/>
                    </a:p>
                  </p:txBody>
                </p:sp>
                <p:sp>
                  <p:nvSpPr>
                    <p:cNvPr id="77" name="CuadroTexto 71">
                      <a:extLst>
                        <a:ext uri="{FF2B5EF4-FFF2-40B4-BE49-F238E27FC236}">
                          <a16:creationId xmlns:a16="http://schemas.microsoft.com/office/drawing/2014/main" id="{5AC6E999-D1A7-A5FB-8B87-183FEA835501}"/>
                        </a:ext>
                      </a:extLst>
                    </p:cNvPr>
                    <p:cNvSpPr txBox="1"/>
                    <p:nvPr/>
                  </p:nvSpPr>
                  <p:spPr>
                    <a:xfrm>
                      <a:off x="2039731" y="623583"/>
                      <a:ext cx="1017800"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51D0D069-71EF-4228-BBF9-290E9921B9A6}" type="TxLink">
                        <a:rPr lang="en-US" sz="1000" b="1" i="0" u="none" strike="noStrike" kern="1200">
                          <a:solidFill>
                            <a:srgbClr val="453C5C"/>
                          </a:solidFill>
                          <a:latin typeface="Verdana"/>
                          <a:ea typeface="Verdana"/>
                          <a:cs typeface="Verdana"/>
                        </a:rPr>
                        <a:pPr marL="0" indent="0" algn="ctr"/>
                        <a:t> $ 80.053,1 </a:t>
                      </a:fld>
                      <a:endParaRPr lang="es-MX" sz="1000" b="1" i="0" u="none" strike="noStrike" kern="1200">
                        <a:solidFill>
                          <a:srgbClr val="453C5C"/>
                        </a:solidFill>
                        <a:latin typeface="Verdana"/>
                        <a:ea typeface="Verdana"/>
                        <a:cs typeface="Verdana"/>
                      </a:endParaRPr>
                    </a:p>
                  </p:txBody>
                </p:sp>
                <p:sp>
                  <p:nvSpPr>
                    <p:cNvPr id="78" name="CuadroTexto 72">
                      <a:extLst>
                        <a:ext uri="{FF2B5EF4-FFF2-40B4-BE49-F238E27FC236}">
                          <a16:creationId xmlns:a16="http://schemas.microsoft.com/office/drawing/2014/main" id="{EB321148-8A1E-9905-39FB-1CCA6D275FB2}"/>
                        </a:ext>
                      </a:extLst>
                    </p:cNvPr>
                    <p:cNvSpPr txBox="1"/>
                    <p:nvPr/>
                  </p:nvSpPr>
                  <p:spPr>
                    <a:xfrm>
                      <a:off x="2076192" y="776047"/>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A3E4EFC8-0729-4A7C-9A2A-347C58F42D26}" type="TxLink">
                        <a:rPr lang="en-US" sz="1100" b="0" i="0" u="none" strike="noStrike" kern="1200">
                          <a:solidFill>
                            <a:srgbClr val="453C5C"/>
                          </a:solidFill>
                          <a:latin typeface="Verdana"/>
                          <a:ea typeface="Verdana"/>
                          <a:cs typeface="Verdana"/>
                        </a:rPr>
                        <a:pPr algn="ctr"/>
                        <a:t>32,9%</a:t>
                      </a:fld>
                      <a:endParaRPr lang="es-MX" sz="2000" b="1" kern="1200"/>
                    </a:p>
                  </p:txBody>
                </p:sp>
              </p:grpSp>
              <p:grpSp>
                <p:nvGrpSpPr>
                  <p:cNvPr id="72" name="Grupo 71">
                    <a:extLst>
                      <a:ext uri="{FF2B5EF4-FFF2-40B4-BE49-F238E27FC236}">
                        <a16:creationId xmlns:a16="http://schemas.microsoft.com/office/drawing/2014/main" id="{241E297A-D8C5-E641-F9D6-FA61466592E9}"/>
                      </a:ext>
                    </a:extLst>
                  </p:cNvPr>
                  <p:cNvGrpSpPr/>
                  <p:nvPr/>
                </p:nvGrpSpPr>
                <p:grpSpPr>
                  <a:xfrm>
                    <a:off x="3095574" y="0"/>
                    <a:ext cx="1118510" cy="1038789"/>
                    <a:chOff x="3095574" y="0"/>
                    <a:chExt cx="1118510" cy="1038789"/>
                  </a:xfrm>
                </p:grpSpPr>
                <p:sp>
                  <p:nvSpPr>
                    <p:cNvPr id="73" name="CuadroTexto 67">
                      <a:extLst>
                        <a:ext uri="{FF2B5EF4-FFF2-40B4-BE49-F238E27FC236}">
                          <a16:creationId xmlns:a16="http://schemas.microsoft.com/office/drawing/2014/main" id="{B73294FA-ACA9-123C-7454-C76BCA8FC0FA}"/>
                        </a:ext>
                      </a:extLst>
                    </p:cNvPr>
                    <p:cNvSpPr txBox="1"/>
                    <p:nvPr/>
                  </p:nvSpPr>
                  <p:spPr>
                    <a:xfrm>
                      <a:off x="3095574"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0E0821A-F676-45D8-B0FF-A3733AD8A6CD}" type="TxLink">
                        <a:rPr lang="en-US" sz="1000" b="0" i="0" u="none" strike="noStrike" kern="1200">
                          <a:solidFill>
                            <a:srgbClr val="453C5C"/>
                          </a:solidFill>
                          <a:latin typeface="Verdana"/>
                          <a:ea typeface="Verdana"/>
                          <a:cs typeface="Verdana"/>
                        </a:rPr>
                        <a:pPr algn="ctr"/>
                        <a:t>Predial</a:t>
                      </a:fld>
                      <a:endParaRPr lang="es-MX" sz="2000" kern="1200"/>
                    </a:p>
                  </p:txBody>
                </p:sp>
                <p:sp>
                  <p:nvSpPr>
                    <p:cNvPr id="74" name="CuadroTexto 68">
                      <a:extLst>
                        <a:ext uri="{FF2B5EF4-FFF2-40B4-BE49-F238E27FC236}">
                          <a16:creationId xmlns:a16="http://schemas.microsoft.com/office/drawing/2014/main" id="{73A660BC-51F9-EAE7-79F5-6BE961E54994}"/>
                        </a:ext>
                      </a:extLst>
                    </p:cNvPr>
                    <p:cNvSpPr txBox="1"/>
                    <p:nvPr/>
                  </p:nvSpPr>
                  <p:spPr>
                    <a:xfrm>
                      <a:off x="3157152" y="623582"/>
                      <a:ext cx="1056932"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5B129DCB-D32B-4F7C-8601-66BD34C38569}" type="TxLink">
                        <a:rPr lang="en-US" sz="1000" b="1" i="0" u="none" strike="noStrike" kern="1200">
                          <a:solidFill>
                            <a:srgbClr val="453C5C"/>
                          </a:solidFill>
                          <a:latin typeface="Verdana"/>
                          <a:ea typeface="Verdana"/>
                          <a:cs typeface="Verdana"/>
                        </a:rPr>
                        <a:pPr marL="0" indent="0" algn="ctr"/>
                        <a:t> $ 14.838,8 </a:t>
                      </a:fld>
                      <a:endParaRPr lang="es-MX" sz="1000" b="1" i="0" u="none" strike="noStrike" kern="1200">
                        <a:solidFill>
                          <a:srgbClr val="453C5C"/>
                        </a:solidFill>
                        <a:latin typeface="Verdana"/>
                        <a:ea typeface="Verdana"/>
                        <a:cs typeface="Verdana"/>
                      </a:endParaRPr>
                    </a:p>
                  </p:txBody>
                </p:sp>
                <p:sp>
                  <p:nvSpPr>
                    <p:cNvPr id="75" name="CuadroTexto 69">
                      <a:extLst>
                        <a:ext uri="{FF2B5EF4-FFF2-40B4-BE49-F238E27FC236}">
                          <a16:creationId xmlns:a16="http://schemas.microsoft.com/office/drawing/2014/main" id="{517A1589-7E58-F2AE-C0C5-142A3ECBE274}"/>
                        </a:ext>
                      </a:extLst>
                    </p:cNvPr>
                    <p:cNvSpPr txBox="1"/>
                    <p:nvPr/>
                  </p:nvSpPr>
                  <p:spPr>
                    <a:xfrm>
                      <a:off x="3213178" y="775367"/>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9F6241C-6543-4F43-A55F-D4D814B17FA0}" type="TxLink">
                        <a:rPr lang="en-US" sz="1100" b="0" i="0" u="none" strike="noStrike" kern="1200">
                          <a:solidFill>
                            <a:srgbClr val="453C5C"/>
                          </a:solidFill>
                          <a:latin typeface="Verdana"/>
                          <a:ea typeface="Verdana"/>
                          <a:cs typeface="Verdana"/>
                        </a:rPr>
                        <a:pPr algn="ctr"/>
                        <a:t>6,1%</a:t>
                      </a:fld>
                      <a:endParaRPr lang="es-MX" sz="2000" b="1" kern="1200"/>
                    </a:p>
                  </p:txBody>
                </p:sp>
              </p:grpSp>
            </p:grpSp>
            <p:cxnSp>
              <p:nvCxnSpPr>
                <p:cNvPr id="66" name="Conector recto 65">
                  <a:extLst>
                    <a:ext uri="{FF2B5EF4-FFF2-40B4-BE49-F238E27FC236}">
                      <a16:creationId xmlns:a16="http://schemas.microsoft.com/office/drawing/2014/main" id="{5DCEC1C9-EFBB-0584-FFC5-B4461C3A46C7}"/>
                    </a:ext>
                  </a:extLst>
                </p:cNvPr>
                <p:cNvCxnSpPr/>
                <p:nvPr/>
              </p:nvCxnSpPr>
              <p:spPr>
                <a:xfrm flipV="1">
                  <a:off x="965596" y="558495"/>
                  <a:ext cx="3223574" cy="761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7" name="Conector recto 66">
                  <a:extLst>
                    <a:ext uri="{FF2B5EF4-FFF2-40B4-BE49-F238E27FC236}">
                      <a16:creationId xmlns:a16="http://schemas.microsoft.com/office/drawing/2014/main" id="{0AE63A9C-B4CB-02FF-D61C-6929BF1D2CAD}"/>
                    </a:ext>
                  </a:extLst>
                </p:cNvPr>
                <p:cNvCxnSpPr/>
                <p:nvPr/>
              </p:nvCxnSpPr>
              <p:spPr>
                <a:xfrm>
                  <a:off x="2012290" y="23698"/>
                  <a:ext cx="7067"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Conector recto 67">
                  <a:extLst>
                    <a:ext uri="{FF2B5EF4-FFF2-40B4-BE49-F238E27FC236}">
                      <a16:creationId xmlns:a16="http://schemas.microsoft.com/office/drawing/2014/main" id="{663C7F05-A26B-3A0B-A766-34FDB80CC653}"/>
                    </a:ext>
                  </a:extLst>
                </p:cNvPr>
                <p:cNvCxnSpPr>
                  <a:cxnSpLocks/>
                </p:cNvCxnSpPr>
                <p:nvPr/>
              </p:nvCxnSpPr>
              <p:spPr>
                <a:xfrm>
                  <a:off x="3113838" y="3379"/>
                  <a:ext cx="10889"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0" name="Grupo 19">
                <a:extLst>
                  <a:ext uri="{FF2B5EF4-FFF2-40B4-BE49-F238E27FC236}">
                    <a16:creationId xmlns:a16="http://schemas.microsoft.com/office/drawing/2014/main" id="{2B3D4DCD-7DCC-7368-D11C-4490EBEBBD42}"/>
                  </a:ext>
                </a:extLst>
              </p:cNvPr>
              <p:cNvGrpSpPr/>
              <p:nvPr/>
            </p:nvGrpSpPr>
            <p:grpSpPr>
              <a:xfrm>
                <a:off x="954687" y="1159649"/>
                <a:ext cx="3267803" cy="1027864"/>
                <a:chOff x="954687" y="1159649"/>
                <a:chExt cx="3267803" cy="1027864"/>
              </a:xfrm>
            </p:grpSpPr>
            <p:grpSp>
              <p:nvGrpSpPr>
                <p:cNvPr id="49" name="Grupo 48">
                  <a:extLst>
                    <a:ext uri="{FF2B5EF4-FFF2-40B4-BE49-F238E27FC236}">
                      <a16:creationId xmlns:a16="http://schemas.microsoft.com/office/drawing/2014/main" id="{C11BA5F4-E097-368C-CF9A-781697863EF9}"/>
                    </a:ext>
                  </a:extLst>
                </p:cNvPr>
                <p:cNvGrpSpPr/>
                <p:nvPr/>
              </p:nvGrpSpPr>
              <p:grpSpPr>
                <a:xfrm>
                  <a:off x="954687" y="1159649"/>
                  <a:ext cx="3267803" cy="994612"/>
                  <a:chOff x="954687" y="1159649"/>
                  <a:chExt cx="3273724" cy="972123"/>
                </a:xfrm>
              </p:grpSpPr>
              <p:grpSp>
                <p:nvGrpSpPr>
                  <p:cNvPr id="53" name="Grupo 52">
                    <a:extLst>
                      <a:ext uri="{FF2B5EF4-FFF2-40B4-BE49-F238E27FC236}">
                        <a16:creationId xmlns:a16="http://schemas.microsoft.com/office/drawing/2014/main" id="{41E4F02F-01E2-6DF6-8B21-4C94293F6833}"/>
                      </a:ext>
                    </a:extLst>
                  </p:cNvPr>
                  <p:cNvGrpSpPr/>
                  <p:nvPr/>
                </p:nvGrpSpPr>
                <p:grpSpPr>
                  <a:xfrm>
                    <a:off x="954687" y="1159649"/>
                    <a:ext cx="1056640" cy="972123"/>
                    <a:chOff x="954687" y="1159649"/>
                    <a:chExt cx="1056640" cy="972123"/>
                  </a:xfrm>
                </p:grpSpPr>
                <p:sp>
                  <p:nvSpPr>
                    <p:cNvPr id="62" name="CuadroTexto 57">
                      <a:extLst>
                        <a:ext uri="{FF2B5EF4-FFF2-40B4-BE49-F238E27FC236}">
                          <a16:creationId xmlns:a16="http://schemas.microsoft.com/office/drawing/2014/main" id="{2F3088F0-572C-8BBE-1EBC-A7B89FAF4164}"/>
                        </a:ext>
                      </a:extLst>
                    </p:cNvPr>
                    <p:cNvSpPr txBox="1"/>
                    <p:nvPr/>
                  </p:nvSpPr>
                  <p:spPr>
                    <a:xfrm>
                      <a:off x="954687" y="1159649"/>
                      <a:ext cx="1056640" cy="474556"/>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84CF60AA-E393-4B33-BD3C-5A8C999384D3}" type="TxLink">
                        <a:rPr lang="en-US" sz="1000" b="0" i="0" u="none" strike="noStrike" kern="1200">
                          <a:solidFill>
                            <a:srgbClr val="453C5C"/>
                          </a:solidFill>
                          <a:latin typeface="Verdana"/>
                          <a:ea typeface="Verdana"/>
                          <a:cs typeface="Verdana"/>
                        </a:rPr>
                        <a:pPr algn="ctr"/>
                        <a:t>Renta</a:t>
                      </a:fld>
                      <a:endParaRPr lang="es-MX" sz="2000" kern="1200"/>
                    </a:p>
                  </p:txBody>
                </p:sp>
                <p:sp>
                  <p:nvSpPr>
                    <p:cNvPr id="63" name="CuadroTexto 58">
                      <a:extLst>
                        <a:ext uri="{FF2B5EF4-FFF2-40B4-BE49-F238E27FC236}">
                          <a16:creationId xmlns:a16="http://schemas.microsoft.com/office/drawing/2014/main" id="{78E59154-A3C2-38B0-D6BF-C1990C40DC2D}"/>
                        </a:ext>
                      </a:extLst>
                    </p:cNvPr>
                    <p:cNvSpPr txBox="1"/>
                    <p:nvPr/>
                  </p:nvSpPr>
                  <p:spPr>
                    <a:xfrm>
                      <a:off x="966910" y="1668649"/>
                      <a:ext cx="1032195"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88BA3A41-720C-4E38-8357-E88E7F8C10C8}" type="TxLink">
                        <a:rPr lang="en-US" sz="1000" b="1" i="0" u="none" strike="noStrike" kern="1200">
                          <a:solidFill>
                            <a:srgbClr val="453C5C"/>
                          </a:solidFill>
                          <a:latin typeface="Verdana"/>
                          <a:ea typeface="Verdana"/>
                          <a:cs typeface="Verdana"/>
                        </a:rPr>
                        <a:pPr marL="0" indent="0" algn="ctr"/>
                        <a:t> $ 88.402,5 </a:t>
                      </a:fld>
                      <a:endParaRPr lang="es-MX" sz="1000" b="1" i="0" u="none" strike="noStrike" kern="1200">
                        <a:solidFill>
                          <a:srgbClr val="453C5C"/>
                        </a:solidFill>
                        <a:latin typeface="Verdana"/>
                        <a:ea typeface="Verdana"/>
                        <a:cs typeface="Verdana"/>
                      </a:endParaRPr>
                    </a:p>
                  </p:txBody>
                </p:sp>
                <p:sp>
                  <p:nvSpPr>
                    <p:cNvPr id="64" name="CuadroTexto 59">
                      <a:extLst>
                        <a:ext uri="{FF2B5EF4-FFF2-40B4-BE49-F238E27FC236}">
                          <a16:creationId xmlns:a16="http://schemas.microsoft.com/office/drawing/2014/main" id="{EABCFFD1-8F9B-95AF-5F37-CF25A6DADCBE}"/>
                        </a:ext>
                      </a:extLst>
                    </p:cNvPr>
                    <p:cNvSpPr txBox="1"/>
                    <p:nvPr/>
                  </p:nvSpPr>
                  <p:spPr>
                    <a:xfrm>
                      <a:off x="1010567" y="1868942"/>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EE73ED53-67C2-4D9F-88C7-2C3CBF90A317}" type="TxLink">
                        <a:rPr lang="en-US" sz="1100" b="0" i="0" u="none" strike="noStrike" kern="1200">
                          <a:solidFill>
                            <a:srgbClr val="453C5C"/>
                          </a:solidFill>
                          <a:latin typeface="Verdana"/>
                          <a:ea typeface="Verdana"/>
                          <a:cs typeface="Verdana"/>
                        </a:rPr>
                        <a:pPr algn="ctr"/>
                        <a:t>45,2%</a:t>
                      </a:fld>
                      <a:endParaRPr lang="es-MX" sz="2000" b="1" kern="1200"/>
                    </a:p>
                  </p:txBody>
                </p:sp>
              </p:grpSp>
              <p:grpSp>
                <p:nvGrpSpPr>
                  <p:cNvPr id="54" name="Grupo 53">
                    <a:extLst>
                      <a:ext uri="{FF2B5EF4-FFF2-40B4-BE49-F238E27FC236}">
                        <a16:creationId xmlns:a16="http://schemas.microsoft.com/office/drawing/2014/main" id="{9D38D0CD-809E-D3AD-B5B1-B58BC1A48FD2}"/>
                      </a:ext>
                    </a:extLst>
                  </p:cNvPr>
                  <p:cNvGrpSpPr/>
                  <p:nvPr/>
                </p:nvGrpSpPr>
                <p:grpSpPr>
                  <a:xfrm>
                    <a:off x="2039744" y="1159649"/>
                    <a:ext cx="1074099" cy="969403"/>
                    <a:chOff x="2039744" y="1159649"/>
                    <a:chExt cx="1074099" cy="969403"/>
                  </a:xfrm>
                </p:grpSpPr>
                <p:sp>
                  <p:nvSpPr>
                    <p:cNvPr id="59" name="CuadroTexto 54">
                      <a:extLst>
                        <a:ext uri="{FF2B5EF4-FFF2-40B4-BE49-F238E27FC236}">
                          <a16:creationId xmlns:a16="http://schemas.microsoft.com/office/drawing/2014/main" id="{71EFE08B-658F-3750-E11E-D12601850B71}"/>
                        </a:ext>
                      </a:extLst>
                    </p:cNvPr>
                    <p:cNvSpPr txBox="1"/>
                    <p:nvPr/>
                  </p:nvSpPr>
                  <p:spPr>
                    <a:xfrm>
                      <a:off x="2057203" y="1159649"/>
                      <a:ext cx="1056640" cy="474556"/>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C0DA4F92-8D44-4FD5-9622-15EFF607C4FA}" type="TxLink">
                        <a:rPr lang="en-US" sz="1000" b="0" i="0" u="none" strike="noStrike" kern="1200">
                          <a:solidFill>
                            <a:srgbClr val="453C5C"/>
                          </a:solidFill>
                          <a:latin typeface="Verdana"/>
                          <a:ea typeface="Verdana"/>
                          <a:cs typeface="Verdana"/>
                        </a:rPr>
                        <a:pPr algn="ctr"/>
                        <a:t>IVA</a:t>
                      </a:fld>
                      <a:endParaRPr lang="es-MX" sz="2000" kern="1200"/>
                    </a:p>
                  </p:txBody>
                </p:sp>
                <p:sp>
                  <p:nvSpPr>
                    <p:cNvPr id="60" name="CuadroTexto 55">
                      <a:extLst>
                        <a:ext uri="{FF2B5EF4-FFF2-40B4-BE49-F238E27FC236}">
                          <a16:creationId xmlns:a16="http://schemas.microsoft.com/office/drawing/2014/main" id="{0C48DCD8-1B0B-9B5E-11A1-85162D8F1BAC}"/>
                        </a:ext>
                      </a:extLst>
                    </p:cNvPr>
                    <p:cNvSpPr txBox="1"/>
                    <p:nvPr/>
                  </p:nvSpPr>
                  <p:spPr>
                    <a:xfrm>
                      <a:off x="2039744" y="1665924"/>
                      <a:ext cx="1028480"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3296767B-6721-406B-8516-DF49191395D4}" type="TxLink">
                        <a:rPr lang="en-US" sz="1000" b="1" i="0" u="none" strike="noStrike" kern="1200">
                          <a:solidFill>
                            <a:srgbClr val="453C5C"/>
                          </a:solidFill>
                          <a:latin typeface="Verdana"/>
                          <a:ea typeface="Verdana"/>
                          <a:cs typeface="Verdana"/>
                        </a:rPr>
                        <a:pPr marL="0" indent="0" algn="ctr"/>
                        <a:t> $ 80.053,1 </a:t>
                      </a:fld>
                      <a:endParaRPr lang="es-MX" sz="1000" b="1" i="0" u="none" strike="noStrike" kern="1200">
                        <a:solidFill>
                          <a:srgbClr val="453C5C"/>
                        </a:solidFill>
                        <a:latin typeface="Verdana"/>
                        <a:ea typeface="Verdana"/>
                        <a:cs typeface="Verdana"/>
                      </a:endParaRPr>
                    </a:p>
                  </p:txBody>
                </p:sp>
                <p:sp>
                  <p:nvSpPr>
                    <p:cNvPr id="61" name="CuadroTexto 56">
                      <a:extLst>
                        <a:ext uri="{FF2B5EF4-FFF2-40B4-BE49-F238E27FC236}">
                          <a16:creationId xmlns:a16="http://schemas.microsoft.com/office/drawing/2014/main" id="{38D6BA52-3C8A-DE30-2B8F-906EA5F9FB6D}"/>
                        </a:ext>
                      </a:extLst>
                    </p:cNvPr>
                    <p:cNvSpPr txBox="1"/>
                    <p:nvPr/>
                  </p:nvSpPr>
                  <p:spPr>
                    <a:xfrm>
                      <a:off x="2091043" y="1866222"/>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12610F3E-FA31-47D3-9549-73C1401DDD42}" type="TxLink">
                        <a:rPr lang="en-US" sz="1100" b="0" i="0" u="none" strike="noStrike" kern="1200">
                          <a:solidFill>
                            <a:srgbClr val="453C5C"/>
                          </a:solidFill>
                          <a:latin typeface="Verdana"/>
                          <a:ea typeface="Verdana"/>
                          <a:cs typeface="Verdana"/>
                        </a:rPr>
                        <a:pPr algn="ctr"/>
                        <a:t>40,9%</a:t>
                      </a:fld>
                      <a:endParaRPr lang="es-MX" sz="2000" b="1" kern="1200"/>
                    </a:p>
                  </p:txBody>
                </p:sp>
              </p:grpSp>
              <p:grpSp>
                <p:nvGrpSpPr>
                  <p:cNvPr id="55" name="Grupo 54">
                    <a:extLst>
                      <a:ext uri="{FF2B5EF4-FFF2-40B4-BE49-F238E27FC236}">
                        <a16:creationId xmlns:a16="http://schemas.microsoft.com/office/drawing/2014/main" id="{6217F41C-A8D8-E894-206C-37156C20BEB6}"/>
                      </a:ext>
                    </a:extLst>
                  </p:cNvPr>
                  <p:cNvGrpSpPr/>
                  <p:nvPr/>
                </p:nvGrpSpPr>
                <p:grpSpPr>
                  <a:xfrm>
                    <a:off x="3151081" y="1159650"/>
                    <a:ext cx="1077330" cy="968721"/>
                    <a:chOff x="3151081" y="1159650"/>
                    <a:chExt cx="1077330" cy="968721"/>
                  </a:xfrm>
                </p:grpSpPr>
                <p:sp>
                  <p:nvSpPr>
                    <p:cNvPr id="56" name="CuadroTexto 51">
                      <a:extLst>
                        <a:ext uri="{FF2B5EF4-FFF2-40B4-BE49-F238E27FC236}">
                          <a16:creationId xmlns:a16="http://schemas.microsoft.com/office/drawing/2014/main" id="{D6001F97-821C-29D6-EEB4-672A0573206A}"/>
                        </a:ext>
                      </a:extLst>
                    </p:cNvPr>
                    <p:cNvSpPr txBox="1"/>
                    <p:nvPr/>
                  </p:nvSpPr>
                  <p:spPr>
                    <a:xfrm>
                      <a:off x="3171771" y="1159650"/>
                      <a:ext cx="1056640" cy="474557"/>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F4BCBBC4-378F-45D9-A3A7-B20001187ED8}" type="TxLink">
                        <a:rPr lang="en-US" sz="1000" b="0" i="0" u="none" strike="noStrike" kern="1200">
                          <a:solidFill>
                            <a:srgbClr val="453C5C"/>
                          </a:solidFill>
                          <a:latin typeface="Verdana"/>
                          <a:ea typeface="Verdana"/>
                          <a:cs typeface="Verdana"/>
                        </a:rPr>
                        <a:pPr algn="ctr"/>
                        <a:t>GMF</a:t>
                      </a:fld>
                      <a:endParaRPr lang="es-MX" sz="2000" kern="1200"/>
                    </a:p>
                  </p:txBody>
                </p:sp>
                <p:sp>
                  <p:nvSpPr>
                    <p:cNvPr id="57" name="CuadroTexto 52">
                      <a:extLst>
                        <a:ext uri="{FF2B5EF4-FFF2-40B4-BE49-F238E27FC236}">
                          <a16:creationId xmlns:a16="http://schemas.microsoft.com/office/drawing/2014/main" id="{AE6A31F0-175E-BF49-18C6-02BA94F2A83B}"/>
                        </a:ext>
                      </a:extLst>
                    </p:cNvPr>
                    <p:cNvSpPr txBox="1"/>
                    <p:nvPr/>
                  </p:nvSpPr>
                  <p:spPr>
                    <a:xfrm>
                      <a:off x="3151081" y="1665247"/>
                      <a:ext cx="1075098"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AE2D036A-621E-4E84-A88C-6DC8229D5899}" type="TxLink">
                        <a:rPr lang="en-US" sz="1000" b="1" i="0" u="none" strike="noStrike" kern="1200">
                          <a:solidFill>
                            <a:srgbClr val="453C5C"/>
                          </a:solidFill>
                          <a:latin typeface="Verdana"/>
                          <a:ea typeface="Verdana"/>
                          <a:cs typeface="Verdana"/>
                        </a:rPr>
                        <a:pPr marL="0" indent="0" algn="ctr"/>
                        <a:t> $ 10.567,2 </a:t>
                      </a:fld>
                      <a:endParaRPr lang="es-MX" sz="1000" b="1" i="0" u="none" strike="noStrike" kern="1200">
                        <a:solidFill>
                          <a:srgbClr val="453C5C"/>
                        </a:solidFill>
                        <a:latin typeface="Verdana"/>
                        <a:ea typeface="Verdana"/>
                        <a:cs typeface="Verdana"/>
                      </a:endParaRPr>
                    </a:p>
                  </p:txBody>
                </p:sp>
                <p:sp>
                  <p:nvSpPr>
                    <p:cNvPr id="58" name="CuadroTexto 53">
                      <a:extLst>
                        <a:ext uri="{FF2B5EF4-FFF2-40B4-BE49-F238E27FC236}">
                          <a16:creationId xmlns:a16="http://schemas.microsoft.com/office/drawing/2014/main" id="{CC80893C-DB83-7D8F-94E2-62CADD5BC013}"/>
                        </a:ext>
                      </a:extLst>
                    </p:cNvPr>
                    <p:cNvSpPr txBox="1"/>
                    <p:nvPr/>
                  </p:nvSpPr>
                  <p:spPr>
                    <a:xfrm>
                      <a:off x="3227651" y="1865541"/>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8DC6F2E8-996A-4703-959D-BAA451F7B409}" type="TxLink">
                        <a:rPr lang="en-US" sz="1100" b="0" i="0" u="none" strike="noStrike" kern="1200">
                          <a:solidFill>
                            <a:srgbClr val="453C5C"/>
                          </a:solidFill>
                          <a:latin typeface="Verdana"/>
                          <a:ea typeface="Verdana"/>
                          <a:cs typeface="Verdana"/>
                        </a:rPr>
                        <a:pPr algn="ctr"/>
                        <a:t>5,4%</a:t>
                      </a:fld>
                      <a:endParaRPr lang="es-MX" sz="2000" b="1" kern="1200"/>
                    </a:p>
                  </p:txBody>
                </p:sp>
              </p:grpSp>
            </p:grpSp>
            <p:cxnSp>
              <p:nvCxnSpPr>
                <p:cNvPr id="50" name="Conector recto 49">
                  <a:extLst>
                    <a:ext uri="{FF2B5EF4-FFF2-40B4-BE49-F238E27FC236}">
                      <a16:creationId xmlns:a16="http://schemas.microsoft.com/office/drawing/2014/main" id="{141F0C90-DF44-2923-9EED-7579516E9A18}"/>
                    </a:ext>
                  </a:extLst>
                </p:cNvPr>
                <p:cNvCxnSpPr/>
                <p:nvPr/>
              </p:nvCxnSpPr>
              <p:spPr>
                <a:xfrm flipV="1">
                  <a:off x="969159" y="1591870"/>
                  <a:ext cx="3223574" cy="7614"/>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Conector recto 50">
                  <a:extLst>
                    <a:ext uri="{FF2B5EF4-FFF2-40B4-BE49-F238E27FC236}">
                      <a16:creationId xmlns:a16="http://schemas.microsoft.com/office/drawing/2014/main" id="{CE565C55-1F52-2B4B-DD06-460006142F34}"/>
                    </a:ext>
                  </a:extLst>
                </p:cNvPr>
                <p:cNvCxnSpPr/>
                <p:nvPr/>
              </p:nvCxnSpPr>
              <p:spPr>
                <a:xfrm>
                  <a:off x="2015910" y="1172187"/>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Conector recto 51">
                  <a:extLst>
                    <a:ext uri="{FF2B5EF4-FFF2-40B4-BE49-F238E27FC236}">
                      <a16:creationId xmlns:a16="http://schemas.microsoft.com/office/drawing/2014/main" id="{8B47A619-146A-0182-4853-D15142D4059B}"/>
                    </a:ext>
                  </a:extLst>
                </p:cNvPr>
                <p:cNvCxnSpPr/>
                <p:nvPr/>
              </p:nvCxnSpPr>
              <p:spPr>
                <a:xfrm>
                  <a:off x="3117458" y="1165199"/>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1" name="Grupo 20">
                <a:extLst>
                  <a:ext uri="{FF2B5EF4-FFF2-40B4-BE49-F238E27FC236}">
                    <a16:creationId xmlns:a16="http://schemas.microsoft.com/office/drawing/2014/main" id="{A4B15467-7DCA-A43E-8099-F365B0DADC85}"/>
                  </a:ext>
                </a:extLst>
              </p:cNvPr>
              <p:cNvGrpSpPr/>
              <p:nvPr/>
            </p:nvGrpSpPr>
            <p:grpSpPr>
              <a:xfrm>
                <a:off x="904337" y="2301270"/>
                <a:ext cx="3294876" cy="1018808"/>
                <a:chOff x="904337" y="2301270"/>
                <a:chExt cx="3299602" cy="1016112"/>
              </a:xfrm>
            </p:grpSpPr>
            <p:grpSp>
              <p:nvGrpSpPr>
                <p:cNvPr id="22" name="Grupo 21">
                  <a:extLst>
                    <a:ext uri="{FF2B5EF4-FFF2-40B4-BE49-F238E27FC236}">
                      <a16:creationId xmlns:a16="http://schemas.microsoft.com/office/drawing/2014/main" id="{28659BF8-92E0-00A8-EF30-C9D3541F5BD1}"/>
                    </a:ext>
                  </a:extLst>
                </p:cNvPr>
                <p:cNvGrpSpPr/>
                <p:nvPr/>
              </p:nvGrpSpPr>
              <p:grpSpPr>
                <a:xfrm>
                  <a:off x="904337" y="2319151"/>
                  <a:ext cx="3299602" cy="991936"/>
                  <a:chOff x="904337" y="2319151"/>
                  <a:chExt cx="3300771" cy="972123"/>
                </a:xfrm>
              </p:grpSpPr>
              <p:grpSp>
                <p:nvGrpSpPr>
                  <p:cNvPr id="27" name="Grupo 26">
                    <a:extLst>
                      <a:ext uri="{FF2B5EF4-FFF2-40B4-BE49-F238E27FC236}">
                        <a16:creationId xmlns:a16="http://schemas.microsoft.com/office/drawing/2014/main" id="{8646D3C8-7C1E-E3DF-9A73-A6521FA7AE7D}"/>
                      </a:ext>
                    </a:extLst>
                  </p:cNvPr>
                  <p:cNvGrpSpPr/>
                  <p:nvPr/>
                </p:nvGrpSpPr>
                <p:grpSpPr>
                  <a:xfrm>
                    <a:off x="904337" y="2319151"/>
                    <a:ext cx="1097890" cy="972123"/>
                    <a:chOff x="904337" y="2319151"/>
                    <a:chExt cx="1097890" cy="972123"/>
                  </a:xfrm>
                </p:grpSpPr>
                <p:sp>
                  <p:nvSpPr>
                    <p:cNvPr id="37" name="CuadroTexto 41">
                      <a:extLst>
                        <a:ext uri="{FF2B5EF4-FFF2-40B4-BE49-F238E27FC236}">
                          <a16:creationId xmlns:a16="http://schemas.microsoft.com/office/drawing/2014/main" id="{23798077-D41C-4E4B-32A9-3058253D3BDA}"/>
                        </a:ext>
                      </a:extLst>
                    </p:cNvPr>
                    <p:cNvSpPr txBox="1"/>
                    <p:nvPr/>
                  </p:nvSpPr>
                  <p:spPr>
                    <a:xfrm>
                      <a:off x="945587" y="2319151"/>
                      <a:ext cx="1056640" cy="45753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68F6AAE2-C50F-4A31-BA42-07B78B03BE38}" type="TxLink">
                        <a:rPr lang="en-US" sz="1000" b="0" i="0" u="none" strike="noStrike" kern="1200">
                          <a:solidFill>
                            <a:srgbClr val="453C5C"/>
                          </a:solidFill>
                          <a:latin typeface="Verdana"/>
                          <a:ea typeface="Verdana"/>
                          <a:cs typeface="Verdana"/>
                        </a:rPr>
                        <a:pPr algn="ctr"/>
                        <a:t>Predial</a:t>
                      </a:fld>
                      <a:endParaRPr lang="es-MX" sz="2000" kern="1200"/>
                    </a:p>
                  </p:txBody>
                </p:sp>
                <p:sp>
                  <p:nvSpPr>
                    <p:cNvPr id="47" name="CuadroTexto 42">
                      <a:extLst>
                        <a:ext uri="{FF2B5EF4-FFF2-40B4-BE49-F238E27FC236}">
                          <a16:creationId xmlns:a16="http://schemas.microsoft.com/office/drawing/2014/main" id="{B15AE629-D83D-45CD-3D01-BB2E4E82E10B}"/>
                        </a:ext>
                      </a:extLst>
                    </p:cNvPr>
                    <p:cNvSpPr txBox="1"/>
                    <p:nvPr/>
                  </p:nvSpPr>
                  <p:spPr>
                    <a:xfrm>
                      <a:off x="904337" y="2828137"/>
                      <a:ext cx="1042008" cy="24242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B030319E-BB10-4C25-AC51-AC6286726F51}" type="TxLink">
                        <a:rPr lang="en-US" sz="1000" b="1" i="0" u="none" strike="noStrike" kern="1200">
                          <a:solidFill>
                            <a:srgbClr val="453C5C"/>
                          </a:solidFill>
                          <a:latin typeface="Verdana"/>
                          <a:ea typeface="Verdana"/>
                          <a:cs typeface="Verdana"/>
                        </a:rPr>
                        <a:pPr marL="0" indent="0" algn="ctr"/>
                        <a:t> $ 15.087,7 </a:t>
                      </a:fld>
                      <a:endParaRPr lang="es-MX" sz="1000" b="1" i="0" u="none" strike="noStrike" kern="1200">
                        <a:solidFill>
                          <a:srgbClr val="453C5C"/>
                        </a:solidFill>
                        <a:latin typeface="Verdana"/>
                        <a:ea typeface="Verdana"/>
                        <a:cs typeface="Verdana"/>
                      </a:endParaRPr>
                    </a:p>
                  </p:txBody>
                </p:sp>
                <p:sp>
                  <p:nvSpPr>
                    <p:cNvPr id="48" name="CuadroTexto 43">
                      <a:extLst>
                        <a:ext uri="{FF2B5EF4-FFF2-40B4-BE49-F238E27FC236}">
                          <a16:creationId xmlns:a16="http://schemas.microsoft.com/office/drawing/2014/main" id="{539DA7D1-0730-B946-13D2-AAA69393D91D}"/>
                        </a:ext>
                      </a:extLst>
                    </p:cNvPr>
                    <p:cNvSpPr txBox="1"/>
                    <p:nvPr/>
                  </p:nvSpPr>
                  <p:spPr>
                    <a:xfrm>
                      <a:off x="1001465" y="3028444"/>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AD2268AA-68D7-46D0-A35A-D4C552721B73}" type="TxLink">
                        <a:rPr lang="en-US" sz="1100" b="0" i="0" u="none" strike="noStrike" kern="1200">
                          <a:solidFill>
                            <a:srgbClr val="453C5C"/>
                          </a:solidFill>
                          <a:latin typeface="Verdana"/>
                          <a:ea typeface="Verdana"/>
                          <a:cs typeface="Verdana"/>
                        </a:rPr>
                        <a:pPr algn="ctr"/>
                        <a:t>30,9%</a:t>
                      </a:fld>
                      <a:endParaRPr lang="es-MX" sz="2000" b="1" kern="1200"/>
                    </a:p>
                  </p:txBody>
                </p:sp>
              </p:grpSp>
              <p:grpSp>
                <p:nvGrpSpPr>
                  <p:cNvPr id="28" name="Grupo 27">
                    <a:extLst>
                      <a:ext uri="{FF2B5EF4-FFF2-40B4-BE49-F238E27FC236}">
                        <a16:creationId xmlns:a16="http://schemas.microsoft.com/office/drawing/2014/main" id="{F3744F98-6363-B72B-808B-94C96DAED0E6}"/>
                      </a:ext>
                    </a:extLst>
                  </p:cNvPr>
                  <p:cNvGrpSpPr/>
                  <p:nvPr/>
                </p:nvGrpSpPr>
                <p:grpSpPr>
                  <a:xfrm>
                    <a:off x="2058059" y="2319151"/>
                    <a:ext cx="1093063" cy="969400"/>
                    <a:chOff x="2058059" y="2319151"/>
                    <a:chExt cx="1093063" cy="969400"/>
                  </a:xfrm>
                </p:grpSpPr>
                <p:sp>
                  <p:nvSpPr>
                    <p:cNvPr id="33" name="CuadroTexto 38">
                      <a:extLst>
                        <a:ext uri="{FF2B5EF4-FFF2-40B4-BE49-F238E27FC236}">
                          <a16:creationId xmlns:a16="http://schemas.microsoft.com/office/drawing/2014/main" id="{C0D8AEE9-AEF3-28E3-D2ED-6E71CA4D1232}"/>
                        </a:ext>
                      </a:extLst>
                    </p:cNvPr>
                    <p:cNvSpPr txBox="1"/>
                    <p:nvPr/>
                  </p:nvSpPr>
                  <p:spPr>
                    <a:xfrm>
                      <a:off x="2058059" y="2319151"/>
                      <a:ext cx="1056640" cy="45753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958E63DE-8184-4E0B-986B-5BB1E0CDFA39}" type="TxLink">
                        <a:rPr lang="en-US" sz="1000" b="0" i="0" u="none" strike="noStrike" kern="1200">
                          <a:solidFill>
                            <a:srgbClr val="453C5C"/>
                          </a:solidFill>
                          <a:latin typeface="Verdana"/>
                          <a:ea typeface="Verdana"/>
                          <a:cs typeface="Verdana"/>
                        </a:rPr>
                        <a:pPr algn="ctr"/>
                        <a:t>ICA</a:t>
                      </a:fld>
                      <a:endParaRPr lang="es-MX" sz="2000" kern="1200"/>
                    </a:p>
                  </p:txBody>
                </p:sp>
                <p:sp>
                  <p:nvSpPr>
                    <p:cNvPr id="34" name="CuadroTexto 39">
                      <a:extLst>
                        <a:ext uri="{FF2B5EF4-FFF2-40B4-BE49-F238E27FC236}">
                          <a16:creationId xmlns:a16="http://schemas.microsoft.com/office/drawing/2014/main" id="{6B819FD2-05B1-46F1-8E71-0AC3E3944F43}"/>
                        </a:ext>
                      </a:extLst>
                    </p:cNvPr>
                    <p:cNvSpPr txBox="1"/>
                    <p:nvPr/>
                  </p:nvSpPr>
                  <p:spPr>
                    <a:xfrm>
                      <a:off x="2063968" y="2825415"/>
                      <a:ext cx="1087154" cy="24242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66B55C61-C3C6-4646-B78D-896AF748CD3C}" type="TxLink">
                        <a:rPr lang="en-US" sz="1000" b="1" i="0" u="none" strike="noStrike" kern="1200">
                          <a:solidFill>
                            <a:srgbClr val="453C5C"/>
                          </a:solidFill>
                          <a:latin typeface="Verdana"/>
                          <a:ea typeface="Verdana"/>
                          <a:cs typeface="Verdana"/>
                        </a:rPr>
                        <a:pPr marL="0" indent="0" algn="ctr"/>
                        <a:t> $ 13.978,3 </a:t>
                      </a:fld>
                      <a:endParaRPr lang="es-MX" sz="1000" b="1" i="0" u="none" strike="noStrike" kern="1200">
                        <a:solidFill>
                          <a:srgbClr val="453C5C"/>
                        </a:solidFill>
                        <a:latin typeface="Verdana"/>
                        <a:ea typeface="Verdana"/>
                        <a:cs typeface="Verdana"/>
                      </a:endParaRPr>
                    </a:p>
                  </p:txBody>
                </p:sp>
                <p:sp>
                  <p:nvSpPr>
                    <p:cNvPr id="35" name="CuadroTexto 40">
                      <a:extLst>
                        <a:ext uri="{FF2B5EF4-FFF2-40B4-BE49-F238E27FC236}">
                          <a16:creationId xmlns:a16="http://schemas.microsoft.com/office/drawing/2014/main" id="{2464D891-FC24-D66B-3EA4-39DF4153EA3F}"/>
                        </a:ext>
                      </a:extLst>
                    </p:cNvPr>
                    <p:cNvSpPr txBox="1"/>
                    <p:nvPr/>
                  </p:nvSpPr>
                  <p:spPr>
                    <a:xfrm>
                      <a:off x="2113937" y="3025721"/>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41B813FD-E8C7-43D5-80E5-A0D2723EBFA3}" type="TxLink">
                        <a:rPr lang="en-US" sz="1100" b="0" i="0" u="none" strike="noStrike" kern="1200">
                          <a:solidFill>
                            <a:srgbClr val="453C5C"/>
                          </a:solidFill>
                          <a:latin typeface="Verdana"/>
                          <a:ea typeface="Verdana"/>
                          <a:cs typeface="Verdana"/>
                        </a:rPr>
                        <a:pPr algn="ctr"/>
                        <a:t>28,6%</a:t>
                      </a:fld>
                      <a:endParaRPr lang="es-MX" sz="2000" b="1" kern="1200"/>
                    </a:p>
                  </p:txBody>
                </p:sp>
              </p:grpSp>
              <p:grpSp>
                <p:nvGrpSpPr>
                  <p:cNvPr id="29" name="Grupo 28">
                    <a:extLst>
                      <a:ext uri="{FF2B5EF4-FFF2-40B4-BE49-F238E27FC236}">
                        <a16:creationId xmlns:a16="http://schemas.microsoft.com/office/drawing/2014/main" id="{B3573847-C738-FD9B-FF70-297411B9117F}"/>
                      </a:ext>
                    </a:extLst>
                  </p:cNvPr>
                  <p:cNvGrpSpPr/>
                  <p:nvPr/>
                </p:nvGrpSpPr>
                <p:grpSpPr>
                  <a:xfrm>
                    <a:off x="3148468" y="2319151"/>
                    <a:ext cx="1056640" cy="968720"/>
                    <a:chOff x="3148468" y="2319151"/>
                    <a:chExt cx="1056640" cy="968720"/>
                  </a:xfrm>
                </p:grpSpPr>
                <p:sp>
                  <p:nvSpPr>
                    <p:cNvPr id="30" name="CuadroTexto 35">
                      <a:extLst>
                        <a:ext uri="{FF2B5EF4-FFF2-40B4-BE49-F238E27FC236}">
                          <a16:creationId xmlns:a16="http://schemas.microsoft.com/office/drawing/2014/main" id="{0E1C4D51-B255-94E3-CCAB-E4B9FB479FDD}"/>
                        </a:ext>
                      </a:extLst>
                    </p:cNvPr>
                    <p:cNvSpPr txBox="1"/>
                    <p:nvPr/>
                  </p:nvSpPr>
                  <p:spPr>
                    <a:xfrm>
                      <a:off x="3148468" y="2319151"/>
                      <a:ext cx="1056640" cy="45753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FAF3F3EF-4AC9-4699-9B70-DD0E790226C4}" type="TxLink">
                        <a:rPr lang="en-US" sz="1000" b="0" i="0" u="none" strike="noStrike" kern="1200">
                          <a:solidFill>
                            <a:srgbClr val="453C5C"/>
                          </a:solidFill>
                          <a:latin typeface="Verdana"/>
                          <a:ea typeface="Verdana"/>
                          <a:cs typeface="Verdana"/>
                        </a:rPr>
                        <a:pPr algn="ctr"/>
                        <a:t>Vehículos</a:t>
                      </a:fld>
                      <a:endParaRPr lang="es-MX" sz="2000" kern="1200"/>
                    </a:p>
                  </p:txBody>
                </p:sp>
                <p:sp>
                  <p:nvSpPr>
                    <p:cNvPr id="31" name="CuadroTexto 36">
                      <a:extLst>
                        <a:ext uri="{FF2B5EF4-FFF2-40B4-BE49-F238E27FC236}">
                          <a16:creationId xmlns:a16="http://schemas.microsoft.com/office/drawing/2014/main" id="{A2060959-91F4-F6A0-A04E-5733E5215EF9}"/>
                        </a:ext>
                      </a:extLst>
                    </p:cNvPr>
                    <p:cNvSpPr txBox="1"/>
                    <p:nvPr/>
                  </p:nvSpPr>
                  <p:spPr>
                    <a:xfrm>
                      <a:off x="3204349" y="2824740"/>
                      <a:ext cx="944880" cy="24242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A503464E-C833-488F-B2EC-F6BBA00EEE09}" type="TxLink">
                        <a:rPr lang="en-US" sz="1000" b="1" i="0" u="none" strike="noStrike" kern="1200">
                          <a:solidFill>
                            <a:srgbClr val="453C5C"/>
                          </a:solidFill>
                          <a:latin typeface="Verdana"/>
                          <a:ea typeface="Verdana"/>
                          <a:cs typeface="Verdana"/>
                        </a:rPr>
                        <a:pPr marL="0" indent="0" algn="ctr"/>
                        <a:t> $ 3.692,1 </a:t>
                      </a:fld>
                      <a:endParaRPr lang="es-MX" sz="1000" b="1" i="0" u="none" strike="noStrike" kern="1200">
                        <a:solidFill>
                          <a:srgbClr val="453C5C"/>
                        </a:solidFill>
                        <a:latin typeface="Verdana"/>
                        <a:ea typeface="Verdana"/>
                        <a:cs typeface="Verdana"/>
                      </a:endParaRPr>
                    </a:p>
                  </p:txBody>
                </p:sp>
                <p:sp>
                  <p:nvSpPr>
                    <p:cNvPr id="32" name="CuadroTexto 37">
                      <a:extLst>
                        <a:ext uri="{FF2B5EF4-FFF2-40B4-BE49-F238E27FC236}">
                          <a16:creationId xmlns:a16="http://schemas.microsoft.com/office/drawing/2014/main" id="{79738324-BB9F-5259-337E-095733315431}"/>
                        </a:ext>
                      </a:extLst>
                    </p:cNvPr>
                    <p:cNvSpPr txBox="1"/>
                    <p:nvPr/>
                  </p:nvSpPr>
                  <p:spPr>
                    <a:xfrm>
                      <a:off x="3204348" y="3025041"/>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52DAC747-0B18-4BD7-81F2-DC7C6CA17FE7}" type="TxLink">
                        <a:rPr lang="en-US" sz="1100" b="0" i="0" u="none" strike="noStrike" kern="1200">
                          <a:solidFill>
                            <a:srgbClr val="453C5C"/>
                          </a:solidFill>
                          <a:latin typeface="Verdana"/>
                          <a:ea typeface="Verdana"/>
                          <a:cs typeface="Verdana"/>
                        </a:rPr>
                        <a:pPr algn="ctr"/>
                        <a:t>7,6%</a:t>
                      </a:fld>
                      <a:endParaRPr lang="es-MX" sz="2000" b="1" kern="1200"/>
                    </a:p>
                  </p:txBody>
                </p:sp>
              </p:grpSp>
            </p:grpSp>
            <p:cxnSp>
              <p:nvCxnSpPr>
                <p:cNvPr id="23" name="Conector recto 22">
                  <a:extLst>
                    <a:ext uri="{FF2B5EF4-FFF2-40B4-BE49-F238E27FC236}">
                      <a16:creationId xmlns:a16="http://schemas.microsoft.com/office/drawing/2014/main" id="{0EE21748-195C-F608-B917-4F16A390170F}"/>
                    </a:ext>
                  </a:extLst>
                </p:cNvPr>
                <p:cNvCxnSpPr/>
                <p:nvPr/>
              </p:nvCxnSpPr>
              <p:spPr>
                <a:xfrm flipV="1">
                  <a:off x="967973" y="2722278"/>
                  <a:ext cx="3228213" cy="7614"/>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Conector recto 23">
                  <a:extLst>
                    <a:ext uri="{FF2B5EF4-FFF2-40B4-BE49-F238E27FC236}">
                      <a16:creationId xmlns:a16="http://schemas.microsoft.com/office/drawing/2014/main" id="{181B3BB8-B22A-2EC0-D8E9-0E6697CC3AA5}"/>
                    </a:ext>
                  </a:extLst>
                </p:cNvPr>
                <p:cNvCxnSpPr/>
                <p:nvPr/>
              </p:nvCxnSpPr>
              <p:spPr>
                <a:xfrm>
                  <a:off x="2025068" y="2304922"/>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Conector recto 25">
                  <a:extLst>
                    <a:ext uri="{FF2B5EF4-FFF2-40B4-BE49-F238E27FC236}">
                      <a16:creationId xmlns:a16="http://schemas.microsoft.com/office/drawing/2014/main" id="{975C3B52-E59D-BBC5-943A-BD69B10F9C66}"/>
                    </a:ext>
                  </a:extLst>
                </p:cNvPr>
                <p:cNvCxnSpPr/>
                <p:nvPr/>
              </p:nvCxnSpPr>
              <p:spPr>
                <a:xfrm>
                  <a:off x="3125933" y="2301270"/>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spTree>
    <p:extLst>
      <p:ext uri="{BB962C8B-B14F-4D97-AF65-F5344CB8AC3E}">
        <p14:creationId xmlns:p14="http://schemas.microsoft.com/office/powerpoint/2010/main" val="918890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7" name="Google Shape;103;p13">
            <a:extLst>
              <a:ext uri="{FF2B5EF4-FFF2-40B4-BE49-F238E27FC236}">
                <a16:creationId xmlns:a16="http://schemas.microsoft.com/office/drawing/2014/main" id="{7AB35154-A90A-0998-202B-3FB46BB1DB53}"/>
              </a:ext>
            </a:extLst>
          </p:cNvPr>
          <p:cNvSpPr txBox="1"/>
          <p:nvPr/>
        </p:nvSpPr>
        <p:spPr>
          <a:xfrm>
            <a:off x="58415" y="555060"/>
            <a:ext cx="4347788" cy="507831"/>
          </a:xfrm>
          <a:prstGeom prst="rect">
            <a:avLst/>
          </a:prstGeom>
          <a:noFill/>
          <a:ln>
            <a:noFill/>
          </a:ln>
        </p:spPr>
        <p:txBody>
          <a:bodyPr spcFirstLastPara="1" wrap="square" lIns="0" tIns="0" rIns="0" bIns="0" anchor="t" anchorCtr="0">
            <a:spAutoFit/>
          </a:bodyPr>
          <a:lstStyle/>
          <a:p>
            <a:pPr algn="just"/>
            <a:r>
              <a:rPr lang="es-ES" sz="1100" dirty="0">
                <a:solidFill>
                  <a:srgbClr val="453C5C"/>
                </a:solidFill>
                <a:latin typeface="Verdana" panose="020B0604030504040204" pitchFamily="34" charset="0"/>
                <a:ea typeface="Verdana" panose="020B0604030504040204" pitchFamily="34" charset="0"/>
                <a:cs typeface="Century Gothic"/>
                <a:sym typeface="Century Gothic"/>
              </a:rPr>
              <a:t>Este grupo tiene la segunda participación en los ingresos del sector público y del nivel territorial, mientras que, en el nivel nacional ocupa el quinto lugar.</a:t>
            </a:r>
          </a:p>
        </p:txBody>
      </p:sp>
      <p:sp>
        <p:nvSpPr>
          <p:cNvPr id="8" name="Google Shape;94;p13">
            <a:extLst>
              <a:ext uri="{FF2B5EF4-FFF2-40B4-BE49-F238E27FC236}">
                <a16:creationId xmlns:a16="http://schemas.microsoft.com/office/drawing/2014/main" id="{BDD3ADE1-AE67-6EFC-4E5F-B2A0DC94FB5C}"/>
              </a:ext>
            </a:extLst>
          </p:cNvPr>
          <p:cNvSpPr txBox="1"/>
          <p:nvPr/>
        </p:nvSpPr>
        <p:spPr>
          <a:xfrm>
            <a:off x="78683" y="90159"/>
            <a:ext cx="4307253" cy="430887"/>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CO" sz="2800" b="1" dirty="0">
                <a:solidFill>
                  <a:srgbClr val="453C5C"/>
                </a:solidFill>
                <a:latin typeface="Verdana" panose="020B0604030504040204" pitchFamily="34" charset="0"/>
                <a:ea typeface="Verdana" panose="020B0604030504040204" pitchFamily="34" charset="0"/>
                <a:cs typeface="Century Gothic"/>
                <a:sym typeface="Century Gothic"/>
              </a:rPr>
              <a:t>Venta de servicios</a:t>
            </a:r>
          </a:p>
        </p:txBody>
      </p:sp>
      <p:sp>
        <p:nvSpPr>
          <p:cNvPr id="16" name="Google Shape;96;p13">
            <a:extLst>
              <a:ext uri="{FF2B5EF4-FFF2-40B4-BE49-F238E27FC236}">
                <a16:creationId xmlns:a16="http://schemas.microsoft.com/office/drawing/2014/main" id="{A7127770-4F55-BB8B-F078-45797719CC2A}"/>
              </a:ext>
            </a:extLst>
          </p:cNvPr>
          <p:cNvSpPr txBox="1"/>
          <p:nvPr/>
        </p:nvSpPr>
        <p:spPr>
          <a:xfrm>
            <a:off x="3088790" y="4909736"/>
            <a:ext cx="1037865" cy="193451"/>
          </a:xfrm>
          <a:prstGeom prst="rect">
            <a:avLst/>
          </a:prstGeom>
          <a:noFill/>
          <a:ln>
            <a:noFill/>
          </a:ln>
        </p:spPr>
        <p:txBody>
          <a:bodyPr spcFirstLastPara="1" wrap="square" lIns="0" tIns="0" rIns="0" bIns="0" anchor="t" anchorCtr="0">
            <a:spAutoFit/>
          </a:bodyPr>
          <a:lstStyle/>
          <a:p>
            <a:pPr algn="r">
              <a:lnSpc>
                <a:spcPct val="128000"/>
              </a:lnSpc>
            </a:pPr>
            <a:r>
              <a:rPr lang="es-CO" sz="982"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982" b="1" dirty="0">
              <a:latin typeface="Verdana" panose="020B0604030504040204" pitchFamily="34" charset="0"/>
              <a:ea typeface="Verdana" panose="020B0604030504040204" pitchFamily="34" charset="0"/>
            </a:endParaRPr>
          </a:p>
        </p:txBody>
      </p:sp>
      <p:sp>
        <p:nvSpPr>
          <p:cNvPr id="36" name="CuadroTexto 35">
            <a:extLst>
              <a:ext uri="{FF2B5EF4-FFF2-40B4-BE49-F238E27FC236}">
                <a16:creationId xmlns:a16="http://schemas.microsoft.com/office/drawing/2014/main" id="{4234E7B0-7A33-C9F0-327E-341F11DDE0C7}"/>
              </a:ext>
            </a:extLst>
          </p:cNvPr>
          <p:cNvSpPr txBox="1"/>
          <p:nvPr/>
        </p:nvSpPr>
        <p:spPr>
          <a:xfrm>
            <a:off x="67613" y="3496913"/>
            <a:ext cx="4329393" cy="1284967"/>
          </a:xfrm>
          <a:prstGeom prst="rect">
            <a:avLst/>
          </a:prstGeom>
          <a:noFill/>
        </p:spPr>
        <p:txBody>
          <a:bodyPr wrap="square">
            <a:spAutoFit/>
          </a:bodyPr>
          <a:lstStyle/>
          <a:p>
            <a:pPr algn="ctr"/>
            <a:r>
              <a:rPr lang="es-ES" sz="1100" b="1" dirty="0">
                <a:solidFill>
                  <a:srgbClr val="453C5C"/>
                </a:solidFill>
                <a:latin typeface="Verdana" panose="020B0604030504040204" pitchFamily="34" charset="0"/>
                <a:ea typeface="Verdana" panose="020B0604030504040204" pitchFamily="34" charset="0"/>
              </a:rPr>
              <a:t>Incremento</a:t>
            </a:r>
            <a:r>
              <a:rPr lang="es-ES" sz="1100" dirty="0">
                <a:solidFill>
                  <a:srgbClr val="453C5C"/>
                </a:solidFill>
                <a:latin typeface="Verdana" panose="020B0604030504040204" pitchFamily="34" charset="0"/>
                <a:ea typeface="Verdana" panose="020B0604030504040204" pitchFamily="34" charset="0"/>
              </a:rPr>
              <a:t> respecto a septiembre de 2023:</a:t>
            </a:r>
          </a:p>
          <a:p>
            <a:pPr algn="ctr"/>
            <a:endParaRPr lang="es-ES" sz="600" dirty="0">
              <a:solidFill>
                <a:srgbClr val="453C5C"/>
              </a:solidFill>
              <a:latin typeface="Verdana" panose="020B0604030504040204" pitchFamily="34" charset="0"/>
              <a:ea typeface="Verdana" panose="020B0604030504040204" pitchFamily="34" charset="0"/>
            </a:endParaRPr>
          </a:p>
          <a:p>
            <a:pPr algn="ctr"/>
            <a:r>
              <a:rPr lang="es-CO" sz="1100" b="1" dirty="0">
                <a:solidFill>
                  <a:srgbClr val="453C5C"/>
                </a:solidFill>
                <a:latin typeface="Verdana" panose="020B0604030504040204" pitchFamily="34" charset="0"/>
                <a:ea typeface="Verdana" panose="020B0604030504040204" pitchFamily="34" charset="0"/>
              </a:rPr>
              <a:t>Sector Público: </a:t>
            </a:r>
            <a:r>
              <a:rPr lang="es-CO" sz="1100" dirty="0">
                <a:solidFill>
                  <a:schemeClr val="accent1"/>
                </a:solidFill>
                <a:latin typeface="Verdana" panose="020B0604030504040204" pitchFamily="34" charset="0"/>
                <a:ea typeface="Verdana" panose="020B0604030504040204" pitchFamily="34" charset="0"/>
              </a:rPr>
              <a:t>$12.083,2</a:t>
            </a:r>
          </a:p>
          <a:p>
            <a:pPr algn="ctr"/>
            <a:r>
              <a:rPr lang="es-ES" sz="1100" b="1" dirty="0">
                <a:solidFill>
                  <a:srgbClr val="453C5C"/>
                </a:solidFill>
                <a:latin typeface="Verdana" panose="020B0604030504040204" pitchFamily="34" charset="0"/>
                <a:ea typeface="Verdana" panose="020B0604030504040204" pitchFamily="34" charset="0"/>
              </a:rPr>
              <a:t>Nivel Nacional: </a:t>
            </a:r>
            <a:r>
              <a:rPr lang="es-ES" sz="1100" dirty="0">
                <a:solidFill>
                  <a:srgbClr val="007E80"/>
                </a:solidFill>
                <a:latin typeface="Verdana" panose="020B0604030504040204" pitchFamily="34" charset="0"/>
                <a:ea typeface="Verdana" panose="020B0604030504040204" pitchFamily="34" charset="0"/>
              </a:rPr>
              <a:t>$2.054,6 </a:t>
            </a:r>
            <a:r>
              <a:rPr lang="es-ES" sz="1100" b="1" dirty="0">
                <a:solidFill>
                  <a:srgbClr val="453C5C"/>
                </a:solidFill>
                <a:latin typeface="Verdana" panose="020B0604030504040204" pitchFamily="34" charset="0"/>
                <a:ea typeface="Verdana" panose="020B0604030504040204" pitchFamily="34" charset="0"/>
              </a:rPr>
              <a:t>Nivel Territorial: </a:t>
            </a:r>
            <a:r>
              <a:rPr lang="es-ES" sz="1100" dirty="0">
                <a:solidFill>
                  <a:srgbClr val="2FCB7D"/>
                </a:solidFill>
                <a:latin typeface="Verdana" panose="020B0604030504040204" pitchFamily="34" charset="0"/>
                <a:ea typeface="Verdana" panose="020B0604030504040204" pitchFamily="34" charset="0"/>
              </a:rPr>
              <a:t>$7.134,2</a:t>
            </a:r>
          </a:p>
          <a:p>
            <a:pPr algn="ctr"/>
            <a:endParaRPr lang="es-ES" sz="700" dirty="0">
              <a:solidFill>
                <a:srgbClr val="2FCB7D"/>
              </a:solidFill>
              <a:latin typeface="Verdana" panose="020B0604030504040204" pitchFamily="34" charset="0"/>
              <a:ea typeface="Verdana" panose="020B0604030504040204" pitchFamily="34" charset="0"/>
            </a:endParaRPr>
          </a:p>
          <a:p>
            <a:pPr algn="just"/>
            <a:r>
              <a:rPr lang="es-ES" sz="1050" dirty="0">
                <a:solidFill>
                  <a:srgbClr val="453C5C"/>
                </a:solidFill>
                <a:latin typeface="Verdana" panose="020B0604030504040204" pitchFamily="34" charset="0"/>
                <a:ea typeface="Verdana" panose="020B0604030504040204" pitchFamily="34" charset="0"/>
              </a:rPr>
              <a:t>Este comportamiento se explica principalmente por el aumento en los Servicios de energía, operaciones de banca central, servicios de salud y de seguros y reaseguros.</a:t>
            </a:r>
            <a:endParaRPr lang="es-CO" sz="1050" dirty="0">
              <a:solidFill>
                <a:srgbClr val="453C5C"/>
              </a:solidFill>
              <a:latin typeface="Verdana" panose="020B0604030504040204" pitchFamily="34" charset="0"/>
              <a:ea typeface="Verdana" panose="020B0604030504040204" pitchFamily="34" charset="0"/>
            </a:endParaRPr>
          </a:p>
        </p:txBody>
      </p:sp>
      <p:sp>
        <p:nvSpPr>
          <p:cNvPr id="69" name="CuadroTexto 68">
            <a:extLst>
              <a:ext uri="{FF2B5EF4-FFF2-40B4-BE49-F238E27FC236}">
                <a16:creationId xmlns:a16="http://schemas.microsoft.com/office/drawing/2014/main" id="{AC304214-9462-6D2A-93B1-D68F50FE1E20}"/>
              </a:ext>
            </a:extLst>
          </p:cNvPr>
          <p:cNvSpPr txBox="1"/>
          <p:nvPr/>
        </p:nvSpPr>
        <p:spPr>
          <a:xfrm>
            <a:off x="4781358" y="154761"/>
            <a:ext cx="4279261" cy="938719"/>
          </a:xfrm>
          <a:prstGeom prst="rect">
            <a:avLst/>
          </a:prstGeom>
          <a:gradFill>
            <a:gsLst>
              <a:gs pos="89000">
                <a:srgbClr val="F6F6F6"/>
              </a:gs>
              <a:gs pos="26000">
                <a:schemeClr val="bg1"/>
              </a:gs>
            </a:gsLst>
            <a:lin ang="5400000" scaled="1"/>
          </a:gradFill>
        </p:spPr>
        <p:txBody>
          <a:bodyPr wrap="square">
            <a:spAutoFit/>
          </a:bodyPr>
          <a:lstStyle/>
          <a:p>
            <a:pPr algn="just"/>
            <a:r>
              <a:rPr lang="es-ES" sz="1100" dirty="0">
                <a:solidFill>
                  <a:srgbClr val="453C5C"/>
                </a:solidFill>
                <a:latin typeface="Verdana" panose="020B0604030504040204" pitchFamily="34" charset="0"/>
                <a:ea typeface="Verdana" panose="020B0604030504040204" pitchFamily="34" charset="0"/>
              </a:rPr>
              <a:t>La cuenta </a:t>
            </a:r>
            <a:r>
              <a:rPr lang="es-ES" sz="1100" b="1" dirty="0">
                <a:solidFill>
                  <a:srgbClr val="FB6900"/>
                </a:solidFill>
                <a:latin typeface="Verdana" panose="020B0604030504040204" pitchFamily="34" charset="0"/>
                <a:ea typeface="Verdana" panose="020B0604030504040204" pitchFamily="34" charset="0"/>
              </a:rPr>
              <a:t>Servicios de energía</a:t>
            </a:r>
            <a:r>
              <a:rPr lang="es-ES" sz="1100" b="1" dirty="0">
                <a:latin typeface="Verdana" panose="020B0604030504040204" pitchFamily="34" charset="0"/>
                <a:ea typeface="Verdana" panose="020B0604030504040204" pitchFamily="34" charset="0"/>
              </a:rPr>
              <a:t> </a:t>
            </a:r>
            <a:r>
              <a:rPr lang="es-ES" sz="1100" dirty="0">
                <a:solidFill>
                  <a:srgbClr val="453C5C"/>
                </a:solidFill>
                <a:latin typeface="Verdana" panose="020B0604030504040204" pitchFamily="34" charset="0"/>
                <a:ea typeface="Verdana" panose="020B0604030504040204" pitchFamily="34" charset="0"/>
              </a:rPr>
              <a:t>es la más representativa del grupo, tanto en el sector público como en nivel territorial, mientras que en el nivel nacional es </a:t>
            </a:r>
            <a:r>
              <a:rPr lang="es-ES" sz="1100" b="1" dirty="0">
                <a:solidFill>
                  <a:schemeClr val="accent2"/>
                </a:solidFill>
                <a:latin typeface="Verdana" panose="020B0604030504040204" pitchFamily="34" charset="0"/>
                <a:ea typeface="Verdana" panose="020B0604030504040204" pitchFamily="34" charset="0"/>
              </a:rPr>
              <a:t>Servicios de transporte</a:t>
            </a:r>
            <a:r>
              <a:rPr lang="es-ES" sz="1100" dirty="0">
                <a:solidFill>
                  <a:srgbClr val="453C5C"/>
                </a:solidFill>
                <a:latin typeface="Verdana" panose="020B0604030504040204" pitchFamily="34" charset="0"/>
                <a:ea typeface="Verdana" panose="020B0604030504040204" pitchFamily="34" charset="0"/>
              </a:rPr>
              <a:t>. A continuación, se presentan los conceptos con mayores participaciones:</a:t>
            </a:r>
            <a:endParaRPr lang="es-CO" sz="1100" dirty="0">
              <a:solidFill>
                <a:srgbClr val="453C5C"/>
              </a:solidFill>
              <a:latin typeface="Verdana" panose="020B0604030504040204" pitchFamily="34" charset="0"/>
              <a:ea typeface="Verdana" panose="020B0604030504040204" pitchFamily="34" charset="0"/>
            </a:endParaRPr>
          </a:p>
        </p:txBody>
      </p:sp>
      <p:grpSp>
        <p:nvGrpSpPr>
          <p:cNvPr id="99" name="Grupo 98">
            <a:extLst>
              <a:ext uri="{FF2B5EF4-FFF2-40B4-BE49-F238E27FC236}">
                <a16:creationId xmlns:a16="http://schemas.microsoft.com/office/drawing/2014/main" id="{E80B1599-5117-D93E-086F-FC239EE6DBBE}"/>
              </a:ext>
            </a:extLst>
          </p:cNvPr>
          <p:cNvGrpSpPr/>
          <p:nvPr/>
        </p:nvGrpSpPr>
        <p:grpSpPr>
          <a:xfrm>
            <a:off x="4789472" y="5209468"/>
            <a:ext cx="4122136" cy="1529688"/>
            <a:chOff x="4746995" y="5209468"/>
            <a:chExt cx="4122136" cy="1529688"/>
          </a:xfrm>
        </p:grpSpPr>
        <p:sp>
          <p:nvSpPr>
            <p:cNvPr id="90" name="Google Shape;552;p24">
              <a:extLst>
                <a:ext uri="{FF2B5EF4-FFF2-40B4-BE49-F238E27FC236}">
                  <a16:creationId xmlns:a16="http://schemas.microsoft.com/office/drawing/2014/main" id="{12712EC5-5BB5-5AA2-FCC3-EF94FF071C50}"/>
                </a:ext>
              </a:extLst>
            </p:cNvPr>
            <p:cNvSpPr>
              <a:spLocks noChangeAspect="1"/>
            </p:cNvSpPr>
            <p:nvPr/>
          </p:nvSpPr>
          <p:spPr>
            <a:xfrm>
              <a:off x="6870682" y="6055156"/>
              <a:ext cx="1932267" cy="684000"/>
            </a:xfrm>
            <a:prstGeom prst="parallelogram">
              <a:avLst>
                <a:gd name="adj" fmla="val 27646"/>
              </a:avLst>
            </a:prstGeom>
            <a:noFill/>
            <a:ln>
              <a:gradFill>
                <a:gsLst>
                  <a:gs pos="0">
                    <a:srgbClr val="5AD999"/>
                  </a:gs>
                  <a:gs pos="100000">
                    <a:srgbClr val="BEED80"/>
                  </a:gs>
                </a:gsLst>
                <a:lin ang="5400000" scaled="1"/>
              </a:gradFill>
            </a:ln>
          </p:spPr>
          <p:txBody>
            <a:bodyPr lIns="36000" tIns="36000" rIns="36000" bIns="36000"/>
            <a:lstStyle/>
            <a:p>
              <a:pPr algn="ctr"/>
              <a:endParaRPr lang="es-CO" sz="1100" dirty="0">
                <a:solidFill>
                  <a:srgbClr val="453C5C"/>
                </a:solidFill>
                <a:latin typeface="Verdana" panose="020B0604030504040204" pitchFamily="34" charset="0"/>
                <a:ea typeface="Verdana" panose="020B0604030504040204" pitchFamily="34" charset="0"/>
              </a:endParaRPr>
            </a:p>
          </p:txBody>
        </p:sp>
        <p:sp>
          <p:nvSpPr>
            <p:cNvPr id="91" name="Google Shape;552;p24">
              <a:extLst>
                <a:ext uri="{FF2B5EF4-FFF2-40B4-BE49-F238E27FC236}">
                  <a16:creationId xmlns:a16="http://schemas.microsoft.com/office/drawing/2014/main" id="{FECC2AAD-FA63-9535-3A42-AEF1BFA43C5B}"/>
                </a:ext>
              </a:extLst>
            </p:cNvPr>
            <p:cNvSpPr>
              <a:spLocks noChangeAspect="1"/>
            </p:cNvSpPr>
            <p:nvPr/>
          </p:nvSpPr>
          <p:spPr>
            <a:xfrm>
              <a:off x="4746995" y="6055156"/>
              <a:ext cx="2083340" cy="684000"/>
            </a:xfrm>
            <a:prstGeom prst="parallelogram">
              <a:avLst>
                <a:gd name="adj" fmla="val 28949"/>
              </a:avLst>
            </a:prstGeom>
            <a:noFill/>
            <a:ln>
              <a:gradFill>
                <a:gsLst>
                  <a:gs pos="0">
                    <a:srgbClr val="007E80"/>
                  </a:gs>
                  <a:gs pos="100000">
                    <a:srgbClr val="89FBE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92" name="Google Shape;552;p24">
              <a:extLst>
                <a:ext uri="{FF2B5EF4-FFF2-40B4-BE49-F238E27FC236}">
                  <a16:creationId xmlns:a16="http://schemas.microsoft.com/office/drawing/2014/main" id="{7D9550A0-192A-505B-EF2C-C8236866D8FB}"/>
                </a:ext>
              </a:extLst>
            </p:cNvPr>
            <p:cNvSpPr>
              <a:spLocks noChangeAspect="1"/>
            </p:cNvSpPr>
            <p:nvPr/>
          </p:nvSpPr>
          <p:spPr>
            <a:xfrm>
              <a:off x="5923484" y="5253010"/>
              <a:ext cx="1982038" cy="684000"/>
            </a:xfrm>
            <a:prstGeom prst="parallelogram">
              <a:avLst>
                <a:gd name="adj" fmla="val 28277"/>
              </a:avLst>
            </a:prstGeom>
            <a:noFill/>
            <a:ln w="12700">
              <a:gradFill>
                <a:gsLst>
                  <a:gs pos="0">
                    <a:srgbClr val="FD6A00"/>
                  </a:gs>
                  <a:gs pos="100000">
                    <a:srgbClr val="EEB85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93" name="Google Shape;552;p24">
              <a:extLst>
                <a:ext uri="{FF2B5EF4-FFF2-40B4-BE49-F238E27FC236}">
                  <a16:creationId xmlns:a16="http://schemas.microsoft.com/office/drawing/2014/main" id="{AE7E79B4-E8C4-0A56-6449-375FA2AE9760}"/>
                </a:ext>
              </a:extLst>
            </p:cNvPr>
            <p:cNvSpPr>
              <a:spLocks noChangeAspect="1"/>
            </p:cNvSpPr>
            <p:nvPr/>
          </p:nvSpPr>
          <p:spPr>
            <a:xfrm>
              <a:off x="5998777" y="5209468"/>
              <a:ext cx="1982038" cy="684000"/>
            </a:xfrm>
            <a:prstGeom prst="roundRect">
              <a:avLst/>
            </a:prstGeom>
            <a:gradFill>
              <a:gsLst>
                <a:gs pos="21000">
                  <a:srgbClr val="FD6A00"/>
                </a:gs>
                <a:gs pos="98000">
                  <a:srgbClr val="EEB85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EPM</a:t>
              </a:r>
              <a:r>
                <a:rPr lang="es-CO" sz="1100" dirty="0">
                  <a:solidFill>
                    <a:schemeClr val="bg1"/>
                  </a:solidFill>
                  <a:latin typeface="Verdana" panose="020B0604030504040204" pitchFamily="34" charset="0"/>
                  <a:ea typeface="Verdana" panose="020B0604030504040204" pitchFamily="34" charset="0"/>
                </a:rPr>
                <a:t> – 12,2% </a:t>
              </a:r>
            </a:p>
            <a:p>
              <a:pPr algn="ctr"/>
              <a:r>
                <a:rPr lang="es-CO" sz="1100" b="1" dirty="0" err="1">
                  <a:solidFill>
                    <a:schemeClr val="bg1"/>
                  </a:solidFill>
                  <a:latin typeface="Verdana" panose="020B0604030504040204" pitchFamily="34" charset="0"/>
                  <a:ea typeface="Verdana" panose="020B0604030504040204" pitchFamily="34" charset="0"/>
                </a:rPr>
                <a:t>BanRep</a:t>
              </a:r>
              <a:r>
                <a:rPr lang="es-CO" sz="1100" dirty="0">
                  <a:solidFill>
                    <a:schemeClr val="bg1"/>
                  </a:solidFill>
                  <a:latin typeface="Verdana" panose="020B0604030504040204" pitchFamily="34" charset="0"/>
                  <a:ea typeface="Verdana" panose="020B0604030504040204" pitchFamily="34" charset="0"/>
                </a:rPr>
                <a:t>– 8,1%</a:t>
              </a:r>
            </a:p>
            <a:p>
              <a:pPr algn="ctr"/>
              <a:r>
                <a:rPr lang="es-CO" sz="1100" b="1" dirty="0">
                  <a:solidFill>
                    <a:schemeClr val="bg1"/>
                  </a:solidFill>
                  <a:latin typeface="Verdana" panose="020B0604030504040204" pitchFamily="34" charset="0"/>
                  <a:ea typeface="Verdana" panose="020B0604030504040204" pitchFamily="34" charset="0"/>
                </a:rPr>
                <a:t>Positiva </a:t>
              </a:r>
              <a:r>
                <a:rPr lang="es-CO" sz="1100" dirty="0">
                  <a:solidFill>
                    <a:schemeClr val="bg1"/>
                  </a:solidFill>
                  <a:latin typeface="Verdana" panose="020B0604030504040204" pitchFamily="34" charset="0"/>
                  <a:ea typeface="Verdana" panose="020B0604030504040204" pitchFamily="34" charset="0"/>
                </a:rPr>
                <a:t>– 6,3%  </a:t>
              </a:r>
            </a:p>
          </p:txBody>
        </p:sp>
        <p:sp>
          <p:nvSpPr>
            <p:cNvPr id="94" name="Google Shape;552;p24">
              <a:extLst>
                <a:ext uri="{FF2B5EF4-FFF2-40B4-BE49-F238E27FC236}">
                  <a16:creationId xmlns:a16="http://schemas.microsoft.com/office/drawing/2014/main" id="{70F377E7-CAA2-0CFE-6511-F2244D6CA7B0}"/>
                </a:ext>
              </a:extLst>
            </p:cNvPr>
            <p:cNvSpPr>
              <a:spLocks noChangeAspect="1"/>
            </p:cNvSpPr>
            <p:nvPr/>
          </p:nvSpPr>
          <p:spPr>
            <a:xfrm>
              <a:off x="4882969" y="6004357"/>
              <a:ext cx="1927691" cy="684000"/>
            </a:xfrm>
            <a:prstGeom prst="roundRect">
              <a:avLst/>
            </a:prstGeom>
            <a:gradFill>
              <a:gsLst>
                <a:gs pos="24000">
                  <a:srgbClr val="007E80"/>
                </a:gs>
                <a:gs pos="100000">
                  <a:srgbClr val="89FBE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Positiva </a:t>
              </a:r>
              <a:r>
                <a:rPr lang="es-CO" sz="1100" dirty="0">
                  <a:solidFill>
                    <a:schemeClr val="bg1"/>
                  </a:solidFill>
                  <a:latin typeface="Verdana" panose="020B0604030504040204" pitchFamily="34" charset="0"/>
                  <a:ea typeface="Verdana" panose="020B0604030504040204" pitchFamily="34" charset="0"/>
                </a:rPr>
                <a:t>– 18,3% </a:t>
              </a:r>
            </a:p>
            <a:p>
              <a:pPr algn="ctr"/>
              <a:r>
                <a:rPr lang="es-CO" sz="1100" b="1" dirty="0">
                  <a:solidFill>
                    <a:schemeClr val="bg1"/>
                  </a:solidFill>
                  <a:latin typeface="Verdana" panose="020B0604030504040204" pitchFamily="34" charset="0"/>
                  <a:ea typeface="Verdana" panose="020B0604030504040204" pitchFamily="34" charset="0"/>
                </a:rPr>
                <a:t>Cenit</a:t>
              </a:r>
              <a:r>
                <a:rPr lang="es-CO" sz="1100" dirty="0">
                  <a:solidFill>
                    <a:schemeClr val="bg1"/>
                  </a:solidFill>
                  <a:latin typeface="Verdana" panose="020B0604030504040204" pitchFamily="34" charset="0"/>
                  <a:ea typeface="Verdana" panose="020B0604030504040204" pitchFamily="34" charset="0"/>
                </a:rPr>
                <a:t> – 13,6% </a:t>
              </a:r>
            </a:p>
            <a:p>
              <a:pPr algn="ctr"/>
              <a:r>
                <a:rPr lang="es-CO" sz="1100" b="1" dirty="0">
                  <a:solidFill>
                    <a:schemeClr val="bg1"/>
                  </a:solidFill>
                  <a:latin typeface="Verdana" panose="020B0604030504040204" pitchFamily="34" charset="0"/>
                  <a:ea typeface="Verdana" panose="020B0604030504040204" pitchFamily="34" charset="0"/>
                </a:rPr>
                <a:t>Ocensa</a:t>
              </a:r>
              <a:r>
                <a:rPr lang="es-CO" sz="1100" dirty="0">
                  <a:solidFill>
                    <a:schemeClr val="bg1"/>
                  </a:solidFill>
                  <a:latin typeface="Verdana" panose="020B0604030504040204" pitchFamily="34" charset="0"/>
                  <a:ea typeface="Verdana" panose="020B0604030504040204" pitchFamily="34" charset="0"/>
                </a:rPr>
                <a:t> – 11,2% </a:t>
              </a:r>
            </a:p>
          </p:txBody>
        </p:sp>
        <p:sp>
          <p:nvSpPr>
            <p:cNvPr id="95" name="Google Shape;552;p24">
              <a:extLst>
                <a:ext uri="{FF2B5EF4-FFF2-40B4-BE49-F238E27FC236}">
                  <a16:creationId xmlns:a16="http://schemas.microsoft.com/office/drawing/2014/main" id="{FBF1BF23-988B-122D-C1D5-53571A450D9F}"/>
                </a:ext>
              </a:extLst>
            </p:cNvPr>
            <p:cNvSpPr>
              <a:spLocks noChangeAspect="1"/>
            </p:cNvSpPr>
            <p:nvPr/>
          </p:nvSpPr>
          <p:spPr>
            <a:xfrm>
              <a:off x="6936864" y="6004357"/>
              <a:ext cx="1932267" cy="684000"/>
            </a:xfrm>
            <a:prstGeom prst="roundRect">
              <a:avLst/>
            </a:prstGeom>
            <a:gradFill>
              <a:gsLst>
                <a:gs pos="7000">
                  <a:srgbClr val="5AD999"/>
                </a:gs>
                <a:gs pos="100000">
                  <a:srgbClr val="BEED80"/>
                </a:gs>
              </a:gsLst>
              <a:lin ang="0" scaled="0"/>
            </a:gradFill>
            <a:ln>
              <a:noFill/>
            </a:ln>
          </p:spPr>
          <p:txBody>
            <a:bodyPr lIns="36000" tIns="36000" rIns="36000" bIns="36000"/>
            <a:lstStyle/>
            <a:p>
              <a:pPr algn="ctr"/>
              <a:r>
                <a:rPr lang="es-CO" sz="1100" b="1" dirty="0">
                  <a:solidFill>
                    <a:srgbClr val="453C5C"/>
                  </a:solidFill>
                  <a:latin typeface="Verdana" panose="020B0604030504040204" pitchFamily="34" charset="0"/>
                </a:rPr>
                <a:t>EPM</a:t>
              </a:r>
              <a:r>
                <a:rPr lang="es-CO" sz="1100" dirty="0">
                  <a:solidFill>
                    <a:srgbClr val="453C5C"/>
                  </a:solidFill>
                  <a:latin typeface="Verdana" panose="020B0604030504040204" pitchFamily="34" charset="0"/>
                </a:rPr>
                <a:t> – 20,6% </a:t>
              </a:r>
            </a:p>
            <a:p>
              <a:pPr algn="ctr"/>
              <a:r>
                <a:rPr lang="es-CO" sz="1100" b="1" dirty="0">
                  <a:solidFill>
                    <a:srgbClr val="453C5C"/>
                  </a:solidFill>
                  <a:latin typeface="Verdana" panose="020B0604030504040204" pitchFamily="34" charset="0"/>
                </a:rPr>
                <a:t>Caribemar</a:t>
              </a:r>
              <a:r>
                <a:rPr lang="es-CO" sz="1100" dirty="0">
                  <a:solidFill>
                    <a:srgbClr val="453C5C"/>
                  </a:solidFill>
                  <a:latin typeface="Verdana" panose="020B0604030504040204" pitchFamily="34" charset="0"/>
                </a:rPr>
                <a:t> – 7,1% </a:t>
              </a:r>
            </a:p>
            <a:p>
              <a:pPr algn="ctr"/>
              <a:r>
                <a:rPr lang="es-CO" sz="1100" b="1" dirty="0">
                  <a:solidFill>
                    <a:srgbClr val="453C5C"/>
                  </a:solidFill>
                  <a:latin typeface="Verdana" panose="020B0604030504040204" pitchFamily="34" charset="0"/>
                </a:rPr>
                <a:t>EMCALI</a:t>
              </a:r>
              <a:r>
                <a:rPr lang="es-CO" sz="1100" dirty="0">
                  <a:solidFill>
                    <a:srgbClr val="453C5C"/>
                  </a:solidFill>
                  <a:latin typeface="Verdana" panose="020B0604030504040204" pitchFamily="34" charset="0"/>
                </a:rPr>
                <a:t> – 4,0% </a:t>
              </a:r>
            </a:p>
          </p:txBody>
        </p:sp>
      </p:grpSp>
      <p:cxnSp>
        <p:nvCxnSpPr>
          <p:cNvPr id="96" name="Conector recto 95">
            <a:extLst>
              <a:ext uri="{FF2B5EF4-FFF2-40B4-BE49-F238E27FC236}">
                <a16:creationId xmlns:a16="http://schemas.microsoft.com/office/drawing/2014/main" id="{B4278ECA-6AD5-C865-3F17-82E93330D5BD}"/>
              </a:ext>
            </a:extLst>
          </p:cNvPr>
          <p:cNvCxnSpPr>
            <a:cxnSpLocks/>
          </p:cNvCxnSpPr>
          <p:nvPr/>
        </p:nvCxnSpPr>
        <p:spPr>
          <a:xfrm>
            <a:off x="4635490" y="632513"/>
            <a:ext cx="0" cy="5760000"/>
          </a:xfrm>
          <a:prstGeom prst="line">
            <a:avLst/>
          </a:prstGeom>
          <a:ln w="12700">
            <a:solidFill>
              <a:srgbClr val="F63700"/>
            </a:solidFill>
            <a:prstDash val="sysDash"/>
          </a:ln>
        </p:spPr>
        <p:style>
          <a:lnRef idx="1">
            <a:schemeClr val="accent1"/>
          </a:lnRef>
          <a:fillRef idx="0">
            <a:schemeClr val="accent1"/>
          </a:fillRef>
          <a:effectRef idx="0">
            <a:schemeClr val="accent1"/>
          </a:effectRef>
          <a:fontRef idx="minor">
            <a:schemeClr val="tx1"/>
          </a:fontRef>
        </p:style>
      </p:cxnSp>
      <p:sp>
        <p:nvSpPr>
          <p:cNvPr id="98" name="CuadroTexto 97">
            <a:extLst>
              <a:ext uri="{FF2B5EF4-FFF2-40B4-BE49-F238E27FC236}">
                <a16:creationId xmlns:a16="http://schemas.microsoft.com/office/drawing/2014/main" id="{9797AD07-9C17-1C7D-BEA6-B3A9031D4423}"/>
              </a:ext>
            </a:extLst>
          </p:cNvPr>
          <p:cNvSpPr txBox="1"/>
          <p:nvPr/>
        </p:nvSpPr>
        <p:spPr>
          <a:xfrm>
            <a:off x="4767137" y="4851375"/>
            <a:ext cx="4166807" cy="245058"/>
          </a:xfrm>
          <a:prstGeom prst="rect">
            <a:avLst/>
          </a:prstGeom>
          <a:solidFill>
            <a:schemeClr val="bg1">
              <a:lumMod val="85000"/>
            </a:schemeClr>
          </a:solidFill>
        </p:spPr>
        <p:txBody>
          <a:bodyPr wrap="square" tIns="36000" bIns="36000">
            <a:spAutoFit/>
          </a:bodyPr>
          <a:lstStyle/>
          <a:p>
            <a:pPr algn="ctr"/>
            <a:r>
              <a:rPr lang="es-ES" sz="1120" b="1" spc="100" dirty="0">
                <a:solidFill>
                  <a:srgbClr val="453C5C"/>
                </a:solidFill>
                <a:latin typeface="Verdana" panose="020B0604030504040204" pitchFamily="34" charset="0"/>
              </a:rPr>
              <a:t>Entidades que reportan los mayores saldos</a:t>
            </a:r>
            <a:endParaRPr lang="es-CO" sz="1120" b="1" spc="100" dirty="0">
              <a:solidFill>
                <a:srgbClr val="453C5C"/>
              </a:solidFill>
            </a:endParaRPr>
          </a:p>
        </p:txBody>
      </p:sp>
      <p:pic>
        <p:nvPicPr>
          <p:cNvPr id="3" name="Imagen 2">
            <a:extLst>
              <a:ext uri="{FF2B5EF4-FFF2-40B4-BE49-F238E27FC236}">
                <a16:creationId xmlns:a16="http://schemas.microsoft.com/office/drawing/2014/main" id="{3FEB2A17-9D2E-5255-8000-D8C778F3C64D}"/>
              </a:ext>
            </a:extLst>
          </p:cNvPr>
          <p:cNvPicPr>
            <a:picLocks noChangeAspect="1"/>
          </p:cNvPicPr>
          <p:nvPr/>
        </p:nvPicPr>
        <p:blipFill>
          <a:blip r:embed="rId2"/>
          <a:stretch>
            <a:fillRect/>
          </a:stretch>
        </p:blipFill>
        <p:spPr>
          <a:xfrm>
            <a:off x="-855155" y="845743"/>
            <a:ext cx="6165607" cy="3060000"/>
          </a:xfrm>
          <a:prstGeom prst="rect">
            <a:avLst/>
          </a:prstGeom>
        </p:spPr>
      </p:pic>
      <p:grpSp>
        <p:nvGrpSpPr>
          <p:cNvPr id="4" name="Grupo 3">
            <a:extLst>
              <a:ext uri="{FF2B5EF4-FFF2-40B4-BE49-F238E27FC236}">
                <a16:creationId xmlns:a16="http://schemas.microsoft.com/office/drawing/2014/main" id="{BBE946F6-11F0-4D84-8AF9-6556BF64DAB9}"/>
              </a:ext>
            </a:extLst>
          </p:cNvPr>
          <p:cNvGrpSpPr/>
          <p:nvPr/>
        </p:nvGrpSpPr>
        <p:grpSpPr>
          <a:xfrm>
            <a:off x="-170470" y="4621653"/>
            <a:ext cx="4896000" cy="2304000"/>
            <a:chOff x="0" y="0"/>
            <a:chExt cx="5869515" cy="2600707"/>
          </a:xfrm>
        </p:grpSpPr>
        <p:grpSp>
          <p:nvGrpSpPr>
            <p:cNvPr id="5" name="Grupo 4">
              <a:extLst>
                <a:ext uri="{FF2B5EF4-FFF2-40B4-BE49-F238E27FC236}">
                  <a16:creationId xmlns:a16="http://schemas.microsoft.com/office/drawing/2014/main" id="{A002F24A-DFD7-F12E-FD25-2A315BE3EE59}"/>
                </a:ext>
              </a:extLst>
            </p:cNvPr>
            <p:cNvGrpSpPr/>
            <p:nvPr/>
          </p:nvGrpSpPr>
          <p:grpSpPr>
            <a:xfrm>
              <a:off x="0" y="0"/>
              <a:ext cx="5869515" cy="2600707"/>
              <a:chOff x="0" y="0"/>
              <a:chExt cx="6112951" cy="2915770"/>
            </a:xfrm>
          </p:grpSpPr>
          <p:graphicFrame>
            <p:nvGraphicFramePr>
              <p:cNvPr id="14" name="Gráfico 13">
                <a:extLst>
                  <a:ext uri="{FF2B5EF4-FFF2-40B4-BE49-F238E27FC236}">
                    <a16:creationId xmlns:a16="http://schemas.microsoft.com/office/drawing/2014/main" id="{7B1D2A3B-6348-1717-6596-8E3120CF2E0E}"/>
                  </a:ext>
                </a:extLst>
              </p:cNvPr>
              <p:cNvGraphicFramePr/>
              <p:nvPr/>
            </p:nvGraphicFramePr>
            <p:xfrm>
              <a:off x="0" y="0"/>
              <a:ext cx="6112951" cy="2915770"/>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9">
                <a:extLst>
                  <a:ext uri="{FF2B5EF4-FFF2-40B4-BE49-F238E27FC236}">
                    <a16:creationId xmlns:a16="http://schemas.microsoft.com/office/drawing/2014/main" id="{7BE0A635-C3AE-81E7-55CE-030D097FAB33}"/>
                  </a:ext>
                </a:extLst>
              </p:cNvPr>
              <p:cNvSpPr txBox="1"/>
              <p:nvPr/>
            </p:nvSpPr>
            <p:spPr>
              <a:xfrm>
                <a:off x="310480" y="2528115"/>
                <a:ext cx="798500" cy="20161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a:solidFill>
                    <a:schemeClr val="bg1">
                      <a:lumMod val="25000"/>
                    </a:schemeClr>
                  </a:solidFill>
                  <a:latin typeface="Verdana" panose="020B0604030504040204" pitchFamily="34" charset="0"/>
                  <a:ea typeface="Verdana" panose="020B0604030504040204" pitchFamily="34" charset="0"/>
                </a:endParaRPr>
              </a:p>
            </p:txBody>
          </p:sp>
        </p:grpSp>
        <p:sp>
          <p:nvSpPr>
            <p:cNvPr id="6" name="CuadroTexto 3">
              <a:extLst>
                <a:ext uri="{FF2B5EF4-FFF2-40B4-BE49-F238E27FC236}">
                  <a16:creationId xmlns:a16="http://schemas.microsoft.com/office/drawing/2014/main" id="{570AAE0B-825A-5FCC-5060-B8AD92153343}"/>
                </a:ext>
              </a:extLst>
            </p:cNvPr>
            <p:cNvSpPr txBox="1"/>
            <p:nvPr/>
          </p:nvSpPr>
          <p:spPr>
            <a:xfrm>
              <a:off x="990734" y="2254853"/>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a:solidFill>
                  <a:schemeClr val="bg1">
                    <a:lumMod val="25000"/>
                  </a:schemeClr>
                </a:solidFill>
                <a:latin typeface="Verdana" panose="020B0604030504040204" pitchFamily="34" charset="0"/>
                <a:ea typeface="Verdana" panose="020B0604030504040204" pitchFamily="34" charset="0"/>
              </a:endParaRPr>
            </a:p>
          </p:txBody>
        </p:sp>
        <p:sp>
          <p:nvSpPr>
            <p:cNvPr id="9" name="CuadroTexto 4">
              <a:extLst>
                <a:ext uri="{FF2B5EF4-FFF2-40B4-BE49-F238E27FC236}">
                  <a16:creationId xmlns:a16="http://schemas.microsoft.com/office/drawing/2014/main" id="{C0C5E45B-1DBE-B86B-39F8-9BB5AF82A4FD}"/>
                </a:ext>
              </a:extLst>
            </p:cNvPr>
            <p:cNvSpPr txBox="1"/>
            <p:nvPr/>
          </p:nvSpPr>
          <p:spPr>
            <a:xfrm>
              <a:off x="2250150" y="2265437"/>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a:solidFill>
                  <a:schemeClr val="bg1">
                    <a:lumMod val="25000"/>
                  </a:schemeClr>
                </a:solidFill>
                <a:latin typeface="Verdana" panose="020B0604030504040204" pitchFamily="34" charset="0"/>
                <a:ea typeface="Verdana" panose="020B0604030504040204" pitchFamily="34" charset="0"/>
              </a:endParaRPr>
            </a:p>
          </p:txBody>
        </p:sp>
        <p:sp>
          <p:nvSpPr>
            <p:cNvPr id="10" name="CuadroTexto 5">
              <a:extLst>
                <a:ext uri="{FF2B5EF4-FFF2-40B4-BE49-F238E27FC236}">
                  <a16:creationId xmlns:a16="http://schemas.microsoft.com/office/drawing/2014/main" id="{0CBBA3D0-31AF-86DD-7DD8-E97E681F55AB}"/>
                </a:ext>
              </a:extLst>
            </p:cNvPr>
            <p:cNvSpPr txBox="1"/>
            <p:nvPr/>
          </p:nvSpPr>
          <p:spPr>
            <a:xfrm>
              <a:off x="4127634" y="2269669"/>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a:solidFill>
                  <a:schemeClr val="bg1">
                    <a:lumMod val="25000"/>
                  </a:schemeClr>
                </a:solidFill>
                <a:latin typeface="Verdana" panose="020B0604030504040204" pitchFamily="34" charset="0"/>
                <a:ea typeface="Verdana" panose="020B0604030504040204" pitchFamily="34" charset="0"/>
              </a:endParaRPr>
            </a:p>
          </p:txBody>
        </p:sp>
        <p:sp>
          <p:nvSpPr>
            <p:cNvPr id="11" name="CuadroTexto 6">
              <a:extLst>
                <a:ext uri="{FF2B5EF4-FFF2-40B4-BE49-F238E27FC236}">
                  <a16:creationId xmlns:a16="http://schemas.microsoft.com/office/drawing/2014/main" id="{3587A057-BAF0-E79B-947F-8E4BA5454547}"/>
                </a:ext>
              </a:extLst>
            </p:cNvPr>
            <p:cNvSpPr txBox="1"/>
            <p:nvPr/>
          </p:nvSpPr>
          <p:spPr>
            <a:xfrm>
              <a:off x="2938067" y="2260141"/>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13" name="CuadroTexto 7">
              <a:extLst>
                <a:ext uri="{FF2B5EF4-FFF2-40B4-BE49-F238E27FC236}">
                  <a16:creationId xmlns:a16="http://schemas.microsoft.com/office/drawing/2014/main" id="{D8DF0588-7DDB-8D35-E4EC-73981648154B}"/>
                </a:ext>
              </a:extLst>
            </p:cNvPr>
            <p:cNvSpPr txBox="1"/>
            <p:nvPr/>
          </p:nvSpPr>
          <p:spPr>
            <a:xfrm>
              <a:off x="4847300" y="2259087"/>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a:solidFill>
                  <a:schemeClr val="bg1">
                    <a:lumMod val="25000"/>
                  </a:schemeClr>
                </a:solidFill>
                <a:latin typeface="Verdana" panose="020B0604030504040204" pitchFamily="34" charset="0"/>
                <a:ea typeface="Verdana" panose="020B0604030504040204" pitchFamily="34" charset="0"/>
              </a:endParaRPr>
            </a:p>
          </p:txBody>
        </p:sp>
      </p:grpSp>
      <p:grpSp>
        <p:nvGrpSpPr>
          <p:cNvPr id="17" name="Grupo 16">
            <a:extLst>
              <a:ext uri="{FF2B5EF4-FFF2-40B4-BE49-F238E27FC236}">
                <a16:creationId xmlns:a16="http://schemas.microsoft.com/office/drawing/2014/main" id="{AE2C114D-FC8F-4875-8362-036521921E1F}"/>
              </a:ext>
            </a:extLst>
          </p:cNvPr>
          <p:cNvGrpSpPr/>
          <p:nvPr/>
        </p:nvGrpSpPr>
        <p:grpSpPr>
          <a:xfrm>
            <a:off x="4847413" y="1255421"/>
            <a:ext cx="4190998" cy="3336914"/>
            <a:chOff x="0" y="0"/>
            <a:chExt cx="4244380" cy="3334339"/>
          </a:xfrm>
        </p:grpSpPr>
        <p:grpSp>
          <p:nvGrpSpPr>
            <p:cNvPr id="25" name="Grupo 24">
              <a:extLst>
                <a:ext uri="{FF2B5EF4-FFF2-40B4-BE49-F238E27FC236}">
                  <a16:creationId xmlns:a16="http://schemas.microsoft.com/office/drawing/2014/main" id="{3A52625B-FE97-624E-C03B-58E67AC58D5F}"/>
                </a:ext>
              </a:extLst>
            </p:cNvPr>
            <p:cNvGrpSpPr/>
            <p:nvPr/>
          </p:nvGrpSpPr>
          <p:grpSpPr>
            <a:xfrm>
              <a:off x="0" y="3380"/>
              <a:ext cx="869995" cy="3330959"/>
              <a:chOff x="0" y="3380"/>
              <a:chExt cx="871765" cy="3295467"/>
            </a:xfrm>
          </p:grpSpPr>
          <p:grpSp>
            <p:nvGrpSpPr>
              <p:cNvPr id="166" name="Grupo 165">
                <a:extLst>
                  <a:ext uri="{FF2B5EF4-FFF2-40B4-BE49-F238E27FC236}">
                    <a16:creationId xmlns:a16="http://schemas.microsoft.com/office/drawing/2014/main" id="{ECF1D2D0-7765-C347-10FF-004F0664D979}"/>
                  </a:ext>
                </a:extLst>
              </p:cNvPr>
              <p:cNvGrpSpPr/>
              <p:nvPr/>
            </p:nvGrpSpPr>
            <p:grpSpPr>
              <a:xfrm>
                <a:off x="9516" y="3380"/>
                <a:ext cx="862249" cy="3295467"/>
                <a:chOff x="9516" y="3380"/>
                <a:chExt cx="862249" cy="3295467"/>
              </a:xfrm>
            </p:grpSpPr>
            <p:grpSp>
              <p:nvGrpSpPr>
                <p:cNvPr id="170" name="Grupo 169">
                  <a:extLst>
                    <a:ext uri="{FF2B5EF4-FFF2-40B4-BE49-F238E27FC236}">
                      <a16:creationId xmlns:a16="http://schemas.microsoft.com/office/drawing/2014/main" id="{EF690423-67C8-01E8-0EE5-6DFCE5C356C3}"/>
                    </a:ext>
                  </a:extLst>
                </p:cNvPr>
                <p:cNvGrpSpPr/>
                <p:nvPr/>
              </p:nvGrpSpPr>
              <p:grpSpPr>
                <a:xfrm>
                  <a:off x="9516" y="3380"/>
                  <a:ext cx="862249" cy="3295467"/>
                  <a:chOff x="9516" y="3380"/>
                  <a:chExt cx="860459" cy="3360780"/>
                </a:xfrm>
              </p:grpSpPr>
              <p:sp>
                <p:nvSpPr>
                  <p:cNvPr id="174" name="Rectángulo 173">
                    <a:extLst>
                      <a:ext uri="{FF2B5EF4-FFF2-40B4-BE49-F238E27FC236}">
                        <a16:creationId xmlns:a16="http://schemas.microsoft.com/office/drawing/2014/main" id="{EB5ABD07-F39A-A3E2-7756-9D05D921EAD9}"/>
                      </a:ext>
                    </a:extLst>
                  </p:cNvPr>
                  <p:cNvSpPr/>
                  <p:nvPr/>
                </p:nvSpPr>
                <p:spPr>
                  <a:xfrm>
                    <a:off x="72872" y="14812"/>
                    <a:ext cx="562051" cy="702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Sector Público</a:t>
                    </a:r>
                  </a:p>
                </p:txBody>
              </p:sp>
              <p:sp>
                <p:nvSpPr>
                  <p:cNvPr id="175" name="Rectángulo 174">
                    <a:extLst>
                      <a:ext uri="{FF2B5EF4-FFF2-40B4-BE49-F238E27FC236}">
                        <a16:creationId xmlns:a16="http://schemas.microsoft.com/office/drawing/2014/main" id="{371135BF-CE31-F6B3-C66F-7FEAA5E70AD4}"/>
                      </a:ext>
                    </a:extLst>
                  </p:cNvPr>
                  <p:cNvSpPr/>
                  <p:nvPr/>
                </p:nvSpPr>
                <p:spPr>
                  <a:xfrm>
                    <a:off x="72870" y="746837"/>
                    <a:ext cx="562052" cy="324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58A837B3-CD4B-41CB-8C21-77C66A7DDDC3}"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24,6%</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76" name="Elipse 175">
                    <a:extLst>
                      <a:ext uri="{FF2B5EF4-FFF2-40B4-BE49-F238E27FC236}">
                        <a16:creationId xmlns:a16="http://schemas.microsoft.com/office/drawing/2014/main" id="{7EBF9CFE-35BA-0747-B3F2-F1179351D057}"/>
                      </a:ext>
                    </a:extLst>
                  </p:cNvPr>
                  <p:cNvSpPr/>
                  <p:nvPr/>
                </p:nvSpPr>
                <p:spPr>
                  <a:xfrm>
                    <a:off x="72872" y="14811"/>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7" name="Elipse 176">
                    <a:extLst>
                      <a:ext uri="{FF2B5EF4-FFF2-40B4-BE49-F238E27FC236}">
                        <a16:creationId xmlns:a16="http://schemas.microsoft.com/office/drawing/2014/main" id="{575AA96A-5EDF-710A-D1D9-664CE1FD4BE9}"/>
                      </a:ext>
                    </a:extLst>
                  </p:cNvPr>
                  <p:cNvSpPr/>
                  <p:nvPr/>
                </p:nvSpPr>
                <p:spPr>
                  <a:xfrm>
                    <a:off x="9516" y="56723"/>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8" name="Elipse 177">
                    <a:extLst>
                      <a:ext uri="{FF2B5EF4-FFF2-40B4-BE49-F238E27FC236}">
                        <a16:creationId xmlns:a16="http://schemas.microsoft.com/office/drawing/2014/main" id="{A981D752-80A1-FD8A-764F-8E3B7E35712A}"/>
                      </a:ext>
                    </a:extLst>
                  </p:cNvPr>
                  <p:cNvSpPr/>
                  <p:nvPr/>
                </p:nvSpPr>
                <p:spPr>
                  <a:xfrm>
                    <a:off x="32895" y="3380"/>
                    <a:ext cx="576000"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9" name="Rectángulo 178">
                    <a:extLst>
                      <a:ext uri="{FF2B5EF4-FFF2-40B4-BE49-F238E27FC236}">
                        <a16:creationId xmlns:a16="http://schemas.microsoft.com/office/drawing/2014/main" id="{E9A5133A-09DC-0E44-43EF-4D3ED7C650DC}"/>
                      </a:ext>
                    </a:extLst>
                  </p:cNvPr>
                  <p:cNvSpPr/>
                  <p:nvPr/>
                </p:nvSpPr>
                <p:spPr>
                  <a:xfrm>
                    <a:off x="653975" y="14809"/>
                    <a:ext cx="216000" cy="10548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72000" tIns="0" rIns="72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486211F8-19E4-44CF-9A86-E6F233253886}"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$ 26.525,3 </a:t>
                    </a:fld>
                    <a:endParaRPr lang="es-CO" sz="8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0" name="Rectángulo 179">
                    <a:extLst>
                      <a:ext uri="{FF2B5EF4-FFF2-40B4-BE49-F238E27FC236}">
                        <a16:creationId xmlns:a16="http://schemas.microsoft.com/office/drawing/2014/main" id="{D3FD31E0-60B4-F6AC-0A96-BE226F5E1CF9}"/>
                      </a:ext>
                    </a:extLst>
                  </p:cNvPr>
                  <p:cNvSpPr/>
                  <p:nvPr/>
                </p:nvSpPr>
                <p:spPr>
                  <a:xfrm>
                    <a:off x="64940" y="1161621"/>
                    <a:ext cx="562051" cy="7020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Nacional</a:t>
                    </a:r>
                  </a:p>
                </p:txBody>
              </p:sp>
              <p:sp>
                <p:nvSpPr>
                  <p:cNvPr id="181" name="Rectángulo 180">
                    <a:extLst>
                      <a:ext uri="{FF2B5EF4-FFF2-40B4-BE49-F238E27FC236}">
                        <a16:creationId xmlns:a16="http://schemas.microsoft.com/office/drawing/2014/main" id="{4C0890F1-37EF-F94F-EEF5-C9105C832AF7}"/>
                      </a:ext>
                    </a:extLst>
                  </p:cNvPr>
                  <p:cNvSpPr/>
                  <p:nvPr/>
                </p:nvSpPr>
                <p:spPr>
                  <a:xfrm>
                    <a:off x="649210" y="1161618"/>
                    <a:ext cx="216000" cy="10548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2F267C3D-56F1-439F-8AF9-ADECEB5A9F31}"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$ 10.464,6 </a:t>
                    </a:fld>
                    <a:endParaRPr lang="es-CO" sz="8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2" name="Rectángulo 181">
                    <a:extLst>
                      <a:ext uri="{FF2B5EF4-FFF2-40B4-BE49-F238E27FC236}">
                        <a16:creationId xmlns:a16="http://schemas.microsoft.com/office/drawing/2014/main" id="{5A78D906-2F61-1A6B-A1AE-1981B3BA8CC1}"/>
                      </a:ext>
                    </a:extLst>
                  </p:cNvPr>
                  <p:cNvSpPr/>
                  <p:nvPr/>
                </p:nvSpPr>
                <p:spPr>
                  <a:xfrm>
                    <a:off x="68108" y="2311373"/>
                    <a:ext cx="562051" cy="702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2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Territorial</a:t>
                    </a:r>
                  </a:p>
                </p:txBody>
              </p:sp>
              <p:sp>
                <p:nvSpPr>
                  <p:cNvPr id="183" name="Rectángulo 182">
                    <a:extLst>
                      <a:ext uri="{FF2B5EF4-FFF2-40B4-BE49-F238E27FC236}">
                        <a16:creationId xmlns:a16="http://schemas.microsoft.com/office/drawing/2014/main" id="{D586661A-F524-24C2-8F76-74CC36E787F2}"/>
                      </a:ext>
                    </a:extLst>
                  </p:cNvPr>
                  <p:cNvSpPr/>
                  <p:nvPr/>
                </p:nvSpPr>
                <p:spPr>
                  <a:xfrm>
                    <a:off x="68108" y="3040160"/>
                    <a:ext cx="562052" cy="324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80716C83-1926-4B5E-9D86-D0166A82DAA6}"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33,6%</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84" name="Rectángulo 183">
                    <a:extLst>
                      <a:ext uri="{FF2B5EF4-FFF2-40B4-BE49-F238E27FC236}">
                        <a16:creationId xmlns:a16="http://schemas.microsoft.com/office/drawing/2014/main" id="{E0973912-1DDB-997D-8A1F-1EA5DB8BAB2B}"/>
                      </a:ext>
                    </a:extLst>
                  </p:cNvPr>
                  <p:cNvSpPr/>
                  <p:nvPr/>
                </p:nvSpPr>
                <p:spPr>
                  <a:xfrm>
                    <a:off x="649211" y="2308134"/>
                    <a:ext cx="216000" cy="1054801"/>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6480B791-41D4-4EF4-9E2A-89F517856BF7}"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$ 21.472,3 </a:t>
                    </a:fld>
                    <a:endParaRPr lang="es-CO" sz="6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5" name="Rectángulo 184">
                    <a:extLst>
                      <a:ext uri="{FF2B5EF4-FFF2-40B4-BE49-F238E27FC236}">
                        <a16:creationId xmlns:a16="http://schemas.microsoft.com/office/drawing/2014/main" id="{F53D8A5C-3A6D-B2F6-E5BF-C67E72F8CAD3}"/>
                      </a:ext>
                    </a:extLst>
                  </p:cNvPr>
                  <p:cNvSpPr/>
                  <p:nvPr/>
                </p:nvSpPr>
                <p:spPr>
                  <a:xfrm>
                    <a:off x="68103" y="1893349"/>
                    <a:ext cx="562052" cy="32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rtl="0">
                      <a:lnSpc>
                        <a:spcPct val="100000"/>
                      </a:lnSpc>
                      <a:spcBef>
                        <a:spcPts val="0"/>
                      </a:spcBef>
                      <a:spcAft>
                        <a:spcPts val="0"/>
                      </a:spcAft>
                      <a:buClr>
                        <a:srgbClr val="000000"/>
                      </a:buClr>
                      <a:buFont typeface="Arial"/>
                    </a:pPr>
                    <a:fld id="{74FBA47F-8461-424D-82EA-ADF6B34E1F73}" type="TxLink">
                      <a:rPr lang="en-US"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rPr>
                      <a:pPr marL="0" marR="0" indent="0" algn="ctr" rtl="0">
                        <a:lnSpc>
                          <a:spcPct val="100000"/>
                        </a:lnSpc>
                        <a:spcBef>
                          <a:spcPts val="0"/>
                        </a:spcBef>
                        <a:spcAft>
                          <a:spcPts val="0"/>
                        </a:spcAft>
                        <a:buClr>
                          <a:srgbClr val="000000"/>
                        </a:buClr>
                        <a:buFont typeface="Arial"/>
                      </a:pPr>
                      <a:t>28,0%</a:t>
                    </a:fld>
                    <a:endParaRPr lang="es-CO"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endParaRPr>
                  </a:p>
                </p:txBody>
              </p:sp>
            </p:grpSp>
            <p:sp>
              <p:nvSpPr>
                <p:cNvPr id="171" name="Elipse 170">
                  <a:extLst>
                    <a:ext uri="{FF2B5EF4-FFF2-40B4-BE49-F238E27FC236}">
                      <a16:creationId xmlns:a16="http://schemas.microsoft.com/office/drawing/2014/main" id="{AC4C3FFE-259D-2289-383C-1DEBDC211393}"/>
                    </a:ext>
                  </a:extLst>
                </p:cNvPr>
                <p:cNvSpPr/>
                <p:nvPr/>
              </p:nvSpPr>
              <p:spPr>
                <a:xfrm>
                  <a:off x="95242" y="1129013"/>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2" name="Elipse 171">
                  <a:extLst>
                    <a:ext uri="{FF2B5EF4-FFF2-40B4-BE49-F238E27FC236}">
                      <a16:creationId xmlns:a16="http://schemas.microsoft.com/office/drawing/2014/main" id="{F7852CD2-3C79-8153-EF3E-6A9AB56DEFF4}"/>
                    </a:ext>
                  </a:extLst>
                </p:cNvPr>
                <p:cNvSpPr/>
                <p:nvPr/>
              </p:nvSpPr>
              <p:spPr>
                <a:xfrm>
                  <a:off x="31750" y="1170111"/>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3" name="Elipse 172">
                  <a:extLst>
                    <a:ext uri="{FF2B5EF4-FFF2-40B4-BE49-F238E27FC236}">
                      <a16:creationId xmlns:a16="http://schemas.microsoft.com/office/drawing/2014/main" id="{1AB57F49-70A4-C2D9-CCE3-52AF5D650254}"/>
                    </a:ext>
                  </a:extLst>
                </p:cNvPr>
                <p:cNvSpPr/>
                <p:nvPr/>
              </p:nvSpPr>
              <p:spPr>
                <a:xfrm>
                  <a:off x="55185" y="1117809"/>
                  <a:ext cx="577197"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sp>
            <p:nvSpPr>
              <p:cNvPr id="167" name="Elipse 166">
                <a:extLst>
                  <a:ext uri="{FF2B5EF4-FFF2-40B4-BE49-F238E27FC236}">
                    <a16:creationId xmlns:a16="http://schemas.microsoft.com/office/drawing/2014/main" id="{DC2B6A6B-8F78-8957-BA92-B6BC8B920903}"/>
                  </a:ext>
                </a:extLst>
              </p:cNvPr>
              <p:cNvSpPr/>
              <p:nvPr/>
            </p:nvSpPr>
            <p:spPr>
              <a:xfrm>
                <a:off x="63492" y="2243437"/>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68" name="Elipse 167">
                <a:extLst>
                  <a:ext uri="{FF2B5EF4-FFF2-40B4-BE49-F238E27FC236}">
                    <a16:creationId xmlns:a16="http://schemas.microsoft.com/office/drawing/2014/main" id="{BE0CDFDD-7B34-A364-C2D4-B5B2137C2F9B}"/>
                  </a:ext>
                </a:extLst>
              </p:cNvPr>
              <p:cNvSpPr/>
              <p:nvPr/>
            </p:nvSpPr>
            <p:spPr>
              <a:xfrm>
                <a:off x="0" y="2284535"/>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69" name="Elipse 168">
                <a:extLst>
                  <a:ext uri="{FF2B5EF4-FFF2-40B4-BE49-F238E27FC236}">
                    <a16:creationId xmlns:a16="http://schemas.microsoft.com/office/drawing/2014/main" id="{C48D9B4E-6C4D-58D9-BF5D-7675C5F26153}"/>
                  </a:ext>
                </a:extLst>
              </p:cNvPr>
              <p:cNvSpPr/>
              <p:nvPr/>
            </p:nvSpPr>
            <p:spPr>
              <a:xfrm>
                <a:off x="23433" y="2232233"/>
                <a:ext cx="577197"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grpSp>
          <p:nvGrpSpPr>
            <p:cNvPr id="38" name="Grupo 37">
              <a:extLst>
                <a:ext uri="{FF2B5EF4-FFF2-40B4-BE49-F238E27FC236}">
                  <a16:creationId xmlns:a16="http://schemas.microsoft.com/office/drawing/2014/main" id="{B55F7595-47D9-F668-A626-4733C87F2191}"/>
                </a:ext>
              </a:extLst>
            </p:cNvPr>
            <p:cNvGrpSpPr/>
            <p:nvPr/>
          </p:nvGrpSpPr>
          <p:grpSpPr>
            <a:xfrm>
              <a:off x="759632" y="0"/>
              <a:ext cx="3484748" cy="3320078"/>
              <a:chOff x="759632" y="0"/>
              <a:chExt cx="3484748" cy="3320078"/>
            </a:xfrm>
          </p:grpSpPr>
          <p:grpSp>
            <p:nvGrpSpPr>
              <p:cNvPr id="39" name="Grupo 38">
                <a:extLst>
                  <a:ext uri="{FF2B5EF4-FFF2-40B4-BE49-F238E27FC236}">
                    <a16:creationId xmlns:a16="http://schemas.microsoft.com/office/drawing/2014/main" id="{72D273BD-1C90-004D-510C-5411EB66B4D3}"/>
                  </a:ext>
                </a:extLst>
              </p:cNvPr>
              <p:cNvGrpSpPr/>
              <p:nvPr/>
            </p:nvGrpSpPr>
            <p:grpSpPr>
              <a:xfrm>
                <a:off x="783762" y="0"/>
                <a:ext cx="3417837" cy="1063596"/>
                <a:chOff x="783762" y="0"/>
                <a:chExt cx="3417837" cy="1063596"/>
              </a:xfrm>
            </p:grpSpPr>
            <p:grpSp>
              <p:nvGrpSpPr>
                <p:cNvPr id="150" name="Grupo 149">
                  <a:extLst>
                    <a:ext uri="{FF2B5EF4-FFF2-40B4-BE49-F238E27FC236}">
                      <a16:creationId xmlns:a16="http://schemas.microsoft.com/office/drawing/2014/main" id="{BCDBAB48-A15F-E114-4F11-16E9D9CAB45B}"/>
                    </a:ext>
                  </a:extLst>
                </p:cNvPr>
                <p:cNvGrpSpPr/>
                <p:nvPr/>
              </p:nvGrpSpPr>
              <p:grpSpPr>
                <a:xfrm>
                  <a:off x="783762" y="0"/>
                  <a:ext cx="3417837" cy="1063596"/>
                  <a:chOff x="783762" y="0"/>
                  <a:chExt cx="3424026" cy="1039469"/>
                </a:xfrm>
              </p:grpSpPr>
              <p:grpSp>
                <p:nvGrpSpPr>
                  <p:cNvPr id="154" name="Grupo 153">
                    <a:extLst>
                      <a:ext uri="{FF2B5EF4-FFF2-40B4-BE49-F238E27FC236}">
                        <a16:creationId xmlns:a16="http://schemas.microsoft.com/office/drawing/2014/main" id="{16C1F463-8EC1-9AB6-FE0B-14CDD6C24FDA}"/>
                      </a:ext>
                    </a:extLst>
                  </p:cNvPr>
                  <p:cNvGrpSpPr/>
                  <p:nvPr/>
                </p:nvGrpSpPr>
                <p:grpSpPr>
                  <a:xfrm>
                    <a:off x="783762" y="0"/>
                    <a:ext cx="1315961" cy="1039281"/>
                    <a:chOff x="783762" y="0"/>
                    <a:chExt cx="1315961" cy="1039281"/>
                  </a:xfrm>
                </p:grpSpPr>
                <p:sp>
                  <p:nvSpPr>
                    <p:cNvPr id="163" name="CuadroTexto 73">
                      <a:extLst>
                        <a:ext uri="{FF2B5EF4-FFF2-40B4-BE49-F238E27FC236}">
                          <a16:creationId xmlns:a16="http://schemas.microsoft.com/office/drawing/2014/main" id="{8450D4A4-9487-5AEB-B8B2-653F9432EEEC}"/>
                        </a:ext>
                      </a:extLst>
                    </p:cNvPr>
                    <p:cNvSpPr txBox="1"/>
                    <p:nvPr/>
                  </p:nvSpPr>
                  <p:spPr>
                    <a:xfrm>
                      <a:off x="783762" y="0"/>
                      <a:ext cx="1315961"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655049F9-29B9-4361-B0AD-7DC2D03D6C5B}" type="TxLink">
                        <a:rPr lang="en-US" sz="1000" b="0" i="0" u="none" strike="noStrike" kern="1200">
                          <a:solidFill>
                            <a:srgbClr val="453C5C"/>
                          </a:solidFill>
                          <a:latin typeface="Verdana"/>
                          <a:ea typeface="Verdana"/>
                          <a:cs typeface="Verdana"/>
                        </a:rPr>
                        <a:pPr algn="ctr"/>
                        <a:t>Comercialización</a:t>
                      </a:fld>
                      <a:endParaRPr lang="es-MX" sz="1600" kern="1200" dirty="0"/>
                    </a:p>
                  </p:txBody>
                </p:sp>
                <p:sp>
                  <p:nvSpPr>
                    <p:cNvPr id="164" name="CuadroTexto 74">
                      <a:extLst>
                        <a:ext uri="{FF2B5EF4-FFF2-40B4-BE49-F238E27FC236}">
                          <a16:creationId xmlns:a16="http://schemas.microsoft.com/office/drawing/2014/main" id="{DF727109-4603-A8D0-30A2-131838CBC38E}"/>
                        </a:ext>
                      </a:extLst>
                    </p:cNvPr>
                    <p:cNvSpPr txBox="1"/>
                    <p:nvPr/>
                  </p:nvSpPr>
                  <p:spPr>
                    <a:xfrm>
                      <a:off x="924948" y="611956"/>
                      <a:ext cx="1033590" cy="242392"/>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7B7D88E1-D782-4B0E-9A26-5BCAD9BCC4D5}" type="TxLink">
                        <a:rPr lang="en-US" sz="1000" b="1" i="0" u="none" strike="noStrike" kern="1200">
                          <a:solidFill>
                            <a:srgbClr val="453C5C"/>
                          </a:solidFill>
                          <a:latin typeface="Verdana"/>
                          <a:ea typeface="Verdana"/>
                          <a:cs typeface="Verdana"/>
                        </a:rPr>
                        <a:pPr marL="0" indent="0" algn="ctr"/>
                        <a:t> $ 17.276,0 </a:t>
                      </a:fld>
                      <a:endParaRPr lang="es-MX" sz="1000" b="1" i="0" u="none" strike="noStrike" kern="1200">
                        <a:solidFill>
                          <a:srgbClr val="453C5C"/>
                        </a:solidFill>
                        <a:latin typeface="Verdana"/>
                        <a:ea typeface="Verdana"/>
                        <a:cs typeface="Verdana"/>
                      </a:endParaRPr>
                    </a:p>
                  </p:txBody>
                </p:sp>
                <p:sp>
                  <p:nvSpPr>
                    <p:cNvPr id="165" name="CuadroTexto 75">
                      <a:extLst>
                        <a:ext uri="{FF2B5EF4-FFF2-40B4-BE49-F238E27FC236}">
                          <a16:creationId xmlns:a16="http://schemas.microsoft.com/office/drawing/2014/main" id="{786FB10D-F67F-B961-6C9C-B832AF9332C1}"/>
                        </a:ext>
                      </a:extLst>
                    </p:cNvPr>
                    <p:cNvSpPr txBox="1"/>
                    <p:nvPr/>
                  </p:nvSpPr>
                  <p:spPr>
                    <a:xfrm>
                      <a:off x="969302" y="781674"/>
                      <a:ext cx="944880" cy="25760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F8BB50C9-C208-49FC-9753-D1639C526F73}" type="TxLink">
                        <a:rPr lang="en-US" sz="1100" b="0" i="0" u="none" strike="noStrike" kern="1200">
                          <a:solidFill>
                            <a:srgbClr val="453C5C"/>
                          </a:solidFill>
                          <a:latin typeface="Verdana"/>
                          <a:ea typeface="Verdana"/>
                          <a:cs typeface="Verdana"/>
                        </a:rPr>
                        <a:pPr algn="ctr"/>
                        <a:t>65,1%</a:t>
                      </a:fld>
                      <a:endParaRPr lang="es-MX" sz="2000" b="1" kern="1200"/>
                    </a:p>
                  </p:txBody>
                </p:sp>
              </p:grpSp>
              <p:grpSp>
                <p:nvGrpSpPr>
                  <p:cNvPr id="155" name="Grupo 154">
                    <a:extLst>
                      <a:ext uri="{FF2B5EF4-FFF2-40B4-BE49-F238E27FC236}">
                        <a16:creationId xmlns:a16="http://schemas.microsoft.com/office/drawing/2014/main" id="{1EB237B2-7835-16A6-2B71-EAC9C400EE32}"/>
                      </a:ext>
                    </a:extLst>
                  </p:cNvPr>
                  <p:cNvGrpSpPr/>
                  <p:nvPr/>
                </p:nvGrpSpPr>
                <p:grpSpPr>
                  <a:xfrm>
                    <a:off x="2043454" y="0"/>
                    <a:ext cx="1056640" cy="1039469"/>
                    <a:chOff x="2043454" y="0"/>
                    <a:chExt cx="1056640" cy="1039469"/>
                  </a:xfrm>
                </p:grpSpPr>
                <p:sp>
                  <p:nvSpPr>
                    <p:cNvPr id="160" name="CuadroTexto 70">
                      <a:extLst>
                        <a:ext uri="{FF2B5EF4-FFF2-40B4-BE49-F238E27FC236}">
                          <a16:creationId xmlns:a16="http://schemas.microsoft.com/office/drawing/2014/main" id="{EA250788-097D-9FD0-E816-1E480A111FF7}"/>
                        </a:ext>
                      </a:extLst>
                    </p:cNvPr>
                    <p:cNvSpPr txBox="1"/>
                    <p:nvPr/>
                  </p:nvSpPr>
                  <p:spPr>
                    <a:xfrm>
                      <a:off x="2043454"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CB8CB956-1AD1-475F-A34E-D662A6BD72D4}" type="TxLink">
                        <a:rPr lang="en-US" sz="1000" b="0" i="0" u="none" strike="noStrike" kern="1200">
                          <a:solidFill>
                            <a:srgbClr val="453C5C"/>
                          </a:solidFill>
                          <a:latin typeface="Verdana"/>
                          <a:ea typeface="Verdana"/>
                          <a:cs typeface="Verdana"/>
                        </a:rPr>
                        <a:pPr algn="ctr"/>
                        <a:t>Generación</a:t>
                      </a:fld>
                      <a:endParaRPr lang="es-MX" sz="1000" kern="1200"/>
                    </a:p>
                  </p:txBody>
                </p:sp>
                <p:sp>
                  <p:nvSpPr>
                    <p:cNvPr id="161" name="CuadroTexto 71">
                      <a:extLst>
                        <a:ext uri="{FF2B5EF4-FFF2-40B4-BE49-F238E27FC236}">
                          <a16:creationId xmlns:a16="http://schemas.microsoft.com/office/drawing/2014/main" id="{A0C607E7-A883-2C87-956C-106B63A5AD20}"/>
                        </a:ext>
                      </a:extLst>
                    </p:cNvPr>
                    <p:cNvSpPr txBox="1"/>
                    <p:nvPr/>
                  </p:nvSpPr>
                  <p:spPr>
                    <a:xfrm>
                      <a:off x="2062875" y="611956"/>
                      <a:ext cx="1017800"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08007E8A-E82F-4511-8E02-20BEA089663A}" type="TxLink">
                        <a:rPr lang="en-US" sz="1000" b="1" i="0" u="none" strike="noStrike" kern="1200">
                          <a:solidFill>
                            <a:srgbClr val="453C5C"/>
                          </a:solidFill>
                          <a:latin typeface="Verdana"/>
                          <a:ea typeface="Verdana"/>
                          <a:cs typeface="Verdana"/>
                        </a:rPr>
                        <a:pPr marL="0" indent="0" algn="ctr"/>
                        <a:t> $ 5.716,6 </a:t>
                      </a:fld>
                      <a:endParaRPr lang="es-MX" sz="1000" b="1" i="0" u="none" strike="noStrike" kern="1200">
                        <a:solidFill>
                          <a:srgbClr val="453C5C"/>
                        </a:solidFill>
                        <a:latin typeface="Verdana"/>
                        <a:ea typeface="Verdana"/>
                        <a:cs typeface="Verdana"/>
                      </a:endParaRPr>
                    </a:p>
                  </p:txBody>
                </p:sp>
                <p:sp>
                  <p:nvSpPr>
                    <p:cNvPr id="162" name="CuadroTexto 72">
                      <a:extLst>
                        <a:ext uri="{FF2B5EF4-FFF2-40B4-BE49-F238E27FC236}">
                          <a16:creationId xmlns:a16="http://schemas.microsoft.com/office/drawing/2014/main" id="{60D53EA9-29D1-D982-E5F9-29646B3904DE}"/>
                        </a:ext>
                      </a:extLst>
                    </p:cNvPr>
                    <p:cNvSpPr txBox="1"/>
                    <p:nvPr/>
                  </p:nvSpPr>
                  <p:spPr>
                    <a:xfrm>
                      <a:off x="2099335" y="776047"/>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CEFBCB7D-4650-4577-840C-F677BB098D90}" type="TxLink">
                        <a:rPr lang="en-US" sz="1100" b="0" i="0" u="none" strike="noStrike" kern="1200">
                          <a:solidFill>
                            <a:srgbClr val="453C5C"/>
                          </a:solidFill>
                          <a:latin typeface="Verdana"/>
                          <a:ea typeface="Verdana"/>
                          <a:cs typeface="Verdana"/>
                        </a:rPr>
                        <a:pPr algn="ctr"/>
                        <a:t>21,6%</a:t>
                      </a:fld>
                      <a:endParaRPr lang="es-MX" sz="2000" b="1" kern="1200"/>
                    </a:p>
                  </p:txBody>
                </p:sp>
              </p:grpSp>
              <p:grpSp>
                <p:nvGrpSpPr>
                  <p:cNvPr id="156" name="Grupo 155">
                    <a:extLst>
                      <a:ext uri="{FF2B5EF4-FFF2-40B4-BE49-F238E27FC236}">
                        <a16:creationId xmlns:a16="http://schemas.microsoft.com/office/drawing/2014/main" id="{B13ECCBA-D958-6078-21A4-F104AF4564A5}"/>
                      </a:ext>
                    </a:extLst>
                  </p:cNvPr>
                  <p:cNvGrpSpPr/>
                  <p:nvPr/>
                </p:nvGrpSpPr>
                <p:grpSpPr>
                  <a:xfrm>
                    <a:off x="3150856" y="0"/>
                    <a:ext cx="1056932" cy="1038789"/>
                    <a:chOff x="3150856" y="0"/>
                    <a:chExt cx="1056932" cy="1038789"/>
                  </a:xfrm>
                </p:grpSpPr>
                <p:sp>
                  <p:nvSpPr>
                    <p:cNvPr id="157" name="CuadroTexto 67">
                      <a:extLst>
                        <a:ext uri="{FF2B5EF4-FFF2-40B4-BE49-F238E27FC236}">
                          <a16:creationId xmlns:a16="http://schemas.microsoft.com/office/drawing/2014/main" id="{771A91CB-EBB3-C19F-4AF9-006D457A9B20}"/>
                        </a:ext>
                      </a:extLst>
                    </p:cNvPr>
                    <p:cNvSpPr txBox="1"/>
                    <p:nvPr/>
                  </p:nvSpPr>
                  <p:spPr>
                    <a:xfrm>
                      <a:off x="3151000" y="0"/>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CB188542-860D-46C4-B877-41182FF72172}" type="TxLink">
                        <a:rPr lang="en-US" sz="1000" b="0" i="0" u="none" strike="noStrike" kern="1200">
                          <a:solidFill>
                            <a:srgbClr val="453C5C"/>
                          </a:solidFill>
                          <a:latin typeface="Verdana"/>
                          <a:ea typeface="Verdana"/>
                          <a:cs typeface="Verdana"/>
                        </a:rPr>
                        <a:pPr algn="ctr"/>
                        <a:t>Transmisión</a:t>
                      </a:fld>
                      <a:endParaRPr lang="es-MX" sz="1000" kern="1200"/>
                    </a:p>
                  </p:txBody>
                </p:sp>
                <p:sp>
                  <p:nvSpPr>
                    <p:cNvPr id="158" name="CuadroTexto 68">
                      <a:extLst>
                        <a:ext uri="{FF2B5EF4-FFF2-40B4-BE49-F238E27FC236}">
                          <a16:creationId xmlns:a16="http://schemas.microsoft.com/office/drawing/2014/main" id="{91695109-8367-4D91-2595-217CEF2B7728}"/>
                        </a:ext>
                      </a:extLst>
                    </p:cNvPr>
                    <p:cNvSpPr txBox="1"/>
                    <p:nvPr/>
                  </p:nvSpPr>
                  <p:spPr>
                    <a:xfrm>
                      <a:off x="3150856" y="611955"/>
                      <a:ext cx="1056932"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FF1F3390-446E-468E-8A2B-5EB55769E413}" type="TxLink">
                        <a:rPr lang="en-US" sz="1000" b="1" i="0" u="none" strike="noStrike" kern="1200">
                          <a:solidFill>
                            <a:srgbClr val="453C5C"/>
                          </a:solidFill>
                          <a:latin typeface="Verdana"/>
                          <a:ea typeface="Verdana"/>
                          <a:cs typeface="Verdana"/>
                        </a:rPr>
                        <a:pPr marL="0" indent="0" algn="ctr"/>
                        <a:t> $ 2.111,7 </a:t>
                      </a:fld>
                      <a:endParaRPr lang="es-MX" sz="1000" b="1" i="0" u="none" strike="noStrike" kern="1200">
                        <a:solidFill>
                          <a:srgbClr val="453C5C"/>
                        </a:solidFill>
                        <a:latin typeface="Verdana"/>
                        <a:ea typeface="Verdana"/>
                        <a:cs typeface="Verdana"/>
                      </a:endParaRPr>
                    </a:p>
                  </p:txBody>
                </p:sp>
                <p:sp>
                  <p:nvSpPr>
                    <p:cNvPr id="159" name="CuadroTexto 69">
                      <a:extLst>
                        <a:ext uri="{FF2B5EF4-FFF2-40B4-BE49-F238E27FC236}">
                          <a16:creationId xmlns:a16="http://schemas.microsoft.com/office/drawing/2014/main" id="{117AE455-0E47-4F7D-267D-F0A3B909596B}"/>
                        </a:ext>
                      </a:extLst>
                    </p:cNvPr>
                    <p:cNvSpPr txBox="1"/>
                    <p:nvPr/>
                  </p:nvSpPr>
                  <p:spPr>
                    <a:xfrm>
                      <a:off x="3206880" y="775367"/>
                      <a:ext cx="944881"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E3899346-747F-4FB6-B2C7-E388A9138CC9}" type="TxLink">
                        <a:rPr lang="en-US" sz="1100" b="0" i="0" u="none" strike="noStrike" kern="1200">
                          <a:solidFill>
                            <a:srgbClr val="453C5C"/>
                          </a:solidFill>
                          <a:latin typeface="Verdana"/>
                          <a:ea typeface="Verdana"/>
                          <a:cs typeface="Verdana"/>
                        </a:rPr>
                        <a:pPr algn="ctr"/>
                        <a:t>8,0%</a:t>
                      </a:fld>
                      <a:endParaRPr lang="es-MX" sz="2000" b="1" kern="1200"/>
                    </a:p>
                  </p:txBody>
                </p:sp>
              </p:grpSp>
            </p:grpSp>
            <p:cxnSp>
              <p:nvCxnSpPr>
                <p:cNvPr id="151" name="Conector recto 150">
                  <a:extLst>
                    <a:ext uri="{FF2B5EF4-FFF2-40B4-BE49-F238E27FC236}">
                      <a16:creationId xmlns:a16="http://schemas.microsoft.com/office/drawing/2014/main" id="{E0B981E3-FBCF-01D7-A639-87E7444B651E}"/>
                    </a:ext>
                  </a:extLst>
                </p:cNvPr>
                <p:cNvCxnSpPr/>
                <p:nvPr/>
              </p:nvCxnSpPr>
              <p:spPr>
                <a:xfrm flipV="1">
                  <a:off x="965596" y="558495"/>
                  <a:ext cx="3223574" cy="761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2" name="Conector recto 151">
                  <a:extLst>
                    <a:ext uri="{FF2B5EF4-FFF2-40B4-BE49-F238E27FC236}">
                      <a16:creationId xmlns:a16="http://schemas.microsoft.com/office/drawing/2014/main" id="{2F61D59C-3F63-D91A-B793-38E55FAD91D7}"/>
                    </a:ext>
                  </a:extLst>
                </p:cNvPr>
                <p:cNvCxnSpPr/>
                <p:nvPr/>
              </p:nvCxnSpPr>
              <p:spPr>
                <a:xfrm>
                  <a:off x="2012290" y="23698"/>
                  <a:ext cx="7067"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3" name="Conector recto 152">
                  <a:extLst>
                    <a:ext uri="{FF2B5EF4-FFF2-40B4-BE49-F238E27FC236}">
                      <a16:creationId xmlns:a16="http://schemas.microsoft.com/office/drawing/2014/main" id="{9559B0FC-3219-7FBD-3FCE-CC94711196B7}"/>
                    </a:ext>
                  </a:extLst>
                </p:cNvPr>
                <p:cNvCxnSpPr>
                  <a:cxnSpLocks/>
                </p:cNvCxnSpPr>
                <p:nvPr/>
              </p:nvCxnSpPr>
              <p:spPr>
                <a:xfrm>
                  <a:off x="3113838" y="3379"/>
                  <a:ext cx="10889"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40" name="Grupo 39">
                <a:extLst>
                  <a:ext uri="{FF2B5EF4-FFF2-40B4-BE49-F238E27FC236}">
                    <a16:creationId xmlns:a16="http://schemas.microsoft.com/office/drawing/2014/main" id="{01BCA405-0FB5-774B-9388-84CD471608A8}"/>
                  </a:ext>
                </a:extLst>
              </p:cNvPr>
              <p:cNvGrpSpPr/>
              <p:nvPr/>
            </p:nvGrpSpPr>
            <p:grpSpPr>
              <a:xfrm>
                <a:off x="819936" y="1074111"/>
                <a:ext cx="3424444" cy="1113402"/>
                <a:chOff x="819936" y="1074111"/>
                <a:chExt cx="3424444" cy="1113402"/>
              </a:xfrm>
            </p:grpSpPr>
            <p:grpSp>
              <p:nvGrpSpPr>
                <p:cNvPr id="134" name="Grupo 133">
                  <a:extLst>
                    <a:ext uri="{FF2B5EF4-FFF2-40B4-BE49-F238E27FC236}">
                      <a16:creationId xmlns:a16="http://schemas.microsoft.com/office/drawing/2014/main" id="{AF1CFBDD-8DBB-21D2-6B1D-43FBEB0D07B3}"/>
                    </a:ext>
                  </a:extLst>
                </p:cNvPr>
                <p:cNvGrpSpPr/>
                <p:nvPr/>
              </p:nvGrpSpPr>
              <p:grpSpPr>
                <a:xfrm>
                  <a:off x="819936" y="1074111"/>
                  <a:ext cx="3424444" cy="1080150"/>
                  <a:chOff x="819936" y="1074111"/>
                  <a:chExt cx="3430648" cy="1055727"/>
                </a:xfrm>
              </p:grpSpPr>
              <p:grpSp>
                <p:nvGrpSpPr>
                  <p:cNvPr id="138" name="Grupo 137">
                    <a:extLst>
                      <a:ext uri="{FF2B5EF4-FFF2-40B4-BE49-F238E27FC236}">
                        <a16:creationId xmlns:a16="http://schemas.microsoft.com/office/drawing/2014/main" id="{D5C9AD43-3EED-4086-3669-AFDA0AE263C2}"/>
                      </a:ext>
                    </a:extLst>
                  </p:cNvPr>
                  <p:cNvGrpSpPr/>
                  <p:nvPr/>
                </p:nvGrpSpPr>
                <p:grpSpPr>
                  <a:xfrm>
                    <a:off x="819936" y="1097369"/>
                    <a:ext cx="1191637" cy="1032469"/>
                    <a:chOff x="819936" y="1097369"/>
                    <a:chExt cx="1191637" cy="1032469"/>
                  </a:xfrm>
                </p:grpSpPr>
                <p:sp>
                  <p:nvSpPr>
                    <p:cNvPr id="147" name="CuadroTexto 57">
                      <a:extLst>
                        <a:ext uri="{FF2B5EF4-FFF2-40B4-BE49-F238E27FC236}">
                          <a16:creationId xmlns:a16="http://schemas.microsoft.com/office/drawing/2014/main" id="{D66EFBD2-B0C5-A37B-B15D-16498324FD79}"/>
                        </a:ext>
                      </a:extLst>
                    </p:cNvPr>
                    <p:cNvSpPr txBox="1"/>
                    <p:nvPr/>
                  </p:nvSpPr>
                  <p:spPr>
                    <a:xfrm>
                      <a:off x="819936" y="1097369"/>
                      <a:ext cx="1191637" cy="616286"/>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EE2DB86-C5A5-4A40-861D-2432A4187FBA}" type="TxLink">
                        <a:rPr lang="en-US" sz="1000" b="0" i="0" u="none" strike="noStrike" kern="1200">
                          <a:solidFill>
                            <a:srgbClr val="453C5C"/>
                          </a:solidFill>
                          <a:latin typeface="Verdana"/>
                          <a:ea typeface="Verdana"/>
                          <a:cs typeface="Verdana"/>
                        </a:rPr>
                        <a:pPr algn="ctr"/>
                        <a:t>Servicio de transporte por ductos</a:t>
                      </a:fld>
                      <a:endParaRPr lang="es-MX" sz="1000" kern="1200" dirty="0"/>
                    </a:p>
                  </p:txBody>
                </p:sp>
                <p:sp>
                  <p:nvSpPr>
                    <p:cNvPr id="148" name="CuadroTexto 58">
                      <a:extLst>
                        <a:ext uri="{FF2B5EF4-FFF2-40B4-BE49-F238E27FC236}">
                          <a16:creationId xmlns:a16="http://schemas.microsoft.com/office/drawing/2014/main" id="{0E86DE5C-958B-F719-7146-DA6EF0A50188}"/>
                        </a:ext>
                      </a:extLst>
                    </p:cNvPr>
                    <p:cNvSpPr txBox="1"/>
                    <p:nvPr/>
                  </p:nvSpPr>
                  <p:spPr>
                    <a:xfrm>
                      <a:off x="967156" y="1666715"/>
                      <a:ext cx="1032195"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A3744DF6-A63D-483F-A13B-B2C059F407A8}" type="TxLink">
                        <a:rPr lang="en-US" sz="1000" b="1" i="0" u="none" strike="noStrike" kern="1200">
                          <a:solidFill>
                            <a:srgbClr val="453C5C"/>
                          </a:solidFill>
                          <a:latin typeface="Verdana"/>
                          <a:ea typeface="Verdana"/>
                          <a:cs typeface="Verdana"/>
                        </a:rPr>
                        <a:pPr marL="0" indent="0" algn="ctr"/>
                        <a:t> $ 9.315,4 </a:t>
                      </a:fld>
                      <a:endParaRPr lang="es-MX" sz="1000" b="1" i="0" u="none" strike="noStrike" kern="1200">
                        <a:solidFill>
                          <a:srgbClr val="453C5C"/>
                        </a:solidFill>
                        <a:latin typeface="Verdana"/>
                        <a:ea typeface="Verdana"/>
                        <a:cs typeface="Verdana"/>
                      </a:endParaRPr>
                    </a:p>
                  </p:txBody>
                </p:sp>
                <p:sp>
                  <p:nvSpPr>
                    <p:cNvPr id="149" name="CuadroTexto 59">
                      <a:extLst>
                        <a:ext uri="{FF2B5EF4-FFF2-40B4-BE49-F238E27FC236}">
                          <a16:creationId xmlns:a16="http://schemas.microsoft.com/office/drawing/2014/main" id="{B8E50750-11BB-F948-F02C-B23A1CEF22C8}"/>
                        </a:ext>
                      </a:extLst>
                    </p:cNvPr>
                    <p:cNvSpPr txBox="1"/>
                    <p:nvPr/>
                  </p:nvSpPr>
                  <p:spPr>
                    <a:xfrm>
                      <a:off x="1010813" y="1867008"/>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69DAFA39-9164-44E1-94D2-A3765BA06395}" type="TxLink">
                        <a:rPr lang="en-US" sz="1100" b="0" i="0" u="none" strike="noStrike" kern="1200">
                          <a:solidFill>
                            <a:srgbClr val="453C5C"/>
                          </a:solidFill>
                          <a:latin typeface="Verdana"/>
                          <a:ea typeface="Verdana"/>
                          <a:cs typeface="Verdana"/>
                        </a:rPr>
                        <a:pPr algn="ctr"/>
                        <a:t>89,0%</a:t>
                      </a:fld>
                      <a:endParaRPr lang="es-MX" sz="2000" b="1" kern="1200"/>
                    </a:p>
                  </p:txBody>
                </p:sp>
              </p:grpSp>
              <p:grpSp>
                <p:nvGrpSpPr>
                  <p:cNvPr id="139" name="Grupo 138">
                    <a:extLst>
                      <a:ext uri="{FF2B5EF4-FFF2-40B4-BE49-F238E27FC236}">
                        <a16:creationId xmlns:a16="http://schemas.microsoft.com/office/drawing/2014/main" id="{50AC9811-908D-50CB-337F-CEF8394A65B3}"/>
                      </a:ext>
                    </a:extLst>
                  </p:cNvPr>
                  <p:cNvGrpSpPr/>
                  <p:nvPr/>
                </p:nvGrpSpPr>
                <p:grpSpPr>
                  <a:xfrm>
                    <a:off x="2048719" y="1157715"/>
                    <a:ext cx="1056640" cy="969403"/>
                    <a:chOff x="2048719" y="1157715"/>
                    <a:chExt cx="1056640" cy="969403"/>
                  </a:xfrm>
                </p:grpSpPr>
                <p:sp>
                  <p:nvSpPr>
                    <p:cNvPr id="144" name="CuadroTexto 54">
                      <a:extLst>
                        <a:ext uri="{FF2B5EF4-FFF2-40B4-BE49-F238E27FC236}">
                          <a16:creationId xmlns:a16="http://schemas.microsoft.com/office/drawing/2014/main" id="{C98194DE-D1E1-1A11-95D5-074CF3F0D3FD}"/>
                        </a:ext>
                      </a:extLst>
                    </p:cNvPr>
                    <p:cNvSpPr txBox="1"/>
                    <p:nvPr/>
                  </p:nvSpPr>
                  <p:spPr>
                    <a:xfrm>
                      <a:off x="2048719" y="1157715"/>
                      <a:ext cx="1056640" cy="474556"/>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B06BD468-000B-4537-AA3B-0C0222A72CC1}" type="TxLink">
                        <a:rPr lang="en-US" sz="1000" b="0" i="0" u="none" strike="noStrike" kern="1200">
                          <a:solidFill>
                            <a:srgbClr val="453C5C"/>
                          </a:solidFill>
                          <a:latin typeface="Verdana"/>
                          <a:ea typeface="Verdana"/>
                          <a:cs typeface="Verdana"/>
                        </a:rPr>
                        <a:pPr algn="ctr"/>
                        <a:t>Servicios aeronáuticos</a:t>
                      </a:fld>
                      <a:endParaRPr lang="es-MX" sz="1000" kern="1200"/>
                    </a:p>
                  </p:txBody>
                </p:sp>
                <p:sp>
                  <p:nvSpPr>
                    <p:cNvPr id="145" name="CuadroTexto 55">
                      <a:extLst>
                        <a:ext uri="{FF2B5EF4-FFF2-40B4-BE49-F238E27FC236}">
                          <a16:creationId xmlns:a16="http://schemas.microsoft.com/office/drawing/2014/main" id="{1B7E535D-68F2-AA00-21BA-45574CB20F1F}"/>
                        </a:ext>
                      </a:extLst>
                    </p:cNvPr>
                    <p:cNvSpPr txBox="1"/>
                    <p:nvPr/>
                  </p:nvSpPr>
                  <p:spPr>
                    <a:xfrm>
                      <a:off x="2062799" y="1663990"/>
                      <a:ext cx="1028480"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C847C36C-7A0D-4160-8DFE-D116B41F5813}" type="TxLink">
                        <a:rPr lang="en-US" sz="1000" b="1" i="0" u="none" strike="noStrike" kern="1200">
                          <a:solidFill>
                            <a:srgbClr val="453C5C"/>
                          </a:solidFill>
                          <a:latin typeface="Verdana"/>
                          <a:ea typeface="Verdana"/>
                          <a:cs typeface="Verdana"/>
                        </a:rPr>
                        <a:pPr marL="0" indent="0" algn="ctr"/>
                        <a:t> $ 455,6 </a:t>
                      </a:fld>
                      <a:endParaRPr lang="es-MX" sz="1000" b="1" i="0" u="none" strike="noStrike" kern="1200">
                        <a:solidFill>
                          <a:srgbClr val="453C5C"/>
                        </a:solidFill>
                        <a:latin typeface="Verdana"/>
                        <a:ea typeface="Verdana"/>
                        <a:cs typeface="Verdana"/>
                      </a:endParaRPr>
                    </a:p>
                  </p:txBody>
                </p:sp>
                <p:sp>
                  <p:nvSpPr>
                    <p:cNvPr id="146" name="CuadroTexto 56">
                      <a:extLst>
                        <a:ext uri="{FF2B5EF4-FFF2-40B4-BE49-F238E27FC236}">
                          <a16:creationId xmlns:a16="http://schemas.microsoft.com/office/drawing/2014/main" id="{4FD07232-42D0-D4FD-7BC5-FA21CFEE26A3}"/>
                        </a:ext>
                      </a:extLst>
                    </p:cNvPr>
                    <p:cNvSpPr txBox="1"/>
                    <p:nvPr/>
                  </p:nvSpPr>
                  <p:spPr>
                    <a:xfrm>
                      <a:off x="2104599" y="1864288"/>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CBA16F2C-CF9E-4678-B39E-81732789CAA3}" type="TxLink">
                        <a:rPr lang="en-US" sz="1100" b="0" i="0" u="none" strike="noStrike" kern="1200">
                          <a:solidFill>
                            <a:srgbClr val="453C5C"/>
                          </a:solidFill>
                          <a:latin typeface="Verdana"/>
                          <a:ea typeface="Verdana"/>
                          <a:cs typeface="Verdana"/>
                        </a:rPr>
                        <a:pPr algn="ctr"/>
                        <a:t>4,4%</a:t>
                      </a:fld>
                      <a:endParaRPr lang="es-MX" sz="2000" b="1" kern="1200"/>
                    </a:p>
                  </p:txBody>
                </p:sp>
              </p:grpSp>
              <p:grpSp>
                <p:nvGrpSpPr>
                  <p:cNvPr id="140" name="Grupo 139">
                    <a:extLst>
                      <a:ext uri="{FF2B5EF4-FFF2-40B4-BE49-F238E27FC236}">
                        <a16:creationId xmlns:a16="http://schemas.microsoft.com/office/drawing/2014/main" id="{9628BF62-D068-9C53-F2F5-17F5D16FAC29}"/>
                      </a:ext>
                    </a:extLst>
                  </p:cNvPr>
                  <p:cNvGrpSpPr/>
                  <p:nvPr/>
                </p:nvGrpSpPr>
                <p:grpSpPr>
                  <a:xfrm>
                    <a:off x="3103008" y="1074111"/>
                    <a:ext cx="1147576" cy="1052326"/>
                    <a:chOff x="3103008" y="1074111"/>
                    <a:chExt cx="1147576" cy="1052326"/>
                  </a:xfrm>
                </p:grpSpPr>
                <p:sp>
                  <p:nvSpPr>
                    <p:cNvPr id="141" name="CuadroTexto 51">
                      <a:extLst>
                        <a:ext uri="{FF2B5EF4-FFF2-40B4-BE49-F238E27FC236}">
                          <a16:creationId xmlns:a16="http://schemas.microsoft.com/office/drawing/2014/main" id="{E843D130-C697-BA84-7F69-75073A7AA921}"/>
                        </a:ext>
                      </a:extLst>
                    </p:cNvPr>
                    <p:cNvSpPr txBox="1"/>
                    <p:nvPr/>
                  </p:nvSpPr>
                  <p:spPr>
                    <a:xfrm>
                      <a:off x="3103008" y="1074111"/>
                      <a:ext cx="1147576" cy="558162"/>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8E16724-B8F0-48BE-8E4C-E4A6F9BC77C5}" type="TxLink">
                        <a:rPr lang="en-US" sz="1000" b="0" i="0" u="none" strike="noStrike" kern="1200">
                          <a:solidFill>
                            <a:srgbClr val="453C5C"/>
                          </a:solidFill>
                          <a:latin typeface="Verdana"/>
                          <a:ea typeface="Verdana"/>
                          <a:cs typeface="Verdana"/>
                        </a:rPr>
                        <a:pPr algn="ctr"/>
                        <a:t>Servicios portuarios y aeroportuarios</a:t>
                      </a:fld>
                      <a:endParaRPr lang="es-MX" sz="1000" kern="1200"/>
                    </a:p>
                  </p:txBody>
                </p:sp>
                <p:sp>
                  <p:nvSpPr>
                    <p:cNvPr id="142" name="CuadroTexto 52">
                      <a:extLst>
                        <a:ext uri="{FF2B5EF4-FFF2-40B4-BE49-F238E27FC236}">
                          <a16:creationId xmlns:a16="http://schemas.microsoft.com/office/drawing/2014/main" id="{177F22C1-D831-56D0-44B2-4B95424B467F}"/>
                        </a:ext>
                      </a:extLst>
                    </p:cNvPr>
                    <p:cNvSpPr txBox="1"/>
                    <p:nvPr/>
                  </p:nvSpPr>
                  <p:spPr>
                    <a:xfrm>
                      <a:off x="3239977" y="1663313"/>
                      <a:ext cx="944880"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044F0133-EDA7-45A3-8FB1-1CC0BEA5DF5C}" type="TxLink">
                        <a:rPr lang="en-US" sz="1000" b="1" i="0" u="none" strike="noStrike" kern="1200">
                          <a:solidFill>
                            <a:srgbClr val="453C5C"/>
                          </a:solidFill>
                          <a:latin typeface="Verdana"/>
                          <a:ea typeface="Verdana"/>
                          <a:cs typeface="Verdana"/>
                        </a:rPr>
                        <a:pPr marL="0" indent="0" algn="ctr"/>
                        <a:t> $ 397,7 </a:t>
                      </a:fld>
                      <a:endParaRPr lang="es-MX" sz="1000" b="1" i="0" u="none" strike="noStrike" kern="1200">
                        <a:solidFill>
                          <a:srgbClr val="453C5C"/>
                        </a:solidFill>
                        <a:latin typeface="Verdana"/>
                        <a:ea typeface="Verdana"/>
                        <a:cs typeface="Verdana"/>
                      </a:endParaRPr>
                    </a:p>
                  </p:txBody>
                </p:sp>
                <p:sp>
                  <p:nvSpPr>
                    <p:cNvPr id="143" name="CuadroTexto 53">
                      <a:extLst>
                        <a:ext uri="{FF2B5EF4-FFF2-40B4-BE49-F238E27FC236}">
                          <a16:creationId xmlns:a16="http://schemas.microsoft.com/office/drawing/2014/main" id="{3A3870C7-76C4-FACC-381A-D4F449F7777A}"/>
                        </a:ext>
                      </a:extLst>
                    </p:cNvPr>
                    <p:cNvSpPr txBox="1"/>
                    <p:nvPr/>
                  </p:nvSpPr>
                  <p:spPr>
                    <a:xfrm>
                      <a:off x="3239977" y="1863607"/>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28A2219E-08B2-4833-BE58-F42BE5A1FEA6}" type="TxLink">
                        <a:rPr lang="en-US" sz="1100" b="0" i="0" u="none" strike="noStrike" kern="1200">
                          <a:solidFill>
                            <a:srgbClr val="453C5C"/>
                          </a:solidFill>
                          <a:latin typeface="Verdana"/>
                          <a:ea typeface="Verdana"/>
                          <a:cs typeface="Verdana"/>
                        </a:rPr>
                        <a:pPr algn="ctr"/>
                        <a:t>3,8%</a:t>
                      </a:fld>
                      <a:endParaRPr lang="es-MX" sz="2000" b="1" kern="1200"/>
                    </a:p>
                  </p:txBody>
                </p:sp>
              </p:grpSp>
            </p:grpSp>
            <p:cxnSp>
              <p:nvCxnSpPr>
                <p:cNvPr id="135" name="Conector recto 134">
                  <a:extLst>
                    <a:ext uri="{FF2B5EF4-FFF2-40B4-BE49-F238E27FC236}">
                      <a16:creationId xmlns:a16="http://schemas.microsoft.com/office/drawing/2014/main" id="{B168D9A9-9F48-BB1D-385D-FDD16FE08FD4}"/>
                    </a:ext>
                  </a:extLst>
                </p:cNvPr>
                <p:cNvCxnSpPr/>
                <p:nvPr/>
              </p:nvCxnSpPr>
              <p:spPr>
                <a:xfrm flipV="1">
                  <a:off x="969159" y="1663251"/>
                  <a:ext cx="3223574" cy="7614"/>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6" name="Conector recto 135">
                  <a:extLst>
                    <a:ext uri="{FF2B5EF4-FFF2-40B4-BE49-F238E27FC236}">
                      <a16:creationId xmlns:a16="http://schemas.microsoft.com/office/drawing/2014/main" id="{72583CA9-DF9B-EE52-9935-B27D185E7843}"/>
                    </a:ext>
                  </a:extLst>
                </p:cNvPr>
                <p:cNvCxnSpPr/>
                <p:nvPr/>
              </p:nvCxnSpPr>
              <p:spPr>
                <a:xfrm>
                  <a:off x="2015910" y="1172187"/>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7" name="Conector recto 136">
                  <a:extLst>
                    <a:ext uri="{FF2B5EF4-FFF2-40B4-BE49-F238E27FC236}">
                      <a16:creationId xmlns:a16="http://schemas.microsoft.com/office/drawing/2014/main" id="{0E13CBE0-A094-72CD-CF9C-838AE6E1465A}"/>
                    </a:ext>
                  </a:extLst>
                </p:cNvPr>
                <p:cNvCxnSpPr/>
                <p:nvPr/>
              </p:nvCxnSpPr>
              <p:spPr>
                <a:xfrm>
                  <a:off x="3117458" y="1165199"/>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41" name="Grupo 40">
                <a:extLst>
                  <a:ext uri="{FF2B5EF4-FFF2-40B4-BE49-F238E27FC236}">
                    <a16:creationId xmlns:a16="http://schemas.microsoft.com/office/drawing/2014/main" id="{BA1E86E2-0F42-4876-CF23-2028D8B5ADFC}"/>
                  </a:ext>
                </a:extLst>
              </p:cNvPr>
              <p:cNvGrpSpPr/>
              <p:nvPr/>
            </p:nvGrpSpPr>
            <p:grpSpPr>
              <a:xfrm>
                <a:off x="759632" y="2301270"/>
                <a:ext cx="3439569" cy="1018808"/>
                <a:chOff x="759632" y="2301270"/>
                <a:chExt cx="3444504" cy="1016112"/>
              </a:xfrm>
            </p:grpSpPr>
            <p:grpSp>
              <p:nvGrpSpPr>
                <p:cNvPr id="42" name="Grupo 41">
                  <a:extLst>
                    <a:ext uri="{FF2B5EF4-FFF2-40B4-BE49-F238E27FC236}">
                      <a16:creationId xmlns:a16="http://schemas.microsoft.com/office/drawing/2014/main" id="{760CFFEA-BB10-3FA0-7DA0-BCC70C52A9E8}"/>
                    </a:ext>
                  </a:extLst>
                </p:cNvPr>
                <p:cNvGrpSpPr/>
                <p:nvPr/>
              </p:nvGrpSpPr>
              <p:grpSpPr>
                <a:xfrm>
                  <a:off x="759632" y="2319151"/>
                  <a:ext cx="3444504" cy="991936"/>
                  <a:chOff x="759632" y="2319151"/>
                  <a:chExt cx="3445729" cy="972123"/>
                </a:xfrm>
              </p:grpSpPr>
              <p:grpSp>
                <p:nvGrpSpPr>
                  <p:cNvPr id="46" name="Grupo 45">
                    <a:extLst>
                      <a:ext uri="{FF2B5EF4-FFF2-40B4-BE49-F238E27FC236}">
                        <a16:creationId xmlns:a16="http://schemas.microsoft.com/office/drawing/2014/main" id="{A28DBE2A-908E-96F5-3031-C151DD291F4B}"/>
                      </a:ext>
                    </a:extLst>
                  </p:cNvPr>
                  <p:cNvGrpSpPr/>
                  <p:nvPr/>
                </p:nvGrpSpPr>
                <p:grpSpPr>
                  <a:xfrm>
                    <a:off x="759632" y="2319151"/>
                    <a:ext cx="1352901" cy="972123"/>
                    <a:chOff x="759632" y="2319151"/>
                    <a:chExt cx="1352901" cy="972123"/>
                  </a:xfrm>
                </p:grpSpPr>
                <p:sp>
                  <p:nvSpPr>
                    <p:cNvPr id="131" name="CuadroTexto 41">
                      <a:extLst>
                        <a:ext uri="{FF2B5EF4-FFF2-40B4-BE49-F238E27FC236}">
                          <a16:creationId xmlns:a16="http://schemas.microsoft.com/office/drawing/2014/main" id="{7CF12007-7381-B464-8B8B-D089EB0BB5D0}"/>
                        </a:ext>
                      </a:extLst>
                    </p:cNvPr>
                    <p:cNvSpPr txBox="1"/>
                    <p:nvPr/>
                  </p:nvSpPr>
                  <p:spPr>
                    <a:xfrm>
                      <a:off x="759632" y="2319151"/>
                      <a:ext cx="1352901" cy="45753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4C5D003-49F2-4359-9813-B66EC02E0CB2}" type="TxLink">
                        <a:rPr lang="en-US" sz="1000" b="0" i="0" u="none" strike="noStrike" kern="1200">
                          <a:solidFill>
                            <a:srgbClr val="453C5C"/>
                          </a:solidFill>
                          <a:latin typeface="Verdana"/>
                          <a:ea typeface="Verdana"/>
                          <a:cs typeface="Verdana"/>
                        </a:rPr>
                        <a:pPr algn="ctr"/>
                        <a:t>Comercialización</a:t>
                      </a:fld>
                      <a:endParaRPr lang="es-MX" sz="1600" kern="1200"/>
                    </a:p>
                  </p:txBody>
                </p:sp>
                <p:sp>
                  <p:nvSpPr>
                    <p:cNvPr id="132" name="CuadroTexto 42">
                      <a:extLst>
                        <a:ext uri="{FF2B5EF4-FFF2-40B4-BE49-F238E27FC236}">
                          <a16:creationId xmlns:a16="http://schemas.microsoft.com/office/drawing/2014/main" id="{76CCBBA6-3658-3D17-1FCD-54C8CA546767}"/>
                        </a:ext>
                      </a:extLst>
                    </p:cNvPr>
                    <p:cNvSpPr txBox="1"/>
                    <p:nvPr/>
                  </p:nvSpPr>
                  <p:spPr>
                    <a:xfrm>
                      <a:off x="904590" y="2828137"/>
                      <a:ext cx="1042008" cy="24242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757C09E2-49AD-472A-80D5-D60B83A3595D}" type="TxLink">
                        <a:rPr lang="en-US" sz="1000" b="1" i="0" u="none" strike="noStrike" kern="1200">
                          <a:solidFill>
                            <a:srgbClr val="453C5C"/>
                          </a:solidFill>
                          <a:latin typeface="Verdana"/>
                          <a:ea typeface="Verdana"/>
                          <a:cs typeface="Verdana"/>
                        </a:rPr>
                        <a:pPr marL="0" indent="0" algn="ctr"/>
                        <a:t> $ 15.261,1 </a:t>
                      </a:fld>
                      <a:endParaRPr lang="es-MX" sz="1000" b="1" i="0" u="none" strike="noStrike" kern="1200">
                        <a:solidFill>
                          <a:srgbClr val="453C5C"/>
                        </a:solidFill>
                        <a:latin typeface="Verdana"/>
                        <a:ea typeface="Verdana"/>
                        <a:cs typeface="Verdana"/>
                      </a:endParaRPr>
                    </a:p>
                  </p:txBody>
                </p:sp>
                <p:sp>
                  <p:nvSpPr>
                    <p:cNvPr id="133" name="CuadroTexto 43">
                      <a:extLst>
                        <a:ext uri="{FF2B5EF4-FFF2-40B4-BE49-F238E27FC236}">
                          <a16:creationId xmlns:a16="http://schemas.microsoft.com/office/drawing/2014/main" id="{BEB8FCD4-0732-703B-7F2D-CA3EA4641402}"/>
                        </a:ext>
                      </a:extLst>
                    </p:cNvPr>
                    <p:cNvSpPr txBox="1"/>
                    <p:nvPr/>
                  </p:nvSpPr>
                  <p:spPr>
                    <a:xfrm>
                      <a:off x="1001718" y="3028444"/>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71C292C5-9EBC-49F9-9B1A-0382EF7B24DD}" type="TxLink">
                        <a:rPr lang="en-US" sz="1100" b="0" i="0" u="none" strike="noStrike" kern="1200">
                          <a:solidFill>
                            <a:srgbClr val="453C5C"/>
                          </a:solidFill>
                          <a:latin typeface="Verdana"/>
                          <a:ea typeface="Verdana"/>
                          <a:cs typeface="Verdana"/>
                        </a:rPr>
                        <a:pPr marL="0" indent="0" algn="ctr"/>
                        <a:t>71,1%</a:t>
                      </a:fld>
                      <a:endParaRPr lang="es-MX" sz="1100" b="0" i="0" u="none" strike="noStrike" kern="1200">
                        <a:solidFill>
                          <a:srgbClr val="453C5C"/>
                        </a:solidFill>
                        <a:latin typeface="Verdana"/>
                        <a:ea typeface="Verdana"/>
                        <a:cs typeface="Verdana"/>
                      </a:endParaRPr>
                    </a:p>
                  </p:txBody>
                </p:sp>
              </p:grpSp>
              <p:grpSp>
                <p:nvGrpSpPr>
                  <p:cNvPr id="123" name="Grupo 122">
                    <a:extLst>
                      <a:ext uri="{FF2B5EF4-FFF2-40B4-BE49-F238E27FC236}">
                        <a16:creationId xmlns:a16="http://schemas.microsoft.com/office/drawing/2014/main" id="{3E8DF24F-C930-38FE-2254-E309BE0E2211}"/>
                      </a:ext>
                    </a:extLst>
                  </p:cNvPr>
                  <p:cNvGrpSpPr/>
                  <p:nvPr/>
                </p:nvGrpSpPr>
                <p:grpSpPr>
                  <a:xfrm>
                    <a:off x="2061267" y="2319151"/>
                    <a:ext cx="1087154" cy="969400"/>
                    <a:chOff x="2061267" y="2319151"/>
                    <a:chExt cx="1087154" cy="969400"/>
                  </a:xfrm>
                </p:grpSpPr>
                <p:sp>
                  <p:nvSpPr>
                    <p:cNvPr id="128" name="CuadroTexto 38">
                      <a:extLst>
                        <a:ext uri="{FF2B5EF4-FFF2-40B4-BE49-F238E27FC236}">
                          <a16:creationId xmlns:a16="http://schemas.microsoft.com/office/drawing/2014/main" id="{6BDA0CF8-937F-99B0-9F0E-BAA77C5EA621}"/>
                        </a:ext>
                      </a:extLst>
                    </p:cNvPr>
                    <p:cNvSpPr txBox="1"/>
                    <p:nvPr/>
                  </p:nvSpPr>
                  <p:spPr>
                    <a:xfrm>
                      <a:off x="2076524" y="2319151"/>
                      <a:ext cx="1056640" cy="45753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484F427-F59F-4C2B-8FBF-CEFE0EF29499}" type="TxLink">
                        <a:rPr lang="en-US" sz="1000" b="0" i="0" u="none" strike="noStrike" kern="1200">
                          <a:solidFill>
                            <a:srgbClr val="453C5C"/>
                          </a:solidFill>
                          <a:latin typeface="Verdana"/>
                          <a:ea typeface="Verdana"/>
                          <a:cs typeface="Verdana"/>
                        </a:rPr>
                        <a:pPr algn="ctr"/>
                        <a:t>Generación</a:t>
                      </a:fld>
                      <a:endParaRPr lang="es-MX" sz="1000" kern="1200"/>
                    </a:p>
                  </p:txBody>
                </p:sp>
                <p:sp>
                  <p:nvSpPr>
                    <p:cNvPr id="129" name="CuadroTexto 39">
                      <a:extLst>
                        <a:ext uri="{FF2B5EF4-FFF2-40B4-BE49-F238E27FC236}">
                          <a16:creationId xmlns:a16="http://schemas.microsoft.com/office/drawing/2014/main" id="{771CD190-162F-2193-5162-26C264BA46A6}"/>
                        </a:ext>
                      </a:extLst>
                    </p:cNvPr>
                    <p:cNvSpPr txBox="1"/>
                    <p:nvPr/>
                  </p:nvSpPr>
                  <p:spPr>
                    <a:xfrm>
                      <a:off x="2061267" y="2825415"/>
                      <a:ext cx="1087154" cy="24242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F154FA7A-9122-4670-ABBD-9ACDF56A1874}" type="TxLink">
                        <a:rPr lang="en-US" sz="1000" b="1" i="0" u="none" strike="noStrike" kern="1200">
                          <a:solidFill>
                            <a:srgbClr val="453C5C"/>
                          </a:solidFill>
                          <a:latin typeface="Verdana"/>
                          <a:ea typeface="Verdana"/>
                          <a:cs typeface="Verdana"/>
                        </a:rPr>
                        <a:pPr marL="0" indent="0" algn="ctr"/>
                        <a:t> $ 4.021,3 </a:t>
                      </a:fld>
                      <a:endParaRPr lang="es-MX" sz="1000" b="1" i="0" u="none" strike="noStrike" kern="1200">
                        <a:solidFill>
                          <a:srgbClr val="453C5C"/>
                        </a:solidFill>
                        <a:latin typeface="Verdana"/>
                        <a:ea typeface="Verdana"/>
                        <a:cs typeface="Verdana"/>
                      </a:endParaRPr>
                    </a:p>
                  </p:txBody>
                </p:sp>
                <p:sp>
                  <p:nvSpPr>
                    <p:cNvPr id="130" name="CuadroTexto 40">
                      <a:extLst>
                        <a:ext uri="{FF2B5EF4-FFF2-40B4-BE49-F238E27FC236}">
                          <a16:creationId xmlns:a16="http://schemas.microsoft.com/office/drawing/2014/main" id="{1772573A-09AD-B7AE-B088-92A000810C1B}"/>
                        </a:ext>
                      </a:extLst>
                    </p:cNvPr>
                    <p:cNvSpPr txBox="1"/>
                    <p:nvPr/>
                  </p:nvSpPr>
                  <p:spPr>
                    <a:xfrm>
                      <a:off x="2132404" y="3025721"/>
                      <a:ext cx="944879"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BB74528D-81A6-452F-B5A6-6B3AC955141E}" type="TxLink">
                        <a:rPr lang="en-US" sz="1100" b="0" i="0" u="none" strike="noStrike" kern="1200">
                          <a:solidFill>
                            <a:srgbClr val="453C5C"/>
                          </a:solidFill>
                          <a:latin typeface="Verdana"/>
                          <a:ea typeface="Verdana"/>
                          <a:cs typeface="Verdana"/>
                        </a:rPr>
                        <a:pPr algn="ctr"/>
                        <a:t>18,7%</a:t>
                      </a:fld>
                      <a:endParaRPr lang="es-MX" sz="2000" b="1" kern="1200"/>
                    </a:p>
                  </p:txBody>
                </p:sp>
              </p:grpSp>
              <p:grpSp>
                <p:nvGrpSpPr>
                  <p:cNvPr id="124" name="Grupo 123">
                    <a:extLst>
                      <a:ext uri="{FF2B5EF4-FFF2-40B4-BE49-F238E27FC236}">
                        <a16:creationId xmlns:a16="http://schemas.microsoft.com/office/drawing/2014/main" id="{8583AF57-A8E6-2A39-F64E-DB3328B51291}"/>
                      </a:ext>
                    </a:extLst>
                  </p:cNvPr>
                  <p:cNvGrpSpPr/>
                  <p:nvPr/>
                </p:nvGrpSpPr>
                <p:grpSpPr>
                  <a:xfrm>
                    <a:off x="3148721" y="2319151"/>
                    <a:ext cx="1056640" cy="968720"/>
                    <a:chOff x="3148721" y="2319151"/>
                    <a:chExt cx="1056640" cy="968720"/>
                  </a:xfrm>
                </p:grpSpPr>
                <p:sp>
                  <p:nvSpPr>
                    <p:cNvPr id="125" name="CuadroTexto 35">
                      <a:extLst>
                        <a:ext uri="{FF2B5EF4-FFF2-40B4-BE49-F238E27FC236}">
                          <a16:creationId xmlns:a16="http://schemas.microsoft.com/office/drawing/2014/main" id="{C4995D22-679B-6141-8F00-79A84A31B06F}"/>
                        </a:ext>
                      </a:extLst>
                    </p:cNvPr>
                    <p:cNvSpPr txBox="1"/>
                    <p:nvPr/>
                  </p:nvSpPr>
                  <p:spPr>
                    <a:xfrm>
                      <a:off x="3148721" y="2319151"/>
                      <a:ext cx="1056640" cy="45753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C7528031-7635-4714-A849-0FCEF18E6F0A}" type="TxLink">
                        <a:rPr lang="en-US" sz="1000" b="0" i="0" u="none" strike="noStrike" kern="1200">
                          <a:solidFill>
                            <a:srgbClr val="453C5C"/>
                          </a:solidFill>
                          <a:latin typeface="Verdana"/>
                          <a:ea typeface="Verdana"/>
                          <a:cs typeface="Verdana"/>
                        </a:rPr>
                        <a:pPr algn="ctr"/>
                        <a:t>Distribución</a:t>
                      </a:fld>
                      <a:endParaRPr lang="es-MX" sz="1000" kern="1200"/>
                    </a:p>
                  </p:txBody>
                </p:sp>
                <p:sp>
                  <p:nvSpPr>
                    <p:cNvPr id="126" name="CuadroTexto 36">
                      <a:extLst>
                        <a:ext uri="{FF2B5EF4-FFF2-40B4-BE49-F238E27FC236}">
                          <a16:creationId xmlns:a16="http://schemas.microsoft.com/office/drawing/2014/main" id="{44A7E72F-FB62-46E9-D60E-B7CDB91917DD}"/>
                        </a:ext>
                      </a:extLst>
                    </p:cNvPr>
                    <p:cNvSpPr txBox="1"/>
                    <p:nvPr/>
                  </p:nvSpPr>
                  <p:spPr>
                    <a:xfrm>
                      <a:off x="3204601" y="2824740"/>
                      <a:ext cx="944880" cy="24242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F809C5E2-694A-4955-AF34-3EA5C5CEDB2A}" type="TxLink">
                        <a:rPr lang="en-US" sz="1000" b="1" i="0" u="none" strike="noStrike" kern="1200">
                          <a:solidFill>
                            <a:srgbClr val="453C5C"/>
                          </a:solidFill>
                          <a:latin typeface="Verdana"/>
                          <a:ea typeface="Verdana"/>
                          <a:cs typeface="Verdana"/>
                        </a:rPr>
                        <a:pPr marL="0" indent="0" algn="ctr"/>
                        <a:t> $ 1.179,0 </a:t>
                      </a:fld>
                      <a:endParaRPr lang="es-MX" sz="1000" b="1" i="0" u="none" strike="noStrike" kern="1200">
                        <a:solidFill>
                          <a:srgbClr val="453C5C"/>
                        </a:solidFill>
                        <a:latin typeface="Verdana"/>
                        <a:ea typeface="Verdana"/>
                        <a:cs typeface="Verdana"/>
                      </a:endParaRPr>
                    </a:p>
                  </p:txBody>
                </p:sp>
                <p:sp>
                  <p:nvSpPr>
                    <p:cNvPr id="127" name="CuadroTexto 37">
                      <a:extLst>
                        <a:ext uri="{FF2B5EF4-FFF2-40B4-BE49-F238E27FC236}">
                          <a16:creationId xmlns:a16="http://schemas.microsoft.com/office/drawing/2014/main" id="{32F8FFD4-7647-AFA9-3D7E-A71DF5408C5A}"/>
                        </a:ext>
                      </a:extLst>
                    </p:cNvPr>
                    <p:cNvSpPr txBox="1"/>
                    <p:nvPr/>
                  </p:nvSpPr>
                  <p:spPr>
                    <a:xfrm>
                      <a:off x="3204601" y="3025041"/>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816EB1A5-5E4C-424E-B2B2-181868C68F45}" type="TxLink">
                        <a:rPr lang="en-US" sz="1100" b="0" i="0" u="none" strike="noStrike" kern="1200">
                          <a:solidFill>
                            <a:srgbClr val="453C5C"/>
                          </a:solidFill>
                          <a:latin typeface="Verdana"/>
                          <a:ea typeface="Verdana"/>
                          <a:cs typeface="Verdana"/>
                        </a:rPr>
                        <a:pPr algn="ctr"/>
                        <a:t>5,5%</a:t>
                      </a:fld>
                      <a:endParaRPr lang="es-MX" sz="2000" b="1" kern="1200"/>
                    </a:p>
                  </p:txBody>
                </p:sp>
              </p:grpSp>
            </p:grpSp>
            <p:cxnSp>
              <p:nvCxnSpPr>
                <p:cNvPr id="43" name="Conector recto 42">
                  <a:extLst>
                    <a:ext uri="{FF2B5EF4-FFF2-40B4-BE49-F238E27FC236}">
                      <a16:creationId xmlns:a16="http://schemas.microsoft.com/office/drawing/2014/main" id="{FB850471-172E-CD30-189D-262F258E8660}"/>
                    </a:ext>
                  </a:extLst>
                </p:cNvPr>
                <p:cNvCxnSpPr/>
                <p:nvPr/>
              </p:nvCxnSpPr>
              <p:spPr>
                <a:xfrm flipV="1">
                  <a:off x="968178" y="2722278"/>
                  <a:ext cx="3228213" cy="7614"/>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Conector recto 43">
                  <a:extLst>
                    <a:ext uri="{FF2B5EF4-FFF2-40B4-BE49-F238E27FC236}">
                      <a16:creationId xmlns:a16="http://schemas.microsoft.com/office/drawing/2014/main" id="{76C0A32B-9BA1-A31F-18D9-C2CFA77A3691}"/>
                    </a:ext>
                  </a:extLst>
                </p:cNvPr>
                <p:cNvCxnSpPr/>
                <p:nvPr/>
              </p:nvCxnSpPr>
              <p:spPr>
                <a:xfrm>
                  <a:off x="2025273" y="2304922"/>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Conector recto 44">
                  <a:extLst>
                    <a:ext uri="{FF2B5EF4-FFF2-40B4-BE49-F238E27FC236}">
                      <a16:creationId xmlns:a16="http://schemas.microsoft.com/office/drawing/2014/main" id="{27347CC3-5B2B-8F62-C4C2-164B8E14BE5E}"/>
                    </a:ext>
                  </a:extLst>
                </p:cNvPr>
                <p:cNvCxnSpPr/>
                <p:nvPr/>
              </p:nvCxnSpPr>
              <p:spPr>
                <a:xfrm>
                  <a:off x="3126138" y="2301270"/>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spTree>
    <p:extLst>
      <p:ext uri="{BB962C8B-B14F-4D97-AF65-F5344CB8AC3E}">
        <p14:creationId xmlns:p14="http://schemas.microsoft.com/office/powerpoint/2010/main" val="414711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7E017441-0765-44E4-A61C-5C813A41A789}"/>
              </a:ext>
            </a:extLst>
          </p:cNvPr>
          <p:cNvCxnSpPr>
            <a:cxnSpLocks/>
          </p:cNvCxnSpPr>
          <p:nvPr/>
        </p:nvCxnSpPr>
        <p:spPr>
          <a:xfrm flipH="1" flipV="1">
            <a:off x="0" y="15045"/>
            <a:ext cx="9144000" cy="0"/>
          </a:xfrm>
          <a:prstGeom prst="line">
            <a:avLst/>
          </a:prstGeom>
          <a:ln w="69850">
            <a:gradFill flip="none" rotWithShape="1">
              <a:gsLst>
                <a:gs pos="24000">
                  <a:srgbClr val="FAE36E">
                    <a:alpha val="61961"/>
                  </a:srgbClr>
                </a:gs>
                <a:gs pos="98000">
                  <a:srgbClr val="007E80">
                    <a:alpha val="54902"/>
                  </a:srgbClr>
                </a:gs>
                <a:gs pos="73000">
                  <a:srgbClr val="5AD999"/>
                </a:gs>
                <a:gs pos="49000">
                  <a:srgbClr val="BEED80">
                    <a:alpha val="60000"/>
                  </a:srgbClr>
                </a:gs>
                <a:gs pos="8000">
                  <a:srgbClr val="FD6A00">
                    <a:alpha val="65000"/>
                  </a:srgb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7" name="Google Shape;103;p13">
            <a:extLst>
              <a:ext uri="{FF2B5EF4-FFF2-40B4-BE49-F238E27FC236}">
                <a16:creationId xmlns:a16="http://schemas.microsoft.com/office/drawing/2014/main" id="{7AB35154-A90A-0998-202B-3FB46BB1DB53}"/>
              </a:ext>
            </a:extLst>
          </p:cNvPr>
          <p:cNvSpPr txBox="1"/>
          <p:nvPr/>
        </p:nvSpPr>
        <p:spPr>
          <a:xfrm>
            <a:off x="85150" y="531584"/>
            <a:ext cx="4322822" cy="677108"/>
          </a:xfrm>
          <a:prstGeom prst="rect">
            <a:avLst/>
          </a:prstGeom>
          <a:noFill/>
          <a:ln>
            <a:noFill/>
          </a:ln>
        </p:spPr>
        <p:txBody>
          <a:bodyPr spcFirstLastPara="1" wrap="square" lIns="0" tIns="0" rIns="0" bIns="0" anchor="t" anchorCtr="0">
            <a:spAutoFit/>
          </a:bodyPr>
          <a:lstStyle/>
          <a:p>
            <a:pPr algn="just"/>
            <a:r>
              <a:rPr lang="es-ES" sz="1100" dirty="0">
                <a:solidFill>
                  <a:srgbClr val="453C5C"/>
                </a:solidFill>
                <a:latin typeface="Verdana" panose="020B0604030504040204" pitchFamily="34" charset="0"/>
                <a:ea typeface="Verdana" panose="020B0604030504040204" pitchFamily="34" charset="0"/>
                <a:cs typeface="Century Gothic"/>
                <a:sym typeface="Century Gothic"/>
              </a:rPr>
              <a:t>Este grupo tiene la segunda participación en los ingresos del nivel nacional, mientras que, en el sector público y en el nivel territorial, ocupa el tercer y sexto lugar respectivamente.</a:t>
            </a:r>
          </a:p>
        </p:txBody>
      </p:sp>
      <p:sp>
        <p:nvSpPr>
          <p:cNvPr id="8" name="Google Shape;94;p13">
            <a:extLst>
              <a:ext uri="{FF2B5EF4-FFF2-40B4-BE49-F238E27FC236}">
                <a16:creationId xmlns:a16="http://schemas.microsoft.com/office/drawing/2014/main" id="{BDD3ADE1-AE67-6EFC-4E5F-B2A0DC94FB5C}"/>
              </a:ext>
            </a:extLst>
          </p:cNvPr>
          <p:cNvSpPr txBox="1"/>
          <p:nvPr/>
        </p:nvSpPr>
        <p:spPr>
          <a:xfrm>
            <a:off x="92935" y="90159"/>
            <a:ext cx="4307253" cy="430887"/>
          </a:xfrm>
          <a:prstGeom prst="rect">
            <a:avLst/>
          </a:prstGeom>
          <a:gradFill flip="none" rotWithShape="1">
            <a:gsLst>
              <a:gs pos="0">
                <a:srgbClr val="F2F2F2">
                  <a:alpha val="45000"/>
                </a:srgbClr>
              </a:gs>
              <a:gs pos="79000">
                <a:schemeClr val="bg1">
                  <a:lumMod val="85000"/>
                </a:schemeClr>
              </a:gs>
            </a:gsLst>
            <a:lin ang="2700000" scaled="1"/>
            <a:tileRect/>
          </a:gradFill>
          <a:ln>
            <a:noFill/>
          </a:ln>
        </p:spPr>
        <p:txBody>
          <a:bodyPr spcFirstLastPara="1" wrap="square" lIns="0" tIns="0" rIns="0" bIns="0" anchor="t" anchorCtr="0">
            <a:spAutoFit/>
          </a:bodyPr>
          <a:lstStyle/>
          <a:p>
            <a:pPr algn="ctr"/>
            <a:r>
              <a:rPr lang="es-CO" sz="2800" b="1" dirty="0">
                <a:solidFill>
                  <a:srgbClr val="453C5C"/>
                </a:solidFill>
                <a:latin typeface="Verdana" panose="020B0604030504040204" pitchFamily="34" charset="0"/>
                <a:ea typeface="Verdana" panose="020B0604030504040204" pitchFamily="34" charset="0"/>
                <a:cs typeface="Century Gothic"/>
                <a:sym typeface="Century Gothic"/>
              </a:rPr>
              <a:t>Venta de bienes</a:t>
            </a:r>
          </a:p>
        </p:txBody>
      </p:sp>
      <p:sp>
        <p:nvSpPr>
          <p:cNvPr id="16" name="Google Shape;96;p13">
            <a:extLst>
              <a:ext uri="{FF2B5EF4-FFF2-40B4-BE49-F238E27FC236}">
                <a16:creationId xmlns:a16="http://schemas.microsoft.com/office/drawing/2014/main" id="{A7127770-4F55-BB8B-F078-45797719CC2A}"/>
              </a:ext>
            </a:extLst>
          </p:cNvPr>
          <p:cNvSpPr txBox="1"/>
          <p:nvPr/>
        </p:nvSpPr>
        <p:spPr>
          <a:xfrm>
            <a:off x="3315209" y="5539762"/>
            <a:ext cx="1037865" cy="193451"/>
          </a:xfrm>
          <a:prstGeom prst="rect">
            <a:avLst/>
          </a:prstGeom>
          <a:noFill/>
          <a:ln>
            <a:noFill/>
          </a:ln>
        </p:spPr>
        <p:txBody>
          <a:bodyPr spcFirstLastPara="1" wrap="square" lIns="0" tIns="0" rIns="0" bIns="0" anchor="t" anchorCtr="0">
            <a:spAutoFit/>
          </a:bodyPr>
          <a:lstStyle/>
          <a:p>
            <a:pPr algn="ctr">
              <a:lnSpc>
                <a:spcPct val="128000"/>
              </a:lnSpc>
            </a:pPr>
            <a:r>
              <a:rPr lang="es-CO" sz="982" b="1" dirty="0">
                <a:solidFill>
                  <a:srgbClr val="E42F2F"/>
                </a:solidFill>
                <a:latin typeface="Verdana" panose="020B0604030504040204" pitchFamily="34" charset="0"/>
                <a:ea typeface="Verdana" panose="020B0604030504040204" pitchFamily="34" charset="0"/>
                <a:cs typeface="Century Gothic"/>
                <a:sym typeface="Century Gothic"/>
              </a:rPr>
              <a:t>Variación</a:t>
            </a:r>
            <a:endParaRPr sz="982" b="1" dirty="0">
              <a:latin typeface="Verdana" panose="020B0604030504040204" pitchFamily="34" charset="0"/>
              <a:ea typeface="Verdana" panose="020B0604030504040204" pitchFamily="34" charset="0"/>
            </a:endParaRPr>
          </a:p>
        </p:txBody>
      </p:sp>
      <p:sp>
        <p:nvSpPr>
          <p:cNvPr id="36" name="CuadroTexto 35">
            <a:extLst>
              <a:ext uri="{FF2B5EF4-FFF2-40B4-BE49-F238E27FC236}">
                <a16:creationId xmlns:a16="http://schemas.microsoft.com/office/drawing/2014/main" id="{4234E7B0-7A33-C9F0-327E-341F11DDE0C7}"/>
              </a:ext>
            </a:extLst>
          </p:cNvPr>
          <p:cNvSpPr txBox="1"/>
          <p:nvPr/>
        </p:nvSpPr>
        <p:spPr>
          <a:xfrm>
            <a:off x="62815" y="3692726"/>
            <a:ext cx="4430181" cy="1315745"/>
          </a:xfrm>
          <a:prstGeom prst="rect">
            <a:avLst/>
          </a:prstGeom>
          <a:noFill/>
        </p:spPr>
        <p:txBody>
          <a:bodyPr wrap="square">
            <a:spAutoFit/>
          </a:bodyPr>
          <a:lstStyle/>
          <a:p>
            <a:pPr algn="ctr"/>
            <a:r>
              <a:rPr lang="es-ES" sz="1100" b="1" dirty="0">
                <a:solidFill>
                  <a:srgbClr val="453C5C"/>
                </a:solidFill>
                <a:latin typeface="Verdana" panose="020B0604030504040204" pitchFamily="34" charset="0"/>
                <a:ea typeface="Verdana" panose="020B0604030504040204" pitchFamily="34" charset="0"/>
              </a:rPr>
              <a:t>Variación</a:t>
            </a:r>
            <a:r>
              <a:rPr lang="es-ES" sz="1100" dirty="0">
                <a:solidFill>
                  <a:srgbClr val="453C5C"/>
                </a:solidFill>
                <a:latin typeface="Verdana" panose="020B0604030504040204" pitchFamily="34" charset="0"/>
                <a:ea typeface="Verdana" panose="020B0604030504040204" pitchFamily="34" charset="0"/>
              </a:rPr>
              <a:t> respecto a septiembre de 2023:</a:t>
            </a:r>
          </a:p>
          <a:p>
            <a:pPr algn="ctr"/>
            <a:endParaRPr lang="es-ES" sz="900" dirty="0">
              <a:solidFill>
                <a:srgbClr val="453C5C"/>
              </a:solidFill>
              <a:latin typeface="Verdana" panose="020B0604030504040204" pitchFamily="34" charset="0"/>
              <a:ea typeface="Verdana" panose="020B0604030504040204" pitchFamily="34" charset="0"/>
            </a:endParaRPr>
          </a:p>
          <a:p>
            <a:pPr algn="ctr"/>
            <a:r>
              <a:rPr lang="es-CO" sz="1100" b="1" dirty="0">
                <a:solidFill>
                  <a:srgbClr val="453C5C"/>
                </a:solidFill>
                <a:latin typeface="Verdana" panose="020B0604030504040204" pitchFamily="34" charset="0"/>
                <a:ea typeface="Verdana" panose="020B0604030504040204" pitchFamily="34" charset="0"/>
              </a:rPr>
              <a:t>Sector Público: </a:t>
            </a:r>
            <a:r>
              <a:rPr lang="es-CO" sz="1100" dirty="0">
                <a:solidFill>
                  <a:srgbClr val="FD6A00"/>
                </a:solidFill>
                <a:latin typeface="Verdana" panose="020B0604030504040204" pitchFamily="34" charset="0"/>
                <a:ea typeface="Verdana" panose="020B0604030504040204" pitchFamily="34" charset="0"/>
              </a:rPr>
              <a:t>($16.505,1) </a:t>
            </a:r>
          </a:p>
          <a:p>
            <a:pPr algn="ctr"/>
            <a:r>
              <a:rPr lang="es-ES" sz="1100" b="1" dirty="0">
                <a:solidFill>
                  <a:srgbClr val="453C5C"/>
                </a:solidFill>
                <a:latin typeface="Verdana" panose="020B0604030504040204" pitchFamily="34" charset="0"/>
                <a:ea typeface="Verdana" panose="020B0604030504040204" pitchFamily="34" charset="0"/>
              </a:rPr>
              <a:t>Nivel Nacional: </a:t>
            </a:r>
            <a:r>
              <a:rPr lang="es-ES" sz="1100" dirty="0">
                <a:solidFill>
                  <a:srgbClr val="007E80"/>
                </a:solidFill>
                <a:latin typeface="Verdana" panose="020B0604030504040204" pitchFamily="34" charset="0"/>
                <a:ea typeface="Verdana" panose="020B0604030504040204" pitchFamily="34" charset="0"/>
              </a:rPr>
              <a:t>($16.536,1) </a:t>
            </a:r>
            <a:r>
              <a:rPr lang="es-ES" sz="1100" b="1" dirty="0">
                <a:solidFill>
                  <a:srgbClr val="453C5C"/>
                </a:solidFill>
                <a:latin typeface="Verdana" panose="020B0604030504040204" pitchFamily="34" charset="0"/>
                <a:ea typeface="Verdana" panose="020B0604030504040204" pitchFamily="34" charset="0"/>
              </a:rPr>
              <a:t>Nivel Territorial: </a:t>
            </a:r>
            <a:r>
              <a:rPr lang="es-ES" sz="1100" dirty="0">
                <a:solidFill>
                  <a:srgbClr val="2FCB7D"/>
                </a:solidFill>
                <a:latin typeface="Verdana" panose="020B0604030504040204" pitchFamily="34" charset="0"/>
                <a:ea typeface="Verdana" panose="020B0604030504040204" pitchFamily="34" charset="0"/>
              </a:rPr>
              <a:t>$31,3</a:t>
            </a:r>
          </a:p>
          <a:p>
            <a:pPr algn="ctr"/>
            <a:endParaRPr lang="es-ES" sz="600" dirty="0">
              <a:solidFill>
                <a:srgbClr val="2FCB7D"/>
              </a:solidFill>
              <a:latin typeface="Verdana" panose="020B0604030504040204" pitchFamily="34" charset="0"/>
              <a:ea typeface="Verdana" panose="020B0604030504040204" pitchFamily="34" charset="0"/>
            </a:endParaRPr>
          </a:p>
          <a:p>
            <a:pPr algn="just"/>
            <a:r>
              <a:rPr lang="es-ES" sz="1050" dirty="0">
                <a:solidFill>
                  <a:srgbClr val="453C5C"/>
                </a:solidFill>
                <a:latin typeface="Verdana" panose="020B0604030504040204" pitchFamily="34" charset="0"/>
                <a:ea typeface="Verdana" panose="020B0604030504040204" pitchFamily="34" charset="0"/>
              </a:rPr>
              <a:t>Este comportamiento se explica principalmente por la disminución en la venta de Combustibles y otros derivados del petróleo y Petróleo crudo.</a:t>
            </a:r>
            <a:endParaRPr lang="es-CO" sz="1050" dirty="0">
              <a:solidFill>
                <a:srgbClr val="453C5C"/>
              </a:solidFill>
              <a:latin typeface="Verdana" panose="020B0604030504040204" pitchFamily="34" charset="0"/>
              <a:ea typeface="Verdana" panose="020B0604030504040204" pitchFamily="34" charset="0"/>
            </a:endParaRPr>
          </a:p>
        </p:txBody>
      </p:sp>
      <p:grpSp>
        <p:nvGrpSpPr>
          <p:cNvPr id="57" name="Grupo 56">
            <a:extLst>
              <a:ext uri="{FF2B5EF4-FFF2-40B4-BE49-F238E27FC236}">
                <a16:creationId xmlns:a16="http://schemas.microsoft.com/office/drawing/2014/main" id="{194C55D1-83C1-602A-0BCB-309CD38132D2}"/>
              </a:ext>
            </a:extLst>
          </p:cNvPr>
          <p:cNvGrpSpPr/>
          <p:nvPr/>
        </p:nvGrpSpPr>
        <p:grpSpPr>
          <a:xfrm>
            <a:off x="4848557" y="5208796"/>
            <a:ext cx="4046930" cy="1529688"/>
            <a:chOff x="4732744" y="5208796"/>
            <a:chExt cx="4046930" cy="1529688"/>
          </a:xfrm>
        </p:grpSpPr>
        <p:sp>
          <p:nvSpPr>
            <p:cNvPr id="48" name="Google Shape;552;p24">
              <a:extLst>
                <a:ext uri="{FF2B5EF4-FFF2-40B4-BE49-F238E27FC236}">
                  <a16:creationId xmlns:a16="http://schemas.microsoft.com/office/drawing/2014/main" id="{B43A9593-5B35-434D-95E2-926E789AAF34}"/>
                </a:ext>
              </a:extLst>
            </p:cNvPr>
            <p:cNvSpPr>
              <a:spLocks noChangeAspect="1"/>
            </p:cNvSpPr>
            <p:nvPr/>
          </p:nvSpPr>
          <p:spPr>
            <a:xfrm>
              <a:off x="6847407" y="6054484"/>
              <a:ext cx="1932267" cy="684000"/>
            </a:xfrm>
            <a:prstGeom prst="parallelogram">
              <a:avLst>
                <a:gd name="adj" fmla="val 27646"/>
              </a:avLst>
            </a:prstGeom>
            <a:noFill/>
            <a:ln>
              <a:gradFill>
                <a:gsLst>
                  <a:gs pos="0">
                    <a:srgbClr val="5AD999"/>
                  </a:gs>
                  <a:gs pos="100000">
                    <a:srgbClr val="BEED80"/>
                  </a:gs>
                </a:gsLst>
                <a:lin ang="5400000" scaled="1"/>
              </a:gradFill>
            </a:ln>
          </p:spPr>
          <p:txBody>
            <a:bodyPr lIns="36000" tIns="36000" rIns="36000" bIns="36000"/>
            <a:lstStyle/>
            <a:p>
              <a:pPr algn="ctr"/>
              <a:endParaRPr lang="es-CO" sz="1100" dirty="0">
                <a:solidFill>
                  <a:srgbClr val="453C5C"/>
                </a:solidFill>
                <a:latin typeface="Verdana" panose="020B0604030504040204" pitchFamily="34" charset="0"/>
                <a:ea typeface="Verdana" panose="020B0604030504040204" pitchFamily="34" charset="0"/>
              </a:endParaRPr>
            </a:p>
          </p:txBody>
        </p:sp>
        <p:sp>
          <p:nvSpPr>
            <p:cNvPr id="49" name="Google Shape;552;p24">
              <a:extLst>
                <a:ext uri="{FF2B5EF4-FFF2-40B4-BE49-F238E27FC236}">
                  <a16:creationId xmlns:a16="http://schemas.microsoft.com/office/drawing/2014/main" id="{DFAD79EF-23F7-A49D-F88D-F59F5B661F35}"/>
                </a:ext>
              </a:extLst>
            </p:cNvPr>
            <p:cNvSpPr>
              <a:spLocks noChangeAspect="1"/>
            </p:cNvSpPr>
            <p:nvPr/>
          </p:nvSpPr>
          <p:spPr>
            <a:xfrm>
              <a:off x="4732744" y="6054484"/>
              <a:ext cx="2083340" cy="684000"/>
            </a:xfrm>
            <a:prstGeom prst="parallelogram">
              <a:avLst>
                <a:gd name="adj" fmla="val 28949"/>
              </a:avLst>
            </a:prstGeom>
            <a:noFill/>
            <a:ln>
              <a:gradFill>
                <a:gsLst>
                  <a:gs pos="0">
                    <a:srgbClr val="007E80"/>
                  </a:gs>
                  <a:gs pos="100000">
                    <a:srgbClr val="89FBE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50" name="Google Shape;552;p24">
              <a:extLst>
                <a:ext uri="{FF2B5EF4-FFF2-40B4-BE49-F238E27FC236}">
                  <a16:creationId xmlns:a16="http://schemas.microsoft.com/office/drawing/2014/main" id="{9A01F5D4-3867-E8AA-C4B3-E2D9259FF234}"/>
                </a:ext>
              </a:extLst>
            </p:cNvPr>
            <p:cNvSpPr>
              <a:spLocks noChangeAspect="1"/>
            </p:cNvSpPr>
            <p:nvPr/>
          </p:nvSpPr>
          <p:spPr>
            <a:xfrm>
              <a:off x="5900209" y="5252338"/>
              <a:ext cx="1982038" cy="684000"/>
            </a:xfrm>
            <a:prstGeom prst="parallelogram">
              <a:avLst>
                <a:gd name="adj" fmla="val 28277"/>
              </a:avLst>
            </a:prstGeom>
            <a:noFill/>
            <a:ln w="12700">
              <a:gradFill>
                <a:gsLst>
                  <a:gs pos="0">
                    <a:srgbClr val="FD6A00"/>
                  </a:gs>
                  <a:gs pos="100000">
                    <a:srgbClr val="EEB858"/>
                  </a:gs>
                </a:gsLst>
                <a:lin ang="5400000" scaled="1"/>
              </a:gradFill>
            </a:ln>
          </p:spPr>
          <p:txBody>
            <a:bodyPr lIns="36000" rIns="36000" anchor="ctr" anchorCtr="0"/>
            <a:lstStyle/>
            <a:p>
              <a:pPr algn="ctr"/>
              <a:endParaRPr lang="es-CO" sz="1100" dirty="0">
                <a:solidFill>
                  <a:schemeClr val="bg1"/>
                </a:solidFill>
                <a:latin typeface="Verdana" panose="020B0604030504040204" pitchFamily="34" charset="0"/>
                <a:ea typeface="Verdana" panose="020B0604030504040204" pitchFamily="34" charset="0"/>
              </a:endParaRPr>
            </a:p>
          </p:txBody>
        </p:sp>
        <p:sp>
          <p:nvSpPr>
            <p:cNvPr id="51" name="Google Shape;552;p24">
              <a:extLst>
                <a:ext uri="{FF2B5EF4-FFF2-40B4-BE49-F238E27FC236}">
                  <a16:creationId xmlns:a16="http://schemas.microsoft.com/office/drawing/2014/main" id="{6642F73D-3783-6737-8FB9-6619FF162CF9}"/>
                </a:ext>
              </a:extLst>
            </p:cNvPr>
            <p:cNvSpPr>
              <a:spLocks noChangeAspect="1"/>
            </p:cNvSpPr>
            <p:nvPr/>
          </p:nvSpPr>
          <p:spPr>
            <a:xfrm>
              <a:off x="5975501" y="5208796"/>
              <a:ext cx="1840856" cy="684000"/>
            </a:xfrm>
            <a:prstGeom prst="roundRect">
              <a:avLst/>
            </a:prstGeom>
            <a:gradFill>
              <a:gsLst>
                <a:gs pos="21000">
                  <a:srgbClr val="FD6A00"/>
                </a:gs>
                <a:gs pos="98000">
                  <a:srgbClr val="EEB85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Ecopetrol </a:t>
              </a:r>
              <a:r>
                <a:rPr lang="es-CO" sz="1100" dirty="0">
                  <a:solidFill>
                    <a:schemeClr val="bg1"/>
                  </a:solidFill>
                  <a:latin typeface="Verdana" panose="020B0604030504040204" pitchFamily="34" charset="0"/>
                  <a:ea typeface="Verdana" panose="020B0604030504040204" pitchFamily="34" charset="0"/>
                </a:rPr>
                <a:t>– 76,7%</a:t>
              </a:r>
            </a:p>
            <a:p>
              <a:pPr algn="ctr"/>
              <a:r>
                <a:rPr lang="es-CO" sz="1100" b="1" dirty="0">
                  <a:solidFill>
                    <a:schemeClr val="bg1"/>
                  </a:solidFill>
                  <a:latin typeface="Verdana" panose="020B0604030504040204" pitchFamily="34" charset="0"/>
                  <a:ea typeface="Verdana" panose="020B0604030504040204" pitchFamily="34" charset="0"/>
                </a:rPr>
                <a:t>Reficar </a:t>
              </a:r>
              <a:r>
                <a:rPr lang="es-CO" sz="1100" dirty="0">
                  <a:solidFill>
                    <a:schemeClr val="bg1"/>
                  </a:solidFill>
                  <a:latin typeface="Verdana" panose="020B0604030504040204" pitchFamily="34" charset="0"/>
                  <a:ea typeface="Verdana" panose="020B0604030504040204" pitchFamily="34" charset="0"/>
                </a:rPr>
                <a:t>– 18,2%</a:t>
              </a:r>
            </a:p>
            <a:p>
              <a:pPr algn="ctr"/>
              <a:r>
                <a:rPr lang="es-CO" sz="1100" b="1" dirty="0">
                  <a:solidFill>
                    <a:schemeClr val="bg1"/>
                  </a:solidFill>
                  <a:latin typeface="Verdana" panose="020B0604030504040204" pitchFamily="34" charset="0"/>
                  <a:ea typeface="Verdana" panose="020B0604030504040204" pitchFamily="34" charset="0"/>
                </a:rPr>
                <a:t>Esenttia S.A</a:t>
              </a:r>
              <a:r>
                <a:rPr lang="es-CO" sz="1100" dirty="0">
                  <a:solidFill>
                    <a:schemeClr val="bg1"/>
                  </a:solidFill>
                  <a:latin typeface="Verdana" panose="020B0604030504040204" pitchFamily="34" charset="0"/>
                  <a:ea typeface="Verdana" panose="020B0604030504040204" pitchFamily="34" charset="0"/>
                </a:rPr>
                <a:t>– 1,6%</a:t>
              </a:r>
            </a:p>
          </p:txBody>
        </p:sp>
        <p:sp>
          <p:nvSpPr>
            <p:cNvPr id="52" name="Google Shape;552;p24">
              <a:extLst>
                <a:ext uri="{FF2B5EF4-FFF2-40B4-BE49-F238E27FC236}">
                  <a16:creationId xmlns:a16="http://schemas.microsoft.com/office/drawing/2014/main" id="{E33C8902-10F9-C5BA-37C5-E4C2E8DCBCFF}"/>
                </a:ext>
              </a:extLst>
            </p:cNvPr>
            <p:cNvSpPr>
              <a:spLocks noChangeAspect="1"/>
            </p:cNvSpPr>
            <p:nvPr/>
          </p:nvSpPr>
          <p:spPr>
            <a:xfrm>
              <a:off x="4773066" y="6011202"/>
              <a:ext cx="1937885" cy="684000"/>
            </a:xfrm>
            <a:prstGeom prst="roundRect">
              <a:avLst/>
            </a:prstGeom>
            <a:gradFill>
              <a:gsLst>
                <a:gs pos="24000">
                  <a:srgbClr val="007E80"/>
                </a:gs>
                <a:gs pos="100000">
                  <a:srgbClr val="89FBE8"/>
                </a:gs>
              </a:gsLst>
              <a:lin ang="0" scaled="0"/>
            </a:gradFill>
            <a:ln>
              <a:noFill/>
            </a:ln>
          </p:spPr>
          <p:txBody>
            <a:bodyPr lIns="36000" tIns="36000" rIns="36000" bIns="36000" anchor="ctr" anchorCtr="0"/>
            <a:lstStyle/>
            <a:p>
              <a:pPr algn="ctr"/>
              <a:r>
                <a:rPr lang="es-CO" sz="1100" b="1" dirty="0">
                  <a:solidFill>
                    <a:schemeClr val="bg1"/>
                  </a:solidFill>
                  <a:latin typeface="Verdana" panose="020B0604030504040204" pitchFamily="34" charset="0"/>
                  <a:ea typeface="Verdana" panose="020B0604030504040204" pitchFamily="34" charset="0"/>
                </a:rPr>
                <a:t>Ecopetrol </a:t>
              </a:r>
              <a:r>
                <a:rPr lang="es-CO" sz="1100" dirty="0">
                  <a:solidFill>
                    <a:schemeClr val="bg1"/>
                  </a:solidFill>
                  <a:latin typeface="Verdana" panose="020B0604030504040204" pitchFamily="34" charset="0"/>
                  <a:ea typeface="Verdana" panose="020B0604030504040204" pitchFamily="34" charset="0"/>
                </a:rPr>
                <a:t>– 77,5%</a:t>
              </a:r>
            </a:p>
            <a:p>
              <a:pPr algn="ctr"/>
              <a:r>
                <a:rPr lang="es-CO" sz="1100" b="1" dirty="0">
                  <a:solidFill>
                    <a:schemeClr val="bg1"/>
                  </a:solidFill>
                  <a:latin typeface="Verdana" panose="020B0604030504040204" pitchFamily="34" charset="0"/>
                  <a:ea typeface="Verdana" panose="020B0604030504040204" pitchFamily="34" charset="0"/>
                </a:rPr>
                <a:t>Reficar </a:t>
              </a:r>
              <a:r>
                <a:rPr lang="es-CO" sz="1100" dirty="0">
                  <a:solidFill>
                    <a:schemeClr val="bg1"/>
                  </a:solidFill>
                  <a:latin typeface="Verdana" panose="020B0604030504040204" pitchFamily="34" charset="0"/>
                  <a:ea typeface="Verdana" panose="020B0604030504040204" pitchFamily="34" charset="0"/>
                </a:rPr>
                <a:t>– 18,4%</a:t>
              </a:r>
            </a:p>
            <a:p>
              <a:pPr algn="ctr"/>
              <a:r>
                <a:rPr lang="es-CO" sz="1100" b="1" dirty="0">
                  <a:solidFill>
                    <a:schemeClr val="bg1"/>
                  </a:solidFill>
                  <a:latin typeface="Verdana" panose="020B0604030504040204" pitchFamily="34" charset="0"/>
                  <a:ea typeface="Verdana" panose="020B0604030504040204" pitchFamily="34" charset="0"/>
                </a:rPr>
                <a:t>Esenttia S.A</a:t>
              </a:r>
              <a:r>
                <a:rPr lang="es-CO" sz="1100" dirty="0">
                  <a:solidFill>
                    <a:schemeClr val="bg1"/>
                  </a:solidFill>
                  <a:latin typeface="Verdana" panose="020B0604030504040204" pitchFamily="34" charset="0"/>
                  <a:ea typeface="Verdana" panose="020B0604030504040204" pitchFamily="34" charset="0"/>
                </a:rPr>
                <a:t>– 1,7%</a:t>
              </a:r>
            </a:p>
          </p:txBody>
        </p:sp>
        <p:sp>
          <p:nvSpPr>
            <p:cNvPr id="53" name="Google Shape;552;p24">
              <a:extLst>
                <a:ext uri="{FF2B5EF4-FFF2-40B4-BE49-F238E27FC236}">
                  <a16:creationId xmlns:a16="http://schemas.microsoft.com/office/drawing/2014/main" id="{5DF922F7-A3ED-7CE2-A965-90DE090FF57E}"/>
                </a:ext>
              </a:extLst>
            </p:cNvPr>
            <p:cNvSpPr>
              <a:spLocks noChangeAspect="1"/>
            </p:cNvSpPr>
            <p:nvPr/>
          </p:nvSpPr>
          <p:spPr>
            <a:xfrm>
              <a:off x="7017231" y="6003685"/>
              <a:ext cx="1684499" cy="684000"/>
            </a:xfrm>
            <a:prstGeom prst="roundRect">
              <a:avLst/>
            </a:prstGeom>
            <a:gradFill>
              <a:gsLst>
                <a:gs pos="7000">
                  <a:srgbClr val="5AD999"/>
                </a:gs>
                <a:gs pos="100000">
                  <a:srgbClr val="BEED80"/>
                </a:gs>
              </a:gsLst>
              <a:lin ang="0" scaled="0"/>
            </a:gradFill>
            <a:ln>
              <a:noFill/>
            </a:ln>
          </p:spPr>
          <p:txBody>
            <a:bodyPr lIns="36000" tIns="36000" rIns="36000" bIns="36000"/>
            <a:lstStyle/>
            <a:p>
              <a:pPr algn="ctr"/>
              <a:r>
                <a:rPr lang="es-CO" sz="1100" b="1" dirty="0">
                  <a:solidFill>
                    <a:srgbClr val="453C5C"/>
                  </a:solidFill>
                  <a:latin typeface="Verdana" panose="020B0604030504040204" pitchFamily="34" charset="0"/>
                </a:rPr>
                <a:t>FLA </a:t>
              </a:r>
              <a:r>
                <a:rPr lang="es-CO" sz="1100" dirty="0">
                  <a:solidFill>
                    <a:srgbClr val="453C5C"/>
                  </a:solidFill>
                  <a:latin typeface="Verdana" panose="020B0604030504040204" pitchFamily="34" charset="0"/>
                </a:rPr>
                <a:t>– 41,3%</a:t>
              </a:r>
            </a:p>
            <a:p>
              <a:pPr algn="ctr"/>
              <a:r>
                <a:rPr lang="es-CO" sz="1100" b="1" dirty="0">
                  <a:solidFill>
                    <a:srgbClr val="453C5C"/>
                  </a:solidFill>
                  <a:latin typeface="Verdana" panose="020B0604030504040204" pitchFamily="34" charset="0"/>
                </a:rPr>
                <a:t>ILC</a:t>
              </a:r>
              <a:r>
                <a:rPr lang="es-CO" sz="1100" dirty="0">
                  <a:solidFill>
                    <a:srgbClr val="453C5C"/>
                  </a:solidFill>
                  <a:latin typeface="Verdana" panose="020B0604030504040204" pitchFamily="34" charset="0"/>
                </a:rPr>
                <a:t> – 21,1%</a:t>
              </a:r>
            </a:p>
            <a:p>
              <a:pPr algn="ctr"/>
              <a:r>
                <a:rPr lang="es-CO" sz="1100" b="1" dirty="0">
                  <a:solidFill>
                    <a:srgbClr val="453C5C"/>
                  </a:solidFill>
                  <a:latin typeface="Verdana" panose="020B0604030504040204" pitchFamily="34" charset="0"/>
                </a:rPr>
                <a:t>ILV</a:t>
              </a:r>
              <a:r>
                <a:rPr lang="es-CO" sz="1100" dirty="0">
                  <a:solidFill>
                    <a:srgbClr val="453C5C"/>
                  </a:solidFill>
                  <a:latin typeface="Verdana" panose="020B0604030504040204" pitchFamily="34" charset="0"/>
                </a:rPr>
                <a:t>– 8,8%</a:t>
              </a:r>
            </a:p>
          </p:txBody>
        </p:sp>
      </p:grpSp>
      <p:cxnSp>
        <p:nvCxnSpPr>
          <p:cNvPr id="55" name="Conector recto 54">
            <a:extLst>
              <a:ext uri="{FF2B5EF4-FFF2-40B4-BE49-F238E27FC236}">
                <a16:creationId xmlns:a16="http://schemas.microsoft.com/office/drawing/2014/main" id="{0650F128-96BF-ABBA-62A7-2299DA56757C}"/>
              </a:ext>
            </a:extLst>
          </p:cNvPr>
          <p:cNvCxnSpPr>
            <a:cxnSpLocks/>
          </p:cNvCxnSpPr>
          <p:nvPr/>
        </p:nvCxnSpPr>
        <p:spPr>
          <a:xfrm>
            <a:off x="4619448" y="541415"/>
            <a:ext cx="0" cy="5760000"/>
          </a:xfrm>
          <a:prstGeom prst="line">
            <a:avLst/>
          </a:prstGeom>
          <a:ln w="12700">
            <a:solidFill>
              <a:srgbClr val="F63700"/>
            </a:solidFill>
            <a:prstDash val="sysDash"/>
          </a:ln>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a16="http://schemas.microsoft.com/office/drawing/2014/main" id="{A44F2E9B-2633-3159-DF86-417C9425F79E}"/>
              </a:ext>
            </a:extLst>
          </p:cNvPr>
          <p:cNvSpPr txBox="1"/>
          <p:nvPr/>
        </p:nvSpPr>
        <p:spPr>
          <a:xfrm>
            <a:off x="4788619" y="4728023"/>
            <a:ext cx="4166807" cy="245058"/>
          </a:xfrm>
          <a:prstGeom prst="rect">
            <a:avLst/>
          </a:prstGeom>
          <a:solidFill>
            <a:schemeClr val="bg1">
              <a:lumMod val="85000"/>
            </a:schemeClr>
          </a:solidFill>
        </p:spPr>
        <p:txBody>
          <a:bodyPr wrap="square" tIns="36000" bIns="36000">
            <a:spAutoFit/>
          </a:bodyPr>
          <a:lstStyle/>
          <a:p>
            <a:pPr algn="ctr"/>
            <a:r>
              <a:rPr lang="es-ES" sz="1120" b="1" spc="100" dirty="0">
                <a:solidFill>
                  <a:srgbClr val="453C5C"/>
                </a:solidFill>
                <a:latin typeface="Verdana" panose="020B0604030504040204" pitchFamily="34" charset="0"/>
              </a:rPr>
              <a:t>Entidades que reportan los mayores saldos</a:t>
            </a:r>
            <a:endParaRPr lang="es-CO" sz="1120" b="1" spc="100" dirty="0">
              <a:solidFill>
                <a:srgbClr val="453C5C"/>
              </a:solidFill>
            </a:endParaRPr>
          </a:p>
        </p:txBody>
      </p:sp>
      <p:sp>
        <p:nvSpPr>
          <p:cNvPr id="24" name="CuadroTexto 23">
            <a:extLst>
              <a:ext uri="{FF2B5EF4-FFF2-40B4-BE49-F238E27FC236}">
                <a16:creationId xmlns:a16="http://schemas.microsoft.com/office/drawing/2014/main" id="{3C642155-3C21-E561-90BC-043FC4BFC036}"/>
              </a:ext>
            </a:extLst>
          </p:cNvPr>
          <p:cNvSpPr txBox="1"/>
          <p:nvPr/>
        </p:nvSpPr>
        <p:spPr>
          <a:xfrm>
            <a:off x="4843069" y="122243"/>
            <a:ext cx="4133120" cy="938719"/>
          </a:xfrm>
          <a:prstGeom prst="rect">
            <a:avLst/>
          </a:prstGeom>
          <a:gradFill>
            <a:gsLst>
              <a:gs pos="92000">
                <a:srgbClr val="F6F6F6"/>
              </a:gs>
              <a:gs pos="2000">
                <a:schemeClr val="bg1"/>
              </a:gs>
            </a:gsLst>
            <a:lin ang="5400000" scaled="1"/>
          </a:gradFill>
        </p:spPr>
        <p:txBody>
          <a:bodyPr wrap="square">
            <a:spAutoFit/>
          </a:bodyPr>
          <a:lstStyle>
            <a:defPPr marR="0" lvl="0" algn="l" rtl="0">
              <a:lnSpc>
                <a:spcPct val="100000"/>
              </a:lnSpc>
              <a:spcBef>
                <a:spcPts val="0"/>
              </a:spcBef>
              <a:spcAft>
                <a:spcPts val="0"/>
              </a:spcAft>
            </a:defPPr>
            <a:lvl1pPr>
              <a:defRPr sz="1081">
                <a:solidFill>
                  <a:srgbClr val="453C5C"/>
                </a:solidFill>
                <a:latin typeface="Verdana" panose="020B0604030504040204" pitchFamily="34" charset="0"/>
                <a:ea typeface="Verdana" panose="020B0604030504040204" pitchFamily="34" charset="0"/>
              </a:defRPr>
            </a:lvl1pPr>
          </a:lstStyle>
          <a:p>
            <a:pPr algn="just"/>
            <a:r>
              <a:rPr lang="es-ES" sz="1100" dirty="0"/>
              <a:t>La cuenta </a:t>
            </a:r>
            <a:r>
              <a:rPr lang="es-ES" sz="1100" b="1" dirty="0">
                <a:solidFill>
                  <a:srgbClr val="FB6900"/>
                </a:solidFill>
              </a:rPr>
              <a:t>Bienes producidos </a:t>
            </a:r>
            <a:r>
              <a:rPr lang="es-ES" sz="1100" dirty="0">
                <a:solidFill>
                  <a:srgbClr val="453C5C"/>
                </a:solidFill>
                <a:latin typeface="Verdana" panose="020B0604030504040204" pitchFamily="34" charset="0"/>
                <a:ea typeface="Verdana" panose="020B0604030504040204" pitchFamily="34" charset="0"/>
              </a:rPr>
              <a:t>es la más representativa del grupo en el sector público, en el nivel nacional y en el nivel territorial. A continuación, se presentan los conceptos con mayores participaciones:</a:t>
            </a:r>
            <a:endParaRPr lang="es-CO" sz="1100" dirty="0"/>
          </a:p>
        </p:txBody>
      </p:sp>
      <p:pic>
        <p:nvPicPr>
          <p:cNvPr id="2" name="Imagen 1">
            <a:extLst>
              <a:ext uri="{FF2B5EF4-FFF2-40B4-BE49-F238E27FC236}">
                <a16:creationId xmlns:a16="http://schemas.microsoft.com/office/drawing/2014/main" id="{0C3EB4B3-A7DC-3209-155A-76F40FFBE9A2}"/>
              </a:ext>
            </a:extLst>
          </p:cNvPr>
          <p:cNvPicPr>
            <a:picLocks noChangeAspect="1"/>
          </p:cNvPicPr>
          <p:nvPr/>
        </p:nvPicPr>
        <p:blipFill>
          <a:blip r:embed="rId2"/>
          <a:stretch>
            <a:fillRect/>
          </a:stretch>
        </p:blipFill>
        <p:spPr>
          <a:xfrm>
            <a:off x="-852493" y="989466"/>
            <a:ext cx="6165603" cy="3060000"/>
          </a:xfrm>
          <a:prstGeom prst="rect">
            <a:avLst/>
          </a:prstGeom>
        </p:spPr>
      </p:pic>
      <p:grpSp>
        <p:nvGrpSpPr>
          <p:cNvPr id="3" name="Grupo 2">
            <a:extLst>
              <a:ext uri="{FF2B5EF4-FFF2-40B4-BE49-F238E27FC236}">
                <a16:creationId xmlns:a16="http://schemas.microsoft.com/office/drawing/2014/main" id="{9A51121A-4A51-4BB8-97D1-435173E61A58}"/>
              </a:ext>
            </a:extLst>
          </p:cNvPr>
          <p:cNvGrpSpPr/>
          <p:nvPr/>
        </p:nvGrpSpPr>
        <p:grpSpPr>
          <a:xfrm>
            <a:off x="-82410" y="4646114"/>
            <a:ext cx="4860000" cy="2304000"/>
            <a:chOff x="33732" y="0"/>
            <a:chExt cx="5826357" cy="2560696"/>
          </a:xfrm>
        </p:grpSpPr>
        <p:grpSp>
          <p:nvGrpSpPr>
            <p:cNvPr id="4" name="Grupo 3">
              <a:extLst>
                <a:ext uri="{FF2B5EF4-FFF2-40B4-BE49-F238E27FC236}">
                  <a16:creationId xmlns:a16="http://schemas.microsoft.com/office/drawing/2014/main" id="{930B53C0-6BDD-84F4-8AD2-D3F3BFF00E12}"/>
                </a:ext>
              </a:extLst>
            </p:cNvPr>
            <p:cNvGrpSpPr/>
            <p:nvPr/>
          </p:nvGrpSpPr>
          <p:grpSpPr>
            <a:xfrm>
              <a:off x="33732" y="0"/>
              <a:ext cx="5826357" cy="2560696"/>
              <a:chOff x="35130" y="0"/>
              <a:chExt cx="6068003" cy="2870912"/>
            </a:xfrm>
          </p:grpSpPr>
          <p:graphicFrame>
            <p:nvGraphicFramePr>
              <p:cNvPr id="25" name="Gráfico 24">
                <a:extLst>
                  <a:ext uri="{FF2B5EF4-FFF2-40B4-BE49-F238E27FC236}">
                    <a16:creationId xmlns:a16="http://schemas.microsoft.com/office/drawing/2014/main" id="{F5EE78EA-ABC6-313C-A7FA-36CD1D67D916}"/>
                  </a:ext>
                </a:extLst>
              </p:cNvPr>
              <p:cNvGraphicFramePr/>
              <p:nvPr>
                <p:extLst>
                  <p:ext uri="{D42A27DB-BD31-4B8C-83A1-F6EECF244321}">
                    <p14:modId xmlns:p14="http://schemas.microsoft.com/office/powerpoint/2010/main" val="3509862160"/>
                  </p:ext>
                </p:extLst>
              </p:nvPr>
            </p:nvGraphicFramePr>
            <p:xfrm>
              <a:off x="35130" y="0"/>
              <a:ext cx="6068003" cy="2870912"/>
            </p:xfrm>
            <a:graphic>
              <a:graphicData uri="http://schemas.openxmlformats.org/drawingml/2006/chart">
                <c:chart xmlns:c="http://schemas.openxmlformats.org/drawingml/2006/chart" xmlns:r="http://schemas.openxmlformats.org/officeDocument/2006/relationships" r:id="rId3"/>
              </a:graphicData>
            </a:graphic>
          </p:graphicFrame>
          <p:sp>
            <p:nvSpPr>
              <p:cNvPr id="26" name="CuadroTexto 9">
                <a:extLst>
                  <a:ext uri="{FF2B5EF4-FFF2-40B4-BE49-F238E27FC236}">
                    <a16:creationId xmlns:a16="http://schemas.microsoft.com/office/drawing/2014/main" id="{AB1881E6-8EEF-2F1D-3516-FDA6CC512F65}"/>
                  </a:ext>
                </a:extLst>
              </p:cNvPr>
              <p:cNvSpPr txBox="1"/>
              <p:nvPr/>
            </p:nvSpPr>
            <p:spPr>
              <a:xfrm>
                <a:off x="310480" y="2528115"/>
                <a:ext cx="798500" cy="20161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grpSp>
        <p:sp>
          <p:nvSpPr>
            <p:cNvPr id="5" name="CuadroTexto 3">
              <a:extLst>
                <a:ext uri="{FF2B5EF4-FFF2-40B4-BE49-F238E27FC236}">
                  <a16:creationId xmlns:a16="http://schemas.microsoft.com/office/drawing/2014/main" id="{CA65D8FA-1442-887B-6C35-A4515639CF7B}"/>
                </a:ext>
              </a:extLst>
            </p:cNvPr>
            <p:cNvSpPr txBox="1"/>
            <p:nvPr/>
          </p:nvSpPr>
          <p:spPr>
            <a:xfrm>
              <a:off x="1024464" y="2254853"/>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a:solidFill>
                  <a:schemeClr val="bg1">
                    <a:lumMod val="25000"/>
                  </a:schemeClr>
                </a:solidFill>
                <a:latin typeface="Verdana" panose="020B0604030504040204" pitchFamily="34" charset="0"/>
                <a:ea typeface="Verdana" panose="020B0604030504040204" pitchFamily="34" charset="0"/>
              </a:endParaRPr>
            </a:p>
          </p:txBody>
        </p:sp>
        <p:sp>
          <p:nvSpPr>
            <p:cNvPr id="6" name="CuadroTexto 4">
              <a:extLst>
                <a:ext uri="{FF2B5EF4-FFF2-40B4-BE49-F238E27FC236}">
                  <a16:creationId xmlns:a16="http://schemas.microsoft.com/office/drawing/2014/main" id="{82FC371D-ED9A-0C98-DC6E-E138E6EAD9F6}"/>
                </a:ext>
              </a:extLst>
            </p:cNvPr>
            <p:cNvSpPr txBox="1"/>
            <p:nvPr/>
          </p:nvSpPr>
          <p:spPr>
            <a:xfrm>
              <a:off x="2250150" y="2249801"/>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a:solidFill>
                  <a:schemeClr val="bg1">
                    <a:lumMod val="25000"/>
                  </a:schemeClr>
                </a:solidFill>
                <a:latin typeface="Verdana" panose="020B0604030504040204" pitchFamily="34" charset="0"/>
                <a:ea typeface="Verdana" panose="020B0604030504040204" pitchFamily="34" charset="0"/>
              </a:endParaRPr>
            </a:p>
          </p:txBody>
        </p:sp>
        <p:sp>
          <p:nvSpPr>
            <p:cNvPr id="9" name="CuadroTexto 5">
              <a:extLst>
                <a:ext uri="{FF2B5EF4-FFF2-40B4-BE49-F238E27FC236}">
                  <a16:creationId xmlns:a16="http://schemas.microsoft.com/office/drawing/2014/main" id="{DBB57D20-77A2-BA45-9620-7FAB42391E9E}"/>
                </a:ext>
              </a:extLst>
            </p:cNvPr>
            <p:cNvSpPr txBox="1"/>
            <p:nvPr/>
          </p:nvSpPr>
          <p:spPr>
            <a:xfrm>
              <a:off x="4127634" y="2254034"/>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FFA827AE-EB4A-489A-9096-42A6ABCD3382}" type="TxLink">
                <a:rPr lang="en-US" sz="700" b="0" i="0" u="none" strike="noStrike">
                  <a:solidFill>
                    <a:schemeClr val="bg1">
                      <a:lumMod val="25000"/>
                    </a:schemeClr>
                  </a:solidFill>
                  <a:latin typeface="Verdana"/>
                  <a:ea typeface="Verdana"/>
                </a:rPr>
                <a:pPr algn="ctr"/>
                <a:t>Sep_2024</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10" name="CuadroTexto 6">
              <a:extLst>
                <a:ext uri="{FF2B5EF4-FFF2-40B4-BE49-F238E27FC236}">
                  <a16:creationId xmlns:a16="http://schemas.microsoft.com/office/drawing/2014/main" id="{9A862869-7CEA-E935-3C67-FEB9BD4CF0C4}"/>
                </a:ext>
              </a:extLst>
            </p:cNvPr>
            <p:cNvSpPr txBox="1"/>
            <p:nvPr/>
          </p:nvSpPr>
          <p:spPr>
            <a:xfrm>
              <a:off x="2938067" y="2244749"/>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sp>
          <p:nvSpPr>
            <p:cNvPr id="11" name="CuadroTexto 7">
              <a:extLst>
                <a:ext uri="{FF2B5EF4-FFF2-40B4-BE49-F238E27FC236}">
                  <a16:creationId xmlns:a16="http://schemas.microsoft.com/office/drawing/2014/main" id="{03E45C7F-BB98-373C-3D2F-B72E8B375BCC}"/>
                </a:ext>
              </a:extLst>
            </p:cNvPr>
            <p:cNvSpPr txBox="1"/>
            <p:nvPr/>
          </p:nvSpPr>
          <p:spPr>
            <a:xfrm>
              <a:off x="4847300" y="2243452"/>
              <a:ext cx="766701" cy="17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B67A2BA1-46DF-4B8F-95A5-3EA3CACDF768}" type="TxLink">
                <a:rPr lang="en-US" sz="700" b="0" i="0" u="none" strike="noStrike">
                  <a:solidFill>
                    <a:schemeClr val="bg1">
                      <a:lumMod val="25000"/>
                    </a:schemeClr>
                  </a:solidFill>
                  <a:latin typeface="Verdana"/>
                  <a:ea typeface="Verdana"/>
                </a:rPr>
                <a:pPr algn="ctr"/>
                <a:t>Sep_2023</a:t>
              </a:fld>
              <a:endParaRPr lang="es-CO" sz="700" b="0" dirty="0">
                <a:solidFill>
                  <a:schemeClr val="bg1">
                    <a:lumMod val="25000"/>
                  </a:schemeClr>
                </a:solidFill>
                <a:latin typeface="Verdana" panose="020B0604030504040204" pitchFamily="34" charset="0"/>
                <a:ea typeface="Verdana" panose="020B0604030504040204" pitchFamily="34" charset="0"/>
              </a:endParaRPr>
            </a:p>
          </p:txBody>
        </p:sp>
      </p:grpSp>
      <p:grpSp>
        <p:nvGrpSpPr>
          <p:cNvPr id="27" name="Grupo 26">
            <a:extLst>
              <a:ext uri="{FF2B5EF4-FFF2-40B4-BE49-F238E27FC236}">
                <a16:creationId xmlns:a16="http://schemas.microsoft.com/office/drawing/2014/main" id="{B7BD3EED-7072-41CB-8C08-02EBBCCF2270}"/>
              </a:ext>
            </a:extLst>
          </p:cNvPr>
          <p:cNvGrpSpPr/>
          <p:nvPr/>
        </p:nvGrpSpPr>
        <p:grpSpPr>
          <a:xfrm>
            <a:off x="4783694" y="1135826"/>
            <a:ext cx="4190999" cy="3396440"/>
            <a:chOff x="0" y="0"/>
            <a:chExt cx="4244381" cy="3393820"/>
          </a:xfrm>
        </p:grpSpPr>
        <p:grpSp>
          <p:nvGrpSpPr>
            <p:cNvPr id="28" name="Grupo 27">
              <a:extLst>
                <a:ext uri="{FF2B5EF4-FFF2-40B4-BE49-F238E27FC236}">
                  <a16:creationId xmlns:a16="http://schemas.microsoft.com/office/drawing/2014/main" id="{A1F6F003-1438-3001-AA90-0FECFFA1C966}"/>
                </a:ext>
              </a:extLst>
            </p:cNvPr>
            <p:cNvGrpSpPr/>
            <p:nvPr/>
          </p:nvGrpSpPr>
          <p:grpSpPr>
            <a:xfrm>
              <a:off x="0" y="62861"/>
              <a:ext cx="869995" cy="3330959"/>
              <a:chOff x="0" y="62861"/>
              <a:chExt cx="871765" cy="3295467"/>
            </a:xfrm>
          </p:grpSpPr>
          <p:grpSp>
            <p:nvGrpSpPr>
              <p:cNvPr id="165" name="Grupo 164">
                <a:extLst>
                  <a:ext uri="{FF2B5EF4-FFF2-40B4-BE49-F238E27FC236}">
                    <a16:creationId xmlns:a16="http://schemas.microsoft.com/office/drawing/2014/main" id="{BA1F215C-22C2-E0A1-4CC6-65EBD71C1D69}"/>
                  </a:ext>
                </a:extLst>
              </p:cNvPr>
              <p:cNvGrpSpPr/>
              <p:nvPr/>
            </p:nvGrpSpPr>
            <p:grpSpPr>
              <a:xfrm>
                <a:off x="9516" y="62861"/>
                <a:ext cx="862249" cy="3295467"/>
                <a:chOff x="9516" y="62861"/>
                <a:chExt cx="862249" cy="3295467"/>
              </a:xfrm>
            </p:grpSpPr>
            <p:grpSp>
              <p:nvGrpSpPr>
                <p:cNvPr id="169" name="Grupo 168">
                  <a:extLst>
                    <a:ext uri="{FF2B5EF4-FFF2-40B4-BE49-F238E27FC236}">
                      <a16:creationId xmlns:a16="http://schemas.microsoft.com/office/drawing/2014/main" id="{E8749A73-AAEF-49DB-4685-4FDACCE13807}"/>
                    </a:ext>
                  </a:extLst>
                </p:cNvPr>
                <p:cNvGrpSpPr/>
                <p:nvPr/>
              </p:nvGrpSpPr>
              <p:grpSpPr>
                <a:xfrm>
                  <a:off x="9516" y="62861"/>
                  <a:ext cx="862249" cy="3295467"/>
                  <a:chOff x="9516" y="62861"/>
                  <a:chExt cx="860459" cy="3360780"/>
                </a:xfrm>
              </p:grpSpPr>
              <p:sp>
                <p:nvSpPr>
                  <p:cNvPr id="173" name="Rectángulo 172">
                    <a:extLst>
                      <a:ext uri="{FF2B5EF4-FFF2-40B4-BE49-F238E27FC236}">
                        <a16:creationId xmlns:a16="http://schemas.microsoft.com/office/drawing/2014/main" id="{51ADDA7D-79A4-240E-3C42-7D6AE793E723}"/>
                      </a:ext>
                    </a:extLst>
                  </p:cNvPr>
                  <p:cNvSpPr/>
                  <p:nvPr/>
                </p:nvSpPr>
                <p:spPr>
                  <a:xfrm>
                    <a:off x="72872" y="74293"/>
                    <a:ext cx="562051" cy="702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Sector Público</a:t>
                    </a:r>
                  </a:p>
                </p:txBody>
              </p:sp>
              <p:sp>
                <p:nvSpPr>
                  <p:cNvPr id="174" name="Rectángulo 173">
                    <a:extLst>
                      <a:ext uri="{FF2B5EF4-FFF2-40B4-BE49-F238E27FC236}">
                        <a16:creationId xmlns:a16="http://schemas.microsoft.com/office/drawing/2014/main" id="{DE0D263C-786B-5399-D104-7D969E6BDCFC}"/>
                      </a:ext>
                    </a:extLst>
                  </p:cNvPr>
                  <p:cNvSpPr/>
                  <p:nvPr/>
                </p:nvSpPr>
                <p:spPr>
                  <a:xfrm>
                    <a:off x="72870" y="806318"/>
                    <a:ext cx="562052" cy="3240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5F7230E2-90B5-4173-A9A3-8B74383935BA}"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90,1%</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75" name="Elipse 174">
                    <a:extLst>
                      <a:ext uri="{FF2B5EF4-FFF2-40B4-BE49-F238E27FC236}">
                        <a16:creationId xmlns:a16="http://schemas.microsoft.com/office/drawing/2014/main" id="{AD956A21-E000-ECB7-2BAC-CE5E0F149526}"/>
                      </a:ext>
                    </a:extLst>
                  </p:cNvPr>
                  <p:cNvSpPr/>
                  <p:nvPr/>
                </p:nvSpPr>
                <p:spPr>
                  <a:xfrm>
                    <a:off x="72872" y="74292"/>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6" name="Elipse 175">
                    <a:extLst>
                      <a:ext uri="{FF2B5EF4-FFF2-40B4-BE49-F238E27FC236}">
                        <a16:creationId xmlns:a16="http://schemas.microsoft.com/office/drawing/2014/main" id="{9788128E-AC52-9302-7E82-45D08120906F}"/>
                      </a:ext>
                    </a:extLst>
                  </p:cNvPr>
                  <p:cNvSpPr/>
                  <p:nvPr/>
                </p:nvSpPr>
                <p:spPr>
                  <a:xfrm>
                    <a:off x="9516" y="116204"/>
                    <a:ext cx="562051"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7" name="Elipse 176">
                    <a:extLst>
                      <a:ext uri="{FF2B5EF4-FFF2-40B4-BE49-F238E27FC236}">
                        <a16:creationId xmlns:a16="http://schemas.microsoft.com/office/drawing/2014/main" id="{A4BA8A3D-D3C5-C000-40BF-BB7522BCB7B2}"/>
                      </a:ext>
                    </a:extLst>
                  </p:cNvPr>
                  <p:cNvSpPr/>
                  <p:nvPr/>
                </p:nvSpPr>
                <p:spPr>
                  <a:xfrm>
                    <a:off x="32895" y="62861"/>
                    <a:ext cx="576000" cy="664396"/>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8" name="Rectángulo 177">
                    <a:extLst>
                      <a:ext uri="{FF2B5EF4-FFF2-40B4-BE49-F238E27FC236}">
                        <a16:creationId xmlns:a16="http://schemas.microsoft.com/office/drawing/2014/main" id="{6A79656D-ADB2-3A21-1E29-911465923560}"/>
                      </a:ext>
                    </a:extLst>
                  </p:cNvPr>
                  <p:cNvSpPr/>
                  <p:nvPr/>
                </p:nvSpPr>
                <p:spPr>
                  <a:xfrm>
                    <a:off x="653975" y="74290"/>
                    <a:ext cx="216000" cy="1054800"/>
                  </a:xfrm>
                  <a:prstGeom prst="rect">
                    <a:avLst/>
                  </a:prstGeom>
                  <a:solidFill>
                    <a:srgbClr val="FD6A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72000" tIns="0" rIns="72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84461BA6-39FB-4F4D-85BB-E0BC91D82F53}"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$ 91.950,7 </a:t>
                    </a:fld>
                    <a:endParaRPr lang="es-CO" sz="10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79" name="Rectángulo 178">
                    <a:extLst>
                      <a:ext uri="{FF2B5EF4-FFF2-40B4-BE49-F238E27FC236}">
                        <a16:creationId xmlns:a16="http://schemas.microsoft.com/office/drawing/2014/main" id="{E171DE2F-BA48-A92C-DFD0-AEFF1FDA126B}"/>
                      </a:ext>
                    </a:extLst>
                  </p:cNvPr>
                  <p:cNvSpPr/>
                  <p:nvPr/>
                </p:nvSpPr>
                <p:spPr>
                  <a:xfrm>
                    <a:off x="64940" y="1221102"/>
                    <a:ext cx="562051" cy="7020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3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Nacional</a:t>
                    </a:r>
                  </a:p>
                </p:txBody>
              </p:sp>
              <p:sp>
                <p:nvSpPr>
                  <p:cNvPr id="180" name="Rectángulo 179">
                    <a:extLst>
                      <a:ext uri="{FF2B5EF4-FFF2-40B4-BE49-F238E27FC236}">
                        <a16:creationId xmlns:a16="http://schemas.microsoft.com/office/drawing/2014/main" id="{E706EBDC-EA2B-2F3C-9AB5-E0F83DE9E45D}"/>
                      </a:ext>
                    </a:extLst>
                  </p:cNvPr>
                  <p:cNvSpPr/>
                  <p:nvPr/>
                </p:nvSpPr>
                <p:spPr>
                  <a:xfrm>
                    <a:off x="649210" y="1221099"/>
                    <a:ext cx="216000" cy="1054800"/>
                  </a:xfrm>
                  <a:prstGeom prst="rect">
                    <a:avLst/>
                  </a:prstGeom>
                  <a:solidFill>
                    <a:srgbClr val="007E8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A1EE9516-FF4D-4B87-A903-9B0B65E8F72C}"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$ 90.962,7 </a:t>
                    </a:fld>
                    <a:endParaRPr lang="es-CO" sz="10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1" name="Rectángulo 180">
                    <a:extLst>
                      <a:ext uri="{FF2B5EF4-FFF2-40B4-BE49-F238E27FC236}">
                        <a16:creationId xmlns:a16="http://schemas.microsoft.com/office/drawing/2014/main" id="{A31E229B-C301-1441-BF02-F4DAF54E61B2}"/>
                      </a:ext>
                    </a:extLst>
                  </p:cNvPr>
                  <p:cNvSpPr/>
                  <p:nvPr/>
                </p:nvSpPr>
                <p:spPr>
                  <a:xfrm>
                    <a:off x="68108" y="2370854"/>
                    <a:ext cx="562051" cy="702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O" sz="920">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Nivel Territorial</a:t>
                    </a:r>
                  </a:p>
                </p:txBody>
              </p:sp>
              <p:sp>
                <p:nvSpPr>
                  <p:cNvPr id="182" name="Rectángulo 181">
                    <a:extLst>
                      <a:ext uri="{FF2B5EF4-FFF2-40B4-BE49-F238E27FC236}">
                        <a16:creationId xmlns:a16="http://schemas.microsoft.com/office/drawing/2014/main" id="{83CC1687-B19B-FCEF-B202-14F92AF3A8D2}"/>
                      </a:ext>
                    </a:extLst>
                  </p:cNvPr>
                  <p:cNvSpPr/>
                  <p:nvPr/>
                </p:nvSpPr>
                <p:spPr>
                  <a:xfrm>
                    <a:off x="68108" y="3099641"/>
                    <a:ext cx="562052" cy="324000"/>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4F228027-E622-465F-B20A-712302D4377F}" type="TxLink">
                      <a:rPr lang="en-US" sz="1100" b="0" i="0" u="none" strike="noStrike">
                        <a:solidFill>
                          <a:srgbClr val="FFFFFF"/>
                        </a:solidFill>
                        <a:effectLst>
                          <a:outerShdw blurRad="50800" dist="38100" dir="5400000" algn="t" rotWithShape="0">
                            <a:prstClr val="black">
                              <a:alpha val="40000"/>
                            </a:prstClr>
                          </a:outerShdw>
                        </a:effectLst>
                        <a:latin typeface="Verdana"/>
                        <a:ea typeface="Verdana"/>
                        <a:cs typeface="Verdana"/>
                      </a:rPr>
                      <a:pPr algn="ctr"/>
                      <a:t>91,1%</a:t>
                    </a:fld>
                    <a:endParaRPr lang="es-CO" sz="1180" b="0">
                      <a:solidFill>
                        <a:srgbClr val="FFFFFF"/>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183" name="Rectángulo 182">
                    <a:extLst>
                      <a:ext uri="{FF2B5EF4-FFF2-40B4-BE49-F238E27FC236}">
                        <a16:creationId xmlns:a16="http://schemas.microsoft.com/office/drawing/2014/main" id="{A6AB2906-7EE7-5777-AF02-92BC8D16A6B4}"/>
                      </a:ext>
                    </a:extLst>
                  </p:cNvPr>
                  <p:cNvSpPr/>
                  <p:nvPr/>
                </p:nvSpPr>
                <p:spPr>
                  <a:xfrm>
                    <a:off x="649211" y="2367615"/>
                    <a:ext cx="216000" cy="1054801"/>
                  </a:xfrm>
                  <a:prstGeom prst="rect">
                    <a:avLst/>
                  </a:prstGeom>
                  <a:solidFill>
                    <a:srgbClr val="5AD99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fld id="{3E1F18DA-384A-4F88-A61A-2D0003F5E5CE}" type="TxLink">
                      <a:rPr lang="en-US" sz="1000" b="1" i="0" u="none" strike="noStrike">
                        <a:solidFill>
                          <a:srgbClr val="FFFFFF"/>
                        </a:solidFill>
                        <a:effectLst>
                          <a:outerShdw blurRad="50800" dist="38100" dir="2700000" algn="tl" rotWithShape="0">
                            <a:prstClr val="black">
                              <a:alpha val="40000"/>
                            </a:prstClr>
                          </a:outerShdw>
                        </a:effectLst>
                        <a:latin typeface="Verdana"/>
                        <a:ea typeface="Verdana"/>
                        <a:cs typeface="Verdana"/>
                      </a:rPr>
                      <a:pPr algn="ctr"/>
                      <a:t> $ 988,0 </a:t>
                    </a:fld>
                    <a:endParaRPr lang="es-CO" sz="400" b="1">
                      <a:solidFill>
                        <a:srgbClr val="FFFFFF"/>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
                <p:nvSpPr>
                  <p:cNvPr id="184" name="Rectángulo 183">
                    <a:extLst>
                      <a:ext uri="{FF2B5EF4-FFF2-40B4-BE49-F238E27FC236}">
                        <a16:creationId xmlns:a16="http://schemas.microsoft.com/office/drawing/2014/main" id="{7376DC38-E111-A573-01A8-E52AFEBE91B1}"/>
                      </a:ext>
                    </a:extLst>
                  </p:cNvPr>
                  <p:cNvSpPr/>
                  <p:nvPr/>
                </p:nvSpPr>
                <p:spPr>
                  <a:xfrm>
                    <a:off x="68103" y="1952830"/>
                    <a:ext cx="562052" cy="32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rtl="0">
                      <a:lnSpc>
                        <a:spcPct val="100000"/>
                      </a:lnSpc>
                      <a:spcBef>
                        <a:spcPts val="0"/>
                      </a:spcBef>
                      <a:spcAft>
                        <a:spcPts val="0"/>
                      </a:spcAft>
                      <a:buClr>
                        <a:srgbClr val="000000"/>
                      </a:buClr>
                      <a:buFont typeface="Arial"/>
                    </a:pPr>
                    <a:fld id="{0EB472D6-ECB8-46FC-832F-2C4142DF48E5}" type="TxLink">
                      <a:rPr lang="en-US"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rPr>
                      <a:pPr marL="0" marR="0" indent="0" algn="ctr" rtl="0">
                        <a:lnSpc>
                          <a:spcPct val="100000"/>
                        </a:lnSpc>
                        <a:spcBef>
                          <a:spcPts val="0"/>
                        </a:spcBef>
                        <a:spcAft>
                          <a:spcPts val="0"/>
                        </a:spcAft>
                        <a:buClr>
                          <a:srgbClr val="000000"/>
                        </a:buClr>
                        <a:buFont typeface="Arial"/>
                      </a:pPr>
                      <a:t>90,1%</a:t>
                    </a:fld>
                    <a:endParaRPr lang="es-CO" sz="1100" b="0" i="0" u="none" strike="noStrike" cap="none">
                      <a:solidFill>
                        <a:srgbClr val="FFFFFF"/>
                      </a:solidFill>
                      <a:effectLst>
                        <a:outerShdw blurRad="50800" dist="38100" dir="5400000" algn="t" rotWithShape="0">
                          <a:prstClr val="black">
                            <a:alpha val="40000"/>
                          </a:prstClr>
                        </a:outerShdw>
                      </a:effectLst>
                      <a:latin typeface="Verdana"/>
                      <a:ea typeface="Verdana"/>
                      <a:cs typeface="Verdana"/>
                      <a:sym typeface="Arial"/>
                    </a:endParaRPr>
                  </a:p>
                </p:txBody>
              </p:sp>
            </p:grpSp>
            <p:sp>
              <p:nvSpPr>
                <p:cNvPr id="170" name="Elipse 169">
                  <a:extLst>
                    <a:ext uri="{FF2B5EF4-FFF2-40B4-BE49-F238E27FC236}">
                      <a16:creationId xmlns:a16="http://schemas.microsoft.com/office/drawing/2014/main" id="{148FA698-E987-5848-E999-106ABFD5FEEA}"/>
                    </a:ext>
                  </a:extLst>
                </p:cNvPr>
                <p:cNvSpPr/>
                <p:nvPr/>
              </p:nvSpPr>
              <p:spPr>
                <a:xfrm>
                  <a:off x="95242" y="1188494"/>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1" name="Elipse 170">
                  <a:extLst>
                    <a:ext uri="{FF2B5EF4-FFF2-40B4-BE49-F238E27FC236}">
                      <a16:creationId xmlns:a16="http://schemas.microsoft.com/office/drawing/2014/main" id="{C5510520-3F7E-3CBE-5FBE-20D7C341EE7B}"/>
                    </a:ext>
                  </a:extLst>
                </p:cNvPr>
                <p:cNvSpPr/>
                <p:nvPr/>
              </p:nvSpPr>
              <p:spPr>
                <a:xfrm>
                  <a:off x="31750" y="1229592"/>
                  <a:ext cx="563218"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72" name="Elipse 171">
                  <a:extLst>
                    <a:ext uri="{FF2B5EF4-FFF2-40B4-BE49-F238E27FC236}">
                      <a16:creationId xmlns:a16="http://schemas.microsoft.com/office/drawing/2014/main" id="{73CB230F-877E-EF12-8CE9-53937B076EA1}"/>
                    </a:ext>
                  </a:extLst>
                </p:cNvPr>
                <p:cNvSpPr/>
                <p:nvPr/>
              </p:nvSpPr>
              <p:spPr>
                <a:xfrm>
                  <a:off x="55185" y="1177290"/>
                  <a:ext cx="577197" cy="651484"/>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sp>
            <p:nvSpPr>
              <p:cNvPr id="166" name="Elipse 165">
                <a:extLst>
                  <a:ext uri="{FF2B5EF4-FFF2-40B4-BE49-F238E27FC236}">
                    <a16:creationId xmlns:a16="http://schemas.microsoft.com/office/drawing/2014/main" id="{6434FE05-06CA-0DE0-BB21-5F818670184C}"/>
                  </a:ext>
                </a:extLst>
              </p:cNvPr>
              <p:cNvSpPr/>
              <p:nvPr/>
            </p:nvSpPr>
            <p:spPr>
              <a:xfrm>
                <a:off x="63492" y="2302918"/>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67" name="Elipse 166">
                <a:extLst>
                  <a:ext uri="{FF2B5EF4-FFF2-40B4-BE49-F238E27FC236}">
                    <a16:creationId xmlns:a16="http://schemas.microsoft.com/office/drawing/2014/main" id="{A65E4EB1-3AE1-E14C-4E90-2AC2947EE78D}"/>
                  </a:ext>
                </a:extLst>
              </p:cNvPr>
              <p:cNvSpPr/>
              <p:nvPr/>
            </p:nvSpPr>
            <p:spPr>
              <a:xfrm>
                <a:off x="0" y="2344016"/>
                <a:ext cx="563219"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168" name="Elipse 167">
                <a:extLst>
                  <a:ext uri="{FF2B5EF4-FFF2-40B4-BE49-F238E27FC236}">
                    <a16:creationId xmlns:a16="http://schemas.microsoft.com/office/drawing/2014/main" id="{DEDEA039-BA30-7E6E-A57C-5EC699B8C249}"/>
                  </a:ext>
                </a:extLst>
              </p:cNvPr>
              <p:cNvSpPr/>
              <p:nvPr/>
            </p:nvSpPr>
            <p:spPr>
              <a:xfrm>
                <a:off x="23433" y="2291714"/>
                <a:ext cx="577197" cy="685800"/>
              </a:xfrm>
              <a:prstGeom prst="ellipse">
                <a:avLst/>
              </a:prstGeom>
              <a:noFill/>
              <a:ln w="63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pSp>
        <p:grpSp>
          <p:nvGrpSpPr>
            <p:cNvPr id="29" name="Grupo 28">
              <a:extLst>
                <a:ext uri="{FF2B5EF4-FFF2-40B4-BE49-F238E27FC236}">
                  <a16:creationId xmlns:a16="http://schemas.microsoft.com/office/drawing/2014/main" id="{265EA3E1-2424-6AB5-4A57-A6C3BB60A9E6}"/>
                </a:ext>
              </a:extLst>
            </p:cNvPr>
            <p:cNvGrpSpPr/>
            <p:nvPr/>
          </p:nvGrpSpPr>
          <p:grpSpPr>
            <a:xfrm>
              <a:off x="819931" y="0"/>
              <a:ext cx="3424450" cy="3379535"/>
              <a:chOff x="819931" y="0"/>
              <a:chExt cx="3424450" cy="3379535"/>
            </a:xfrm>
          </p:grpSpPr>
          <p:grpSp>
            <p:nvGrpSpPr>
              <p:cNvPr id="30" name="Grupo 29">
                <a:extLst>
                  <a:ext uri="{FF2B5EF4-FFF2-40B4-BE49-F238E27FC236}">
                    <a16:creationId xmlns:a16="http://schemas.microsoft.com/office/drawing/2014/main" id="{1172C0F7-9CE0-287A-4506-F504FFFDA07D}"/>
                  </a:ext>
                </a:extLst>
              </p:cNvPr>
              <p:cNvGrpSpPr/>
              <p:nvPr/>
            </p:nvGrpSpPr>
            <p:grpSpPr>
              <a:xfrm>
                <a:off x="831992" y="0"/>
                <a:ext cx="3369605" cy="1123082"/>
                <a:chOff x="831992" y="0"/>
                <a:chExt cx="3369605" cy="1123082"/>
              </a:xfrm>
            </p:grpSpPr>
            <p:grpSp>
              <p:nvGrpSpPr>
                <p:cNvPr id="149" name="Grupo 148">
                  <a:extLst>
                    <a:ext uri="{FF2B5EF4-FFF2-40B4-BE49-F238E27FC236}">
                      <a16:creationId xmlns:a16="http://schemas.microsoft.com/office/drawing/2014/main" id="{64E22EF5-5855-0FED-12DE-7EB9021B26A4}"/>
                    </a:ext>
                  </a:extLst>
                </p:cNvPr>
                <p:cNvGrpSpPr/>
                <p:nvPr/>
              </p:nvGrpSpPr>
              <p:grpSpPr>
                <a:xfrm>
                  <a:off x="831992" y="0"/>
                  <a:ext cx="3369605" cy="1123082"/>
                  <a:chOff x="831992" y="0"/>
                  <a:chExt cx="3375707" cy="1097605"/>
                </a:xfrm>
              </p:grpSpPr>
              <p:grpSp>
                <p:nvGrpSpPr>
                  <p:cNvPr id="153" name="Grupo 152">
                    <a:extLst>
                      <a:ext uri="{FF2B5EF4-FFF2-40B4-BE49-F238E27FC236}">
                        <a16:creationId xmlns:a16="http://schemas.microsoft.com/office/drawing/2014/main" id="{1B73504A-4907-68E1-2C33-7D948039AAB7}"/>
                      </a:ext>
                    </a:extLst>
                  </p:cNvPr>
                  <p:cNvGrpSpPr/>
                  <p:nvPr/>
                </p:nvGrpSpPr>
                <p:grpSpPr>
                  <a:xfrm>
                    <a:off x="831992" y="0"/>
                    <a:ext cx="1231405" cy="1097417"/>
                    <a:chOff x="831992" y="0"/>
                    <a:chExt cx="1231405" cy="1097417"/>
                  </a:xfrm>
                </p:grpSpPr>
                <p:sp>
                  <p:nvSpPr>
                    <p:cNvPr id="162" name="CuadroTexto 73">
                      <a:extLst>
                        <a:ext uri="{FF2B5EF4-FFF2-40B4-BE49-F238E27FC236}">
                          <a16:creationId xmlns:a16="http://schemas.microsoft.com/office/drawing/2014/main" id="{637D4A40-E2B2-0491-AD40-D132022E06F1}"/>
                        </a:ext>
                      </a:extLst>
                    </p:cNvPr>
                    <p:cNvSpPr txBox="1"/>
                    <p:nvPr/>
                  </p:nvSpPr>
                  <p:spPr>
                    <a:xfrm>
                      <a:off x="831992" y="0"/>
                      <a:ext cx="1231405"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B943E083-1C4C-4D81-AD1A-FC8C65EA41E2}" type="TxLink">
                        <a:rPr lang="en-US" sz="800" b="0" i="0" u="none" strike="noStrike" kern="1200">
                          <a:solidFill>
                            <a:srgbClr val="453C5C"/>
                          </a:solidFill>
                          <a:latin typeface="Verdana"/>
                          <a:ea typeface="Verdana"/>
                          <a:cs typeface="Verdana"/>
                        </a:rPr>
                        <a:pPr algn="ctr"/>
                        <a:t>Combustibles y otros derivados del petróleo</a:t>
                      </a:fld>
                      <a:endParaRPr lang="es-MX" sz="1050" kern="1200" dirty="0"/>
                    </a:p>
                  </p:txBody>
                </p:sp>
                <p:sp>
                  <p:nvSpPr>
                    <p:cNvPr id="163" name="CuadroTexto 74">
                      <a:extLst>
                        <a:ext uri="{FF2B5EF4-FFF2-40B4-BE49-F238E27FC236}">
                          <a16:creationId xmlns:a16="http://schemas.microsoft.com/office/drawing/2014/main" id="{5160FD27-B5B5-DA81-A238-1A4CE5DB2648}"/>
                        </a:ext>
                      </a:extLst>
                    </p:cNvPr>
                    <p:cNvSpPr txBox="1"/>
                    <p:nvPr/>
                  </p:nvSpPr>
                  <p:spPr>
                    <a:xfrm>
                      <a:off x="924859" y="670092"/>
                      <a:ext cx="1033590"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0FF4A4A1-AB5D-4B60-BB4B-64F3D22B719F}" type="TxLink">
                        <a:rPr lang="en-US" sz="1000" b="1" i="0" u="none" strike="noStrike" kern="1200">
                          <a:solidFill>
                            <a:srgbClr val="453C5C"/>
                          </a:solidFill>
                          <a:latin typeface="Verdana"/>
                          <a:ea typeface="Verdana"/>
                          <a:cs typeface="Verdana"/>
                        </a:rPr>
                        <a:pPr marL="0" indent="0" algn="ctr"/>
                        <a:t> $ 45.124,8 </a:t>
                      </a:fld>
                      <a:endParaRPr lang="es-MX" sz="1000" b="1" i="0" u="none" strike="noStrike" kern="1200">
                        <a:solidFill>
                          <a:srgbClr val="453C5C"/>
                        </a:solidFill>
                        <a:latin typeface="Verdana"/>
                        <a:ea typeface="Verdana"/>
                        <a:cs typeface="Verdana"/>
                      </a:endParaRPr>
                    </a:p>
                  </p:txBody>
                </p:sp>
                <p:sp>
                  <p:nvSpPr>
                    <p:cNvPr id="164" name="CuadroTexto 75">
                      <a:extLst>
                        <a:ext uri="{FF2B5EF4-FFF2-40B4-BE49-F238E27FC236}">
                          <a16:creationId xmlns:a16="http://schemas.microsoft.com/office/drawing/2014/main" id="{73274AE0-A7BD-E2C5-E840-60D39EA2049D}"/>
                        </a:ext>
                      </a:extLst>
                    </p:cNvPr>
                    <p:cNvSpPr txBox="1"/>
                    <p:nvPr/>
                  </p:nvSpPr>
                  <p:spPr>
                    <a:xfrm>
                      <a:off x="969213" y="839810"/>
                      <a:ext cx="944880" cy="25760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F9FE3B59-AC45-4950-BF9C-1F70B6111219}" type="TxLink">
                        <a:rPr lang="en-US" sz="1100" b="0" i="0" u="none" strike="noStrike" kern="1200">
                          <a:solidFill>
                            <a:srgbClr val="453C5C"/>
                          </a:solidFill>
                          <a:latin typeface="Verdana"/>
                          <a:ea typeface="Verdana"/>
                          <a:cs typeface="Verdana"/>
                        </a:rPr>
                        <a:pPr algn="ctr"/>
                        <a:t>49,1%</a:t>
                      </a:fld>
                      <a:endParaRPr lang="es-MX" sz="2000" b="1" kern="1200"/>
                    </a:p>
                  </p:txBody>
                </p:sp>
              </p:grpSp>
              <p:grpSp>
                <p:nvGrpSpPr>
                  <p:cNvPr id="154" name="Grupo 153">
                    <a:extLst>
                      <a:ext uri="{FF2B5EF4-FFF2-40B4-BE49-F238E27FC236}">
                        <a16:creationId xmlns:a16="http://schemas.microsoft.com/office/drawing/2014/main" id="{8607BC4C-98ED-A76F-98E3-6B62A06B3918}"/>
                      </a:ext>
                    </a:extLst>
                  </p:cNvPr>
                  <p:cNvGrpSpPr/>
                  <p:nvPr/>
                </p:nvGrpSpPr>
                <p:grpSpPr>
                  <a:xfrm>
                    <a:off x="2043365" y="1"/>
                    <a:ext cx="1056640" cy="1097604"/>
                    <a:chOff x="2043365" y="1"/>
                    <a:chExt cx="1056640" cy="1097604"/>
                  </a:xfrm>
                </p:grpSpPr>
                <p:sp>
                  <p:nvSpPr>
                    <p:cNvPr id="159" name="CuadroTexto 70">
                      <a:extLst>
                        <a:ext uri="{FF2B5EF4-FFF2-40B4-BE49-F238E27FC236}">
                          <a16:creationId xmlns:a16="http://schemas.microsoft.com/office/drawing/2014/main" id="{E8EDCA47-D00D-738F-E611-74F39F3E13F5}"/>
                        </a:ext>
                      </a:extLst>
                    </p:cNvPr>
                    <p:cNvSpPr txBox="1"/>
                    <p:nvPr/>
                  </p:nvSpPr>
                  <p:spPr>
                    <a:xfrm>
                      <a:off x="2043365" y="1"/>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CB1BDC42-DB92-4435-9756-C44C714FE072}" type="TxLink">
                        <a:rPr lang="en-US" sz="1000" b="0" i="0" u="none" strike="noStrike" kern="1200">
                          <a:solidFill>
                            <a:srgbClr val="453C5C"/>
                          </a:solidFill>
                          <a:latin typeface="Verdana"/>
                          <a:ea typeface="Verdana"/>
                          <a:cs typeface="Verdana"/>
                        </a:rPr>
                        <a:pPr algn="ctr"/>
                        <a:t>Petróleo crudo</a:t>
                      </a:fld>
                      <a:endParaRPr lang="es-MX" sz="1000" kern="1200" dirty="0"/>
                    </a:p>
                  </p:txBody>
                </p:sp>
                <p:sp>
                  <p:nvSpPr>
                    <p:cNvPr id="160" name="CuadroTexto 71">
                      <a:extLst>
                        <a:ext uri="{FF2B5EF4-FFF2-40B4-BE49-F238E27FC236}">
                          <a16:creationId xmlns:a16="http://schemas.microsoft.com/office/drawing/2014/main" id="{48BA0617-FE8E-045F-E95D-EE6A03D0A1EB}"/>
                        </a:ext>
                      </a:extLst>
                    </p:cNvPr>
                    <p:cNvSpPr txBox="1"/>
                    <p:nvPr/>
                  </p:nvSpPr>
                  <p:spPr>
                    <a:xfrm>
                      <a:off x="2062786" y="670092"/>
                      <a:ext cx="1017800"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CC738F87-8283-4FC0-948F-343DF1D9742D}" type="TxLink">
                        <a:rPr lang="en-US" sz="1000" b="1" i="0" u="none" strike="noStrike" kern="1200">
                          <a:solidFill>
                            <a:srgbClr val="453C5C"/>
                          </a:solidFill>
                          <a:latin typeface="Verdana"/>
                          <a:ea typeface="Verdana"/>
                          <a:cs typeface="Verdana"/>
                        </a:rPr>
                        <a:pPr marL="0" indent="0" algn="ctr"/>
                        <a:t> $ 37.148,3 </a:t>
                      </a:fld>
                      <a:endParaRPr lang="es-MX" sz="1000" b="1" i="0" u="none" strike="noStrike" kern="1200">
                        <a:solidFill>
                          <a:srgbClr val="453C5C"/>
                        </a:solidFill>
                        <a:latin typeface="Verdana"/>
                        <a:ea typeface="Verdana"/>
                        <a:cs typeface="Verdana"/>
                      </a:endParaRPr>
                    </a:p>
                  </p:txBody>
                </p:sp>
                <p:sp>
                  <p:nvSpPr>
                    <p:cNvPr id="161" name="CuadroTexto 72">
                      <a:extLst>
                        <a:ext uri="{FF2B5EF4-FFF2-40B4-BE49-F238E27FC236}">
                          <a16:creationId xmlns:a16="http://schemas.microsoft.com/office/drawing/2014/main" id="{B8E962C9-7166-F157-D24C-CD96D24590D7}"/>
                        </a:ext>
                      </a:extLst>
                    </p:cNvPr>
                    <p:cNvSpPr txBox="1"/>
                    <p:nvPr/>
                  </p:nvSpPr>
                  <p:spPr>
                    <a:xfrm>
                      <a:off x="2099246" y="834183"/>
                      <a:ext cx="944880"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268039E-F1E2-4EE6-8856-4EADC768DB43}" type="TxLink">
                        <a:rPr lang="en-US" sz="1100" b="0" i="0" u="none" strike="noStrike" kern="1200">
                          <a:solidFill>
                            <a:srgbClr val="453C5C"/>
                          </a:solidFill>
                          <a:latin typeface="Verdana"/>
                          <a:ea typeface="Verdana"/>
                          <a:cs typeface="Verdana"/>
                        </a:rPr>
                        <a:pPr algn="ctr"/>
                        <a:t>40,4%</a:t>
                      </a:fld>
                      <a:endParaRPr lang="es-MX" sz="2000" b="1" kern="1200"/>
                    </a:p>
                  </p:txBody>
                </p:sp>
              </p:grpSp>
              <p:grpSp>
                <p:nvGrpSpPr>
                  <p:cNvPr id="155" name="Grupo 154">
                    <a:extLst>
                      <a:ext uri="{FF2B5EF4-FFF2-40B4-BE49-F238E27FC236}">
                        <a16:creationId xmlns:a16="http://schemas.microsoft.com/office/drawing/2014/main" id="{401E2440-38F5-7B40-C1FE-9871FF2DD3A6}"/>
                      </a:ext>
                    </a:extLst>
                  </p:cNvPr>
                  <p:cNvGrpSpPr/>
                  <p:nvPr/>
                </p:nvGrpSpPr>
                <p:grpSpPr>
                  <a:xfrm>
                    <a:off x="3150767" y="1"/>
                    <a:ext cx="1056932" cy="1096924"/>
                    <a:chOff x="3150767" y="1"/>
                    <a:chExt cx="1056932" cy="1096924"/>
                  </a:xfrm>
                </p:grpSpPr>
                <p:sp>
                  <p:nvSpPr>
                    <p:cNvPr id="156" name="CuadroTexto 67">
                      <a:extLst>
                        <a:ext uri="{FF2B5EF4-FFF2-40B4-BE49-F238E27FC236}">
                          <a16:creationId xmlns:a16="http://schemas.microsoft.com/office/drawing/2014/main" id="{AB1FDDAB-C7A0-1216-3AFF-CE7880C62229}"/>
                        </a:ext>
                      </a:extLst>
                    </p:cNvPr>
                    <p:cNvSpPr txBox="1"/>
                    <p:nvPr/>
                  </p:nvSpPr>
                  <p:spPr>
                    <a:xfrm>
                      <a:off x="3150911" y="1"/>
                      <a:ext cx="1056640" cy="71120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D9378D4-495C-43AE-8C36-08EA70113FA9}" type="TxLink">
                        <a:rPr lang="en-US" sz="900" b="0" i="0" u="none" strike="noStrike" kern="1200">
                          <a:solidFill>
                            <a:srgbClr val="453C5C"/>
                          </a:solidFill>
                          <a:latin typeface="Verdana"/>
                          <a:ea typeface="Verdana"/>
                          <a:cs typeface="Verdana"/>
                        </a:rPr>
                        <a:pPr algn="ctr"/>
                        <a:t>Productos petroquímicos</a:t>
                      </a:fld>
                      <a:endParaRPr lang="es-MX" sz="900" kern="1200" dirty="0"/>
                    </a:p>
                  </p:txBody>
                </p:sp>
                <p:sp>
                  <p:nvSpPr>
                    <p:cNvPr id="157" name="CuadroTexto 68">
                      <a:extLst>
                        <a:ext uri="{FF2B5EF4-FFF2-40B4-BE49-F238E27FC236}">
                          <a16:creationId xmlns:a16="http://schemas.microsoft.com/office/drawing/2014/main" id="{2AAA55B1-617E-B4BB-BAA9-57E7D7921D9D}"/>
                        </a:ext>
                      </a:extLst>
                    </p:cNvPr>
                    <p:cNvSpPr txBox="1"/>
                    <p:nvPr/>
                  </p:nvSpPr>
                  <p:spPr>
                    <a:xfrm>
                      <a:off x="3150767" y="670091"/>
                      <a:ext cx="1056932" cy="24239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C36BE18B-F48B-44B9-BBBE-777A1BF5F272}" type="TxLink">
                        <a:rPr lang="en-US" sz="1000" b="1" i="0" u="none" strike="noStrike" kern="1200">
                          <a:solidFill>
                            <a:srgbClr val="453C5C"/>
                          </a:solidFill>
                          <a:latin typeface="Verdana"/>
                          <a:ea typeface="Verdana"/>
                          <a:cs typeface="Verdana"/>
                        </a:rPr>
                        <a:pPr marL="0" indent="0" algn="ctr"/>
                        <a:t> $ 4.942,4 </a:t>
                      </a:fld>
                      <a:endParaRPr lang="es-MX" sz="1000" b="1" i="0" u="none" strike="noStrike" kern="1200">
                        <a:solidFill>
                          <a:srgbClr val="453C5C"/>
                        </a:solidFill>
                        <a:latin typeface="Verdana"/>
                        <a:ea typeface="Verdana"/>
                        <a:cs typeface="Verdana"/>
                      </a:endParaRPr>
                    </a:p>
                  </p:txBody>
                </p:sp>
                <p:sp>
                  <p:nvSpPr>
                    <p:cNvPr id="158" name="CuadroTexto 69">
                      <a:extLst>
                        <a:ext uri="{FF2B5EF4-FFF2-40B4-BE49-F238E27FC236}">
                          <a16:creationId xmlns:a16="http://schemas.microsoft.com/office/drawing/2014/main" id="{CA0CD113-D1F5-4FEB-5487-4B57CDA47BBB}"/>
                        </a:ext>
                      </a:extLst>
                    </p:cNvPr>
                    <p:cNvSpPr txBox="1"/>
                    <p:nvPr/>
                  </p:nvSpPr>
                  <p:spPr>
                    <a:xfrm>
                      <a:off x="3206791" y="833503"/>
                      <a:ext cx="944881" cy="26342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48DA3252-2A5C-4A86-8016-215028D358E5}" type="TxLink">
                        <a:rPr lang="en-US" sz="1100" b="0" i="0" u="none" strike="noStrike" kern="1200">
                          <a:solidFill>
                            <a:srgbClr val="453C5C"/>
                          </a:solidFill>
                          <a:latin typeface="Verdana"/>
                          <a:ea typeface="Verdana"/>
                          <a:cs typeface="Verdana"/>
                        </a:rPr>
                        <a:pPr algn="ctr"/>
                        <a:t>5,4%</a:t>
                      </a:fld>
                      <a:endParaRPr lang="es-MX" sz="2000" b="1" kern="1200"/>
                    </a:p>
                  </p:txBody>
                </p:sp>
              </p:grpSp>
            </p:grpSp>
            <p:cxnSp>
              <p:nvCxnSpPr>
                <p:cNvPr id="150" name="Conector recto 149">
                  <a:extLst>
                    <a:ext uri="{FF2B5EF4-FFF2-40B4-BE49-F238E27FC236}">
                      <a16:creationId xmlns:a16="http://schemas.microsoft.com/office/drawing/2014/main" id="{6D3EC962-F5D3-147B-9852-C20E0CB26F6E}"/>
                    </a:ext>
                  </a:extLst>
                </p:cNvPr>
                <p:cNvCxnSpPr/>
                <p:nvPr/>
              </p:nvCxnSpPr>
              <p:spPr>
                <a:xfrm flipV="1">
                  <a:off x="965596" y="641770"/>
                  <a:ext cx="3223574" cy="761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1" name="Conector recto 150">
                  <a:extLst>
                    <a:ext uri="{FF2B5EF4-FFF2-40B4-BE49-F238E27FC236}">
                      <a16:creationId xmlns:a16="http://schemas.microsoft.com/office/drawing/2014/main" id="{41BC80DD-DC05-DFE1-B333-CD9FFB0679A1}"/>
                    </a:ext>
                  </a:extLst>
                </p:cNvPr>
                <p:cNvCxnSpPr/>
                <p:nvPr/>
              </p:nvCxnSpPr>
              <p:spPr>
                <a:xfrm>
                  <a:off x="2012290" y="83179"/>
                  <a:ext cx="7067"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2" name="Conector recto 151">
                  <a:extLst>
                    <a:ext uri="{FF2B5EF4-FFF2-40B4-BE49-F238E27FC236}">
                      <a16:creationId xmlns:a16="http://schemas.microsoft.com/office/drawing/2014/main" id="{44BACBED-2889-597A-1BA2-3DF889F63A64}"/>
                    </a:ext>
                  </a:extLst>
                </p:cNvPr>
                <p:cNvCxnSpPr>
                  <a:cxnSpLocks/>
                </p:cNvCxnSpPr>
                <p:nvPr/>
              </p:nvCxnSpPr>
              <p:spPr>
                <a:xfrm>
                  <a:off x="3113838" y="62860"/>
                  <a:ext cx="10889" cy="10122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31" name="Grupo 30">
                <a:extLst>
                  <a:ext uri="{FF2B5EF4-FFF2-40B4-BE49-F238E27FC236}">
                    <a16:creationId xmlns:a16="http://schemas.microsoft.com/office/drawing/2014/main" id="{56301EED-8F45-9264-1554-9C16F1F2C44E}"/>
                  </a:ext>
                </a:extLst>
              </p:cNvPr>
              <p:cNvGrpSpPr/>
              <p:nvPr/>
            </p:nvGrpSpPr>
            <p:grpSpPr>
              <a:xfrm>
                <a:off x="819931" y="1097902"/>
                <a:ext cx="3414612" cy="1149092"/>
                <a:chOff x="819931" y="1097902"/>
                <a:chExt cx="3414612" cy="1149092"/>
              </a:xfrm>
            </p:grpSpPr>
            <p:grpSp>
              <p:nvGrpSpPr>
                <p:cNvPr id="133" name="Grupo 132">
                  <a:extLst>
                    <a:ext uri="{FF2B5EF4-FFF2-40B4-BE49-F238E27FC236}">
                      <a16:creationId xmlns:a16="http://schemas.microsoft.com/office/drawing/2014/main" id="{37E6F650-86A7-F569-E60A-3C71B63277CA}"/>
                    </a:ext>
                  </a:extLst>
                </p:cNvPr>
                <p:cNvGrpSpPr/>
                <p:nvPr/>
              </p:nvGrpSpPr>
              <p:grpSpPr>
                <a:xfrm>
                  <a:off x="819931" y="1097902"/>
                  <a:ext cx="3414612" cy="1115840"/>
                  <a:chOff x="819931" y="1097902"/>
                  <a:chExt cx="3420801" cy="1090610"/>
                </a:xfrm>
              </p:grpSpPr>
              <p:grpSp>
                <p:nvGrpSpPr>
                  <p:cNvPr id="137" name="Grupo 136">
                    <a:extLst>
                      <a:ext uri="{FF2B5EF4-FFF2-40B4-BE49-F238E27FC236}">
                        <a16:creationId xmlns:a16="http://schemas.microsoft.com/office/drawing/2014/main" id="{F196AE7A-01BC-70EA-450A-0EAD53E31D1C}"/>
                      </a:ext>
                    </a:extLst>
                  </p:cNvPr>
                  <p:cNvGrpSpPr/>
                  <p:nvPr/>
                </p:nvGrpSpPr>
                <p:grpSpPr>
                  <a:xfrm>
                    <a:off x="819931" y="1097902"/>
                    <a:ext cx="1230880" cy="1090610"/>
                    <a:chOff x="819931" y="1097902"/>
                    <a:chExt cx="1230880" cy="1090610"/>
                  </a:xfrm>
                </p:grpSpPr>
                <p:sp>
                  <p:nvSpPr>
                    <p:cNvPr id="146" name="CuadroTexto 57">
                      <a:extLst>
                        <a:ext uri="{FF2B5EF4-FFF2-40B4-BE49-F238E27FC236}">
                          <a16:creationId xmlns:a16="http://schemas.microsoft.com/office/drawing/2014/main" id="{38942D11-29FC-A20A-BC8B-B9E61904D422}"/>
                        </a:ext>
                      </a:extLst>
                    </p:cNvPr>
                    <p:cNvSpPr txBox="1"/>
                    <p:nvPr/>
                  </p:nvSpPr>
                  <p:spPr>
                    <a:xfrm>
                      <a:off x="819931" y="1097902"/>
                      <a:ext cx="1230880" cy="710209"/>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1A3383E-8DBD-476A-8EC7-29B7E2B309FD}" type="TxLink">
                        <a:rPr lang="en-US" sz="800" b="0" i="0" u="none" strike="noStrike" kern="1200">
                          <a:solidFill>
                            <a:srgbClr val="453C5C"/>
                          </a:solidFill>
                          <a:latin typeface="Verdana"/>
                          <a:ea typeface="Verdana"/>
                          <a:cs typeface="Verdana"/>
                        </a:rPr>
                        <a:pPr algn="ctr"/>
                        <a:t>Combustibles y otros derivados del petróleo</a:t>
                      </a:fld>
                      <a:endParaRPr lang="es-MX" sz="600" kern="1200" dirty="0"/>
                    </a:p>
                  </p:txBody>
                </p:sp>
                <p:sp>
                  <p:nvSpPr>
                    <p:cNvPr id="147" name="CuadroTexto 58">
                      <a:extLst>
                        <a:ext uri="{FF2B5EF4-FFF2-40B4-BE49-F238E27FC236}">
                          <a16:creationId xmlns:a16="http://schemas.microsoft.com/office/drawing/2014/main" id="{A9561FC6-FEF1-287D-61BC-969B6CB51445}"/>
                        </a:ext>
                      </a:extLst>
                    </p:cNvPr>
                    <p:cNvSpPr txBox="1"/>
                    <p:nvPr/>
                  </p:nvSpPr>
                  <p:spPr>
                    <a:xfrm>
                      <a:off x="967151" y="1725389"/>
                      <a:ext cx="1032195"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275707B9-A2F0-44D9-88E4-057D0F14FDD6}" type="TxLink">
                        <a:rPr lang="en-US" sz="1000" b="1" i="0" u="none" strike="noStrike" kern="1200">
                          <a:solidFill>
                            <a:srgbClr val="453C5C"/>
                          </a:solidFill>
                          <a:latin typeface="Verdana"/>
                          <a:ea typeface="Verdana"/>
                          <a:cs typeface="Verdana"/>
                        </a:rPr>
                        <a:pPr marL="0" indent="0" algn="ctr"/>
                        <a:t> $ 45.124,8 </a:t>
                      </a:fld>
                      <a:endParaRPr lang="es-MX" sz="1000" b="1" i="0" u="none" strike="noStrike" kern="1200">
                        <a:solidFill>
                          <a:srgbClr val="453C5C"/>
                        </a:solidFill>
                        <a:latin typeface="Verdana"/>
                        <a:ea typeface="Verdana"/>
                        <a:cs typeface="Verdana"/>
                      </a:endParaRPr>
                    </a:p>
                  </p:txBody>
                </p:sp>
                <p:sp>
                  <p:nvSpPr>
                    <p:cNvPr id="148" name="CuadroTexto 59">
                      <a:extLst>
                        <a:ext uri="{FF2B5EF4-FFF2-40B4-BE49-F238E27FC236}">
                          <a16:creationId xmlns:a16="http://schemas.microsoft.com/office/drawing/2014/main" id="{D3AEDFEA-E9F5-6287-EC73-B1B87A386AAA}"/>
                        </a:ext>
                      </a:extLst>
                    </p:cNvPr>
                    <p:cNvSpPr txBox="1"/>
                    <p:nvPr/>
                  </p:nvSpPr>
                  <p:spPr>
                    <a:xfrm>
                      <a:off x="1010808" y="1925682"/>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151E2DCC-2EBB-40D8-BFCB-8C698B2217AA}" type="TxLink">
                        <a:rPr lang="en-US" sz="1100" b="0" i="0" u="none" strike="noStrike" kern="1200">
                          <a:solidFill>
                            <a:srgbClr val="453C5C"/>
                          </a:solidFill>
                          <a:latin typeface="Verdana"/>
                          <a:ea typeface="Verdana"/>
                          <a:cs typeface="Verdana"/>
                        </a:rPr>
                        <a:pPr algn="ctr"/>
                        <a:t>49,6%</a:t>
                      </a:fld>
                      <a:endParaRPr lang="es-MX" sz="2000" b="1" kern="1200"/>
                    </a:p>
                  </p:txBody>
                </p:sp>
              </p:grpSp>
              <p:grpSp>
                <p:nvGrpSpPr>
                  <p:cNvPr id="138" name="Grupo 137">
                    <a:extLst>
                      <a:ext uri="{FF2B5EF4-FFF2-40B4-BE49-F238E27FC236}">
                        <a16:creationId xmlns:a16="http://schemas.microsoft.com/office/drawing/2014/main" id="{C5A235F6-52DE-5614-5D91-55EE79377DE0}"/>
                      </a:ext>
                    </a:extLst>
                  </p:cNvPr>
                  <p:cNvGrpSpPr/>
                  <p:nvPr/>
                </p:nvGrpSpPr>
                <p:grpSpPr>
                  <a:xfrm>
                    <a:off x="2048714" y="1216389"/>
                    <a:ext cx="1056640" cy="969403"/>
                    <a:chOff x="2048714" y="1216389"/>
                    <a:chExt cx="1056640" cy="969403"/>
                  </a:xfrm>
                </p:grpSpPr>
                <p:sp>
                  <p:nvSpPr>
                    <p:cNvPr id="143" name="CuadroTexto 54">
                      <a:extLst>
                        <a:ext uri="{FF2B5EF4-FFF2-40B4-BE49-F238E27FC236}">
                          <a16:creationId xmlns:a16="http://schemas.microsoft.com/office/drawing/2014/main" id="{EDD67D74-05D4-F53F-0A42-598C28CCA5D8}"/>
                        </a:ext>
                      </a:extLst>
                    </p:cNvPr>
                    <p:cNvSpPr txBox="1"/>
                    <p:nvPr/>
                  </p:nvSpPr>
                  <p:spPr>
                    <a:xfrm>
                      <a:off x="2048714" y="1216389"/>
                      <a:ext cx="1056640" cy="474556"/>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8CEFFFDC-0BFD-415E-8854-7D8F0B8F29A5}" type="TxLink">
                        <a:rPr lang="en-US" sz="1000" b="0" i="0" u="none" strike="noStrike" kern="1200">
                          <a:solidFill>
                            <a:srgbClr val="453C5C"/>
                          </a:solidFill>
                          <a:latin typeface="Verdana"/>
                          <a:ea typeface="Verdana"/>
                          <a:cs typeface="Verdana"/>
                        </a:rPr>
                        <a:pPr algn="ctr"/>
                        <a:t>Petróleo crudo</a:t>
                      </a:fld>
                      <a:endParaRPr lang="es-MX" sz="1000" kern="1200" dirty="0"/>
                    </a:p>
                  </p:txBody>
                </p:sp>
                <p:sp>
                  <p:nvSpPr>
                    <p:cNvPr id="144" name="CuadroTexto 55">
                      <a:extLst>
                        <a:ext uri="{FF2B5EF4-FFF2-40B4-BE49-F238E27FC236}">
                          <a16:creationId xmlns:a16="http://schemas.microsoft.com/office/drawing/2014/main" id="{580D2699-932F-8CB4-D472-D9A826837D4D}"/>
                        </a:ext>
                      </a:extLst>
                    </p:cNvPr>
                    <p:cNvSpPr txBox="1"/>
                    <p:nvPr/>
                  </p:nvSpPr>
                  <p:spPr>
                    <a:xfrm>
                      <a:off x="2062794" y="1722664"/>
                      <a:ext cx="1028480"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688381C8-E538-43FD-8D26-AEFCE93DAB76}" type="TxLink">
                        <a:rPr lang="en-US" sz="1000" b="1" i="0" u="none" strike="noStrike" kern="1200">
                          <a:solidFill>
                            <a:srgbClr val="453C5C"/>
                          </a:solidFill>
                          <a:latin typeface="Verdana"/>
                          <a:ea typeface="Verdana"/>
                          <a:cs typeface="Verdana"/>
                        </a:rPr>
                        <a:pPr marL="0" indent="0" algn="ctr"/>
                        <a:t> $ 37.148,3 </a:t>
                      </a:fld>
                      <a:endParaRPr lang="es-MX" sz="1000" b="1" i="0" u="none" strike="noStrike" kern="1200">
                        <a:solidFill>
                          <a:srgbClr val="453C5C"/>
                        </a:solidFill>
                        <a:latin typeface="Verdana"/>
                        <a:ea typeface="Verdana"/>
                        <a:cs typeface="Verdana"/>
                      </a:endParaRPr>
                    </a:p>
                  </p:txBody>
                </p:sp>
                <p:sp>
                  <p:nvSpPr>
                    <p:cNvPr id="145" name="CuadroTexto 56">
                      <a:extLst>
                        <a:ext uri="{FF2B5EF4-FFF2-40B4-BE49-F238E27FC236}">
                          <a16:creationId xmlns:a16="http://schemas.microsoft.com/office/drawing/2014/main" id="{9D29FDE4-5A2E-8F34-CADD-B0456DCE714B}"/>
                        </a:ext>
                      </a:extLst>
                    </p:cNvPr>
                    <p:cNvSpPr txBox="1"/>
                    <p:nvPr/>
                  </p:nvSpPr>
                  <p:spPr>
                    <a:xfrm>
                      <a:off x="2104594" y="1922962"/>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6AA161D6-A283-46A0-B673-C00ED2927EE8}" type="TxLink">
                        <a:rPr lang="en-US" sz="1100" b="0" i="0" u="none" strike="noStrike" kern="1200">
                          <a:solidFill>
                            <a:srgbClr val="453C5C"/>
                          </a:solidFill>
                          <a:latin typeface="Verdana"/>
                          <a:ea typeface="Verdana"/>
                          <a:cs typeface="Verdana"/>
                        </a:rPr>
                        <a:pPr algn="ctr"/>
                        <a:t>40,8%</a:t>
                      </a:fld>
                      <a:endParaRPr lang="es-MX" sz="2000" b="1" kern="1200"/>
                    </a:p>
                  </p:txBody>
                </p:sp>
              </p:grpSp>
              <p:grpSp>
                <p:nvGrpSpPr>
                  <p:cNvPr id="139" name="Grupo 138">
                    <a:extLst>
                      <a:ext uri="{FF2B5EF4-FFF2-40B4-BE49-F238E27FC236}">
                        <a16:creationId xmlns:a16="http://schemas.microsoft.com/office/drawing/2014/main" id="{097A6BEC-1017-58FC-3193-413E234770FB}"/>
                      </a:ext>
                    </a:extLst>
                  </p:cNvPr>
                  <p:cNvGrpSpPr/>
                  <p:nvPr/>
                </p:nvGrpSpPr>
                <p:grpSpPr>
                  <a:xfrm>
                    <a:off x="3184092" y="1216390"/>
                    <a:ext cx="1056640" cy="968721"/>
                    <a:chOff x="3184092" y="1216390"/>
                    <a:chExt cx="1056640" cy="968721"/>
                  </a:xfrm>
                </p:grpSpPr>
                <p:sp>
                  <p:nvSpPr>
                    <p:cNvPr id="140" name="CuadroTexto 51">
                      <a:extLst>
                        <a:ext uri="{FF2B5EF4-FFF2-40B4-BE49-F238E27FC236}">
                          <a16:creationId xmlns:a16="http://schemas.microsoft.com/office/drawing/2014/main" id="{5E59D886-8255-262A-C646-8BB6BC69BC3D}"/>
                        </a:ext>
                      </a:extLst>
                    </p:cNvPr>
                    <p:cNvSpPr txBox="1"/>
                    <p:nvPr/>
                  </p:nvSpPr>
                  <p:spPr>
                    <a:xfrm>
                      <a:off x="3184092" y="1216390"/>
                      <a:ext cx="1056640" cy="474557"/>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C97D150B-E0F6-4B5D-A7A1-A6C696F141D4}" type="TxLink">
                        <a:rPr lang="en-US" sz="900" b="0" i="0" u="none" strike="noStrike" kern="1200">
                          <a:solidFill>
                            <a:srgbClr val="453C5C"/>
                          </a:solidFill>
                          <a:latin typeface="Verdana"/>
                          <a:ea typeface="Verdana"/>
                          <a:cs typeface="Verdana"/>
                        </a:rPr>
                        <a:pPr algn="ctr"/>
                        <a:t>Productos petroquímicos</a:t>
                      </a:fld>
                      <a:endParaRPr lang="es-MX" sz="900" kern="1200" dirty="0"/>
                    </a:p>
                  </p:txBody>
                </p:sp>
                <p:sp>
                  <p:nvSpPr>
                    <p:cNvPr id="141" name="CuadroTexto 52">
                      <a:extLst>
                        <a:ext uri="{FF2B5EF4-FFF2-40B4-BE49-F238E27FC236}">
                          <a16:creationId xmlns:a16="http://schemas.microsoft.com/office/drawing/2014/main" id="{7951FA1E-3045-0775-B84C-6E8DF63AD7D6}"/>
                        </a:ext>
                      </a:extLst>
                    </p:cNvPr>
                    <p:cNvSpPr txBox="1"/>
                    <p:nvPr/>
                  </p:nvSpPr>
                  <p:spPr>
                    <a:xfrm>
                      <a:off x="3239972" y="1721987"/>
                      <a:ext cx="944880" cy="242410"/>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807AF732-374B-4430-BB99-F58D0B7EC218}" type="TxLink">
                        <a:rPr lang="en-US" sz="1000" b="1" i="0" u="none" strike="noStrike" kern="1200">
                          <a:solidFill>
                            <a:srgbClr val="453C5C"/>
                          </a:solidFill>
                          <a:latin typeface="Verdana"/>
                          <a:ea typeface="Verdana"/>
                          <a:cs typeface="Verdana"/>
                        </a:rPr>
                        <a:pPr marL="0" indent="0" algn="ctr"/>
                        <a:t> $ 4.942,4 </a:t>
                      </a:fld>
                      <a:endParaRPr lang="es-MX" sz="1000" b="1" i="0" u="none" strike="noStrike" kern="1200">
                        <a:solidFill>
                          <a:srgbClr val="453C5C"/>
                        </a:solidFill>
                        <a:latin typeface="Verdana"/>
                        <a:ea typeface="Verdana"/>
                        <a:cs typeface="Verdana"/>
                      </a:endParaRPr>
                    </a:p>
                  </p:txBody>
                </p:sp>
                <p:sp>
                  <p:nvSpPr>
                    <p:cNvPr id="142" name="CuadroTexto 53">
                      <a:extLst>
                        <a:ext uri="{FF2B5EF4-FFF2-40B4-BE49-F238E27FC236}">
                          <a16:creationId xmlns:a16="http://schemas.microsoft.com/office/drawing/2014/main" id="{43432D82-F008-0C4E-69E1-EA6C1AAAA1F9}"/>
                        </a:ext>
                      </a:extLst>
                    </p:cNvPr>
                    <p:cNvSpPr txBox="1"/>
                    <p:nvPr/>
                  </p:nvSpPr>
                  <p:spPr>
                    <a:xfrm>
                      <a:off x="3239972" y="1922281"/>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5EC682F9-1276-442D-95F9-A2757BDB5BEA}" type="TxLink">
                        <a:rPr lang="en-US" sz="1100" b="0" i="0" u="none" strike="noStrike" kern="1200">
                          <a:solidFill>
                            <a:srgbClr val="453C5C"/>
                          </a:solidFill>
                          <a:latin typeface="Verdana"/>
                          <a:ea typeface="Verdana"/>
                          <a:cs typeface="Verdana"/>
                        </a:rPr>
                        <a:pPr algn="ctr"/>
                        <a:t>5,4%</a:t>
                      </a:fld>
                      <a:endParaRPr lang="es-MX" sz="2000" b="1" kern="1200"/>
                    </a:p>
                  </p:txBody>
                </p:sp>
              </p:grpSp>
            </p:grpSp>
            <p:cxnSp>
              <p:nvCxnSpPr>
                <p:cNvPr id="134" name="Conector recto 133">
                  <a:extLst>
                    <a:ext uri="{FF2B5EF4-FFF2-40B4-BE49-F238E27FC236}">
                      <a16:creationId xmlns:a16="http://schemas.microsoft.com/office/drawing/2014/main" id="{48C7622A-61C2-C3EC-AA68-606055A049B8}"/>
                    </a:ext>
                  </a:extLst>
                </p:cNvPr>
                <p:cNvCxnSpPr/>
                <p:nvPr/>
              </p:nvCxnSpPr>
              <p:spPr>
                <a:xfrm flipV="1">
                  <a:off x="969159" y="1734629"/>
                  <a:ext cx="3223574" cy="7614"/>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5" name="Conector recto 134">
                  <a:extLst>
                    <a:ext uri="{FF2B5EF4-FFF2-40B4-BE49-F238E27FC236}">
                      <a16:creationId xmlns:a16="http://schemas.microsoft.com/office/drawing/2014/main" id="{52C3D2BA-F66E-87A8-76F1-8C1E5935DEDD}"/>
                    </a:ext>
                  </a:extLst>
                </p:cNvPr>
                <p:cNvCxnSpPr/>
                <p:nvPr/>
              </p:nvCxnSpPr>
              <p:spPr>
                <a:xfrm>
                  <a:off x="2015910" y="1231668"/>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6" name="Conector recto 135">
                  <a:extLst>
                    <a:ext uri="{FF2B5EF4-FFF2-40B4-BE49-F238E27FC236}">
                      <a16:creationId xmlns:a16="http://schemas.microsoft.com/office/drawing/2014/main" id="{043422E4-84CE-C531-CD16-FC622182F77A}"/>
                    </a:ext>
                  </a:extLst>
                </p:cNvPr>
                <p:cNvCxnSpPr/>
                <p:nvPr/>
              </p:nvCxnSpPr>
              <p:spPr>
                <a:xfrm>
                  <a:off x="3117458" y="1224680"/>
                  <a:ext cx="10160" cy="101532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32" name="Grupo 31">
                <a:extLst>
                  <a:ext uri="{FF2B5EF4-FFF2-40B4-BE49-F238E27FC236}">
                    <a16:creationId xmlns:a16="http://schemas.microsoft.com/office/drawing/2014/main" id="{3757585D-421B-6EDA-A2F6-BFCE3AF6140B}"/>
                  </a:ext>
                </a:extLst>
              </p:cNvPr>
              <p:cNvGrpSpPr/>
              <p:nvPr/>
            </p:nvGrpSpPr>
            <p:grpSpPr>
              <a:xfrm>
                <a:off x="831978" y="2271589"/>
                <a:ext cx="3412403" cy="1107946"/>
                <a:chOff x="831978" y="2271589"/>
                <a:chExt cx="3417302" cy="1105017"/>
              </a:xfrm>
            </p:grpSpPr>
            <p:grpSp>
              <p:nvGrpSpPr>
                <p:cNvPr id="33" name="Grupo 32">
                  <a:extLst>
                    <a:ext uri="{FF2B5EF4-FFF2-40B4-BE49-F238E27FC236}">
                      <a16:creationId xmlns:a16="http://schemas.microsoft.com/office/drawing/2014/main" id="{D534F6E7-46C6-A33B-8D75-1DC44698256A}"/>
                    </a:ext>
                  </a:extLst>
                </p:cNvPr>
                <p:cNvGrpSpPr/>
                <p:nvPr/>
              </p:nvGrpSpPr>
              <p:grpSpPr>
                <a:xfrm>
                  <a:off x="831978" y="2271589"/>
                  <a:ext cx="3417302" cy="1098722"/>
                  <a:chOff x="831978" y="2271589"/>
                  <a:chExt cx="3418520" cy="1076776"/>
                </a:xfrm>
              </p:grpSpPr>
              <p:grpSp>
                <p:nvGrpSpPr>
                  <p:cNvPr id="38" name="Grupo 37">
                    <a:extLst>
                      <a:ext uri="{FF2B5EF4-FFF2-40B4-BE49-F238E27FC236}">
                        <a16:creationId xmlns:a16="http://schemas.microsoft.com/office/drawing/2014/main" id="{BFCDE772-811B-431A-B025-47E2483E0A6E}"/>
                      </a:ext>
                    </a:extLst>
                  </p:cNvPr>
                  <p:cNvGrpSpPr/>
                  <p:nvPr/>
                </p:nvGrpSpPr>
                <p:grpSpPr>
                  <a:xfrm>
                    <a:off x="831978" y="2271589"/>
                    <a:ext cx="1220028" cy="1076776"/>
                    <a:chOff x="831978" y="2271589"/>
                    <a:chExt cx="1220028" cy="1076776"/>
                  </a:xfrm>
                </p:grpSpPr>
                <p:sp>
                  <p:nvSpPr>
                    <p:cNvPr id="47" name="CuadroTexto 41">
                      <a:extLst>
                        <a:ext uri="{FF2B5EF4-FFF2-40B4-BE49-F238E27FC236}">
                          <a16:creationId xmlns:a16="http://schemas.microsoft.com/office/drawing/2014/main" id="{78169C61-4654-903D-A66E-B8F6DB6FB14C}"/>
                        </a:ext>
                      </a:extLst>
                    </p:cNvPr>
                    <p:cNvSpPr txBox="1"/>
                    <p:nvPr/>
                  </p:nvSpPr>
                  <p:spPr>
                    <a:xfrm>
                      <a:off x="831978" y="2271589"/>
                      <a:ext cx="1220028" cy="573814"/>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CF2BA85F-E03E-412E-8955-BE03F6E708BA}" type="TxLink">
                        <a:rPr lang="en-US" sz="900" b="0" i="0" u="none" strike="noStrike" kern="1200">
                          <a:solidFill>
                            <a:srgbClr val="453C5C"/>
                          </a:solidFill>
                          <a:latin typeface="Verdana"/>
                          <a:ea typeface="Verdana"/>
                          <a:cs typeface="Verdana"/>
                        </a:rPr>
                        <a:pPr algn="ctr"/>
                        <a:t>Licores, bebidas y alcoholes</a:t>
                      </a:fld>
                      <a:endParaRPr lang="es-MX" sz="1100" kern="1200" dirty="0"/>
                    </a:p>
                  </p:txBody>
                </p:sp>
                <p:sp>
                  <p:nvSpPr>
                    <p:cNvPr id="131" name="CuadroTexto 42">
                      <a:extLst>
                        <a:ext uri="{FF2B5EF4-FFF2-40B4-BE49-F238E27FC236}">
                          <a16:creationId xmlns:a16="http://schemas.microsoft.com/office/drawing/2014/main" id="{50D469E5-EC92-1EF3-4BD8-9950284F74AD}"/>
                        </a:ext>
                      </a:extLst>
                    </p:cNvPr>
                    <p:cNvSpPr txBox="1"/>
                    <p:nvPr/>
                  </p:nvSpPr>
                  <p:spPr>
                    <a:xfrm>
                      <a:off x="904447" y="2885228"/>
                      <a:ext cx="1042009" cy="24242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034C52EC-AF6E-459F-A62B-09C943DD023C}" type="TxLink">
                        <a:rPr lang="en-US" sz="1000" b="1" i="0" u="none" strike="noStrike" kern="1200">
                          <a:solidFill>
                            <a:srgbClr val="453C5C"/>
                          </a:solidFill>
                          <a:latin typeface="Verdana"/>
                          <a:ea typeface="Verdana"/>
                          <a:cs typeface="Verdana"/>
                        </a:rPr>
                        <a:pPr marL="0" indent="0" algn="ctr"/>
                        <a:t> $ 879,8 </a:t>
                      </a:fld>
                      <a:endParaRPr lang="es-MX" sz="1000" b="1" i="0" u="none" strike="noStrike" kern="1200">
                        <a:solidFill>
                          <a:srgbClr val="453C5C"/>
                        </a:solidFill>
                        <a:latin typeface="Verdana"/>
                        <a:ea typeface="Verdana"/>
                        <a:cs typeface="Verdana"/>
                      </a:endParaRPr>
                    </a:p>
                  </p:txBody>
                </p:sp>
                <p:sp>
                  <p:nvSpPr>
                    <p:cNvPr id="132" name="CuadroTexto 43">
                      <a:extLst>
                        <a:ext uri="{FF2B5EF4-FFF2-40B4-BE49-F238E27FC236}">
                          <a16:creationId xmlns:a16="http://schemas.microsoft.com/office/drawing/2014/main" id="{6822A510-2D2B-B906-F420-A0A079D2DC43}"/>
                        </a:ext>
                      </a:extLst>
                    </p:cNvPr>
                    <p:cNvSpPr txBox="1"/>
                    <p:nvPr/>
                  </p:nvSpPr>
                  <p:spPr>
                    <a:xfrm>
                      <a:off x="1001575" y="3085535"/>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AAC4D171-E517-4C51-AE2A-6D6B9B66ACEE}" type="TxLink">
                        <a:rPr lang="en-US" sz="1100" b="0" i="0" u="none" strike="noStrike" kern="1200">
                          <a:solidFill>
                            <a:srgbClr val="453C5C"/>
                          </a:solidFill>
                          <a:latin typeface="Verdana"/>
                          <a:ea typeface="Verdana"/>
                          <a:cs typeface="Verdana"/>
                        </a:rPr>
                        <a:pPr marL="0" indent="0" algn="ctr"/>
                        <a:t>89,0%</a:t>
                      </a:fld>
                      <a:endParaRPr lang="es-MX" sz="1100" b="0" i="0" u="none" strike="noStrike" kern="1200">
                        <a:solidFill>
                          <a:srgbClr val="453C5C"/>
                        </a:solidFill>
                        <a:latin typeface="Verdana"/>
                        <a:ea typeface="Verdana"/>
                        <a:cs typeface="Verdana"/>
                      </a:endParaRPr>
                    </a:p>
                  </p:txBody>
                </p:sp>
              </p:grpSp>
              <p:grpSp>
                <p:nvGrpSpPr>
                  <p:cNvPr id="39" name="Grupo 38">
                    <a:extLst>
                      <a:ext uri="{FF2B5EF4-FFF2-40B4-BE49-F238E27FC236}">
                        <a16:creationId xmlns:a16="http://schemas.microsoft.com/office/drawing/2014/main" id="{7936F068-C311-231D-656F-27BEBB31E514}"/>
                      </a:ext>
                    </a:extLst>
                  </p:cNvPr>
                  <p:cNvGrpSpPr/>
                  <p:nvPr/>
                </p:nvGrpSpPr>
                <p:grpSpPr>
                  <a:xfrm>
                    <a:off x="1946613" y="2376242"/>
                    <a:ext cx="1255948" cy="969400"/>
                    <a:chOff x="1946613" y="2376242"/>
                    <a:chExt cx="1255948" cy="969400"/>
                  </a:xfrm>
                </p:grpSpPr>
                <p:sp>
                  <p:nvSpPr>
                    <p:cNvPr id="44" name="CuadroTexto 38">
                      <a:extLst>
                        <a:ext uri="{FF2B5EF4-FFF2-40B4-BE49-F238E27FC236}">
                          <a16:creationId xmlns:a16="http://schemas.microsoft.com/office/drawing/2014/main" id="{DFF912EF-1DFC-C3D6-A79B-28CB181BD2CE}"/>
                        </a:ext>
                      </a:extLst>
                    </p:cNvPr>
                    <p:cNvSpPr txBox="1"/>
                    <p:nvPr/>
                  </p:nvSpPr>
                  <p:spPr>
                    <a:xfrm>
                      <a:off x="1946613" y="2376242"/>
                      <a:ext cx="1255948" cy="457530"/>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9B9341C0-089F-4E53-A6C6-39950A943715}" type="TxLink">
                        <a:rPr lang="en-US" sz="1000" b="0" i="0" u="none" strike="noStrike" kern="1200">
                          <a:solidFill>
                            <a:srgbClr val="453C5C"/>
                          </a:solidFill>
                          <a:latin typeface="Verdana"/>
                          <a:ea typeface="Verdana"/>
                          <a:cs typeface="Verdana"/>
                        </a:rPr>
                        <a:pPr algn="ctr"/>
                        <a:t>Construcciones</a:t>
                      </a:fld>
                      <a:endParaRPr lang="es-MX" sz="1000" kern="1200" dirty="0"/>
                    </a:p>
                  </p:txBody>
                </p:sp>
                <p:sp>
                  <p:nvSpPr>
                    <p:cNvPr id="45" name="CuadroTexto 39">
                      <a:extLst>
                        <a:ext uri="{FF2B5EF4-FFF2-40B4-BE49-F238E27FC236}">
                          <a16:creationId xmlns:a16="http://schemas.microsoft.com/office/drawing/2014/main" id="{0BECFE61-2330-5207-1CEB-2B9B2F73A7B9}"/>
                        </a:ext>
                      </a:extLst>
                    </p:cNvPr>
                    <p:cNvSpPr txBox="1"/>
                    <p:nvPr/>
                  </p:nvSpPr>
                  <p:spPr>
                    <a:xfrm>
                      <a:off x="2061124" y="2882506"/>
                      <a:ext cx="1087154" cy="24242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A45042B8-8005-42C6-963C-056D8C05A870}" type="TxLink">
                        <a:rPr lang="en-US" sz="1000" b="1" i="0" u="none" strike="noStrike" kern="1200">
                          <a:solidFill>
                            <a:srgbClr val="453C5C"/>
                          </a:solidFill>
                          <a:latin typeface="Verdana"/>
                          <a:ea typeface="Verdana"/>
                          <a:cs typeface="Verdana"/>
                        </a:rPr>
                        <a:pPr marL="0" indent="0" algn="ctr"/>
                        <a:t> $ 78,1 </a:t>
                      </a:fld>
                      <a:endParaRPr lang="es-MX" sz="1000" b="1" i="0" u="none" strike="noStrike" kern="1200">
                        <a:solidFill>
                          <a:srgbClr val="453C5C"/>
                        </a:solidFill>
                        <a:latin typeface="Verdana"/>
                        <a:ea typeface="Verdana"/>
                        <a:cs typeface="Verdana"/>
                      </a:endParaRPr>
                    </a:p>
                  </p:txBody>
                </p:sp>
                <p:sp>
                  <p:nvSpPr>
                    <p:cNvPr id="46" name="CuadroTexto 40">
                      <a:extLst>
                        <a:ext uri="{FF2B5EF4-FFF2-40B4-BE49-F238E27FC236}">
                          <a16:creationId xmlns:a16="http://schemas.microsoft.com/office/drawing/2014/main" id="{FE4602F1-6D6D-4FE6-5045-A207B10DE672}"/>
                        </a:ext>
                      </a:extLst>
                    </p:cNvPr>
                    <p:cNvSpPr txBox="1"/>
                    <p:nvPr/>
                  </p:nvSpPr>
                  <p:spPr>
                    <a:xfrm>
                      <a:off x="2132261" y="3082812"/>
                      <a:ext cx="944879"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8609C3B1-855F-47A3-A465-B996A465E0CD}" type="TxLink">
                        <a:rPr lang="en-US" sz="1100" b="0" i="0" u="none" strike="noStrike" kern="1200">
                          <a:solidFill>
                            <a:srgbClr val="453C5C"/>
                          </a:solidFill>
                          <a:latin typeface="Verdana"/>
                          <a:ea typeface="Verdana"/>
                          <a:cs typeface="Verdana"/>
                        </a:rPr>
                        <a:pPr algn="ctr"/>
                        <a:t>7,9%</a:t>
                      </a:fld>
                      <a:endParaRPr lang="es-MX" sz="2000" b="1" kern="1200"/>
                    </a:p>
                  </p:txBody>
                </p:sp>
              </p:grpSp>
              <p:grpSp>
                <p:nvGrpSpPr>
                  <p:cNvPr id="40" name="Grupo 39">
                    <a:extLst>
                      <a:ext uri="{FF2B5EF4-FFF2-40B4-BE49-F238E27FC236}">
                        <a16:creationId xmlns:a16="http://schemas.microsoft.com/office/drawing/2014/main" id="{0269E7BA-789B-CAD9-49DE-A910AFCC5C07}"/>
                      </a:ext>
                    </a:extLst>
                  </p:cNvPr>
                  <p:cNvGrpSpPr/>
                  <p:nvPr/>
                </p:nvGrpSpPr>
                <p:grpSpPr>
                  <a:xfrm>
                    <a:off x="3090863" y="2275616"/>
                    <a:ext cx="1159635" cy="1069346"/>
                    <a:chOff x="3090863" y="2275616"/>
                    <a:chExt cx="1159635" cy="1069346"/>
                  </a:xfrm>
                </p:grpSpPr>
                <p:sp>
                  <p:nvSpPr>
                    <p:cNvPr id="41" name="CuadroTexto 35">
                      <a:extLst>
                        <a:ext uri="{FF2B5EF4-FFF2-40B4-BE49-F238E27FC236}">
                          <a16:creationId xmlns:a16="http://schemas.microsoft.com/office/drawing/2014/main" id="{885D83F2-2C83-662C-6BC6-4D76F9C564A4}"/>
                        </a:ext>
                      </a:extLst>
                    </p:cNvPr>
                    <p:cNvSpPr txBox="1"/>
                    <p:nvPr/>
                  </p:nvSpPr>
                  <p:spPr>
                    <a:xfrm>
                      <a:off x="3090863" y="2275616"/>
                      <a:ext cx="1159635" cy="616317"/>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A900342-52C9-4114-8482-8B1E2373910F}" type="TxLink">
                        <a:rPr lang="en-US" sz="900" b="0" i="0" u="none" strike="noStrike" kern="1200">
                          <a:solidFill>
                            <a:srgbClr val="453C5C"/>
                          </a:solidFill>
                          <a:latin typeface="Verdana"/>
                          <a:ea typeface="Verdana"/>
                          <a:cs typeface="Verdana"/>
                        </a:rPr>
                        <a:pPr algn="ctr"/>
                        <a:t>Productos químicos</a:t>
                      </a:fld>
                      <a:endParaRPr lang="es-MX" sz="900" kern="1200"/>
                    </a:p>
                  </p:txBody>
                </p:sp>
                <p:sp>
                  <p:nvSpPr>
                    <p:cNvPr id="42" name="CuadroTexto 36">
                      <a:extLst>
                        <a:ext uri="{FF2B5EF4-FFF2-40B4-BE49-F238E27FC236}">
                          <a16:creationId xmlns:a16="http://schemas.microsoft.com/office/drawing/2014/main" id="{DE63FBBE-5728-A1C2-F974-6344F9EA42DA}"/>
                        </a:ext>
                      </a:extLst>
                    </p:cNvPr>
                    <p:cNvSpPr txBox="1"/>
                    <p:nvPr/>
                  </p:nvSpPr>
                  <p:spPr>
                    <a:xfrm>
                      <a:off x="3204458" y="2881831"/>
                      <a:ext cx="944880" cy="242421"/>
                    </a:xfrm>
                    <a:prstGeom prst="rect">
                      <a:avLst/>
                    </a:prstGeom>
                    <a:noFill/>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fld id="{E8FC4221-B561-4355-A693-B017CFD3FBFB}" type="TxLink">
                        <a:rPr lang="en-US" sz="1000" b="1" i="0" u="none" strike="noStrike" kern="1200">
                          <a:solidFill>
                            <a:srgbClr val="453C5C"/>
                          </a:solidFill>
                          <a:latin typeface="Verdana"/>
                          <a:ea typeface="Verdana"/>
                          <a:cs typeface="Verdana"/>
                        </a:rPr>
                        <a:pPr marL="0" indent="0" algn="ctr"/>
                        <a:t> $ 19,9 </a:t>
                      </a:fld>
                      <a:endParaRPr lang="es-MX" sz="1000" b="1" i="0" u="none" strike="noStrike" kern="1200">
                        <a:solidFill>
                          <a:srgbClr val="453C5C"/>
                        </a:solidFill>
                        <a:latin typeface="Verdana"/>
                        <a:ea typeface="Verdana"/>
                        <a:cs typeface="Verdana"/>
                      </a:endParaRPr>
                    </a:p>
                  </p:txBody>
                </p:sp>
                <p:sp>
                  <p:nvSpPr>
                    <p:cNvPr id="43" name="CuadroTexto 37">
                      <a:extLst>
                        <a:ext uri="{FF2B5EF4-FFF2-40B4-BE49-F238E27FC236}">
                          <a16:creationId xmlns:a16="http://schemas.microsoft.com/office/drawing/2014/main" id="{747403BA-2EE3-CC92-50EE-E5868A5E4F38}"/>
                        </a:ext>
                      </a:extLst>
                    </p:cNvPr>
                    <p:cNvSpPr txBox="1"/>
                    <p:nvPr/>
                  </p:nvSpPr>
                  <p:spPr>
                    <a:xfrm>
                      <a:off x="3204458" y="3082132"/>
                      <a:ext cx="944880" cy="2628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98778CDC-53EB-4F50-AEC4-B21A5CADF246}" type="TxLink">
                        <a:rPr lang="en-US" sz="1100" b="0" i="0" u="none" strike="noStrike" kern="1200">
                          <a:solidFill>
                            <a:srgbClr val="453C5C"/>
                          </a:solidFill>
                          <a:latin typeface="Verdana"/>
                          <a:ea typeface="Verdana"/>
                          <a:cs typeface="Verdana"/>
                        </a:rPr>
                        <a:pPr algn="ctr"/>
                        <a:t>2,0%</a:t>
                      </a:fld>
                      <a:endParaRPr lang="es-MX" sz="2000" b="1" kern="1200"/>
                    </a:p>
                  </p:txBody>
                </p:sp>
              </p:grpSp>
            </p:grpSp>
            <p:cxnSp>
              <p:nvCxnSpPr>
                <p:cNvPr id="34" name="Conector recto 33">
                  <a:extLst>
                    <a:ext uri="{FF2B5EF4-FFF2-40B4-BE49-F238E27FC236}">
                      <a16:creationId xmlns:a16="http://schemas.microsoft.com/office/drawing/2014/main" id="{D68EE729-8D85-EFBE-ED62-4C9EEB680F59}"/>
                    </a:ext>
                  </a:extLst>
                </p:cNvPr>
                <p:cNvCxnSpPr/>
                <p:nvPr/>
              </p:nvCxnSpPr>
              <p:spPr>
                <a:xfrm flipV="1">
                  <a:off x="968070" y="2876425"/>
                  <a:ext cx="3228213" cy="7614"/>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Conector recto 34">
                  <a:extLst>
                    <a:ext uri="{FF2B5EF4-FFF2-40B4-BE49-F238E27FC236}">
                      <a16:creationId xmlns:a16="http://schemas.microsoft.com/office/drawing/2014/main" id="{96E2D538-7ABF-D890-EB05-6FF50027A442}"/>
                    </a:ext>
                  </a:extLst>
                </p:cNvPr>
                <p:cNvCxnSpPr/>
                <p:nvPr/>
              </p:nvCxnSpPr>
              <p:spPr>
                <a:xfrm>
                  <a:off x="2025165" y="2364146"/>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Conector recto 36">
                  <a:extLst>
                    <a:ext uri="{FF2B5EF4-FFF2-40B4-BE49-F238E27FC236}">
                      <a16:creationId xmlns:a16="http://schemas.microsoft.com/office/drawing/2014/main" id="{D488CA27-23DA-0C83-D2C4-CE340CE48F7D}"/>
                    </a:ext>
                  </a:extLst>
                </p:cNvPr>
                <p:cNvCxnSpPr/>
                <p:nvPr/>
              </p:nvCxnSpPr>
              <p:spPr>
                <a:xfrm>
                  <a:off x="3126030" y="2360494"/>
                  <a:ext cx="10160" cy="10124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spTree>
    <p:extLst>
      <p:ext uri="{BB962C8B-B14F-4D97-AF65-F5344CB8AC3E}">
        <p14:creationId xmlns:p14="http://schemas.microsoft.com/office/powerpoint/2010/main" val="363211124"/>
      </p:ext>
    </p:extLst>
  </p:cSld>
  <p:clrMapOvr>
    <a:masterClrMapping/>
  </p:clrMapOvr>
</p:sld>
</file>

<file path=ppt/theme/theme1.xml><?xml version="1.0" encoding="utf-8"?>
<a:theme xmlns:a="http://schemas.openxmlformats.org/drawingml/2006/main" name="Trimestral PowerPoint">
  <a:themeElements>
    <a:clrScheme name="Trimestral">
      <a:dk1>
        <a:srgbClr val="F6F6F6"/>
      </a:dk1>
      <a:lt1>
        <a:srgbClr val="453C5C"/>
      </a:lt1>
      <a:dk2>
        <a:srgbClr val="D9D9D9"/>
      </a:dk2>
      <a:lt2>
        <a:srgbClr val="E42F2F"/>
      </a:lt2>
      <a:accent1>
        <a:srgbClr val="FB6900"/>
      </a:accent1>
      <a:accent2>
        <a:srgbClr val="007E80"/>
      </a:accent2>
      <a:accent3>
        <a:srgbClr val="52D781"/>
      </a:accent3>
      <a:accent4>
        <a:srgbClr val="F69F50"/>
      </a:accent4>
      <a:accent5>
        <a:srgbClr val="00B9BD"/>
      </a:accent5>
      <a:accent6>
        <a:srgbClr val="BFED80"/>
      </a:accent6>
      <a:hlink>
        <a:srgbClr val="453C5C"/>
      </a:hlink>
      <a:folHlink>
        <a:srgbClr val="453C5C"/>
      </a:folHlink>
    </a:clrScheme>
    <a:fontScheme name="Trimestral">
      <a:majorFont>
        <a:latin typeface="Verdana"/>
        <a:ea typeface=""/>
        <a:cs typeface=""/>
      </a:majorFont>
      <a:minorFont>
        <a:latin typeface="Verdana"/>
        <a:ea typeface=""/>
        <a:cs typeface=""/>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rimestral PowerPoint" id="{2B1E6595-9808-463A-B52C-F0DBC3A7712F}" vid="{D2B05E4A-2106-4859-BE18-CAF0C7B05D32}"/>
    </a:ext>
  </a:extLst>
</a:theme>
</file>

<file path=docProps/app.xml><?xml version="1.0" encoding="utf-8"?>
<Properties xmlns="http://schemas.openxmlformats.org/officeDocument/2006/extended-properties" xmlns:vt="http://schemas.openxmlformats.org/officeDocument/2006/docPropsVTypes">
  <Template>Trimestral PowerPoint</Template>
  <TotalTime>11807</TotalTime>
  <Words>4633</Words>
  <Application>Microsoft Office PowerPoint</Application>
  <PresentationFormat>Presentación en pantalla (4:3)</PresentationFormat>
  <Paragraphs>1016</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Century Gothic</vt:lpstr>
      <vt:lpstr>Montserrat Black</vt:lpstr>
      <vt:lpstr>Rockwell</vt:lpstr>
      <vt:lpstr>Verdana</vt:lpstr>
      <vt:lpstr>Wingdings</vt:lpstr>
      <vt:lpstr>Trimestral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ANGELA LÓPEZ</dc:creator>
  <cp:lastModifiedBy>ANGELA LÓPEZ</cp:lastModifiedBy>
  <cp:revision>385</cp:revision>
  <dcterms:created xsi:type="dcterms:W3CDTF">2024-08-06T17:29:02Z</dcterms:created>
  <dcterms:modified xsi:type="dcterms:W3CDTF">2025-02-12T22:01:06Z</dcterms:modified>
</cp:coreProperties>
</file>