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0"/>
  </p:handoutMasterIdLst>
  <p:sldIdLst>
    <p:sldId id="271" r:id="rId2"/>
    <p:sldId id="272" r:id="rId3"/>
    <p:sldId id="273" r:id="rId4"/>
    <p:sldId id="275" r:id="rId5"/>
    <p:sldId id="276" r:id="rId6"/>
    <p:sldId id="277" r:id="rId7"/>
    <p:sldId id="278" r:id="rId8"/>
    <p:sldId id="283" r:id="rId9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6634"/>
    <a:srgbClr val="549E72"/>
    <a:srgbClr val="316564"/>
    <a:srgbClr val="418584"/>
    <a:srgbClr val="0090BA"/>
    <a:srgbClr val="0462A2"/>
    <a:srgbClr val="1354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05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BF5FE76B-20BE-1C5E-CD96-8194B17DF2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6E3158F-4047-5702-C6A4-BDC9E974FE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73CCD-B933-49EC-A14F-D5D8B4B41568}" type="datetimeFigureOut">
              <a:rPr lang="es-CO" smtClean="0"/>
              <a:t>28/08/2024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F085F4A-6ECC-6680-10D9-D194297F206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2FDA634-3688-CE2C-A3DA-83B7D68912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8E48DE-F6D5-4D9A-8C7C-FA45D23E800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604511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5F2BF33-92BC-40CF-86DD-593CB4D259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2940"/>
            <a:ext cx="12192000" cy="6858000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31309A2-64C7-4F4E-BE8E-AB19E4ED1A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6563" y="1774862"/>
            <a:ext cx="11014075" cy="984380"/>
          </a:xfrm>
        </p:spPr>
        <p:txBody>
          <a:bodyPr/>
          <a:lstStyle>
            <a:lvl1pPr algn="ctr">
              <a:defRPr sz="3400">
                <a:solidFill>
                  <a:srgbClr val="0462A2"/>
                </a:solidFill>
              </a:defRPr>
            </a:lvl1pPr>
          </a:lstStyle>
          <a:p>
            <a:pPr lvl="0"/>
            <a:r>
              <a:rPr lang="es-ES" dirty="0"/>
              <a:t>Haga clic para escribir el n</a:t>
            </a:r>
            <a:r>
              <a:rPr lang="es-MX" dirty="0" err="1"/>
              <a:t>ombre</a:t>
            </a:r>
            <a:r>
              <a:rPr lang="es-MX" dirty="0"/>
              <a:t> de la conferencia, panel o conversatorio.</a:t>
            </a:r>
            <a:endParaRPr lang="es-ES" dirty="0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B95BD9DE-5763-49F8-97C6-25DFA08EED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6369" y="4281533"/>
            <a:ext cx="11014270" cy="62071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418584"/>
                </a:solidFill>
                <a:latin typeface="+mj-lt"/>
              </a:defRPr>
            </a:lvl1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CO" dirty="0"/>
              <a:t>Haga clic </a:t>
            </a:r>
            <a:r>
              <a:rPr lang="es-MX" dirty="0"/>
              <a:t>para escribir el cargo o profesión y la entidad a la que se encuentra vinculado.</a:t>
            </a:r>
            <a:endParaRPr lang="es-CO" dirty="0"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DB005628-9CC1-4D95-B627-0CAD86392E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369" y="3456426"/>
            <a:ext cx="11014270" cy="455522"/>
          </a:xfrm>
        </p:spPr>
        <p:txBody>
          <a:bodyPr/>
          <a:lstStyle>
            <a:lvl1pPr algn="ctr">
              <a:defRPr>
                <a:solidFill>
                  <a:srgbClr val="418584"/>
                </a:solidFill>
              </a:defRPr>
            </a:lvl1pPr>
            <a:lvl2pPr algn="ctr">
              <a:defRPr>
                <a:solidFill>
                  <a:srgbClr val="418584"/>
                </a:solidFill>
              </a:defRPr>
            </a:lvl2pPr>
            <a:lvl3pPr algn="ctr">
              <a:defRPr>
                <a:solidFill>
                  <a:srgbClr val="418584"/>
                </a:solidFill>
              </a:defRPr>
            </a:lvl3pPr>
            <a:lvl4pPr algn="ctr">
              <a:defRPr>
                <a:solidFill>
                  <a:srgbClr val="418584"/>
                </a:solidFill>
              </a:defRPr>
            </a:lvl4pPr>
            <a:lvl5pPr algn="ctr">
              <a:defRPr>
                <a:solidFill>
                  <a:srgbClr val="418584"/>
                </a:solidFill>
              </a:defRPr>
            </a:lvl5pPr>
          </a:lstStyle>
          <a:p>
            <a:pPr lvl="0"/>
            <a:r>
              <a:rPr lang="es-ES" dirty="0"/>
              <a:t>Haga clic para escribir el nombre completo del conferencista.</a:t>
            </a:r>
          </a:p>
        </p:txBody>
      </p:sp>
    </p:spTree>
    <p:extLst>
      <p:ext uri="{BB962C8B-B14F-4D97-AF65-F5344CB8AC3E}">
        <p14:creationId xmlns:p14="http://schemas.microsoft.com/office/powerpoint/2010/main" val="1895899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7BAE268D-8839-447C-A83C-A5AC11615B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9930" y="1337876"/>
            <a:ext cx="3530193" cy="3221665"/>
          </a:xfrm>
        </p:spPr>
        <p:txBody>
          <a:bodyPr>
            <a:normAutofit/>
          </a:bodyPr>
          <a:lstStyle>
            <a:lvl1pPr>
              <a:defRPr sz="4000" b="0">
                <a:solidFill>
                  <a:srgbClr val="418584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4DE86C8-B199-4C29-B380-16A7769DA0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78502" y="1094365"/>
            <a:ext cx="6483693" cy="3843594"/>
          </a:xfrm>
          <a:ln w="38100">
            <a:solidFill>
              <a:srgbClr val="549E72"/>
            </a:solidFill>
          </a:ln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151598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1EE73-F32A-4A85-AF39-EAF5662957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55346" y="1198480"/>
            <a:ext cx="9499369" cy="607156"/>
          </a:xfrm>
          <a:solidFill>
            <a:schemeClr val="bg1"/>
          </a:solidFill>
        </p:spPr>
        <p:txBody>
          <a:bodyPr anchor="b">
            <a:noAutofit/>
          </a:bodyPr>
          <a:lstStyle>
            <a:lvl1pPr>
              <a:defRPr sz="4000" b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título.</a:t>
            </a:r>
            <a:endParaRPr lang="es-CO" dirty="0"/>
          </a:p>
        </p:txBody>
      </p:sp>
      <p:sp>
        <p:nvSpPr>
          <p:cNvPr id="12" name="Marcador de texto 3">
            <a:extLst>
              <a:ext uri="{FF2B5EF4-FFF2-40B4-BE49-F238E27FC236}">
                <a16:creationId xmlns:a16="http://schemas.microsoft.com/office/drawing/2014/main" id="{F622E2AD-8D67-4DCB-97A6-511218D8CC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5603" y="2225461"/>
            <a:ext cx="10349112" cy="422036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70436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texto 3">
            <a:extLst>
              <a:ext uri="{FF2B5EF4-FFF2-40B4-BE49-F238E27FC236}">
                <a16:creationId xmlns:a16="http://schemas.microsoft.com/office/drawing/2014/main" id="{3BCA8FE8-E9FF-4703-9824-DCE760F2D5E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1105603" y="2123859"/>
            <a:ext cx="10349112" cy="422036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B6118EC-D08B-CA19-899A-FE226912B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55346" y="1198480"/>
            <a:ext cx="9499369" cy="607156"/>
          </a:xfrm>
          <a:solidFill>
            <a:schemeClr val="bg1"/>
          </a:solidFill>
        </p:spPr>
        <p:txBody>
          <a:bodyPr anchor="b">
            <a:noAutofit/>
          </a:bodyPr>
          <a:lstStyle>
            <a:lvl1pPr>
              <a:defRPr sz="4000" b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778997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7294EAB-A79F-4CB7-010E-DA30FF43A9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19AC42-E0F9-497A-BDF2-CF7CAEF90EB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848717" y="1753036"/>
            <a:ext cx="2916409" cy="2879725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s-ES" dirty="0"/>
              <a:t>Haga clic para insertar QR</a:t>
            </a:r>
          </a:p>
        </p:txBody>
      </p:sp>
    </p:spTree>
    <p:extLst>
      <p:ext uri="{BB962C8B-B14F-4D97-AF65-F5344CB8AC3E}">
        <p14:creationId xmlns:p14="http://schemas.microsoft.com/office/powerpoint/2010/main" val="1366215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7CE60B43-25A3-46A3-9BA1-A5FA7F7F40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" y="667"/>
            <a:ext cx="12189630" cy="685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91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ED976096-2716-4AB2-B30B-469D95B593C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977081"/>
            <a:ext cx="5573233" cy="3612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D8C60B89-FE65-4E60-AD9D-43B13B3942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69211" y="881110"/>
            <a:ext cx="4497560" cy="4708568"/>
          </a:xfrm>
          <a:ln w="57150">
            <a:solidFill>
              <a:srgbClr val="418584"/>
            </a:solidFill>
          </a:ln>
        </p:spPr>
        <p:txBody>
          <a:bodyPr/>
          <a:lstStyle/>
          <a:p>
            <a:endParaRPr lang="es-CO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AAC6AB90-2348-4CC3-A7D7-9773C661A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1110"/>
            <a:ext cx="5573233" cy="809578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418584"/>
                </a:solidFill>
              </a:defRPr>
            </a:lvl1pPr>
          </a:lstStyle>
          <a:p>
            <a:r>
              <a:rPr lang="es-ES" dirty="0"/>
              <a:t>Haga clic para modificar el estilo de título del patrón.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26386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>
            <a:extLst>
              <a:ext uri="{FF2B5EF4-FFF2-40B4-BE49-F238E27FC236}">
                <a16:creationId xmlns:a16="http://schemas.microsoft.com/office/drawing/2014/main" id="{3431BDDE-5E3E-4FDA-96E6-5A959B1310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2632" y="4602984"/>
            <a:ext cx="10164725" cy="427897"/>
          </a:xfrm>
        </p:spPr>
        <p:txBody>
          <a:bodyPr>
            <a:normAutofit/>
          </a:bodyPr>
          <a:lstStyle>
            <a:lvl1pPr algn="ctr">
              <a:defRPr sz="3400" b="1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s-ES" dirty="0"/>
              <a:t>Haga clic para escribir el nombre del video.</a:t>
            </a:r>
            <a:endParaRPr lang="es-CO" dirty="0"/>
          </a:p>
        </p:txBody>
      </p:sp>
      <p:sp>
        <p:nvSpPr>
          <p:cNvPr id="3" name="Marcador de medios 2">
            <a:extLst>
              <a:ext uri="{FF2B5EF4-FFF2-40B4-BE49-F238E27FC236}">
                <a16:creationId xmlns:a16="http://schemas.microsoft.com/office/drawing/2014/main" id="{0305276D-5BD8-4926-A8EC-4DF90E00CBF8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322619" y="538518"/>
            <a:ext cx="9784749" cy="3876465"/>
          </a:xfr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58916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8569A38-E143-4E2C-934E-3098585148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FFD87B93-0D7C-4DEC-9A4E-5C49F80484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4525" y="2583652"/>
            <a:ext cx="10515600" cy="1169641"/>
          </a:xfrm>
        </p:spPr>
        <p:txBody>
          <a:bodyPr>
            <a:noAutofit/>
          </a:bodyPr>
          <a:lstStyle>
            <a:lvl1pPr algn="ctr">
              <a:defRPr sz="4000" b="0">
                <a:solidFill>
                  <a:srgbClr val="0462A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136934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id="{90A3BF31-5BCB-49E3-AB68-079F1EA252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918" y="1839432"/>
            <a:ext cx="3530193" cy="3221665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4EFF19-ED7D-47D6-9DB7-D93C7841B3E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39265" y="1100138"/>
            <a:ext cx="6277232" cy="4682824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89252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">
            <a:extLst>
              <a:ext uri="{FF2B5EF4-FFF2-40B4-BE49-F238E27FC236}">
                <a16:creationId xmlns:a16="http://schemas.microsoft.com/office/drawing/2014/main" id="{3086823B-7D0E-4EDE-BD1D-F0441AC7C2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918" y="1839432"/>
            <a:ext cx="3530193" cy="322166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66E3A20F-5D0F-499D-9F26-08AE17777C8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39265" y="1100138"/>
            <a:ext cx="6277232" cy="4682824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313186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0FCE27E1-D7A4-4C8D-B337-FA9B71F8C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918" y="1839432"/>
            <a:ext cx="3530193" cy="322166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48F9EEA1-A95B-469D-8BA7-85C6427F6DA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39265" y="1100138"/>
            <a:ext cx="6277232" cy="4682824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128389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8FFC796B-0CF7-4B39-97AE-68F33B92F7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918" y="1839432"/>
            <a:ext cx="3530193" cy="322166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2DF4650C-9105-4F66-A9D4-D81E6BA6DF7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39265" y="1100138"/>
            <a:ext cx="6277232" cy="468282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30109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1525D30-5411-4F18-8B65-34C3B57B7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14A5732-8039-4A4C-8C17-2760B1532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C21C62-D702-4F09-8027-B33AD7090E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04B85-F8D0-46EF-AAD1-EB27A87AEB3B}" type="datetimeFigureOut">
              <a:rPr lang="es-CO" smtClean="0"/>
              <a:t>28/08/2024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B3C3CF-375F-40A3-9F7D-AF7DB0693A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1EF84B-8CB0-420F-A195-72029A79A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A206F-55AA-42A9-86F2-67AF81B4753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3068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60" r:id="rId3"/>
    <p:sldLayoutId id="2147483650" r:id="rId4"/>
    <p:sldLayoutId id="2147483663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109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C8F004DE-8425-42CD-BA69-CEA848D33C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6563" y="1774861"/>
            <a:ext cx="11014075" cy="1208483"/>
          </a:xfrm>
        </p:spPr>
        <p:txBody>
          <a:bodyPr>
            <a:normAutofit/>
          </a:bodyPr>
          <a:lstStyle/>
          <a:p>
            <a:r>
              <a:rPr lang="es-CO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Digitalización y Valor de lo Público 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3E3B25-21B4-49AF-BFF5-65386F73EC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6369" y="4095606"/>
            <a:ext cx="11014270" cy="620712"/>
          </a:xfrm>
        </p:spPr>
        <p:txBody>
          <a:bodyPr>
            <a:normAutofit/>
          </a:bodyPr>
          <a:lstStyle/>
          <a:p>
            <a:r>
              <a:rPr lang="es-CO" sz="1600" dirty="0">
                <a:solidFill>
                  <a:srgbClr val="3165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Directora de Participación, Transparencia y Servicio a las Ciudadanías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0CAA5D8-BB0A-401D-8F2C-131A14621F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6369" y="3558026"/>
            <a:ext cx="11014270" cy="455522"/>
          </a:xfrm>
        </p:spPr>
        <p:txBody>
          <a:bodyPr>
            <a:normAutofit/>
          </a:bodyPr>
          <a:lstStyle/>
          <a:p>
            <a:r>
              <a:rPr lang="es-CO" sz="240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Aura Isabel Mora</a:t>
            </a:r>
          </a:p>
        </p:txBody>
      </p:sp>
    </p:spTree>
    <p:extLst>
      <p:ext uri="{BB962C8B-B14F-4D97-AF65-F5344CB8AC3E}">
        <p14:creationId xmlns:p14="http://schemas.microsoft.com/office/powerpoint/2010/main" val="759465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B85CAB-F326-403E-8946-C4DB6B36E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La Cibercultura </a:t>
            </a:r>
          </a:p>
        </p:txBody>
      </p:sp>
      <p:pic>
        <p:nvPicPr>
          <p:cNvPr id="5" name="Marcador de posición de imagen 4">
            <a:extLst>
              <a:ext uri="{FF2B5EF4-FFF2-40B4-BE49-F238E27FC236}">
                <a16:creationId xmlns:a16="http://schemas.microsoft.com/office/drawing/2014/main" id="{A82ABE53-FACF-ED3E-D67B-E2C09DC4BA1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7994" b="19254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57E4AB-8587-4324-B7CA-1882DEA93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s-CO" sz="1800" dirty="0"/>
              <a:t>De lo privado a lo público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s-CO" sz="1800" dirty="0"/>
              <a:t>La instantaneidad de los acontecimientos 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s-CO" sz="1800" dirty="0"/>
              <a:t>Una vida paralela y virtual 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71638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55C4948-52FA-45C0-A78C-DBFA9DA33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>
                <a:solidFill>
                  <a:schemeClr val="accent6">
                    <a:lumMod val="75000"/>
                  </a:schemeClr>
                </a:solidFill>
              </a:rPr>
              <a:t>La Digitalización en lo Público </a:t>
            </a:r>
          </a:p>
        </p:txBody>
      </p:sp>
    </p:spTree>
    <p:extLst>
      <p:ext uri="{BB962C8B-B14F-4D97-AF65-F5344CB8AC3E}">
        <p14:creationId xmlns:p14="http://schemas.microsoft.com/office/powerpoint/2010/main" val="3453075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3395E5A-C092-4C4F-8003-95CD1F44C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918" y="1839432"/>
            <a:ext cx="3732050" cy="3221665"/>
          </a:xfrm>
        </p:spPr>
        <p:txBody>
          <a:bodyPr>
            <a:normAutofit/>
          </a:bodyPr>
          <a:lstStyle/>
          <a:p>
            <a:r>
              <a:rPr lang="es-CO" sz="2800" dirty="0"/>
              <a:t>Desmaterialización y virtualización de trámites en Colombia 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2144C1A-12EF-4F9C-BF7B-AC9B5E82F68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060156" y="1646893"/>
            <a:ext cx="6277232" cy="4682824"/>
          </a:xfrm>
        </p:spPr>
        <p:txBody>
          <a:bodyPr/>
          <a:lstStyle/>
          <a:p>
            <a:r>
              <a:rPr lang="es-CO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Ahorro de tiempo</a:t>
            </a:r>
          </a:p>
          <a:p>
            <a:r>
              <a:rPr lang="es-CO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Ahorro en dinero </a:t>
            </a:r>
          </a:p>
          <a:p>
            <a:r>
              <a:rPr lang="es-CO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Menos estrés </a:t>
            </a:r>
          </a:p>
          <a:p>
            <a:r>
              <a:rPr lang="es-CO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Mayor transparencia en los procesos </a:t>
            </a:r>
          </a:p>
          <a:p>
            <a:r>
              <a:rPr lang="es-CO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Desarrollo de confianzas hacia el Estado</a:t>
            </a:r>
          </a:p>
          <a:p>
            <a:r>
              <a:rPr lang="es-CO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Mayor capacidad del Estado en procesos de seguimiento </a:t>
            </a:r>
          </a:p>
        </p:txBody>
      </p:sp>
    </p:spTree>
    <p:extLst>
      <p:ext uri="{BB962C8B-B14F-4D97-AF65-F5344CB8AC3E}">
        <p14:creationId xmlns:p14="http://schemas.microsoft.com/office/powerpoint/2010/main" val="72197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C019D6F-B1B5-49ED-A4E3-5AFD99359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Dificultades 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105686C-B7D0-4EE4-B0A0-73E8233E0A3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163850" y="1533771"/>
            <a:ext cx="6277232" cy="4682824"/>
          </a:xfrm>
        </p:spPr>
        <p:txBody>
          <a:bodyPr>
            <a:normAutofit fontScale="85000" lnSpcReduction="10000"/>
          </a:bodyPr>
          <a:lstStyle/>
          <a:p>
            <a:r>
              <a:rPr lang="es-CO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Sistemas de información cerrados y poco utilizados </a:t>
            </a:r>
          </a:p>
          <a:p>
            <a:r>
              <a:rPr lang="es-CO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Falta de conectividad, especialmente en las regiones </a:t>
            </a:r>
          </a:p>
          <a:p>
            <a:r>
              <a:rPr lang="es-CO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Migrantes digitales con poca capacidad de utilizar la virtualidad </a:t>
            </a:r>
          </a:p>
          <a:p>
            <a:r>
              <a:rPr lang="es-CO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Falta o mal uso de los recursos (ejemplo: Tierralta, Córdoba) </a:t>
            </a:r>
          </a:p>
          <a:p>
            <a:r>
              <a:rPr lang="es-CO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Una entrada lenta de la Inteligencia Artificial a la cotidianidad.</a:t>
            </a:r>
          </a:p>
          <a:p>
            <a:r>
              <a:rPr lang="es-CO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Lentitud del Estado en resolver los problemas de tecnología para la vida de sus ciudadanos y ciudadanas</a:t>
            </a:r>
          </a:p>
          <a:p>
            <a:endParaRPr lang="es-CO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796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50EBB6A-D6D3-45EE-8F8E-8D6F416D6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918" y="1839432"/>
            <a:ext cx="3876906" cy="3221665"/>
          </a:xfrm>
        </p:spPr>
        <p:txBody>
          <a:bodyPr/>
          <a:lstStyle/>
          <a:p>
            <a:r>
              <a:rPr lang="es-CO" sz="3200" dirty="0"/>
              <a:t>Recomendaciones</a:t>
            </a:r>
            <a:r>
              <a:rPr lang="es-CO" dirty="0"/>
              <a:t> 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B8B24A0-EA59-4695-B61E-1FD31BD8DD4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39264" y="1543198"/>
            <a:ext cx="6539294" cy="4682824"/>
          </a:xfrm>
        </p:spPr>
        <p:txBody>
          <a:bodyPr>
            <a:normAutofit fontScale="92500"/>
          </a:bodyPr>
          <a:lstStyle/>
          <a:p>
            <a:r>
              <a:rPr lang="es-CO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Combatir la corrupción con recursos públicos. </a:t>
            </a:r>
          </a:p>
          <a:p>
            <a:r>
              <a:rPr lang="es-CO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Generar procesos de transparencia.</a:t>
            </a:r>
          </a:p>
          <a:p>
            <a:r>
              <a:rPr lang="es-CO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Consolidar confianzas en las ciudadanías. </a:t>
            </a:r>
          </a:p>
          <a:p>
            <a:r>
              <a:rPr lang="es-CO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Desarrollar procesos en diferentes niveles. </a:t>
            </a:r>
          </a:p>
          <a:p>
            <a:r>
              <a:rPr lang="es-CO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Quitarle al consumismo los procesos de formación en tecnologías.</a:t>
            </a:r>
          </a:p>
          <a:p>
            <a:r>
              <a:rPr lang="es-CO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Generar procesos de formación con calidad.  </a:t>
            </a:r>
          </a:p>
          <a:p>
            <a:endParaRPr lang="es-CO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92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086DCD1-0C41-45B7-9966-089276B280D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s-CO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7563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185</Words>
  <Application>Microsoft Office PowerPoint</Application>
  <PresentationFormat>Panorámica</PresentationFormat>
  <Paragraphs>29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Verdana</vt:lpstr>
      <vt:lpstr>Tema de Office</vt:lpstr>
      <vt:lpstr>Presentación de PowerPoint</vt:lpstr>
      <vt:lpstr>Presentación de PowerPoint</vt:lpstr>
      <vt:lpstr>La Cibercultura </vt:lpstr>
      <vt:lpstr>La Digitalización en lo Público </vt:lpstr>
      <vt:lpstr>Desmaterialización y virtualización de trámites en Colombia </vt:lpstr>
      <vt:lpstr>Dificultades </vt:lpstr>
      <vt:lpstr>Recomendaciones 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salzate</dc:creator>
  <cp:lastModifiedBy>Leicy Johanna Salas Prada</cp:lastModifiedBy>
  <cp:revision>23</cp:revision>
  <dcterms:created xsi:type="dcterms:W3CDTF">2021-08-27T14:03:23Z</dcterms:created>
  <dcterms:modified xsi:type="dcterms:W3CDTF">2024-08-28T15:18:50Z</dcterms:modified>
</cp:coreProperties>
</file>