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71" r:id="rId2"/>
    <p:sldId id="272" r:id="rId3"/>
    <p:sldId id="273" r:id="rId4"/>
    <p:sldId id="275" r:id="rId5"/>
    <p:sldId id="284" r:id="rId6"/>
    <p:sldId id="285" r:id="rId7"/>
    <p:sldId id="287" r:id="rId8"/>
    <p:sldId id="286" r:id="rId9"/>
    <p:sldId id="276" r:id="rId10"/>
    <p:sldId id="280" r:id="rId11"/>
    <p:sldId id="288" r:id="rId12"/>
    <p:sldId id="277" r:id="rId13"/>
    <p:sldId id="283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E72"/>
    <a:srgbClr val="316564"/>
    <a:srgbClr val="88B12A"/>
    <a:srgbClr val="096634"/>
    <a:srgbClr val="418584"/>
    <a:srgbClr val="0090BA"/>
    <a:srgbClr val="0462A2"/>
    <a:srgbClr val="135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5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F5FE76B-20BE-1C5E-CD96-8194B17DF2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E3158F-4047-5702-C6A4-BDC9E974FE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73CCD-B933-49EC-A14F-D5D8B4B41568}" type="datetimeFigureOut">
              <a:rPr lang="es-CO" smtClean="0"/>
              <a:t>3/09/2024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085F4A-6ECC-6680-10D9-D194297F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FDA634-3688-CE2C-A3DA-83B7D6891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E48DE-F6D5-4D9A-8C7C-FA45D23E80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045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5F2BF33-92BC-40CF-86DD-593CB4D25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940"/>
            <a:ext cx="12192000" cy="685800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1309A2-64C7-4F4E-BE8E-AB19E4ED1A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3" y="1774862"/>
            <a:ext cx="11014075" cy="984380"/>
          </a:xfrm>
        </p:spPr>
        <p:txBody>
          <a:bodyPr/>
          <a:lstStyle>
            <a:lvl1pPr algn="ctr">
              <a:defRPr sz="3400">
                <a:solidFill>
                  <a:srgbClr val="0462A2"/>
                </a:solidFill>
              </a:defRPr>
            </a:lvl1pPr>
          </a:lstStyle>
          <a:p>
            <a:pPr lvl="0"/>
            <a:r>
              <a:rPr lang="es-ES" dirty="0"/>
              <a:t>Haga clic para escribir el n</a:t>
            </a:r>
            <a:r>
              <a:rPr lang="es-MX" dirty="0" err="1"/>
              <a:t>ombre</a:t>
            </a:r>
            <a:r>
              <a:rPr lang="es-MX" dirty="0"/>
              <a:t> de la conferencia, panel o conversatorio.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95BD9DE-5763-49F8-97C6-25DFA08EE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69" y="4281533"/>
            <a:ext cx="11014270" cy="6207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18584"/>
                </a:solidFill>
                <a:latin typeface="+mj-lt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/>
              <a:t>Haga clic </a:t>
            </a:r>
            <a:r>
              <a:rPr lang="es-MX" dirty="0"/>
              <a:t>para escribir el cargo o profesión y la entidad a la que se encuentra vinculado.</a:t>
            </a:r>
            <a:endParaRPr lang="es-CO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B005628-9CC1-4D95-B627-0CAD86392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69" y="3456426"/>
            <a:ext cx="11014270" cy="455522"/>
          </a:xfrm>
        </p:spPr>
        <p:txBody>
          <a:bodyPr/>
          <a:lstStyle>
            <a:lvl1pPr algn="ctr">
              <a:defRPr>
                <a:solidFill>
                  <a:srgbClr val="418584"/>
                </a:solidFill>
              </a:defRPr>
            </a:lvl1pPr>
            <a:lvl2pPr algn="ctr">
              <a:defRPr>
                <a:solidFill>
                  <a:srgbClr val="418584"/>
                </a:solidFill>
              </a:defRPr>
            </a:lvl2pPr>
            <a:lvl3pPr algn="ctr">
              <a:defRPr>
                <a:solidFill>
                  <a:srgbClr val="418584"/>
                </a:solidFill>
              </a:defRPr>
            </a:lvl3pPr>
            <a:lvl4pPr algn="ctr">
              <a:defRPr>
                <a:solidFill>
                  <a:srgbClr val="418584"/>
                </a:solidFill>
              </a:defRPr>
            </a:lvl4pPr>
            <a:lvl5pPr algn="ctr">
              <a:defRPr>
                <a:solidFill>
                  <a:srgbClr val="418584"/>
                </a:solidFill>
              </a:defRPr>
            </a:lvl5pPr>
          </a:lstStyle>
          <a:p>
            <a:pPr lvl="0"/>
            <a:r>
              <a:rPr lang="es-ES" dirty="0"/>
              <a:t>Haga clic para escribir el nombre completo del conferencista.</a:t>
            </a:r>
          </a:p>
        </p:txBody>
      </p:sp>
    </p:spTree>
    <p:extLst>
      <p:ext uri="{BB962C8B-B14F-4D97-AF65-F5344CB8AC3E}">
        <p14:creationId xmlns:p14="http://schemas.microsoft.com/office/powerpoint/2010/main" val="189589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BAE268D-8839-447C-A83C-A5AC11615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930" y="1337876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41858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DE86C8-B199-4C29-B380-16A7769DA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8502" y="1094365"/>
            <a:ext cx="6483693" cy="3843594"/>
          </a:xfrm>
          <a:ln w="38100">
            <a:solidFill>
              <a:srgbClr val="549E72"/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515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1EE73-F32A-4A85-AF39-EAF566295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F622E2AD-8D67-4DCB-97A6-511218D8C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603" y="2225461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043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BCA8FE8-E9FF-4703-9824-DCE760F2D5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05603" y="2123859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6118EC-D08B-CA19-899A-FE226912B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7899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294EAB-A79F-4CB7-010E-DA30FF43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AC42-E0F9-497A-BDF2-CF7CAEF90E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48717" y="1753036"/>
            <a:ext cx="2916409" cy="28797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" dirty="0"/>
              <a:t>Haga clic para insertar QR</a:t>
            </a:r>
          </a:p>
        </p:txBody>
      </p:sp>
    </p:spTree>
    <p:extLst>
      <p:ext uri="{BB962C8B-B14F-4D97-AF65-F5344CB8AC3E}">
        <p14:creationId xmlns:p14="http://schemas.microsoft.com/office/powerpoint/2010/main" val="136621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E60B43-25A3-46A3-9BA1-A5FA7F7F4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7"/>
            <a:ext cx="12189630" cy="68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976096-2716-4AB2-B30B-469D95B593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7081"/>
            <a:ext cx="5573233" cy="36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8C60B89-FE65-4E60-AD9D-43B13B3942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211" y="881110"/>
            <a:ext cx="4497560" cy="4708568"/>
          </a:xfrm>
          <a:ln w="57150">
            <a:solidFill>
              <a:srgbClr val="418584"/>
            </a:solidFill>
          </a:ln>
        </p:spPr>
        <p:txBody>
          <a:bodyPr/>
          <a:lstStyle/>
          <a:p>
            <a:endParaRPr lang="es-CO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AC6AB90-2348-4CC3-A7D7-9773C661A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1110"/>
            <a:ext cx="5573233" cy="80957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418584"/>
                </a:solidFill>
              </a:defRPr>
            </a:lvl1pPr>
          </a:lstStyle>
          <a:p>
            <a:r>
              <a:rPr lang="es-ES" dirty="0"/>
              <a:t>Haga clic para modificar el estilo de título del patrón.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638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3431BDDE-5E3E-4FDA-96E6-5A959B131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632" y="4602984"/>
            <a:ext cx="10164725" cy="427897"/>
          </a:xfrm>
        </p:spPr>
        <p:txBody>
          <a:bodyPr>
            <a:normAutofit/>
          </a:bodyPr>
          <a:lstStyle>
            <a:lvl1pPr algn="ctr">
              <a:defRPr sz="3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escribir el nombre del video.</a:t>
            </a:r>
            <a:endParaRPr lang="es-CO" dirty="0"/>
          </a:p>
        </p:txBody>
      </p:sp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0305276D-5BD8-4926-A8EC-4DF90E00CBF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322619" y="538518"/>
            <a:ext cx="9784749" cy="3876465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89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8569A38-E143-4E2C-934E-3098585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FD87B93-0D7C-4DEC-9A4E-5C49F8048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525" y="2583652"/>
            <a:ext cx="10515600" cy="1169641"/>
          </a:xfrm>
        </p:spPr>
        <p:txBody>
          <a:bodyPr>
            <a:noAutofit/>
          </a:bodyPr>
          <a:lstStyle>
            <a:lvl1pPr algn="ctr">
              <a:defRPr sz="4000" b="0">
                <a:solidFill>
                  <a:srgbClr val="0462A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69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0A3BF31-5BCB-49E3-AB68-079F1EA25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EFF19-ED7D-47D6-9DB7-D93C7841B3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25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3086823B-7D0E-4EDE-BD1D-F0441AC7C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6E3A20F-5D0F-499D-9F26-08AE17777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31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0FCE27E1-D7A4-4C8D-B337-FA9B71F8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F9EEA1-A95B-469D-8BA7-85C6427F6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838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FFC796B-0CF7-4B39-97AE-68F33B92F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DF4650C-9105-4F66-A9D4-D81E6BA6D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3010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525D30-5411-4F18-8B65-34C3B57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A5732-8039-4A4C-8C17-2760B1532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21C62-D702-4F09-8027-B33AD7090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4B85-F8D0-46EF-AAD1-EB27A87AEB3B}" type="datetimeFigureOut">
              <a:rPr lang="es-CO" smtClean="0"/>
              <a:t>3/09/2024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B3C3CF-375F-40A3-9F7D-AF7DB0693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1EF84B-8CB0-420F-A195-72029A79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A206F-55AA-42A9-86F2-67AF81B4753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0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09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2198456-BEB5-498D-B178-CD03D91DC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478" y="270745"/>
            <a:ext cx="10494127" cy="3221665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accent6">
                    <a:lumMod val="50000"/>
                  </a:schemeClr>
                </a:solidFill>
              </a:rPr>
              <a:t>Diagrama 4 Estrategias de gobierno digital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D2ADC1A-0EBE-7D8E-D577-3D779C3D987B}"/>
              </a:ext>
            </a:extLst>
          </p:cNvPr>
          <p:cNvSpPr txBox="1">
            <a:spLocks/>
          </p:cNvSpPr>
          <p:nvPr/>
        </p:nvSpPr>
        <p:spPr>
          <a:xfrm>
            <a:off x="968531" y="2975539"/>
            <a:ext cx="2356913" cy="20465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Orientado a incrementarla reducción de costos, la eficiencia y la productividad del suministro de servicios</a:t>
            </a:r>
            <a:endParaRPr lang="es-CO" dirty="0"/>
          </a:p>
        </p:txBody>
      </p:sp>
      <p:sp>
        <p:nvSpPr>
          <p:cNvPr id="3" name="Marcador de contenido 1">
            <a:extLst>
              <a:ext uri="{FF2B5EF4-FFF2-40B4-BE49-F238E27FC236}">
                <a16:creationId xmlns:a16="http://schemas.microsoft.com/office/drawing/2014/main" id="{EB4BF6B4-6D8E-45D1-C1D0-8FA6167DE9D4}"/>
              </a:ext>
            </a:extLst>
          </p:cNvPr>
          <p:cNvSpPr txBox="1">
            <a:spLocks/>
          </p:cNvSpPr>
          <p:nvPr/>
        </p:nvSpPr>
        <p:spPr>
          <a:xfrm>
            <a:off x="4679149" y="2540435"/>
            <a:ext cx="2508841" cy="20465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Orientado a anticipar las necesidades de los usuarios para mejorar los servicios administrativos y personales</a:t>
            </a:r>
            <a:endParaRPr lang="es-CO" dirty="0"/>
          </a:p>
        </p:txBody>
      </p:sp>
      <p:sp>
        <p:nvSpPr>
          <p:cNvPr id="6" name="Marcador de contenido 1">
            <a:extLst>
              <a:ext uri="{FF2B5EF4-FFF2-40B4-BE49-F238E27FC236}">
                <a16:creationId xmlns:a16="http://schemas.microsoft.com/office/drawing/2014/main" id="{7C878A4D-1D03-1A6F-F5C4-5D219D66CBB9}"/>
              </a:ext>
            </a:extLst>
          </p:cNvPr>
          <p:cNvSpPr txBox="1">
            <a:spLocks/>
          </p:cNvSpPr>
          <p:nvPr/>
        </p:nvSpPr>
        <p:spPr>
          <a:xfrm>
            <a:off x="8527823" y="2364900"/>
            <a:ext cx="2508841" cy="20465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Orientados al fomento de la transformación digital para permitir a los gobiernos crear mayor valor publico</a:t>
            </a:r>
            <a:endParaRPr lang="es-CO" dirty="0"/>
          </a:p>
        </p:txBody>
      </p:sp>
      <p:sp>
        <p:nvSpPr>
          <p:cNvPr id="7" name="Marcador de contenido 1">
            <a:extLst>
              <a:ext uri="{FF2B5EF4-FFF2-40B4-BE49-F238E27FC236}">
                <a16:creationId xmlns:a16="http://schemas.microsoft.com/office/drawing/2014/main" id="{EF1271B0-73CB-F880-7027-907E538A28F6}"/>
              </a:ext>
            </a:extLst>
          </p:cNvPr>
          <p:cNvSpPr txBox="1">
            <a:spLocks/>
          </p:cNvSpPr>
          <p:nvPr/>
        </p:nvSpPr>
        <p:spPr>
          <a:xfrm>
            <a:off x="1186544" y="4560306"/>
            <a:ext cx="2356913" cy="9245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b="1" dirty="0">
                <a:solidFill>
                  <a:srgbClr val="549E7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Enfoque centrado en el Gobierno</a:t>
            </a:r>
            <a:endParaRPr lang="es-CO" b="1" dirty="0">
              <a:solidFill>
                <a:srgbClr val="549E72"/>
              </a:solidFill>
            </a:endParaRPr>
          </a:p>
        </p:txBody>
      </p:sp>
      <p:sp>
        <p:nvSpPr>
          <p:cNvPr id="8" name="Marcador de contenido 1">
            <a:extLst>
              <a:ext uri="{FF2B5EF4-FFF2-40B4-BE49-F238E27FC236}">
                <a16:creationId xmlns:a16="http://schemas.microsoft.com/office/drawing/2014/main" id="{33198BC8-805C-1418-FE0E-96FD6879D449}"/>
              </a:ext>
            </a:extLst>
          </p:cNvPr>
          <p:cNvSpPr txBox="1">
            <a:spLocks/>
          </p:cNvSpPr>
          <p:nvPr/>
        </p:nvSpPr>
        <p:spPr>
          <a:xfrm>
            <a:off x="4947571" y="4077377"/>
            <a:ext cx="2060904" cy="20465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b="1" dirty="0">
                <a:solidFill>
                  <a:srgbClr val="88B1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Enfoque centrado en las personas</a:t>
            </a:r>
            <a:endParaRPr lang="es-CO" b="1" dirty="0">
              <a:solidFill>
                <a:srgbClr val="88B12A"/>
              </a:solidFill>
            </a:endParaRPr>
          </a:p>
        </p:txBody>
      </p:sp>
      <p:sp>
        <p:nvSpPr>
          <p:cNvPr id="9" name="Marcador de contenido 1">
            <a:extLst>
              <a:ext uri="{FF2B5EF4-FFF2-40B4-BE49-F238E27FC236}">
                <a16:creationId xmlns:a16="http://schemas.microsoft.com/office/drawing/2014/main" id="{50F5F4A4-7483-CB9E-8EBC-C5EBA9748A45}"/>
              </a:ext>
            </a:extLst>
          </p:cNvPr>
          <p:cNvSpPr txBox="1">
            <a:spLocks/>
          </p:cNvSpPr>
          <p:nvPr/>
        </p:nvSpPr>
        <p:spPr>
          <a:xfrm>
            <a:off x="8671372" y="3793650"/>
            <a:ext cx="2508841" cy="20465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b="1" dirty="0">
                <a:solidFill>
                  <a:srgbClr val="3165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Enfoque impulsado por las personas</a:t>
            </a:r>
            <a:endParaRPr lang="es-CO" b="1" dirty="0">
              <a:solidFill>
                <a:srgbClr val="316564"/>
              </a:solidFill>
            </a:endParaRPr>
          </a:p>
        </p:txBody>
      </p:sp>
      <p:sp>
        <p:nvSpPr>
          <p:cNvPr id="10" name="Marcador de contenido 1">
            <a:extLst>
              <a:ext uri="{FF2B5EF4-FFF2-40B4-BE49-F238E27FC236}">
                <a16:creationId xmlns:a16="http://schemas.microsoft.com/office/drawing/2014/main" id="{75B7E0E1-601D-28A8-DCF6-74A27CB1DD12}"/>
              </a:ext>
            </a:extLst>
          </p:cNvPr>
          <p:cNvSpPr txBox="1">
            <a:spLocks/>
          </p:cNvSpPr>
          <p:nvPr/>
        </p:nvSpPr>
        <p:spPr>
          <a:xfrm>
            <a:off x="271985" y="5875520"/>
            <a:ext cx="11593443" cy="21356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100" b="1" i="1" dirty="0"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1100" i="1" dirty="0">
                <a:latin typeface="Verdana" panose="020B0604030504040204" pitchFamily="34" charset="0"/>
                <a:ea typeface="Verdana" panose="020B0604030504040204" pitchFamily="34" charset="0"/>
              </a:rPr>
              <a:t>Gobernanza Digital e </a:t>
            </a:r>
            <a:r>
              <a:rPr lang="es-ES" sz="1100" i="1" dirty="0" err="1">
                <a:latin typeface="Verdana" panose="020B0604030504040204" pitchFamily="34" charset="0"/>
                <a:ea typeface="Verdana" panose="020B0604030504040204" pitchFamily="34" charset="0"/>
              </a:rPr>
              <a:t>Interoperatibilidad</a:t>
            </a:r>
            <a:r>
              <a:rPr lang="es-ES" sz="1100" i="1" dirty="0">
                <a:latin typeface="Verdana" panose="020B0604030504040204" pitchFamily="34" charset="0"/>
                <a:ea typeface="Verdana" panose="020B0604030504040204" pitchFamily="34" charset="0"/>
              </a:rPr>
              <a:t> Gubernamental: </a:t>
            </a:r>
            <a:r>
              <a:rPr lang="es-ES" sz="1100" i="1" dirty="0" err="1">
                <a:latin typeface="Verdana" panose="020B0604030504040204" pitchFamily="34" charset="0"/>
                <a:ea typeface="Verdana" panose="020B0604030504040204" pitchFamily="34" charset="0"/>
              </a:rPr>
              <a:t>Naser</a:t>
            </a:r>
            <a:r>
              <a:rPr lang="es-ES" sz="1100" i="1" dirty="0">
                <a:latin typeface="Verdana" panose="020B0604030504040204" pitchFamily="34" charset="0"/>
                <a:ea typeface="Verdana" panose="020B0604030504040204" pitchFamily="34" charset="0"/>
              </a:rPr>
              <a:t>, A. (Coord.). (2021). Gobernanza digital e interoperabilidad gubernamental: una guía para su implementación. Comisión Económica para América Latina y el Caribe (CEPAL). Naciones Unidas.</a:t>
            </a:r>
            <a:endParaRPr lang="es-CO" sz="1100" i="1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6A07806-2472-60B0-960B-E5D4A2422C8F}"/>
              </a:ext>
            </a:extLst>
          </p:cNvPr>
          <p:cNvSpPr/>
          <p:nvPr/>
        </p:nvSpPr>
        <p:spPr>
          <a:xfrm>
            <a:off x="1006435" y="4159021"/>
            <a:ext cx="2449678" cy="163286"/>
          </a:xfrm>
          <a:prstGeom prst="rect">
            <a:avLst/>
          </a:prstGeom>
          <a:solidFill>
            <a:srgbClr val="549E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B9B666F-0E8F-B861-2ACF-05F990ECB371}"/>
              </a:ext>
            </a:extLst>
          </p:cNvPr>
          <p:cNvSpPr/>
          <p:nvPr/>
        </p:nvSpPr>
        <p:spPr>
          <a:xfrm rot="16200000">
            <a:off x="468180" y="4599346"/>
            <a:ext cx="1028021" cy="147374"/>
          </a:xfrm>
          <a:prstGeom prst="rect">
            <a:avLst/>
          </a:prstGeom>
          <a:solidFill>
            <a:srgbClr val="549E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4C0C47D-ADE7-06FD-4FBF-0B7E963BFABA}"/>
              </a:ext>
            </a:extLst>
          </p:cNvPr>
          <p:cNvSpPr/>
          <p:nvPr/>
        </p:nvSpPr>
        <p:spPr>
          <a:xfrm>
            <a:off x="4668421" y="3684136"/>
            <a:ext cx="2449678" cy="163286"/>
          </a:xfrm>
          <a:prstGeom prst="rect">
            <a:avLst/>
          </a:prstGeom>
          <a:solidFill>
            <a:srgbClr val="88B1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D2AB2865-51EB-92FF-C330-F5539A1328F7}"/>
              </a:ext>
            </a:extLst>
          </p:cNvPr>
          <p:cNvSpPr/>
          <p:nvPr/>
        </p:nvSpPr>
        <p:spPr>
          <a:xfrm rot="16200000">
            <a:off x="4146665" y="4107962"/>
            <a:ext cx="1016752" cy="169102"/>
          </a:xfrm>
          <a:prstGeom prst="rect">
            <a:avLst/>
          </a:prstGeom>
          <a:solidFill>
            <a:srgbClr val="88B1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2A3B84E-FFF6-51D2-EDF5-0D9B511DFC29}"/>
              </a:ext>
            </a:extLst>
          </p:cNvPr>
          <p:cNvSpPr/>
          <p:nvPr/>
        </p:nvSpPr>
        <p:spPr>
          <a:xfrm>
            <a:off x="8410434" y="3437143"/>
            <a:ext cx="2823623" cy="194500"/>
          </a:xfrm>
          <a:prstGeom prst="rect">
            <a:avLst/>
          </a:prstGeom>
          <a:solidFill>
            <a:srgbClr val="3165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EAD435A-F707-A441-B411-88C4846026F6}"/>
              </a:ext>
            </a:extLst>
          </p:cNvPr>
          <p:cNvSpPr/>
          <p:nvPr/>
        </p:nvSpPr>
        <p:spPr>
          <a:xfrm rot="16200000">
            <a:off x="7874312" y="3875335"/>
            <a:ext cx="1021813" cy="145431"/>
          </a:xfrm>
          <a:prstGeom prst="rect">
            <a:avLst/>
          </a:prstGeom>
          <a:solidFill>
            <a:srgbClr val="3165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Triángulo isósceles 23">
            <a:extLst>
              <a:ext uri="{FF2B5EF4-FFF2-40B4-BE49-F238E27FC236}">
                <a16:creationId xmlns:a16="http://schemas.microsoft.com/office/drawing/2014/main" id="{C6EF39BA-4ED7-918C-8F87-A1883BA6D4A1}"/>
              </a:ext>
            </a:extLst>
          </p:cNvPr>
          <p:cNvSpPr/>
          <p:nvPr/>
        </p:nvSpPr>
        <p:spPr>
          <a:xfrm>
            <a:off x="3456113" y="3625405"/>
            <a:ext cx="451758" cy="382573"/>
          </a:xfrm>
          <a:prstGeom prst="triangle">
            <a:avLst>
              <a:gd name="adj" fmla="val 100000"/>
            </a:avLst>
          </a:prstGeom>
          <a:solidFill>
            <a:srgbClr val="88B1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Triángulo isósceles 24">
            <a:extLst>
              <a:ext uri="{FF2B5EF4-FFF2-40B4-BE49-F238E27FC236}">
                <a16:creationId xmlns:a16="http://schemas.microsoft.com/office/drawing/2014/main" id="{B06830F1-B793-947F-E877-71CDCB452409}"/>
              </a:ext>
            </a:extLst>
          </p:cNvPr>
          <p:cNvSpPr/>
          <p:nvPr/>
        </p:nvSpPr>
        <p:spPr>
          <a:xfrm>
            <a:off x="7190829" y="3239626"/>
            <a:ext cx="451758" cy="382573"/>
          </a:xfrm>
          <a:prstGeom prst="triangle">
            <a:avLst>
              <a:gd name="adj" fmla="val 100000"/>
            </a:avLst>
          </a:prstGeom>
          <a:solidFill>
            <a:srgbClr val="3165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3246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B85CAB-F326-403E-8946-C4DB6B3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527" y="898071"/>
            <a:ext cx="10613573" cy="1787535"/>
          </a:xfrm>
        </p:spPr>
        <p:txBody>
          <a:bodyPr>
            <a:normAutofit/>
          </a:bodyPr>
          <a:lstStyle/>
          <a:p>
            <a:r>
              <a:rPr lang="es-ES" sz="3600" dirty="0">
                <a:latin typeface="Verdana" panose="020B0604030504040204" pitchFamily="34" charset="0"/>
                <a:ea typeface="Verdana" panose="020B0604030504040204" pitchFamily="34" charset="0"/>
              </a:rPr>
              <a:t>Hacia un ecosistema de innovación:</a:t>
            </a:r>
            <a:br>
              <a:rPr lang="es-ES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s-ES" sz="3600" dirty="0">
                <a:latin typeface="Verdana" panose="020B0604030504040204" pitchFamily="34" charset="0"/>
                <a:ea typeface="Verdana" panose="020B0604030504040204" pitchFamily="34" charset="0"/>
              </a:rPr>
              <a:t>las fuentes de la innovación </a:t>
            </a:r>
            <a:endParaRPr lang="es-CO" sz="2800" b="0" dirty="0">
              <a:solidFill>
                <a:srgbClr val="549E7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93BFDB1E-D9D3-E027-F92D-542976D025E0}"/>
              </a:ext>
            </a:extLst>
          </p:cNvPr>
          <p:cNvSpPr txBox="1">
            <a:spLocks/>
          </p:cNvSpPr>
          <p:nvPr/>
        </p:nvSpPr>
        <p:spPr>
          <a:xfrm>
            <a:off x="854527" y="2685606"/>
            <a:ext cx="10820402" cy="39562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Investigación y desarrollo 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(I-D): Laboratorio en innovación en la administración pública </a:t>
            </a:r>
          </a:p>
          <a:p>
            <a:pPr>
              <a:lnSpc>
                <a:spcPct val="120000"/>
              </a:lnSpc>
            </a:pPr>
            <a:r>
              <a:rPr lang="es-419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Nueva tecnología</a:t>
            </a:r>
            <a:r>
              <a:rPr lang="es-419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Mejorar la productividad a través de los sistemas de TI administrativos internos es un aspecto, pero el verdadero desafío son los usos más orientados a los ciudadanos de la tecnología web.</a:t>
            </a:r>
          </a:p>
          <a:p>
            <a:pPr>
              <a:lnSpc>
                <a:spcPct val="120000"/>
              </a:lnSpc>
            </a:pPr>
            <a:r>
              <a:rPr lang="es-419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innovación impulsada por los empleados</a:t>
            </a:r>
            <a:r>
              <a:rPr lang="es-419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s-419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 cuando la institución pública activa y aprovecha la experiencia y las ideas del personal "normal" en todos los niveles y áreas de la organización.</a:t>
            </a:r>
          </a:p>
          <a:p>
            <a:pPr lvl="1">
              <a:lnSpc>
                <a:spcPct val="120000"/>
              </a:lnSpc>
            </a:pPr>
            <a:r>
              <a:rPr lang="es-419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'innovación cotidiana' es de suma importancia para cualquier organización de trabajo moderna.</a:t>
            </a:r>
          </a:p>
          <a:p>
            <a:pPr>
              <a:lnSpc>
                <a:spcPct val="120000"/>
              </a:lnSpc>
            </a:pPr>
            <a:r>
              <a:rPr lang="es-419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Innovación centrada en el ciudadano</a:t>
            </a:r>
            <a:r>
              <a:rPr lang="es-419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es cuando las organizaciones involucran sistemáticamente a ciudadanos, empresas y otros usuarios finales en la creación de nuevas soluciones</a:t>
            </a:r>
          </a:p>
          <a:p>
            <a:pPr>
              <a:lnSpc>
                <a:spcPct val="120000"/>
              </a:lnSpc>
            </a:pPr>
            <a:endParaRPr lang="es-419" sz="18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Bason, Christian. Leading public sector innovation (p. 28). Policy Press</a:t>
            </a:r>
          </a:p>
          <a:p>
            <a:pPr algn="r">
              <a:lnSpc>
                <a:spcPct val="120000"/>
              </a:lnSpc>
            </a:pPr>
            <a:endParaRPr lang="en-US" sz="1400" b="1" i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</a:t>
            </a:r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LA ESAP Un ecosistema de innovación para la administración pública: Escuela Superior de Administración Pública (ESAP). (2023). LA ESAP: Un ecosistema de innovación para la administración pública. Documento </a:t>
            </a:r>
            <a:r>
              <a:rPr lang="es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interno.LA</a:t>
            </a:r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CADENA DE VALOR EN EL SECTOR PÚBLICO</a:t>
            </a:r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419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26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C019D6F-B1B5-49ED-A4E3-5AFD99359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LA CADENA DE VALOR EN EL SECTOR PÚBLICO </a:t>
            </a:r>
            <a:endParaRPr lang="es-CO" b="1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105686C-B7D0-4EE4-B0A0-73E8233E0A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21728" y="1399495"/>
            <a:ext cx="6389326" cy="5159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cuatro ejes fundamentales que expresan valor en el sector público: </a:t>
            </a:r>
          </a:p>
          <a:p>
            <a:endParaRPr lang="es-419" dirty="0"/>
          </a:p>
          <a:p>
            <a:pPr lvl="1"/>
            <a:r>
              <a:rPr lang="es-419" sz="2800" b="1" dirty="0"/>
              <a:t>Productividad</a:t>
            </a:r>
          </a:p>
          <a:p>
            <a:pPr lvl="1"/>
            <a:r>
              <a:rPr lang="es-419" sz="2800" b="1" dirty="0"/>
              <a:t>Experiencia de servicio </a:t>
            </a:r>
          </a:p>
          <a:p>
            <a:pPr lvl="1"/>
            <a:r>
              <a:rPr lang="es-419" sz="2800" b="1" dirty="0"/>
              <a:t>Resultados  </a:t>
            </a:r>
          </a:p>
          <a:p>
            <a:pPr lvl="1"/>
            <a:r>
              <a:rPr lang="es-419" sz="2800" b="1" dirty="0"/>
              <a:t>Democracia</a:t>
            </a:r>
          </a:p>
          <a:p>
            <a:pPr lvl="1"/>
            <a:endParaRPr lang="es-419" dirty="0"/>
          </a:p>
          <a:p>
            <a:pPr marL="457200" lvl="1" indent="0" algn="r">
              <a:buNone/>
            </a:pPr>
            <a:r>
              <a:rPr lang="en-US" sz="19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Bason, Christian. Leading public sector innovation (p. 28). Policy Press</a:t>
            </a:r>
            <a:endParaRPr lang="es-419" sz="19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E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r">
              <a:buNone/>
            </a:pPr>
            <a:r>
              <a:rPr lang="es-ES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Fuente:</a:t>
            </a:r>
            <a:r>
              <a:rPr lang="es-E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 ESAP Un ecosistema de innovación para la administración pública: Escuela Superior de Administración Pública (ESAP). (2023). LA ESAP: Un ecosistema de innovación para la administración pública. Documento interno.</a:t>
            </a:r>
            <a:endParaRPr lang="es-CO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9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B41B617E-D297-0F64-9A1F-679DEC32C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1492" y="2839530"/>
            <a:ext cx="2005031" cy="15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56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8F004DE-8425-42CD-BA69-CEA848D33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22208" y="1056406"/>
            <a:ext cx="7842592" cy="23290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72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Digitalización y valor público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3E3B25-21B4-49AF-BFF5-65386F73E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50" y="4169688"/>
            <a:ext cx="11014270" cy="620712"/>
          </a:xfrm>
        </p:spPr>
        <p:txBody>
          <a:bodyPr>
            <a:normAutofit/>
          </a:bodyPr>
          <a:lstStyle/>
          <a:p>
            <a:pPr algn="l"/>
            <a:r>
              <a:rPr lang="es-CO" sz="1600" dirty="0">
                <a:solidFill>
                  <a:srgbClr val="3165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Director Nacional Escuela Superior de Administración Pública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CAA5D8-BB0A-401D-8F2C-131A14621F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5050" y="3632108"/>
            <a:ext cx="11014270" cy="45552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s-CO" sz="2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Jorge Iván Bula Escobar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6034F222-5563-A576-DE7E-5A74E33CD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2491" y="3632108"/>
            <a:ext cx="891881" cy="7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6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57E4AB-8587-4324-B7CA-1882DEA93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97468"/>
            <a:ext cx="5382987" cy="36125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ESAP es un </a:t>
            </a:r>
            <a:r>
              <a:rPr lang="es-MX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"ecosistema de innovación para la administración pública", 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integrando planificación estratégica con los ODS y el PND.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misión de la ESAP incluye abordar la "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hiperburocratización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 y fortalecer el "Gobierno en red" para la inclusión social.</a:t>
            </a:r>
          </a:p>
          <a:p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Marcador de posición de imagen 6" descr="Imagen que contiene persona, hombre, sostener, joven&#10;&#10;Descripción generada automáticamente">
            <a:extLst>
              <a:ext uri="{FF2B5EF4-FFF2-40B4-BE49-F238E27FC236}">
                <a16:creationId xmlns:a16="http://schemas.microsoft.com/office/drawing/2014/main" id="{17F7899B-8793-A01A-85B2-FD65FFCF65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r="18161"/>
          <a:stretch>
            <a:fillRect/>
          </a:stretch>
        </p:blipFill>
        <p:spPr>
          <a:xfrm>
            <a:off x="6969125" y="1408113"/>
            <a:ext cx="4497388" cy="4708525"/>
          </a:xfrm>
          <a:ln>
            <a:solidFill>
              <a:srgbClr val="549E72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1B85CAB-F326-403E-8946-C4DB6B3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46808"/>
            <a:ext cx="4762501" cy="1798260"/>
          </a:xfrm>
        </p:spPr>
        <p:txBody>
          <a:bodyPr>
            <a:normAutofit/>
          </a:bodyPr>
          <a:lstStyle/>
          <a:p>
            <a:r>
              <a:rPr lang="es-MX" sz="4400" dirty="0">
                <a:solidFill>
                  <a:srgbClr val="549E7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Introducción:</a:t>
            </a:r>
            <a:br>
              <a:rPr lang="es-MX" sz="4400" dirty="0">
                <a:solidFill>
                  <a:srgbClr val="549E7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s-MX" b="0" dirty="0">
                <a:solidFill>
                  <a:srgbClr val="549E7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ESAP como Eje de Innovación</a:t>
            </a:r>
            <a:endParaRPr lang="es-CO" b="0" dirty="0">
              <a:solidFill>
                <a:srgbClr val="549E7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A09105-A1BE-2C80-F75E-875A5DA497AC}"/>
              </a:ext>
            </a:extLst>
          </p:cNvPr>
          <p:cNvSpPr txBox="1"/>
          <p:nvPr/>
        </p:nvSpPr>
        <p:spPr>
          <a:xfrm>
            <a:off x="244929" y="5840186"/>
            <a:ext cx="6417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Gobernanza Digital e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Interoperatibilidad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Gubernamental: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Naser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, A. (Coord.). (2021). Gobernanza digital e interoperabilidad gubernamental: una guía para su implementación. Comisión Económica para América Latina y el Caribe (CEPAL). Naciones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Unidas.Gobernanza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Digital y Valor Público</a:t>
            </a:r>
            <a:endParaRPr lang="es-CO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3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25" y="2099238"/>
            <a:ext cx="10515600" cy="1169641"/>
          </a:xfrm>
        </p:spPr>
        <p:txBody>
          <a:bodyPr/>
          <a:lstStyle/>
          <a:p>
            <a:r>
              <a:rPr lang="es-MX" sz="7200" b="1" dirty="0">
                <a:solidFill>
                  <a:srgbClr val="88B1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Gobernanza Digital y Valor Público</a:t>
            </a:r>
            <a:endParaRPr lang="es-CO" sz="7200" b="1" dirty="0">
              <a:solidFill>
                <a:srgbClr val="88B1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7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57E4AB-8587-4324-B7CA-1882DEA93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729" y="2177144"/>
            <a:ext cx="7777843" cy="3363685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2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Gobernanza digital es la </a:t>
            </a:r>
            <a:r>
              <a:rPr lang="es-MX" sz="29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"articulación y concreción de políticas de interés público"</a:t>
            </a:r>
            <a:r>
              <a:rPr lang="es-MX" sz="2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mediante tecnologías digitales.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2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 objetivo es </a:t>
            </a:r>
            <a:r>
              <a:rPr lang="es-MX" sz="29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"crear valor público" </a:t>
            </a:r>
            <a:r>
              <a:rPr lang="es-MX" sz="2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un ecosistema que incluye Estado, </a:t>
            </a:r>
            <a:r>
              <a:rPr lang="es-MX" sz="2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ONGs</a:t>
            </a:r>
            <a:r>
              <a:rPr lang="es-MX" sz="2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empresas y ciudadanos.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29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"En la cuarta revolución industrial, la interoperabilidad es un factor transversal" </a:t>
            </a:r>
            <a:r>
              <a:rPr lang="es-MX" sz="2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clave para la eficiencia gubernamental.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B85CAB-F326-403E-8946-C4DB6B3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414" y="821871"/>
            <a:ext cx="7587343" cy="1787535"/>
          </a:xfrm>
        </p:spPr>
        <p:txBody>
          <a:bodyPr>
            <a:normAutofit/>
          </a:bodyPr>
          <a:lstStyle/>
          <a:p>
            <a:r>
              <a:rPr lang="es-MX" sz="2800" dirty="0">
                <a:solidFill>
                  <a:srgbClr val="549E7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Gobernanza Digital y Valor Público</a:t>
            </a:r>
            <a:endParaRPr lang="es-CO" sz="2800" b="0" dirty="0">
              <a:solidFill>
                <a:srgbClr val="549E7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182A31A-7A8F-527A-96B8-25269094899C}"/>
              </a:ext>
            </a:extLst>
          </p:cNvPr>
          <p:cNvSpPr txBox="1"/>
          <p:nvPr/>
        </p:nvSpPr>
        <p:spPr>
          <a:xfrm>
            <a:off x="244928" y="6036129"/>
            <a:ext cx="1174568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Gobernanza Digital e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Interoperatibilidad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Gubernamental: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Naser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, A. (Coord.). (2021). Gobernanza digital e interoperabilidad gubernamental: una guía para su implementación. Comisión Económica para América Latina y el Caribe (CEPAL). Naciones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Unidas.Base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DIGITALIZACIÓN Y VALOR PÚBLICO: Organización de Cooperación y Desarrollo Económicos (OCDE). (2014).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Recommendation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Council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on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Digital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Government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Strategies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OECD.Interoperabilidad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y Participación Ciudadana</a:t>
            </a:r>
            <a:endParaRPr lang="es-CO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Marcador de posición de imagen 1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BAFB306-C563-FE13-2C07-E28AB1E0A4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8" r="5066"/>
          <a:stretch/>
        </p:blipFill>
        <p:spPr>
          <a:xfrm>
            <a:off x="611188" y="1512888"/>
            <a:ext cx="3144837" cy="4156075"/>
          </a:xfrm>
        </p:spPr>
      </p:pic>
    </p:spTree>
    <p:extLst>
      <p:ext uri="{BB962C8B-B14F-4D97-AF65-F5344CB8AC3E}">
        <p14:creationId xmlns:p14="http://schemas.microsoft.com/office/powerpoint/2010/main" val="548624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25" y="2099238"/>
            <a:ext cx="10515600" cy="1694433"/>
          </a:xfrm>
        </p:spPr>
        <p:txBody>
          <a:bodyPr/>
          <a:lstStyle/>
          <a:p>
            <a:r>
              <a:rPr lang="es-CO" sz="5400" b="1" dirty="0">
                <a:solidFill>
                  <a:srgbClr val="88B12A"/>
                </a:solidFill>
              </a:rPr>
              <a:t>Interoperabilidad y Participación Ciudadana</a:t>
            </a:r>
          </a:p>
        </p:txBody>
      </p:sp>
    </p:spTree>
    <p:extLst>
      <p:ext uri="{BB962C8B-B14F-4D97-AF65-F5344CB8AC3E}">
        <p14:creationId xmlns:p14="http://schemas.microsoft.com/office/powerpoint/2010/main" val="2280454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57E4AB-8587-4324-B7CA-1882DEA93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172" y="2835729"/>
            <a:ext cx="7777843" cy="3363685"/>
          </a:xfrm>
        </p:spPr>
        <p:txBody>
          <a:bodyPr>
            <a:normAutofit fontScale="47500" lnSpcReduction="20000"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3600" dirty="0">
                <a:latin typeface="Verdana" panose="020B0604030504040204" pitchFamily="34" charset="0"/>
                <a:ea typeface="Verdana" panose="020B0604030504040204" pitchFamily="34" charset="0"/>
              </a:rPr>
              <a:t>Interoperabilidad: "Capacidad de los sistemas de diferentes entidades para trabajar juntos" en un ecosistema cohesivo, para lograr los propósitos de la administración pública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3600" dirty="0">
                <a:latin typeface="Verdana" panose="020B0604030504040204" pitchFamily="34" charset="0"/>
                <a:ea typeface="Verdana" panose="020B0604030504040204" pitchFamily="34" charset="0"/>
              </a:rPr>
              <a:t>Un gobierno interoperable promueve "una mayor cooperación entre las organizaciones" para la transformación digital.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4000" dirty="0">
                <a:latin typeface="Verdana" panose="020B0604030504040204" pitchFamily="34" charset="0"/>
                <a:ea typeface="Verdana" panose="020B0604030504040204" pitchFamily="34" charset="0"/>
              </a:rPr>
              <a:t>"La gestión de relaciones entre instituciones y el entorno exige una mirada holística" para la participación ciudadana.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4000" dirty="0">
                <a:latin typeface="Verdana" panose="020B0604030504040204" pitchFamily="34" charset="0"/>
                <a:ea typeface="Verdana" panose="020B0604030504040204" pitchFamily="34" charset="0"/>
              </a:rPr>
              <a:t>Superar desafíos mediante sensibilización, homologación de lenguajes técnicos y marcos de referencia claros.</a:t>
            </a:r>
            <a:endParaRPr lang="es-CO" sz="4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MX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B85CAB-F326-403E-8946-C4DB6B3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414" y="1202871"/>
            <a:ext cx="7587343" cy="1787535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549E7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Interoperabilidad y Participación Ciudadana</a:t>
            </a:r>
            <a:endParaRPr lang="es-CO" sz="2800" b="0" dirty="0">
              <a:solidFill>
                <a:srgbClr val="549E7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Marcador de posición de imagen 7" descr="Un grupo de personas haciendo gestos con la mano&#10;&#10;Descripción generada automáticamente con confianza baja">
            <a:extLst>
              <a:ext uri="{FF2B5EF4-FFF2-40B4-BE49-F238E27FC236}">
                <a16:creationId xmlns:a16="http://schemas.microsoft.com/office/drawing/2014/main" id="{74DB0CC5-2B41-716D-A129-67013B5E8B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r="26727"/>
          <a:stretch>
            <a:fillRect/>
          </a:stretch>
        </p:blipFill>
        <p:spPr>
          <a:xfrm>
            <a:off x="371475" y="1636713"/>
            <a:ext cx="3287713" cy="4708525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AE8EE1B-CE76-0C30-65B7-9380385D124F}"/>
              </a:ext>
            </a:extLst>
          </p:cNvPr>
          <p:cNvSpPr txBox="1"/>
          <p:nvPr/>
        </p:nvSpPr>
        <p:spPr>
          <a:xfrm>
            <a:off x="4155606" y="6199414"/>
            <a:ext cx="76771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Naser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, A. (Coord.). (2021). Gobernanza digital e interoperabilidad gubernamental: una guía para su implementación. Comisión Económica para América Latina y el Caribe (CEPAL). Naciones Unidas.</a:t>
            </a:r>
            <a:endParaRPr lang="es-CO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9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4F812C4A-244E-D7AB-5258-C7A1FDF09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673" y="4054931"/>
            <a:ext cx="6482443" cy="2046514"/>
          </a:xfrm>
        </p:spPr>
        <p:txBody>
          <a:bodyPr>
            <a:normAutofit/>
          </a:bodyPr>
          <a:lstStyle/>
          <a:p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Gobernanza Digital e </a:t>
            </a:r>
            <a:r>
              <a:rPr lang="es-E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Interoperatibilidad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 Gubernamental: </a:t>
            </a:r>
            <a:r>
              <a:rPr lang="es-E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Naser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, A. (Coord.). (2021). Gobernanza digital e interoperabilidad gubernamental: una guía para su implementación. Comisión Económica para América Latina y el Caribe (CEPAL). Naciones Unidas.</a:t>
            </a:r>
            <a:endParaRPr lang="es-CO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AD0221D-4A95-260C-7470-27A63B15C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701" y="1545774"/>
            <a:ext cx="5301343" cy="2046514"/>
          </a:xfrm>
        </p:spPr>
        <p:txBody>
          <a:bodyPr>
            <a:noAutofit/>
          </a:bodyPr>
          <a:lstStyle/>
          <a:p>
            <a:r>
              <a:rPr lang="es-ES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Diagrama 1</a:t>
            </a:r>
            <a:br>
              <a:rPr lang="es-ES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s-ES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Iteraciones de Gobernanza Digital e interoperabilidad.</a:t>
            </a:r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70E3D2BC-D718-A9B7-CE15-F7FC7AE4C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848" y="341709"/>
            <a:ext cx="3583965" cy="629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67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3395E5A-C092-4C4F-8003-95CD1F44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48" y="672436"/>
            <a:ext cx="3700525" cy="3129897"/>
          </a:xfrm>
        </p:spPr>
        <p:txBody>
          <a:bodyPr>
            <a:normAutofit fontScale="90000"/>
          </a:bodyPr>
          <a:lstStyle/>
          <a:p>
            <a:r>
              <a:rPr lang="es-419" sz="4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 papel de la educación en el desarrollo de entornos digitales </a:t>
            </a:r>
            <a:br>
              <a:rPr lang="es-419" sz="4000" b="1" dirty="0">
                <a:solidFill>
                  <a:srgbClr val="549E7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144C1A-12EF-4F9C-BF7B-AC9B5E82F6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525141"/>
            <a:ext cx="6277232" cy="4682824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Entornos colaborativos de aprendizaje </a:t>
            </a:r>
          </a:p>
          <a:p>
            <a:pPr algn="just">
              <a:lnSpc>
                <a:spcPct val="12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Uso por parte de los docentes de herramientas de redes sociales</a:t>
            </a:r>
          </a:p>
          <a:p>
            <a:pPr algn="just">
              <a:lnSpc>
                <a:spcPct val="120000"/>
              </a:lnSpc>
            </a:pPr>
            <a:r>
              <a:rPr lang="es-419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Cómo resolver problemas relacionados con la arquitectura de la información, la interoperabilidad y la compatibilidad, la escalabilidad y la sostenibilidad, y cómo abordar dilemas éticos.</a:t>
            </a:r>
          </a:p>
          <a:p>
            <a:pPr algn="just">
              <a:lnSpc>
                <a:spcPct val="120000"/>
              </a:lnSpc>
            </a:pPr>
            <a:r>
              <a:rPr lang="es-419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Currículums más flexibles, mayor adaptabilidad para enfrentar situaciones antes desconocidas: “La educación superior podría convertirse en algo más flexible, fluido, integrado, en red, distribuido e inventivo” (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Seely Brown y Paul Duguid)</a:t>
            </a: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Davidson, Cathy (2010). The-Future-of-Thinking-Learning-Institutions-in-a-Digital-Age </a:t>
            </a:r>
          </a:p>
          <a:p>
            <a:endParaRPr lang="es-CO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agen 1" descr="Una mujer en frente de computadora&#10;&#10;Descripción generada automáticamente con confianza media">
            <a:extLst>
              <a:ext uri="{FF2B5EF4-FFF2-40B4-BE49-F238E27FC236}">
                <a16:creationId xmlns:a16="http://schemas.microsoft.com/office/drawing/2014/main" id="{EB2FF845-73F8-48A1-1AB7-AE8BF4AF2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t="51549" r="32962"/>
          <a:stretch/>
        </p:blipFill>
        <p:spPr>
          <a:xfrm>
            <a:off x="-49664" y="3593205"/>
            <a:ext cx="4628103" cy="33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70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940</Words>
  <Application>Microsoft Office PowerPoint</Application>
  <PresentationFormat>Panorámica</PresentationFormat>
  <Paragraphs>62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Verdana</vt:lpstr>
      <vt:lpstr>Tema de Office</vt:lpstr>
      <vt:lpstr>Presentación de PowerPoint</vt:lpstr>
      <vt:lpstr>Presentación de PowerPoint</vt:lpstr>
      <vt:lpstr>Introducción: La ESAP como Eje de Innovación</vt:lpstr>
      <vt:lpstr>Gobernanza Digital y Valor Público</vt:lpstr>
      <vt:lpstr>Gobernanza Digital y Valor Público</vt:lpstr>
      <vt:lpstr>Interoperabilidad y Participación Ciudadana</vt:lpstr>
      <vt:lpstr>Interoperabilidad y Participación Ciudadana</vt:lpstr>
      <vt:lpstr>Diagrama 1 Iteraciones de Gobernanza Digital e interoperabilidad.</vt:lpstr>
      <vt:lpstr>El papel de la educación en el desarrollo de entornos digitales  </vt:lpstr>
      <vt:lpstr>Diagrama 4 Estrategias de gobierno digital</vt:lpstr>
      <vt:lpstr>Hacia un ecosistema de innovación: las fuentes de la innovación </vt:lpstr>
      <vt:lpstr>LA CADENA DE VALOR EN EL SECTOR PÚBLICO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salzate</dc:creator>
  <cp:lastModifiedBy>Daniela Moreno Ramirez</cp:lastModifiedBy>
  <cp:revision>20</cp:revision>
  <dcterms:created xsi:type="dcterms:W3CDTF">2021-08-27T14:03:23Z</dcterms:created>
  <dcterms:modified xsi:type="dcterms:W3CDTF">2024-09-03T16:31:42Z</dcterms:modified>
</cp:coreProperties>
</file>