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Open Sans Ligh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gGfoC6SK88uiq0hcbSpbUljL+L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Light-regular.fntdata"/><Relationship Id="rId10" Type="http://schemas.openxmlformats.org/officeDocument/2006/relationships/slide" Target="slides/slide6.xml"/><Relationship Id="rId13" Type="http://schemas.openxmlformats.org/officeDocument/2006/relationships/font" Target="fonts/OpenSansLight-italic.fntdata"/><Relationship Id="rId12" Type="http://schemas.openxmlformats.org/officeDocument/2006/relationships/font" Target="fonts/OpenSans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OpenSans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2473d2255d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22473d2255d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85" y="667"/>
            <a:ext cx="12189630" cy="6856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495918" y="1839432"/>
            <a:ext cx="3530193" cy="322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5239265" y="1100138"/>
            <a:ext cx="6277232" cy="4682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Char char="•"/>
              <a:defRPr>
                <a:solidFill>
                  <a:srgbClr val="38562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  <a:defRPr>
                <a:solidFill>
                  <a:srgbClr val="38562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  <a:defRPr>
                <a:solidFill>
                  <a:srgbClr val="38562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>
                <a:solidFill>
                  <a:srgbClr val="38562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>
                <a:solidFill>
                  <a:srgbClr val="38562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>
  <p:cSld name="Solo el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/>
          <p:nvPr>
            <p:ph type="title"/>
          </p:nvPr>
        </p:nvSpPr>
        <p:spPr>
          <a:xfrm>
            <a:off x="495918" y="1839432"/>
            <a:ext cx="3530193" cy="322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" type="body"/>
          </p:nvPr>
        </p:nvSpPr>
        <p:spPr>
          <a:xfrm>
            <a:off x="5239265" y="1100138"/>
            <a:ext cx="6277232" cy="4682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type="title"/>
          </p:nvPr>
        </p:nvSpPr>
        <p:spPr>
          <a:xfrm>
            <a:off x="739930" y="1337876"/>
            <a:ext cx="3530193" cy="322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8584"/>
              </a:buClr>
              <a:buSzPts val="4000"/>
              <a:buFont typeface="Verdana"/>
              <a:buNone/>
              <a:defRPr b="0" sz="4000">
                <a:solidFill>
                  <a:srgbClr val="41858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/>
          <p:nvPr>
            <p:ph idx="2" type="pic"/>
          </p:nvPr>
        </p:nvSpPr>
        <p:spPr>
          <a:xfrm>
            <a:off x="5078502" y="1094365"/>
            <a:ext cx="6483693" cy="3843594"/>
          </a:xfrm>
          <a:prstGeom prst="rect">
            <a:avLst/>
          </a:prstGeom>
          <a:noFill/>
          <a:ln cap="flat" cmpd="sng" w="38100">
            <a:solidFill>
              <a:srgbClr val="549E7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>
  <p:cSld name="Título vertical y text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9"/>
          <p:cNvSpPr txBox="1"/>
          <p:nvPr>
            <p:ph idx="1" type="body"/>
          </p:nvPr>
        </p:nvSpPr>
        <p:spPr>
          <a:xfrm>
            <a:off x="8848717" y="1753036"/>
            <a:ext cx="2916409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Char char="•"/>
              <a:defRPr>
                <a:solidFill>
                  <a:srgbClr val="385623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" type="subTitle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9" name="Google Shape;5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94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8"/>
          <p:cNvSpPr txBox="1"/>
          <p:nvPr>
            <p:ph idx="1" type="body"/>
          </p:nvPr>
        </p:nvSpPr>
        <p:spPr>
          <a:xfrm>
            <a:off x="436563" y="1774862"/>
            <a:ext cx="11014075" cy="984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445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62A2"/>
              </a:buClr>
              <a:buSzPts val="3400"/>
              <a:buChar char="•"/>
              <a:defRPr sz="3400">
                <a:solidFill>
                  <a:srgbClr val="0462A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2" type="body"/>
          </p:nvPr>
        </p:nvSpPr>
        <p:spPr>
          <a:xfrm>
            <a:off x="436369" y="4281533"/>
            <a:ext cx="11014270" cy="62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8584"/>
              </a:buClr>
              <a:buSzPts val="2400"/>
              <a:buNone/>
              <a:defRPr sz="2400">
                <a:solidFill>
                  <a:srgbClr val="4185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3" type="body"/>
          </p:nvPr>
        </p:nvSpPr>
        <p:spPr>
          <a:xfrm>
            <a:off x="436369" y="3456426"/>
            <a:ext cx="11014270" cy="455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18584"/>
              </a:buClr>
              <a:buSzPts val="2800"/>
              <a:buChar char="•"/>
              <a:defRPr>
                <a:solidFill>
                  <a:srgbClr val="418584"/>
                </a:solidFill>
              </a:defRPr>
            </a:lvl1pPr>
            <a:lvl2pPr indent="-3810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584"/>
              </a:buClr>
              <a:buSzPts val="2400"/>
              <a:buChar char="•"/>
              <a:defRPr>
                <a:solidFill>
                  <a:srgbClr val="418584"/>
                </a:solidFill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584"/>
              </a:buClr>
              <a:buSzPts val="2000"/>
              <a:buChar char="•"/>
              <a:defRPr>
                <a:solidFill>
                  <a:srgbClr val="418584"/>
                </a:solidFill>
              </a:defRPr>
            </a:lvl3pPr>
            <a:lvl4pPr indent="-3429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584"/>
              </a:buClr>
              <a:buSzPts val="1800"/>
              <a:buChar char="•"/>
              <a:defRPr>
                <a:solidFill>
                  <a:srgbClr val="418584"/>
                </a:solidFill>
              </a:defRPr>
            </a:lvl4pPr>
            <a:lvl5pPr indent="-3429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18584"/>
              </a:buClr>
              <a:buSzPts val="1800"/>
              <a:buChar char="•"/>
              <a:defRPr>
                <a:solidFill>
                  <a:srgbClr val="418584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>
  <p:cSld name="Imagen con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idx="1" type="body"/>
          </p:nvPr>
        </p:nvSpPr>
        <p:spPr>
          <a:xfrm>
            <a:off x="1105603" y="2123859"/>
            <a:ext cx="10349112" cy="4220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" name="Google Shape;24;p9"/>
          <p:cNvSpPr txBox="1"/>
          <p:nvPr>
            <p:ph type="title"/>
          </p:nvPr>
        </p:nvSpPr>
        <p:spPr>
          <a:xfrm>
            <a:off x="1955346" y="1198480"/>
            <a:ext cx="9499369" cy="6071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000"/>
              <a:buFont typeface="Verdana"/>
              <a:buNone/>
              <a:defRPr b="0" sz="4000">
                <a:solidFill>
                  <a:srgbClr val="38562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>
  <p:cSld name="Contenido con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1955346" y="1198480"/>
            <a:ext cx="9499369" cy="6071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000"/>
              <a:buFont typeface="Verdana"/>
              <a:buNone/>
              <a:defRPr b="0" sz="4000">
                <a:solidFill>
                  <a:srgbClr val="54813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1105603" y="2225461"/>
            <a:ext cx="10349112" cy="4220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8200" y="1977081"/>
            <a:ext cx="5573233" cy="3612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1"/>
          <p:cNvSpPr/>
          <p:nvPr>
            <p:ph idx="2" type="pic"/>
          </p:nvPr>
        </p:nvSpPr>
        <p:spPr>
          <a:xfrm>
            <a:off x="6969211" y="881110"/>
            <a:ext cx="4497560" cy="4708568"/>
          </a:xfrm>
          <a:prstGeom prst="rect">
            <a:avLst/>
          </a:prstGeom>
          <a:noFill/>
          <a:ln cap="flat" cmpd="sng" w="57150">
            <a:solidFill>
              <a:srgbClr val="41858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11"/>
          <p:cNvSpPr txBox="1"/>
          <p:nvPr>
            <p:ph type="title"/>
          </p:nvPr>
        </p:nvSpPr>
        <p:spPr>
          <a:xfrm>
            <a:off x="838200" y="881110"/>
            <a:ext cx="5573233" cy="8095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8584"/>
              </a:buClr>
              <a:buSzPts val="3600"/>
              <a:buFont typeface="Calibri"/>
              <a:buNone/>
              <a:defRPr b="1" sz="3600">
                <a:solidFill>
                  <a:srgbClr val="41858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title"/>
          </p:nvPr>
        </p:nvSpPr>
        <p:spPr>
          <a:xfrm>
            <a:off x="1132632" y="4602984"/>
            <a:ext cx="10164725" cy="4278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400"/>
              <a:buFont typeface="Calibri"/>
              <a:buNone/>
              <a:defRPr b="1" sz="3400">
                <a:solidFill>
                  <a:srgbClr val="54813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/>
          <p:nvPr>
            <p:ph idx="2" type="media"/>
          </p:nvPr>
        </p:nvSpPr>
        <p:spPr>
          <a:xfrm>
            <a:off x="1322619" y="538518"/>
            <a:ext cx="9784749" cy="3876465"/>
          </a:xfrm>
          <a:prstGeom prst="rect">
            <a:avLst/>
          </a:prstGeom>
          <a:noFill/>
          <a:ln cap="flat" cmpd="sng" w="28575">
            <a:solidFill>
              <a:srgbClr val="A8D0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eño personalizado">
  <p:cSld name="3_Diseño personalizad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3"/>
          <p:cNvSpPr txBox="1"/>
          <p:nvPr>
            <p:ph type="title"/>
          </p:nvPr>
        </p:nvSpPr>
        <p:spPr>
          <a:xfrm>
            <a:off x="944525" y="2583652"/>
            <a:ext cx="10515600" cy="1169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2A2"/>
              </a:buClr>
              <a:buSzPts val="4000"/>
              <a:buFont typeface="Verdana"/>
              <a:buNone/>
              <a:defRPr b="0" sz="4000">
                <a:solidFill>
                  <a:srgbClr val="0462A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/>
          <p:nvPr>
            <p:ph type="title"/>
          </p:nvPr>
        </p:nvSpPr>
        <p:spPr>
          <a:xfrm>
            <a:off x="495918" y="1839432"/>
            <a:ext cx="3530193" cy="322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b="0"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" type="body"/>
          </p:nvPr>
        </p:nvSpPr>
        <p:spPr>
          <a:xfrm>
            <a:off x="5239265" y="1100138"/>
            <a:ext cx="6277232" cy="4682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800"/>
              <a:buChar char="•"/>
              <a:defRPr>
                <a:solidFill>
                  <a:srgbClr val="54813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8135"/>
              </a:buClr>
              <a:buSzPts val="2400"/>
              <a:buChar char="•"/>
              <a:defRPr>
                <a:solidFill>
                  <a:srgbClr val="54813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8135"/>
              </a:buClr>
              <a:buSzPts val="2000"/>
              <a:buChar char="•"/>
              <a:defRPr>
                <a:solidFill>
                  <a:srgbClr val="54813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8135"/>
              </a:buClr>
              <a:buSzPts val="1800"/>
              <a:buChar char="•"/>
              <a:defRPr>
                <a:solidFill>
                  <a:srgbClr val="54813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8135"/>
              </a:buClr>
              <a:buSzPts val="1800"/>
              <a:buChar char="•"/>
              <a:defRPr>
                <a:solidFill>
                  <a:srgbClr val="54813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title"/>
          </p:nvPr>
        </p:nvSpPr>
        <p:spPr>
          <a:xfrm>
            <a:off x="495918" y="1839432"/>
            <a:ext cx="3530193" cy="322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" type="body"/>
          </p:nvPr>
        </p:nvSpPr>
        <p:spPr>
          <a:xfrm>
            <a:off x="5239265" y="1100138"/>
            <a:ext cx="6277232" cy="4682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Char char="•"/>
              <a:defRPr>
                <a:solidFill>
                  <a:srgbClr val="38562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400"/>
              <a:buChar char="•"/>
              <a:defRPr>
                <a:solidFill>
                  <a:srgbClr val="38562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  <a:defRPr>
                <a:solidFill>
                  <a:srgbClr val="38562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>
                <a:solidFill>
                  <a:srgbClr val="38562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1800"/>
              <a:buChar char="•"/>
              <a:defRPr>
                <a:solidFill>
                  <a:srgbClr val="38562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8.png"/><Relationship Id="rId11" Type="http://schemas.openxmlformats.org/officeDocument/2006/relationships/image" Target="../media/image16.png"/><Relationship Id="rId22" Type="http://schemas.openxmlformats.org/officeDocument/2006/relationships/image" Target="../media/image42.png"/><Relationship Id="rId10" Type="http://schemas.openxmlformats.org/officeDocument/2006/relationships/image" Target="../media/image14.png"/><Relationship Id="rId21" Type="http://schemas.openxmlformats.org/officeDocument/2006/relationships/image" Target="../media/image23.png"/><Relationship Id="rId13" Type="http://schemas.openxmlformats.org/officeDocument/2006/relationships/image" Target="../media/image8.png"/><Relationship Id="rId12" Type="http://schemas.openxmlformats.org/officeDocument/2006/relationships/image" Target="../media/image9.jpg"/><Relationship Id="rId23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5" Type="http://schemas.openxmlformats.org/officeDocument/2006/relationships/image" Target="../media/image11.png"/><Relationship Id="rId14" Type="http://schemas.openxmlformats.org/officeDocument/2006/relationships/image" Target="../media/image12.jpg"/><Relationship Id="rId17" Type="http://schemas.openxmlformats.org/officeDocument/2006/relationships/image" Target="../media/image17.png"/><Relationship Id="rId16" Type="http://schemas.openxmlformats.org/officeDocument/2006/relationships/image" Target="../media/image13.png"/><Relationship Id="rId5" Type="http://schemas.openxmlformats.org/officeDocument/2006/relationships/image" Target="../media/image1.png"/><Relationship Id="rId19" Type="http://schemas.openxmlformats.org/officeDocument/2006/relationships/image" Target="../media/image24.png"/><Relationship Id="rId6" Type="http://schemas.openxmlformats.org/officeDocument/2006/relationships/image" Target="../media/image3.jpg"/><Relationship Id="rId18" Type="http://schemas.openxmlformats.org/officeDocument/2006/relationships/image" Target="../media/image18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25.png"/><Relationship Id="rId5" Type="http://schemas.openxmlformats.org/officeDocument/2006/relationships/image" Target="../media/image29.png"/><Relationship Id="rId6" Type="http://schemas.openxmlformats.org/officeDocument/2006/relationships/image" Target="../media/image39.png"/><Relationship Id="rId7" Type="http://schemas.openxmlformats.org/officeDocument/2006/relationships/image" Target="../media/image36.png"/><Relationship Id="rId8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5.jpg"/><Relationship Id="rId5" Type="http://schemas.openxmlformats.org/officeDocument/2006/relationships/image" Target="../media/image47.png"/><Relationship Id="rId6" Type="http://schemas.openxmlformats.org/officeDocument/2006/relationships/image" Target="../media/image46.jpg"/><Relationship Id="rId7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8.jp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>
            <p:ph idx="1" type="body"/>
          </p:nvPr>
        </p:nvSpPr>
        <p:spPr>
          <a:xfrm>
            <a:off x="436563" y="1774861"/>
            <a:ext cx="11014075" cy="1208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ct val="100000"/>
              <a:buNone/>
            </a:pPr>
            <a:r>
              <a:rPr b="1" lang="es-MX">
                <a:solidFill>
                  <a:srgbClr val="385623"/>
                </a:solidFill>
                <a:latin typeface="Verdana"/>
                <a:ea typeface="Verdana"/>
                <a:cs typeface="Verdana"/>
                <a:sym typeface="Verdana"/>
              </a:rPr>
              <a:t>Experiencia Ecopetrol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ct val="100000"/>
              <a:buNone/>
            </a:pPr>
            <a:r>
              <a:rPr lang="es-MX">
                <a:solidFill>
                  <a:srgbClr val="385623"/>
                </a:solidFill>
                <a:latin typeface="Verdana"/>
                <a:ea typeface="Verdana"/>
                <a:cs typeface="Verdana"/>
                <a:sym typeface="Verdana"/>
              </a:rPr>
              <a:t>Presentación de la información de SosTECnibilidad y el valor que nos aporta</a:t>
            </a:r>
            <a:endParaRPr/>
          </a:p>
          <a:p>
            <a:pPr indent="-45085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62A2"/>
              </a:buClr>
              <a:buSzPct val="100000"/>
              <a:buNone/>
            </a:pPr>
            <a:r>
              <a:t/>
            </a:r>
            <a:endParaRPr>
              <a:solidFill>
                <a:srgbClr val="38562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" name="Google Shape;72;p2"/>
          <p:cNvSpPr txBox="1"/>
          <p:nvPr>
            <p:ph idx="2" type="body"/>
          </p:nvPr>
        </p:nvSpPr>
        <p:spPr>
          <a:xfrm>
            <a:off x="436368" y="4013548"/>
            <a:ext cx="11014270" cy="62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4339"/>
              </a:buClr>
              <a:buSzPts val="1600"/>
              <a:buNone/>
            </a:pPr>
            <a:r>
              <a:rPr lang="es-MX" sz="1600">
                <a:solidFill>
                  <a:srgbClr val="1D4339"/>
                </a:solidFill>
                <a:latin typeface="Arial"/>
                <a:ea typeface="Arial"/>
                <a:cs typeface="Arial"/>
                <a:sym typeface="Arial"/>
              </a:rPr>
              <a:t>CONTADOR GENERAL</a:t>
            </a:r>
            <a:endParaRPr/>
          </a:p>
        </p:txBody>
      </p:sp>
      <p:sp>
        <p:nvSpPr>
          <p:cNvPr id="73" name="Google Shape;73;p2"/>
          <p:cNvSpPr txBox="1"/>
          <p:nvPr>
            <p:ph idx="3" type="body"/>
          </p:nvPr>
        </p:nvSpPr>
        <p:spPr>
          <a:xfrm>
            <a:off x="436369" y="3558026"/>
            <a:ext cx="11014270" cy="455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400"/>
              <a:buNone/>
            </a:pPr>
            <a:r>
              <a:rPr lang="es-MX" sz="2400">
                <a:solidFill>
                  <a:srgbClr val="548135"/>
                </a:solidFill>
                <a:latin typeface="Verdana"/>
                <a:ea typeface="Verdana"/>
                <a:cs typeface="Verdana"/>
                <a:sym typeface="Verdana"/>
              </a:rPr>
              <a:t>Javier Leonardo Cárdenas Laiton</a:t>
            </a:r>
            <a:endParaRPr/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2991" y="4323904"/>
            <a:ext cx="2141023" cy="374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Texto&#10;&#10;Descripción generada automáticamente" id="80" name="Google Shape;80;p3"/>
          <p:cNvPicPr preferRelativeResize="0"/>
          <p:nvPr/>
        </p:nvPicPr>
        <p:blipFill rotWithShape="1">
          <a:blip r:embed="rId3">
            <a:alphaModFix/>
          </a:blip>
          <a:srcRect b="33761" l="53332" r="23152" t="21221"/>
          <a:stretch/>
        </p:blipFill>
        <p:spPr>
          <a:xfrm>
            <a:off x="9649444" y="3348867"/>
            <a:ext cx="3356463" cy="142364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"/>
          <p:cNvSpPr/>
          <p:nvPr/>
        </p:nvSpPr>
        <p:spPr>
          <a:xfrm>
            <a:off x="2500645" y="1842397"/>
            <a:ext cx="1999917" cy="791218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00CB90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4743064" y="1855695"/>
            <a:ext cx="1704396" cy="791218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00CB90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6627813" y="1877367"/>
            <a:ext cx="1642248" cy="791218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00CB90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8938698" y="1872193"/>
            <a:ext cx="2186501" cy="791218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00CB90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1831421" y="1118930"/>
            <a:ext cx="126094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3C35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1577" y="2866562"/>
            <a:ext cx="1402015" cy="18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 txBox="1"/>
          <p:nvPr/>
        </p:nvSpPr>
        <p:spPr>
          <a:xfrm>
            <a:off x="2981381" y="1960778"/>
            <a:ext cx="1026759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300" u="none" cap="none" strike="noStrike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Estándares</a:t>
            </a:r>
            <a:endParaRPr/>
          </a:p>
        </p:txBody>
      </p:sp>
      <p:sp>
        <p:nvSpPr>
          <p:cNvPr id="88" name="Google Shape;88;p3"/>
          <p:cNvSpPr txBox="1"/>
          <p:nvPr/>
        </p:nvSpPr>
        <p:spPr>
          <a:xfrm>
            <a:off x="4995893" y="1965985"/>
            <a:ext cx="1120440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300" u="none" cap="none" strike="noStrike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Regulatorios</a:t>
            </a:r>
            <a:endParaRPr/>
          </a:p>
        </p:txBody>
      </p:sp>
      <p:sp>
        <p:nvSpPr>
          <p:cNvPr id="89" name="Google Shape;89;p3"/>
          <p:cNvSpPr txBox="1"/>
          <p:nvPr/>
        </p:nvSpPr>
        <p:spPr>
          <a:xfrm>
            <a:off x="6765222" y="1877889"/>
            <a:ext cx="132448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300" u="none" cap="none" strike="noStrike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Rankings - Cuestionarios</a:t>
            </a:r>
            <a:endParaRPr/>
          </a:p>
        </p:txBody>
      </p:sp>
      <p:cxnSp>
        <p:nvCxnSpPr>
          <p:cNvPr id="90" name="Google Shape;90;p3"/>
          <p:cNvCxnSpPr/>
          <p:nvPr/>
        </p:nvCxnSpPr>
        <p:spPr>
          <a:xfrm>
            <a:off x="-78376" y="4832819"/>
            <a:ext cx="8270063" cy="0"/>
          </a:xfrm>
          <a:prstGeom prst="straightConnector1">
            <a:avLst/>
          </a:prstGeom>
          <a:noFill/>
          <a:ln cap="flat" cmpd="sng" w="9525">
            <a:solidFill>
              <a:srgbClr val="1B1163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descr="GRI - Home" id="91" name="Google Shape;9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2085" y="2767578"/>
            <a:ext cx="701033" cy="701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dp-logo - Fundación Natura Colombia" id="92" name="Google Shape;92;p3"/>
          <p:cNvPicPr preferRelativeResize="0"/>
          <p:nvPr/>
        </p:nvPicPr>
        <p:blipFill rotWithShape="1">
          <a:blip r:embed="rId6">
            <a:alphaModFix/>
          </a:blip>
          <a:srcRect b="27832" l="4767" r="4102" t="27925"/>
          <a:stretch/>
        </p:blipFill>
        <p:spPr>
          <a:xfrm>
            <a:off x="6765222" y="4014316"/>
            <a:ext cx="1268145" cy="447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ld Economic Forum WEF Logo PNG Vector (AI) Free Download" id="93" name="Google Shape;93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08368" y="3918468"/>
            <a:ext cx="657709" cy="405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 Jones Sustainability Indices (DJSI) - Impakter Index" id="94" name="Google Shape;94;p3"/>
          <p:cNvPicPr preferRelativeResize="0"/>
          <p:nvPr/>
        </p:nvPicPr>
        <p:blipFill rotWithShape="1">
          <a:blip r:embed="rId8">
            <a:alphaModFix/>
          </a:blip>
          <a:srcRect b="13020" l="26298" r="26584" t="1185"/>
          <a:stretch/>
        </p:blipFill>
        <p:spPr>
          <a:xfrm>
            <a:off x="7008817" y="2823865"/>
            <a:ext cx="844311" cy="768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é es el Pacto Global? - Pacto Global Red Colombia" id="95" name="Google Shape;95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56588" y="3776540"/>
            <a:ext cx="720171" cy="730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DS - Objetivos de Desarrollo Sostenible - avvbarriojesus" id="96" name="Google Shape;96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61284" y="2790653"/>
            <a:ext cx="634819" cy="6779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 EITI adopta una nueva identidad visual | EITI" id="97" name="Google Shape;97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81862" y="2806526"/>
            <a:ext cx="799993" cy="51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12">
            <a:alphaModFix/>
          </a:blip>
          <a:srcRect b="42147" l="0" r="44326" t="20574"/>
          <a:stretch/>
        </p:blipFill>
        <p:spPr>
          <a:xfrm>
            <a:off x="2391091" y="5086876"/>
            <a:ext cx="1003655" cy="4477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skforce on Nature-related Financial Disclosures (TNFD) | Green Finance  Platform" id="99" name="Google Shape;99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91319" y="5878132"/>
            <a:ext cx="665789" cy="667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tainability Accounting Standards Board - Wikipedia" id="100" name="Google Shape;100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623153" y="5910607"/>
            <a:ext cx="720171" cy="720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perintendencia Financiera de Colombia | Bogotá" id="101" name="Google Shape;101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089317" y="5220428"/>
            <a:ext cx="1027224" cy="1027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3"/>
          <p:cNvCxnSpPr/>
          <p:nvPr/>
        </p:nvCxnSpPr>
        <p:spPr>
          <a:xfrm rot="10800000">
            <a:off x="8270063" y="2807637"/>
            <a:ext cx="0" cy="4050363"/>
          </a:xfrm>
          <a:prstGeom prst="straightConnector1">
            <a:avLst/>
          </a:prstGeom>
          <a:noFill/>
          <a:ln cap="flat" cmpd="sng" w="9525">
            <a:solidFill>
              <a:srgbClr val="1B1163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3"/>
          <p:cNvSpPr txBox="1"/>
          <p:nvPr/>
        </p:nvSpPr>
        <p:spPr>
          <a:xfrm>
            <a:off x="9386324" y="1902125"/>
            <a:ext cx="129025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300" u="none" cap="none" strike="noStrike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Publicación de Información</a:t>
            </a:r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>
            <a:off x="1383" y="2396552"/>
            <a:ext cx="1763907" cy="2080039"/>
            <a:chOff x="6400982" y="3191519"/>
            <a:chExt cx="1763907" cy="2080041"/>
          </a:xfrm>
        </p:grpSpPr>
        <p:pic>
          <p:nvPicPr>
            <p:cNvPr descr="Forma&#10;&#10;Descripción generada automáticamente con confianza baja" id="105" name="Google Shape;105;p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6718581" y="3191519"/>
              <a:ext cx="1128713" cy="11287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3"/>
            <p:cNvSpPr txBox="1"/>
            <p:nvPr/>
          </p:nvSpPr>
          <p:spPr>
            <a:xfrm>
              <a:off x="6400982" y="4194341"/>
              <a:ext cx="1763907" cy="1077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MX" sz="1600" u="none" cap="none" strike="noStrike">
                  <a:solidFill>
                    <a:srgbClr val="1B1163"/>
                  </a:solidFill>
                  <a:latin typeface="Arial"/>
                  <a:ea typeface="Arial"/>
                  <a:cs typeface="Arial"/>
                  <a:sym typeface="Arial"/>
                </a:rPr>
                <a:t>Información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MX" sz="1600" u="none" cap="none" strike="noStrike">
                  <a:solidFill>
                    <a:srgbClr val="1B1163"/>
                  </a:solidFill>
                  <a:latin typeface="Arial"/>
                  <a:ea typeface="Arial"/>
                  <a:cs typeface="Arial"/>
                  <a:sym typeface="Arial"/>
                </a:rPr>
                <a:t>ASG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MX" sz="1600" u="none" cap="none" strike="noStrike">
                  <a:solidFill>
                    <a:srgbClr val="1B1163"/>
                  </a:solidFill>
                  <a:latin typeface="Arial"/>
                  <a:ea typeface="Arial"/>
                  <a:cs typeface="Arial"/>
                  <a:sym typeface="Arial"/>
                </a:rPr>
                <a:t>Stakeholders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MX" sz="1600" u="none" cap="none" strike="noStrike">
                  <a:solidFill>
                    <a:srgbClr val="1B1163"/>
                  </a:solidFill>
                  <a:latin typeface="Arial"/>
                  <a:ea typeface="Arial"/>
                  <a:cs typeface="Arial"/>
                  <a:sym typeface="Arial"/>
                </a:rPr>
                <a:t>en general</a:t>
              </a: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146358" y="5168899"/>
            <a:ext cx="1605109" cy="1350554"/>
            <a:chOff x="6559781" y="5105400"/>
            <a:chExt cx="1605110" cy="1350554"/>
          </a:xfrm>
        </p:grpSpPr>
        <p:pic>
          <p:nvPicPr>
            <p:cNvPr descr="Forma&#10;&#10;Descripción generada automáticamente con confianza baja" id="108" name="Google Shape;108;p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718581" y="5105400"/>
              <a:ext cx="1128713" cy="11287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3"/>
            <p:cNvSpPr txBox="1"/>
            <p:nvPr/>
          </p:nvSpPr>
          <p:spPr>
            <a:xfrm>
              <a:off x="6559781" y="6117400"/>
              <a:ext cx="16051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MX" sz="1600" u="none" cap="none" strike="noStrike">
                  <a:solidFill>
                    <a:srgbClr val="1B1163"/>
                  </a:solidFill>
                  <a:latin typeface="Arial"/>
                  <a:ea typeface="Arial"/>
                  <a:cs typeface="Arial"/>
                  <a:sym typeface="Arial"/>
                </a:rPr>
                <a:t>inversionistas</a:t>
              </a:r>
              <a:endParaRPr/>
            </a:p>
          </p:txBody>
        </p:sp>
      </p:grpSp>
      <p:cxnSp>
        <p:nvCxnSpPr>
          <p:cNvPr id="110" name="Google Shape;110;p3"/>
          <p:cNvCxnSpPr/>
          <p:nvPr/>
        </p:nvCxnSpPr>
        <p:spPr>
          <a:xfrm rot="10800000">
            <a:off x="1753831" y="2755847"/>
            <a:ext cx="0" cy="4050363"/>
          </a:xfrm>
          <a:prstGeom prst="straightConnector1">
            <a:avLst/>
          </a:prstGeom>
          <a:noFill/>
          <a:ln cap="flat" cmpd="sng" w="9525">
            <a:solidFill>
              <a:srgbClr val="1B1163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descr="World Benchmarking Alliance: The Good, The Bad, And The Ugly" id="111" name="Google Shape;111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907354" y="3913262"/>
            <a:ext cx="915549" cy="44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31156" y="4872240"/>
            <a:ext cx="1326576" cy="181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0296709" y="4948338"/>
            <a:ext cx="1324660" cy="1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0766213" y="4959760"/>
            <a:ext cx="358987" cy="89761"/>
          </a:xfrm>
          <a:prstGeom prst="rect">
            <a:avLst/>
          </a:prstGeom>
          <a:solidFill>
            <a:srgbClr val="0FDE74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0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SASB</a:t>
            </a:r>
            <a:endParaRPr/>
          </a:p>
        </p:txBody>
      </p:sp>
      <p:pic>
        <p:nvPicPr>
          <p:cNvPr descr="ISSB (IFRS S1 and S2) - ESG Simplified" id="115" name="Google Shape;115;p3"/>
          <p:cNvPicPr preferRelativeResize="0"/>
          <p:nvPr/>
        </p:nvPicPr>
        <p:blipFill rotWithShape="1">
          <a:blip r:embed="rId21">
            <a:alphaModFix/>
          </a:blip>
          <a:srcRect b="-31" l="30681" r="34547" t="32"/>
          <a:stretch/>
        </p:blipFill>
        <p:spPr>
          <a:xfrm>
            <a:off x="3604745" y="4966782"/>
            <a:ext cx="738580" cy="81334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>
            <p:ph type="title"/>
          </p:nvPr>
        </p:nvSpPr>
        <p:spPr>
          <a:xfrm>
            <a:off x="2112085" y="1387580"/>
            <a:ext cx="9499369" cy="607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3200"/>
              <a:buFont typeface="Arial"/>
              <a:buNone/>
            </a:pPr>
            <a:r>
              <a:rPr lang="es-MX" sz="3200">
                <a:latin typeface="Arial"/>
                <a:ea typeface="Arial"/>
                <a:cs typeface="Arial"/>
                <a:sym typeface="Arial"/>
              </a:rPr>
              <a:t>La relevancia de los Reportes de SosTECnibilidad</a:t>
            </a:r>
            <a:br>
              <a:rPr lang="es-MX" sz="3200">
                <a:latin typeface="Arial"/>
                <a:ea typeface="Arial"/>
                <a:cs typeface="Arial"/>
                <a:sym typeface="Arial"/>
              </a:rPr>
            </a:b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a&#10;&#10;Descripción generada automáticamente con confianza baja" id="117" name="Google Shape;117;p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147862" y="5602249"/>
            <a:ext cx="217266" cy="217266"/>
          </a:xfrm>
          <a:prstGeom prst="rect">
            <a:avLst/>
          </a:prstGeom>
          <a:solidFill>
            <a:schemeClr val="lt1">
              <a:alpha val="4705"/>
            </a:schemeClr>
          </a:solidFill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4271895" y="5587771"/>
            <a:ext cx="447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/>
          </a:p>
        </p:txBody>
      </p:sp>
      <p:pic>
        <p:nvPicPr>
          <p:cNvPr descr="Logotipo&#10;&#10;Descripción generada automáticamente" id="119" name="Google Shape;119;p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46358" y="150159"/>
            <a:ext cx="1905098" cy="73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985443" y="2904963"/>
            <a:ext cx="1998931" cy="629471"/>
          </a:xfrm>
          <a:custGeom>
            <a:rect b="b" l="l" r="r" t="t"/>
            <a:pathLst>
              <a:path extrusionOk="0" h="1155" w="3669">
                <a:moveTo>
                  <a:pt x="0" y="0"/>
                </a:moveTo>
                <a:lnTo>
                  <a:pt x="3668" y="0"/>
                </a:lnTo>
                <a:lnTo>
                  <a:pt x="3668" y="1154"/>
                </a:lnTo>
                <a:lnTo>
                  <a:pt x="134" y="1154"/>
                </a:lnTo>
                <a:lnTo>
                  <a:pt x="134" y="1154"/>
                </a:lnTo>
                <a:cubicBezTo>
                  <a:pt x="60" y="1154"/>
                  <a:pt x="0" y="1094"/>
                  <a:pt x="0" y="1020"/>
                </a:cubicBezTo>
                <a:lnTo>
                  <a:pt x="0" y="1020"/>
                </a:lnTo>
                <a:lnTo>
                  <a:pt x="0" y="0"/>
                </a:lnTo>
              </a:path>
            </a:pathLst>
          </a:custGeom>
          <a:solidFill>
            <a:srgbClr val="1D43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65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1208885" y="2166791"/>
            <a:ext cx="2190728" cy="43426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6" name="Google Shape;126;p4"/>
          <p:cNvSpPr/>
          <p:nvPr/>
        </p:nvSpPr>
        <p:spPr>
          <a:xfrm rot="-5400000">
            <a:off x="2321161" y="5430957"/>
            <a:ext cx="1054130" cy="1102775"/>
          </a:xfrm>
          <a:prstGeom prst="rtTriangle">
            <a:avLst/>
          </a:prstGeom>
          <a:solidFill>
            <a:srgbClr val="006666"/>
          </a:solidFill>
          <a:ln cap="flat" cmpd="sng" w="9525">
            <a:solidFill>
              <a:srgbClr val="1D43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65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985443" y="2539772"/>
            <a:ext cx="1998931" cy="807261"/>
          </a:xfrm>
          <a:custGeom>
            <a:rect b="b" l="l" r="r" t="t"/>
            <a:pathLst>
              <a:path extrusionOk="0" h="1481" w="3669">
                <a:moveTo>
                  <a:pt x="379" y="0"/>
                </a:moveTo>
                <a:lnTo>
                  <a:pt x="3091" y="0"/>
                </a:lnTo>
                <a:lnTo>
                  <a:pt x="3091" y="0"/>
                </a:lnTo>
                <a:cubicBezTo>
                  <a:pt x="3410" y="0"/>
                  <a:pt x="3668" y="258"/>
                  <a:pt x="3668" y="577"/>
                </a:cubicBezTo>
                <a:lnTo>
                  <a:pt x="3668" y="577"/>
                </a:lnTo>
                <a:lnTo>
                  <a:pt x="3668" y="577"/>
                </a:lnTo>
                <a:cubicBezTo>
                  <a:pt x="3668" y="895"/>
                  <a:pt x="3410" y="1154"/>
                  <a:pt x="3091" y="1154"/>
                </a:cubicBezTo>
                <a:lnTo>
                  <a:pt x="3091" y="1154"/>
                </a:lnTo>
                <a:lnTo>
                  <a:pt x="602" y="1154"/>
                </a:lnTo>
                <a:lnTo>
                  <a:pt x="397" y="1154"/>
                </a:lnTo>
                <a:lnTo>
                  <a:pt x="327" y="1154"/>
                </a:lnTo>
                <a:lnTo>
                  <a:pt x="327" y="1154"/>
                </a:lnTo>
                <a:cubicBezTo>
                  <a:pt x="147" y="1154"/>
                  <a:pt x="0" y="1300"/>
                  <a:pt x="0" y="1480"/>
                </a:cubicBezTo>
                <a:lnTo>
                  <a:pt x="0" y="1480"/>
                </a:lnTo>
                <a:lnTo>
                  <a:pt x="0" y="379"/>
                </a:lnTo>
                <a:lnTo>
                  <a:pt x="0" y="379"/>
                </a:lnTo>
                <a:cubicBezTo>
                  <a:pt x="0" y="169"/>
                  <a:pt x="170" y="0"/>
                  <a:pt x="379" y="0"/>
                </a:cubicBezTo>
                <a:lnTo>
                  <a:pt x="379" y="0"/>
                </a:lnTo>
              </a:path>
            </a:pathLst>
          </a:custGeom>
          <a:solidFill>
            <a:srgbClr val="00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65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3627859" y="2904963"/>
            <a:ext cx="1998931" cy="629471"/>
          </a:xfrm>
          <a:custGeom>
            <a:rect b="b" l="l" r="r" t="t"/>
            <a:pathLst>
              <a:path extrusionOk="0" h="1155" w="3669">
                <a:moveTo>
                  <a:pt x="0" y="0"/>
                </a:moveTo>
                <a:lnTo>
                  <a:pt x="3668" y="0"/>
                </a:lnTo>
                <a:lnTo>
                  <a:pt x="3668" y="1154"/>
                </a:lnTo>
                <a:lnTo>
                  <a:pt x="134" y="1154"/>
                </a:lnTo>
                <a:lnTo>
                  <a:pt x="134" y="1154"/>
                </a:lnTo>
                <a:cubicBezTo>
                  <a:pt x="60" y="1154"/>
                  <a:pt x="0" y="1094"/>
                  <a:pt x="0" y="1020"/>
                </a:cubicBezTo>
                <a:lnTo>
                  <a:pt x="0" y="1020"/>
                </a:lnTo>
                <a:lnTo>
                  <a:pt x="0" y="0"/>
                </a:lnTo>
              </a:path>
            </a:pathLst>
          </a:custGeom>
          <a:solidFill>
            <a:srgbClr val="79E735">
              <a:alpha val="4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65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3856103" y="2166791"/>
            <a:ext cx="1998931" cy="43426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0" name="Google Shape;130;p4"/>
          <p:cNvSpPr/>
          <p:nvPr/>
        </p:nvSpPr>
        <p:spPr>
          <a:xfrm rot="-5400000">
            <a:off x="4748657" y="5395219"/>
            <a:ext cx="1100372" cy="1102775"/>
          </a:xfrm>
          <a:prstGeom prst="rtTriangle">
            <a:avLst/>
          </a:prstGeom>
          <a:solidFill>
            <a:srgbClr val="79E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65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3627859" y="2539772"/>
            <a:ext cx="2280031" cy="807261"/>
          </a:xfrm>
          <a:custGeom>
            <a:rect b="b" l="l" r="r" t="t"/>
            <a:pathLst>
              <a:path extrusionOk="0" h="1481" w="3669">
                <a:moveTo>
                  <a:pt x="379" y="0"/>
                </a:moveTo>
                <a:lnTo>
                  <a:pt x="3091" y="0"/>
                </a:lnTo>
                <a:lnTo>
                  <a:pt x="3091" y="0"/>
                </a:lnTo>
                <a:cubicBezTo>
                  <a:pt x="3410" y="0"/>
                  <a:pt x="3668" y="258"/>
                  <a:pt x="3668" y="577"/>
                </a:cubicBezTo>
                <a:lnTo>
                  <a:pt x="3668" y="577"/>
                </a:lnTo>
                <a:lnTo>
                  <a:pt x="3668" y="577"/>
                </a:lnTo>
                <a:cubicBezTo>
                  <a:pt x="3668" y="895"/>
                  <a:pt x="3410" y="1154"/>
                  <a:pt x="3091" y="1154"/>
                </a:cubicBezTo>
                <a:lnTo>
                  <a:pt x="3091" y="1154"/>
                </a:lnTo>
                <a:lnTo>
                  <a:pt x="602" y="1154"/>
                </a:lnTo>
                <a:lnTo>
                  <a:pt x="397" y="1154"/>
                </a:lnTo>
                <a:lnTo>
                  <a:pt x="327" y="1154"/>
                </a:lnTo>
                <a:lnTo>
                  <a:pt x="327" y="1154"/>
                </a:lnTo>
                <a:cubicBezTo>
                  <a:pt x="147" y="1154"/>
                  <a:pt x="0" y="1300"/>
                  <a:pt x="0" y="1480"/>
                </a:cubicBezTo>
                <a:lnTo>
                  <a:pt x="0" y="1480"/>
                </a:lnTo>
                <a:lnTo>
                  <a:pt x="0" y="379"/>
                </a:lnTo>
                <a:lnTo>
                  <a:pt x="0" y="379"/>
                </a:lnTo>
                <a:cubicBezTo>
                  <a:pt x="0" y="169"/>
                  <a:pt x="170" y="0"/>
                  <a:pt x="379" y="0"/>
                </a:cubicBezTo>
                <a:lnTo>
                  <a:pt x="379" y="0"/>
                </a:lnTo>
              </a:path>
            </a:pathLst>
          </a:custGeom>
          <a:solidFill>
            <a:srgbClr val="79E7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65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6270275" y="2904963"/>
            <a:ext cx="1998931" cy="629471"/>
          </a:xfrm>
          <a:custGeom>
            <a:rect b="b" l="l" r="r" t="t"/>
            <a:pathLst>
              <a:path extrusionOk="0" h="1155" w="3669">
                <a:moveTo>
                  <a:pt x="0" y="0"/>
                </a:moveTo>
                <a:lnTo>
                  <a:pt x="3668" y="0"/>
                </a:lnTo>
                <a:lnTo>
                  <a:pt x="3668" y="1154"/>
                </a:lnTo>
                <a:lnTo>
                  <a:pt x="134" y="1154"/>
                </a:lnTo>
                <a:lnTo>
                  <a:pt x="134" y="1154"/>
                </a:lnTo>
                <a:cubicBezTo>
                  <a:pt x="60" y="1154"/>
                  <a:pt x="0" y="1094"/>
                  <a:pt x="0" y="1020"/>
                </a:cubicBezTo>
                <a:lnTo>
                  <a:pt x="0" y="1020"/>
                </a:lnTo>
                <a:lnTo>
                  <a:pt x="0" y="0"/>
                </a:lnTo>
              </a:path>
            </a:pathLst>
          </a:custGeom>
          <a:solidFill>
            <a:srgbClr val="1B1163">
              <a:alpha val="3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65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6498519" y="2166791"/>
            <a:ext cx="1998931" cy="43426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4" name="Google Shape;134;p4"/>
          <p:cNvSpPr/>
          <p:nvPr/>
        </p:nvSpPr>
        <p:spPr>
          <a:xfrm rot="-5400000">
            <a:off x="7395876" y="5369276"/>
            <a:ext cx="1100372" cy="1102775"/>
          </a:xfrm>
          <a:prstGeom prst="rtTriangle">
            <a:avLst/>
          </a:prstGeom>
          <a:solidFill>
            <a:srgbClr val="1B11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65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270275" y="2539772"/>
            <a:ext cx="1998931" cy="807261"/>
          </a:xfrm>
          <a:custGeom>
            <a:rect b="b" l="l" r="r" t="t"/>
            <a:pathLst>
              <a:path extrusionOk="0" h="1481" w="3669">
                <a:moveTo>
                  <a:pt x="379" y="0"/>
                </a:moveTo>
                <a:lnTo>
                  <a:pt x="3091" y="0"/>
                </a:lnTo>
                <a:lnTo>
                  <a:pt x="3091" y="0"/>
                </a:lnTo>
                <a:cubicBezTo>
                  <a:pt x="3410" y="0"/>
                  <a:pt x="3668" y="258"/>
                  <a:pt x="3668" y="577"/>
                </a:cubicBezTo>
                <a:lnTo>
                  <a:pt x="3668" y="577"/>
                </a:lnTo>
                <a:lnTo>
                  <a:pt x="3668" y="577"/>
                </a:lnTo>
                <a:cubicBezTo>
                  <a:pt x="3668" y="895"/>
                  <a:pt x="3410" y="1154"/>
                  <a:pt x="3091" y="1154"/>
                </a:cubicBezTo>
                <a:lnTo>
                  <a:pt x="3091" y="1154"/>
                </a:lnTo>
                <a:lnTo>
                  <a:pt x="602" y="1154"/>
                </a:lnTo>
                <a:lnTo>
                  <a:pt x="397" y="1154"/>
                </a:lnTo>
                <a:lnTo>
                  <a:pt x="327" y="1154"/>
                </a:lnTo>
                <a:lnTo>
                  <a:pt x="327" y="1154"/>
                </a:lnTo>
                <a:cubicBezTo>
                  <a:pt x="147" y="1154"/>
                  <a:pt x="0" y="1300"/>
                  <a:pt x="0" y="1480"/>
                </a:cubicBezTo>
                <a:lnTo>
                  <a:pt x="0" y="1480"/>
                </a:lnTo>
                <a:lnTo>
                  <a:pt x="0" y="379"/>
                </a:lnTo>
                <a:lnTo>
                  <a:pt x="0" y="379"/>
                </a:lnTo>
                <a:cubicBezTo>
                  <a:pt x="0" y="169"/>
                  <a:pt x="170" y="0"/>
                  <a:pt x="379" y="0"/>
                </a:cubicBezTo>
                <a:lnTo>
                  <a:pt x="379" y="0"/>
                </a:lnTo>
              </a:path>
            </a:pathLst>
          </a:custGeom>
          <a:solidFill>
            <a:srgbClr val="1B11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65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8912691" y="2904963"/>
            <a:ext cx="1998931" cy="629471"/>
          </a:xfrm>
          <a:custGeom>
            <a:rect b="b" l="l" r="r" t="t"/>
            <a:pathLst>
              <a:path extrusionOk="0" h="1155" w="3669">
                <a:moveTo>
                  <a:pt x="0" y="0"/>
                </a:moveTo>
                <a:lnTo>
                  <a:pt x="3668" y="0"/>
                </a:lnTo>
                <a:lnTo>
                  <a:pt x="3668" y="1154"/>
                </a:lnTo>
                <a:lnTo>
                  <a:pt x="134" y="1154"/>
                </a:lnTo>
                <a:lnTo>
                  <a:pt x="134" y="1154"/>
                </a:lnTo>
                <a:cubicBezTo>
                  <a:pt x="60" y="1154"/>
                  <a:pt x="0" y="1094"/>
                  <a:pt x="0" y="1020"/>
                </a:cubicBezTo>
                <a:lnTo>
                  <a:pt x="0" y="1020"/>
                </a:lnTo>
                <a:lnTo>
                  <a:pt x="0" y="0"/>
                </a:lnTo>
              </a:path>
            </a:pathLst>
          </a:custGeom>
          <a:solidFill>
            <a:srgbClr val="4E01A8">
              <a:alpha val="4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65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9140937" y="2166791"/>
            <a:ext cx="1998931" cy="43426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8" name="Google Shape;138;p4"/>
          <p:cNvSpPr/>
          <p:nvPr/>
        </p:nvSpPr>
        <p:spPr>
          <a:xfrm rot="-5400000">
            <a:off x="10016819" y="5379877"/>
            <a:ext cx="1100372" cy="1102775"/>
          </a:xfrm>
          <a:prstGeom prst="rtTriangle">
            <a:avLst/>
          </a:prstGeom>
          <a:solidFill>
            <a:srgbClr val="4E01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65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8912691" y="2539772"/>
            <a:ext cx="1998931" cy="807261"/>
          </a:xfrm>
          <a:custGeom>
            <a:rect b="b" l="l" r="r" t="t"/>
            <a:pathLst>
              <a:path extrusionOk="0" h="1481" w="3669">
                <a:moveTo>
                  <a:pt x="379" y="0"/>
                </a:moveTo>
                <a:lnTo>
                  <a:pt x="3091" y="0"/>
                </a:lnTo>
                <a:lnTo>
                  <a:pt x="3091" y="0"/>
                </a:lnTo>
                <a:cubicBezTo>
                  <a:pt x="3410" y="0"/>
                  <a:pt x="3668" y="258"/>
                  <a:pt x="3668" y="577"/>
                </a:cubicBezTo>
                <a:lnTo>
                  <a:pt x="3668" y="577"/>
                </a:lnTo>
                <a:lnTo>
                  <a:pt x="3668" y="577"/>
                </a:lnTo>
                <a:cubicBezTo>
                  <a:pt x="3668" y="895"/>
                  <a:pt x="3410" y="1154"/>
                  <a:pt x="3091" y="1154"/>
                </a:cubicBezTo>
                <a:lnTo>
                  <a:pt x="3091" y="1154"/>
                </a:lnTo>
                <a:lnTo>
                  <a:pt x="602" y="1154"/>
                </a:lnTo>
                <a:lnTo>
                  <a:pt x="397" y="1154"/>
                </a:lnTo>
                <a:lnTo>
                  <a:pt x="327" y="1154"/>
                </a:lnTo>
                <a:lnTo>
                  <a:pt x="327" y="1154"/>
                </a:lnTo>
                <a:cubicBezTo>
                  <a:pt x="147" y="1154"/>
                  <a:pt x="0" y="1300"/>
                  <a:pt x="0" y="1480"/>
                </a:cubicBezTo>
                <a:lnTo>
                  <a:pt x="0" y="1480"/>
                </a:lnTo>
                <a:lnTo>
                  <a:pt x="0" y="379"/>
                </a:lnTo>
                <a:lnTo>
                  <a:pt x="0" y="379"/>
                </a:lnTo>
                <a:cubicBezTo>
                  <a:pt x="0" y="169"/>
                  <a:pt x="170" y="0"/>
                  <a:pt x="379" y="0"/>
                </a:cubicBezTo>
                <a:lnTo>
                  <a:pt x="379" y="0"/>
                </a:lnTo>
              </a:path>
            </a:pathLst>
          </a:custGeom>
          <a:solidFill>
            <a:srgbClr val="4E01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65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213687" y="2561365"/>
            <a:ext cx="16744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Naturaleza del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Reporte 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3856102" y="2561365"/>
            <a:ext cx="17706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Trabajo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interdisciplinario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6498520" y="2561365"/>
            <a:ext cx="16573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Recolección 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9140935" y="2561365"/>
            <a:ext cx="159912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Publicación 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divulgación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1304451" y="3330106"/>
            <a:ext cx="2352723" cy="1690206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-228594" lvl="0" marL="228594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Cumplimiento legal</a:t>
            </a:r>
            <a:endParaRPr sz="1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594" lvl="0" marL="228594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Ventaja competitiva</a:t>
            </a:r>
            <a:endParaRPr/>
          </a:p>
          <a:p>
            <a:pPr indent="-228594" lvl="0" marL="228594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Reputación y Relacionamiento</a:t>
            </a:r>
            <a:endParaRPr sz="1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594" lvl="0" marL="228594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Transparencia	</a:t>
            </a:r>
            <a:endParaRPr sz="1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594" lvl="0" marL="228594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Gestión de riesgos y oportunidades</a:t>
            </a:r>
            <a:endParaRPr sz="1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7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3824734" y="3478177"/>
            <a:ext cx="2056865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-228594" lvl="0" marL="228594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Asignación de responsables.</a:t>
            </a:r>
            <a:endParaRPr sz="1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594" lvl="0" marL="228594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Determinación de materialidad.</a:t>
            </a:r>
            <a:endParaRPr/>
          </a:p>
          <a:p>
            <a:pPr indent="-228594" lvl="0" marL="228594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Articulación con la estrategia.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6588476" y="3412436"/>
            <a:ext cx="1908973" cy="129009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-228594" lvl="0" marL="228594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Base tecnológica</a:t>
            </a:r>
            <a:endParaRPr/>
          </a:p>
          <a:p>
            <a:pPr indent="-228594" lvl="0" marL="228594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Análisis de datos</a:t>
            </a:r>
            <a:endParaRPr/>
          </a:p>
          <a:p>
            <a:pPr indent="-228594" lvl="0" marL="228594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Aprobación de reporte alta gerencia</a:t>
            </a:r>
            <a:endParaRPr/>
          </a:p>
          <a:p>
            <a:pPr indent="-228594" lvl="0" marL="228594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Verificación externa</a:t>
            </a:r>
            <a:endParaRPr/>
          </a:p>
          <a:p>
            <a:pPr indent="0" lvl="0" marL="0" marR="0" rtl="0" algn="l">
              <a:lnSpc>
                <a:spcPct val="157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9114370" y="3552530"/>
            <a:ext cx="2059246" cy="109004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-228594" lvl="0" marL="228594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Estrategia de comunicación </a:t>
            </a:r>
            <a:endParaRPr/>
          </a:p>
          <a:p>
            <a:pPr indent="-228594" lvl="0" marL="228594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Arial"/>
              <a:buChar char="•"/>
            </a:pPr>
            <a:r>
              <a:rPr lang="es-MX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Sesiones con públicos de interés</a:t>
            </a:r>
            <a:endParaRPr/>
          </a:p>
          <a:p>
            <a:pPr indent="0" lvl="0" marL="0" marR="0" rtl="0" algn="l">
              <a:lnSpc>
                <a:spcPct val="157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>
            <p:ph type="title"/>
          </p:nvPr>
        </p:nvSpPr>
        <p:spPr>
          <a:xfrm>
            <a:off x="1955346" y="1198480"/>
            <a:ext cx="9499369" cy="6071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200"/>
              <a:buFont typeface="Arial"/>
              <a:buNone/>
            </a:pPr>
            <a:r>
              <a:rPr lang="es-MX" sz="3200">
                <a:latin typeface="Arial"/>
                <a:ea typeface="Arial"/>
                <a:cs typeface="Arial"/>
                <a:sym typeface="Arial"/>
              </a:rPr>
              <a:t>Ciclo de información de reporte de SosTECnibilidad</a:t>
            </a:r>
            <a:endParaRPr/>
          </a:p>
        </p:txBody>
      </p:sp>
      <p:pic>
        <p:nvPicPr>
          <p:cNvPr descr="Forma&#10;&#10;Descripción generada automáticamente con confianza baja" id="149" name="Google Shape;14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3508" y="4878718"/>
            <a:ext cx="1004720" cy="1004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 con confianza baja" id="150" name="Google Shape;15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7580" y="4929031"/>
            <a:ext cx="904094" cy="904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 con confianza baja" id="151" name="Google Shape;15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63872" y="4823714"/>
            <a:ext cx="961081" cy="961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a&#10;&#10;Descripción generada automáticamente con confianza baja" id="152" name="Google Shape;15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1795" y="4879038"/>
            <a:ext cx="905757" cy="90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trón de fondo&#10;&#10;Descripción generada automáticamente" id="153" name="Google Shape;153;p4"/>
          <p:cNvPicPr preferRelativeResize="0"/>
          <p:nvPr/>
        </p:nvPicPr>
        <p:blipFill rotWithShape="1">
          <a:blip r:embed="rId7">
            <a:alphaModFix/>
          </a:blip>
          <a:srcRect b="70193" l="0" r="0" t="0"/>
          <a:stretch/>
        </p:blipFill>
        <p:spPr>
          <a:xfrm>
            <a:off x="4896809" y="6031175"/>
            <a:ext cx="1126530" cy="465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Icono&#10;&#10;Descripción generada automáticamente" id="154" name="Google Shape;154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88845" y="5639641"/>
            <a:ext cx="1375705" cy="802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Icono&#10;&#10;Descripción generada automáticamente" id="155" name="Google Shape;155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03596" y="5657225"/>
            <a:ext cx="1375705" cy="802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Icono&#10;&#10;Descripción generada automáticamente" id="156" name="Google Shape;156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34163" y="5695582"/>
            <a:ext cx="1375705" cy="802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" id="157" name="Google Shape;157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3622" y="251679"/>
            <a:ext cx="1905098" cy="73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Texto&#10;&#10;Descripción generada automáticamente" id="162" name="Google Shape;162;p5"/>
          <p:cNvPicPr preferRelativeResize="0"/>
          <p:nvPr/>
        </p:nvPicPr>
        <p:blipFill rotWithShape="1">
          <a:blip r:embed="rId3">
            <a:alphaModFix/>
          </a:blip>
          <a:srcRect b="33761" l="53332" r="23152" t="21221"/>
          <a:stretch/>
        </p:blipFill>
        <p:spPr>
          <a:xfrm>
            <a:off x="9776134" y="5285764"/>
            <a:ext cx="3356463" cy="1423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 txBox="1"/>
          <p:nvPr/>
        </p:nvSpPr>
        <p:spPr>
          <a:xfrm>
            <a:off x="3168523" y="5433216"/>
            <a:ext cx="2721275" cy="1259608"/>
          </a:xfrm>
          <a:prstGeom prst="rect">
            <a:avLst/>
          </a:prstGeom>
          <a:solidFill>
            <a:srgbClr val="1D4339"/>
          </a:solidFill>
          <a:ln>
            <a:noFill/>
          </a:ln>
          <a:effectLst>
            <a:outerShdw blurRad="50800" rotWithShape="0" algn="ctr" dir="5400000" dist="50800">
              <a:srgbClr val="5892B8">
                <a:alpha val="9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Mecanismos de Financiación Sostenible:</a:t>
            </a:r>
            <a:endParaRPr/>
          </a:p>
          <a:p>
            <a:pPr indent="-107997" lvl="0" marL="107997" marR="0" rtl="0" algn="l">
              <a:lnSpc>
                <a:spcPct val="85714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</a:pPr>
            <a:r>
              <a:rPr lang="es-MX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Gestión sostenible de deuda en línea con métricas de apalancamiento.</a:t>
            </a:r>
            <a:endParaRPr/>
          </a:p>
        </p:txBody>
      </p:sp>
      <p:sp>
        <p:nvSpPr>
          <p:cNvPr id="164" name="Google Shape;164;p5"/>
          <p:cNvSpPr txBox="1"/>
          <p:nvPr/>
        </p:nvSpPr>
        <p:spPr>
          <a:xfrm>
            <a:off x="6005445" y="5420092"/>
            <a:ext cx="2721273" cy="1272732"/>
          </a:xfrm>
          <a:prstGeom prst="rect">
            <a:avLst/>
          </a:prstGeom>
          <a:solidFill>
            <a:srgbClr val="1D4339"/>
          </a:solidFill>
          <a:ln>
            <a:noFill/>
          </a:ln>
          <a:effectLst>
            <a:outerShdw blurRad="50800" rotWithShape="0" algn="ctr" dir="5400000" dist="50800">
              <a:srgbClr val="5892B8">
                <a:alpha val="9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Gestión Tributaria:</a:t>
            </a:r>
            <a:endParaRPr/>
          </a:p>
          <a:p>
            <a:pPr indent="-107997" lvl="0" marL="107997" marR="0" rtl="0" algn="l">
              <a:lnSpc>
                <a:spcPct val="85714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</a:pPr>
            <a:r>
              <a:rPr lang="es-MX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Monitoreo y anticipación Ley Tributaria en beneficios de:</a:t>
            </a:r>
            <a:endParaRPr/>
          </a:p>
          <a:p>
            <a:pPr indent="0" lvl="0" marL="0" marR="0" rtl="0" algn="l">
              <a:lnSpc>
                <a:spcPct val="85714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Transición energética </a:t>
            </a:r>
            <a:endParaRPr/>
          </a:p>
          <a:p>
            <a:pPr indent="0" lvl="0" marL="0" marR="0" rtl="0" algn="l">
              <a:lnSpc>
                <a:spcPct val="85714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Descarbonización</a:t>
            </a:r>
            <a:endParaRPr/>
          </a:p>
        </p:txBody>
      </p:sp>
      <p:sp>
        <p:nvSpPr>
          <p:cNvPr id="165" name="Google Shape;165;p5"/>
          <p:cNvSpPr txBox="1"/>
          <p:nvPr/>
        </p:nvSpPr>
        <p:spPr>
          <a:xfrm>
            <a:off x="292119" y="5420090"/>
            <a:ext cx="2721275" cy="1272735"/>
          </a:xfrm>
          <a:prstGeom prst="rect">
            <a:avLst/>
          </a:prstGeom>
          <a:solidFill>
            <a:srgbClr val="1D4339"/>
          </a:solidFill>
          <a:ln>
            <a:noFill/>
          </a:ln>
          <a:effectLst>
            <a:outerShdw blurRad="50800" rotWithShape="0" algn="ctr" dir="5400000" dist="50800">
              <a:srgbClr val="5892B8">
                <a:alpha val="9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SosTECnibilidad en Procesos Financieros:</a:t>
            </a:r>
            <a:endParaRPr/>
          </a:p>
          <a:p>
            <a:pPr indent="-88900" lvl="0" marL="81000" marR="0" rtl="0" algn="l">
              <a:lnSpc>
                <a:spcPct val="64285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</a:pPr>
            <a:r>
              <a:rPr lang="es-MX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Lineamientos financieros y de planeación </a:t>
            </a:r>
            <a:endParaRPr/>
          </a:p>
          <a:p>
            <a:pPr indent="-88900" lvl="0" marL="81000" marR="0" rtl="0" algn="l">
              <a:lnSpc>
                <a:spcPct val="64285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</a:pPr>
            <a:r>
              <a:rPr lang="es-MX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Medición del valor de la  Sostenibilidad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6704861" y="2372742"/>
            <a:ext cx="4685382" cy="872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1163"/>
              </a:buClr>
              <a:buSzPts val="1600"/>
              <a:buFont typeface="Arial"/>
              <a:buNone/>
            </a:pPr>
            <a:r>
              <a:rPr lang="es-MX" sz="1600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Aporte a</a:t>
            </a:r>
            <a:r>
              <a:rPr b="1" lang="es-MX" sz="1600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l </a:t>
            </a:r>
            <a:r>
              <a:rPr b="1" lang="es-MX" sz="2000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PIB regional </a:t>
            </a:r>
            <a:r>
              <a:rPr lang="es-MX" sz="1600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donde operamos para </a:t>
            </a:r>
            <a:r>
              <a:rPr b="1" lang="es-MX" sz="1600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2023 </a:t>
            </a:r>
            <a:r>
              <a:rPr lang="es-MX" sz="1600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fue de </a:t>
            </a:r>
            <a:r>
              <a:rPr b="1" lang="es-MX" sz="2000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1.25 BCOP</a:t>
            </a:r>
            <a:r>
              <a:rPr b="1" lang="es-MX" sz="1600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, impactando 26 departamentos del territorio nacional.</a:t>
            </a:r>
            <a:endParaRPr/>
          </a:p>
        </p:txBody>
      </p:sp>
      <p:sp>
        <p:nvSpPr>
          <p:cNvPr id="167" name="Google Shape;167;p5"/>
          <p:cNvSpPr txBox="1"/>
          <p:nvPr/>
        </p:nvSpPr>
        <p:spPr>
          <a:xfrm>
            <a:off x="8842365" y="5420093"/>
            <a:ext cx="2721273" cy="1272729"/>
          </a:xfrm>
          <a:prstGeom prst="rect">
            <a:avLst/>
          </a:prstGeom>
          <a:solidFill>
            <a:srgbClr val="1D4339"/>
          </a:solidFill>
          <a:ln>
            <a:noFill/>
          </a:ln>
          <a:effectLst>
            <a:outerShdw blurRad="50800" rotWithShape="0" algn="ctr" dir="5400000" dist="50800">
              <a:srgbClr val="5892B8">
                <a:alpha val="9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2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Transparencia información</a:t>
            </a:r>
            <a:endParaRPr/>
          </a:p>
          <a:p>
            <a:pPr indent="-107997" lvl="0" marL="107997" marR="0" rtl="0" algn="l">
              <a:lnSpc>
                <a:spcPct val="85714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</a:pPr>
            <a:r>
              <a:rPr lang="es-MX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Aseguramiento del dato de SosTECnibilidad.</a:t>
            </a:r>
            <a:endParaRPr/>
          </a:p>
          <a:p>
            <a:pPr indent="-107997" lvl="0" marL="107997" marR="0" rtl="0" algn="l">
              <a:lnSpc>
                <a:spcPct val="85714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</a:pPr>
            <a:r>
              <a:rPr lang="es-MX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Estándares y Reportes para contar la mejor historia y gestionar las siguientes.</a:t>
            </a:r>
            <a:endParaRPr/>
          </a:p>
          <a:p>
            <a:pPr indent="0" lvl="0" marL="0" marR="0" rtl="0" algn="l">
              <a:lnSpc>
                <a:spcPct val="112464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1871088" y="860414"/>
            <a:ext cx="10049363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Beneficios de la sosTECnibilidad financiera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El éxito del reporte es la historia que se cuenta, para una buena historia es indispensable articular la sostenibilidad en la estrategia de las organizaciones...</a:t>
            </a:r>
            <a:endParaRPr sz="1800">
              <a:solidFill>
                <a:srgbClr val="1B11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292119" y="4940776"/>
            <a:ext cx="11271519" cy="461665"/>
          </a:xfrm>
          <a:prstGeom prst="rect">
            <a:avLst/>
          </a:prstGeom>
          <a:solidFill>
            <a:srgbClr val="00CB9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Generación de valor desde la función financiera</a:t>
            </a:r>
            <a:r>
              <a:rPr lang="es-MX" sz="2400">
                <a:solidFill>
                  <a:srgbClr val="000000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​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368351" y="2130491"/>
            <a:ext cx="3615737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00">
                <a:solidFill>
                  <a:srgbClr val="00684D"/>
                </a:solidFill>
                <a:latin typeface="Arial"/>
                <a:ea typeface="Arial"/>
                <a:cs typeface="Arial"/>
                <a:sym typeface="Arial"/>
              </a:rPr>
              <a:t>Estrategia Ecopetrol 2040</a:t>
            </a:r>
            <a:endParaRPr/>
          </a:p>
        </p:txBody>
      </p:sp>
      <p:cxnSp>
        <p:nvCxnSpPr>
          <p:cNvPr id="171" name="Google Shape;171;p5"/>
          <p:cNvCxnSpPr>
            <a:stCxn id="172" idx="3"/>
            <a:endCxn id="173" idx="2"/>
          </p:cNvCxnSpPr>
          <p:nvPr/>
        </p:nvCxnSpPr>
        <p:spPr>
          <a:xfrm flipH="1" rot="10800000">
            <a:off x="3569111" y="2779232"/>
            <a:ext cx="1743900" cy="894900"/>
          </a:xfrm>
          <a:prstGeom prst="bentConnector3">
            <a:avLst>
              <a:gd fmla="val 50002" name="adj1"/>
            </a:avLst>
          </a:prstGeom>
          <a:noFill/>
          <a:ln cap="flat" cmpd="sng" w="19050">
            <a:solidFill>
              <a:srgbClr val="7030A0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173" name="Google Shape;173;p5"/>
          <p:cNvSpPr/>
          <p:nvPr/>
        </p:nvSpPr>
        <p:spPr>
          <a:xfrm>
            <a:off x="5313083" y="2305416"/>
            <a:ext cx="1030131" cy="947756"/>
          </a:xfrm>
          <a:prstGeom prst="flowChartConnector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640" y="2311699"/>
            <a:ext cx="2854697" cy="261368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"/>
          <p:cNvSpPr/>
          <p:nvPr/>
        </p:nvSpPr>
        <p:spPr>
          <a:xfrm>
            <a:off x="2432643" y="3117506"/>
            <a:ext cx="1136468" cy="1113253"/>
          </a:xfrm>
          <a:prstGeom prst="roundRect">
            <a:avLst>
              <a:gd fmla="val 16667" name="adj"/>
            </a:avLst>
          </a:prstGeom>
          <a:noFill/>
          <a:ln cap="flat" cmpd="sng" w="15875">
            <a:solidFill>
              <a:srgbClr val="7030A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5313083" y="3429000"/>
            <a:ext cx="1030131" cy="947756"/>
          </a:xfrm>
          <a:prstGeom prst="flowChartConnector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6704861" y="3564353"/>
            <a:ext cx="4938499" cy="947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1163"/>
              </a:buClr>
              <a:buSzPts val="1600"/>
              <a:buFont typeface="Arial"/>
              <a:buNone/>
            </a:pPr>
            <a:r>
              <a:rPr lang="es-MX" sz="1600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Contribución a la </a:t>
            </a:r>
            <a:r>
              <a:rPr lang="es-MX" sz="2000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Utilidad Neta </a:t>
            </a:r>
            <a:r>
              <a:rPr lang="es-MX" sz="1600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de los asuntos materiales de sostenibilidad de Cambio Climático, Agua, Territorios Sostenibles y CT+i fue de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1163"/>
              </a:buClr>
              <a:buSzPts val="1600"/>
              <a:buFont typeface="Arial"/>
              <a:buNone/>
            </a:pPr>
            <a:r>
              <a:rPr lang="es-MX" sz="1600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2000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66 mMCOP </a:t>
            </a:r>
            <a:r>
              <a:rPr lang="es-MX" sz="1600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para 2023</a:t>
            </a:r>
            <a:r>
              <a:rPr b="1" lang="es-MX" sz="1600" u="sng">
                <a:solidFill>
                  <a:srgbClr val="1B116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cxnSp>
        <p:nvCxnSpPr>
          <p:cNvPr id="177" name="Google Shape;177;p5"/>
          <p:cNvCxnSpPr>
            <a:endCxn id="175" idx="2"/>
          </p:cNvCxnSpPr>
          <p:nvPr/>
        </p:nvCxnSpPr>
        <p:spPr>
          <a:xfrm>
            <a:off x="4422983" y="3689578"/>
            <a:ext cx="890100" cy="213300"/>
          </a:xfrm>
          <a:prstGeom prst="bentConnector3">
            <a:avLst>
              <a:gd fmla="val 3097" name="adj1"/>
            </a:avLst>
          </a:prstGeom>
          <a:noFill/>
          <a:ln cap="flat" cmpd="sng" w="19050">
            <a:solidFill>
              <a:srgbClr val="7030A0"/>
            </a:solidFill>
            <a:prstDash val="dash"/>
            <a:miter lim="800000"/>
            <a:headEnd len="sm" w="sm" type="none"/>
            <a:tailEnd len="med" w="med" type="triangle"/>
          </a:ln>
        </p:spPr>
      </p:cxnSp>
      <p:pic>
        <p:nvPicPr>
          <p:cNvPr descr="Logotipo&#10;&#10;Descripción generada automáticamente" id="178" name="Google Shape;17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1121" y="130126"/>
            <a:ext cx="1905098" cy="73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22473d2255d_0_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1081" y="3136065"/>
            <a:ext cx="1041843" cy="91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g22473d2255d_0_156"/>
          <p:cNvCxnSpPr/>
          <p:nvPr/>
        </p:nvCxnSpPr>
        <p:spPr>
          <a:xfrm>
            <a:off x="8803148" y="3162720"/>
            <a:ext cx="0" cy="888300"/>
          </a:xfrm>
          <a:prstGeom prst="straightConnector1">
            <a:avLst/>
          </a:prstGeom>
          <a:noFill/>
          <a:ln cap="flat" cmpd="sng" w="12700">
            <a:solidFill>
              <a:srgbClr val="09663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2021-08-27T14:03:23Z</dcterms:created>
  <dc:creator>salzate</dc:creator>
</cp:coreProperties>
</file>