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"/>
  </p:handoutMasterIdLst>
  <p:sldIdLst>
    <p:sldId id="271" r:id="rId2"/>
    <p:sldId id="272" r:id="rId3"/>
    <p:sldId id="287" r:id="rId4"/>
    <p:sldId id="284" r:id="rId5"/>
    <p:sldId id="286" r:id="rId6"/>
    <p:sldId id="283" r:id="rId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BA"/>
    <a:srgbClr val="549E72"/>
    <a:srgbClr val="096634"/>
    <a:srgbClr val="418584"/>
    <a:srgbClr val="135479"/>
    <a:srgbClr val="316564"/>
    <a:srgbClr val="046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E1C69-7A96-4FA1-8679-1F573C0E704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8338F1EE-ADBA-440C-B2C8-F083181CB3E0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Transparencia</a:t>
          </a:r>
        </a:p>
      </dgm:t>
    </dgm:pt>
    <dgm:pt modelId="{0F79E159-3352-4561-BE70-3AE462CAA95A}" type="parTrans" cxnId="{F0ECDCA2-46FF-4917-9C01-6F244888CF67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42D623FB-70C2-41C1-AC6E-5EBA0B971CE1}" type="sibTrans" cxnId="{F0ECDCA2-46FF-4917-9C01-6F244888CF67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3A742030-1E58-44E3-B241-287619399779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Evaluación de Desempeño</a:t>
          </a:r>
        </a:p>
      </dgm:t>
    </dgm:pt>
    <dgm:pt modelId="{77BC6B14-FFE9-47DA-A81A-E01BDB45B402}" type="parTrans" cxnId="{3D86E552-3BC1-4A5C-B4DA-83E4947426F0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8E113F5B-AC60-441C-8F77-5CE154947CA2}" type="sibTrans" cxnId="{3D86E552-3BC1-4A5C-B4DA-83E4947426F0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D32D3D76-DFF4-454F-9DDE-0B754FB7E6D4}">
      <dgm:prSet phldrT="[Texto]"/>
      <dgm:spPr>
        <a:solidFill>
          <a:srgbClr val="418584"/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Sostenibilidad Financiera</a:t>
          </a:r>
        </a:p>
      </dgm:t>
    </dgm:pt>
    <dgm:pt modelId="{5A43590D-BD21-47BA-941B-0C8E71AF4D99}" type="parTrans" cxnId="{56152DD9-46BF-4B80-B493-77455988BF25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22822FC5-30F4-4ED5-901C-C32566134F70}" type="sibTrans" cxnId="{56152DD9-46BF-4B80-B493-77455988BF25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A35BBCD6-CFA8-4A90-B2C0-E427EB1EDCEE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Programación Presupuestal</a:t>
          </a:r>
        </a:p>
      </dgm:t>
    </dgm:pt>
    <dgm:pt modelId="{47DAD6D6-88BF-42FC-8130-977838F14A6A}" type="parTrans" cxnId="{86A0E879-BF02-4F46-AA26-C9D04BACD5F7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0A954FAC-C514-49CF-B060-E7BA52ACF92B}" type="sibTrans" cxnId="{86A0E879-BF02-4F46-AA26-C9D04BACD5F7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3288EA70-DD7C-4070-9E7D-FA4594232F25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Auditorías</a:t>
          </a:r>
        </a:p>
      </dgm:t>
    </dgm:pt>
    <dgm:pt modelId="{C27D7879-3541-4C6A-A45C-D97D9A7BEF40}" type="parTrans" cxnId="{FB755ED9-6D50-4879-9782-FE3C83A6A6B1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98A5EBD0-BAE2-4AC5-831D-1FD1A173D8DE}" type="sibTrans" cxnId="{FB755ED9-6D50-4879-9782-FE3C83A6A6B1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488272DB-C094-4B0C-8FBF-F915144CC1F4}">
      <dgm:prSet phldrT="[Texto]"/>
      <dgm:spPr>
        <a:solidFill>
          <a:srgbClr val="418584"/>
        </a:solidFill>
        <a:ln>
          <a:solidFill>
            <a:schemeClr val="accent6">
              <a:lumMod val="20000"/>
              <a:lumOff val="80000"/>
            </a:schemeClr>
          </a:solidFill>
          <a:prstDash val="dash"/>
        </a:ln>
      </dgm:spPr>
      <dgm:t>
        <a:bodyPr/>
        <a:lstStyle/>
        <a:p>
          <a:r>
            <a:rPr lang="es-ES" dirty="0">
              <a:latin typeface="Fira Sans Extra Condensed" panose="020B0503050000020004" pitchFamily="34" charset="0"/>
              <a:ea typeface="Verdana" panose="020B0604030504040204" pitchFamily="34" charset="0"/>
            </a:rPr>
            <a:t>Comunicación y Reportes</a:t>
          </a:r>
        </a:p>
      </dgm:t>
    </dgm:pt>
    <dgm:pt modelId="{E52C0F53-D3BC-4A95-848F-B1B0D8F5376E}" type="parTrans" cxnId="{9040D072-08BA-49F0-8807-DE24EDB2E1DE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39A49F71-4A77-401E-99EA-1759654A7BCC}" type="sibTrans" cxnId="{9040D072-08BA-49F0-8807-DE24EDB2E1DE}">
      <dgm:prSet/>
      <dgm:spPr/>
      <dgm:t>
        <a:bodyPr/>
        <a:lstStyle/>
        <a:p>
          <a:endParaRPr lang="es-ES">
            <a:latin typeface="Fira Sans Extra Condensed" panose="020B0503050000020004" pitchFamily="34" charset="0"/>
            <a:ea typeface="Verdana" panose="020B0604030504040204" pitchFamily="34" charset="0"/>
          </a:endParaRPr>
        </a:p>
      </dgm:t>
    </dgm:pt>
    <dgm:pt modelId="{0FC68F4D-122E-4976-BEF9-F9735223A7BD}" type="pres">
      <dgm:prSet presAssocID="{635E1C69-7A96-4FA1-8679-1F573C0E7041}" presName="Name0" presStyleCnt="0">
        <dgm:presLayoutVars>
          <dgm:dir/>
          <dgm:animLvl val="lvl"/>
          <dgm:resizeHandles val="exact"/>
        </dgm:presLayoutVars>
      </dgm:prSet>
      <dgm:spPr/>
    </dgm:pt>
    <dgm:pt modelId="{62EE9FAB-8A5B-4DC0-AC2E-9492FB9D5D74}" type="pres">
      <dgm:prSet presAssocID="{8338F1EE-ADBA-440C-B2C8-F083181CB3E0}" presName="linNode" presStyleCnt="0"/>
      <dgm:spPr/>
    </dgm:pt>
    <dgm:pt modelId="{1AA18487-CDB3-4CDD-AE09-6AF32AF90F4D}" type="pres">
      <dgm:prSet presAssocID="{8338F1EE-ADBA-440C-B2C8-F083181CB3E0}" presName="parentText" presStyleLbl="node1" presStyleIdx="0" presStyleCnt="6" custLinFactNeighborX="-65750" custLinFactNeighborY="8975">
        <dgm:presLayoutVars>
          <dgm:chMax val="1"/>
          <dgm:bulletEnabled val="1"/>
        </dgm:presLayoutVars>
      </dgm:prSet>
      <dgm:spPr/>
    </dgm:pt>
    <dgm:pt modelId="{F0A364FB-1EF3-4796-940B-C8D60E9DB342}" type="pres">
      <dgm:prSet presAssocID="{42D623FB-70C2-41C1-AC6E-5EBA0B971CE1}" presName="sp" presStyleCnt="0"/>
      <dgm:spPr/>
    </dgm:pt>
    <dgm:pt modelId="{16B3409B-7ECF-4D98-88AB-F42A94DA8C7B}" type="pres">
      <dgm:prSet presAssocID="{3A742030-1E58-44E3-B241-287619399779}" presName="linNode" presStyleCnt="0"/>
      <dgm:spPr/>
    </dgm:pt>
    <dgm:pt modelId="{BE3F44FE-B662-4B31-B492-A1B4CC69BB55}" type="pres">
      <dgm:prSet presAssocID="{3A742030-1E58-44E3-B241-287619399779}" presName="parentText" presStyleLbl="node1" presStyleIdx="1" presStyleCnt="6" custLinFactNeighborX="44756" custLinFactNeighborY="14351">
        <dgm:presLayoutVars>
          <dgm:chMax val="1"/>
          <dgm:bulletEnabled val="1"/>
        </dgm:presLayoutVars>
      </dgm:prSet>
      <dgm:spPr/>
    </dgm:pt>
    <dgm:pt modelId="{77ED7917-112D-45E2-9FA8-7C9FB16827E3}" type="pres">
      <dgm:prSet presAssocID="{8E113F5B-AC60-441C-8F77-5CE154947CA2}" presName="sp" presStyleCnt="0"/>
      <dgm:spPr/>
    </dgm:pt>
    <dgm:pt modelId="{1C1DA33E-A054-4165-AA40-F3B6E3DD8193}" type="pres">
      <dgm:prSet presAssocID="{D32D3D76-DFF4-454F-9DDE-0B754FB7E6D4}" presName="linNode" presStyleCnt="0"/>
      <dgm:spPr/>
    </dgm:pt>
    <dgm:pt modelId="{03351499-B691-4FDF-B626-E6AB23B3BE7C}" type="pres">
      <dgm:prSet presAssocID="{D32D3D76-DFF4-454F-9DDE-0B754FB7E6D4}" presName="parentText" presStyleLbl="node1" presStyleIdx="2" presStyleCnt="6" custLinFactNeighborX="-65549" custLinFactNeighborY="17323">
        <dgm:presLayoutVars>
          <dgm:chMax val="1"/>
          <dgm:bulletEnabled val="1"/>
        </dgm:presLayoutVars>
      </dgm:prSet>
      <dgm:spPr/>
    </dgm:pt>
    <dgm:pt modelId="{DB6BEFCD-8186-4DD5-AA22-F1E7B88BB9BE}" type="pres">
      <dgm:prSet presAssocID="{22822FC5-30F4-4ED5-901C-C32566134F70}" presName="sp" presStyleCnt="0"/>
      <dgm:spPr/>
    </dgm:pt>
    <dgm:pt modelId="{F830ED58-C7F5-4CD9-8147-3B42BC60A921}" type="pres">
      <dgm:prSet presAssocID="{A35BBCD6-CFA8-4A90-B2C0-E427EB1EDCEE}" presName="linNode" presStyleCnt="0"/>
      <dgm:spPr/>
    </dgm:pt>
    <dgm:pt modelId="{BA839F10-3EE9-4F76-85FD-9553BFF70DAA}" type="pres">
      <dgm:prSet presAssocID="{A35BBCD6-CFA8-4A90-B2C0-E427EB1EDCEE}" presName="parentText" presStyleLbl="node1" presStyleIdx="3" presStyleCnt="6" custLinFactNeighborX="43346" custLinFactNeighborY="-4097">
        <dgm:presLayoutVars>
          <dgm:chMax val="1"/>
          <dgm:bulletEnabled val="1"/>
        </dgm:presLayoutVars>
      </dgm:prSet>
      <dgm:spPr/>
    </dgm:pt>
    <dgm:pt modelId="{01D0A2D6-4938-4A09-8E81-05349741748C}" type="pres">
      <dgm:prSet presAssocID="{0A954FAC-C514-49CF-B060-E7BA52ACF92B}" presName="sp" presStyleCnt="0"/>
      <dgm:spPr/>
    </dgm:pt>
    <dgm:pt modelId="{7D1A1A37-F85F-44A4-9DAC-76DD8F1F0F0A}" type="pres">
      <dgm:prSet presAssocID="{3288EA70-DD7C-4070-9E7D-FA4594232F25}" presName="linNode" presStyleCnt="0"/>
      <dgm:spPr/>
    </dgm:pt>
    <dgm:pt modelId="{2866F283-1C74-426F-9271-F7DA566CE0DA}" type="pres">
      <dgm:prSet presAssocID="{3288EA70-DD7C-4070-9E7D-FA4594232F25}" presName="parentText" presStyleLbl="node1" presStyleIdx="4" presStyleCnt="6" custLinFactNeighborX="-63692" custLinFactNeighborY="-586">
        <dgm:presLayoutVars>
          <dgm:chMax val="1"/>
          <dgm:bulletEnabled val="1"/>
        </dgm:presLayoutVars>
      </dgm:prSet>
      <dgm:spPr/>
    </dgm:pt>
    <dgm:pt modelId="{7C39E6F7-615A-4BF0-AAA2-6141E440C1F8}" type="pres">
      <dgm:prSet presAssocID="{98A5EBD0-BAE2-4AC5-831D-1FD1A173D8DE}" presName="sp" presStyleCnt="0"/>
      <dgm:spPr/>
    </dgm:pt>
    <dgm:pt modelId="{B9DF8B0F-79D5-41BE-8DB1-81A395591A55}" type="pres">
      <dgm:prSet presAssocID="{488272DB-C094-4B0C-8FBF-F915144CC1F4}" presName="linNode" presStyleCnt="0"/>
      <dgm:spPr/>
    </dgm:pt>
    <dgm:pt modelId="{82EE6A2B-893F-437D-BAB3-86DEC99C4BDC}" type="pres">
      <dgm:prSet presAssocID="{488272DB-C094-4B0C-8FBF-F915144CC1F4}" presName="parentText" presStyleLbl="node1" presStyleIdx="5" presStyleCnt="6" custLinFactNeighborX="46645" custLinFactNeighborY="-22556">
        <dgm:presLayoutVars>
          <dgm:chMax val="1"/>
          <dgm:bulletEnabled val="1"/>
        </dgm:presLayoutVars>
      </dgm:prSet>
      <dgm:spPr/>
    </dgm:pt>
  </dgm:ptLst>
  <dgm:cxnLst>
    <dgm:cxn modelId="{C87B9909-898F-471D-A140-795E9BA227D3}" type="presOf" srcId="{8338F1EE-ADBA-440C-B2C8-F083181CB3E0}" destId="{1AA18487-CDB3-4CDD-AE09-6AF32AF90F4D}" srcOrd="0" destOrd="0" presId="urn:microsoft.com/office/officeart/2005/8/layout/vList5"/>
    <dgm:cxn modelId="{6AC64B3B-328D-418E-B4EB-445F22B1CE1F}" type="presOf" srcId="{3288EA70-DD7C-4070-9E7D-FA4594232F25}" destId="{2866F283-1C74-426F-9271-F7DA566CE0DA}" srcOrd="0" destOrd="0" presId="urn:microsoft.com/office/officeart/2005/8/layout/vList5"/>
    <dgm:cxn modelId="{9040D072-08BA-49F0-8807-DE24EDB2E1DE}" srcId="{635E1C69-7A96-4FA1-8679-1F573C0E7041}" destId="{488272DB-C094-4B0C-8FBF-F915144CC1F4}" srcOrd="5" destOrd="0" parTransId="{E52C0F53-D3BC-4A95-848F-B1B0D8F5376E}" sibTransId="{39A49F71-4A77-401E-99EA-1759654A7BCC}"/>
    <dgm:cxn modelId="{3D86E552-3BC1-4A5C-B4DA-83E4947426F0}" srcId="{635E1C69-7A96-4FA1-8679-1F573C0E7041}" destId="{3A742030-1E58-44E3-B241-287619399779}" srcOrd="1" destOrd="0" parTransId="{77BC6B14-FFE9-47DA-A81A-E01BDB45B402}" sibTransId="{8E113F5B-AC60-441C-8F77-5CE154947CA2}"/>
    <dgm:cxn modelId="{86A0E879-BF02-4F46-AA26-C9D04BACD5F7}" srcId="{635E1C69-7A96-4FA1-8679-1F573C0E7041}" destId="{A35BBCD6-CFA8-4A90-B2C0-E427EB1EDCEE}" srcOrd="3" destOrd="0" parTransId="{47DAD6D6-88BF-42FC-8130-977838F14A6A}" sibTransId="{0A954FAC-C514-49CF-B060-E7BA52ACF92B}"/>
    <dgm:cxn modelId="{3977F77A-7549-4DB2-AFE7-1E0396EFB602}" type="presOf" srcId="{488272DB-C094-4B0C-8FBF-F915144CC1F4}" destId="{82EE6A2B-893F-437D-BAB3-86DEC99C4BDC}" srcOrd="0" destOrd="0" presId="urn:microsoft.com/office/officeart/2005/8/layout/vList5"/>
    <dgm:cxn modelId="{43CE187F-5275-41E7-A516-450CFFD212DA}" type="presOf" srcId="{A35BBCD6-CFA8-4A90-B2C0-E427EB1EDCEE}" destId="{BA839F10-3EE9-4F76-85FD-9553BFF70DAA}" srcOrd="0" destOrd="0" presId="urn:microsoft.com/office/officeart/2005/8/layout/vList5"/>
    <dgm:cxn modelId="{728F8E88-9E1E-4869-AA5E-82D3C1D276FE}" type="presOf" srcId="{635E1C69-7A96-4FA1-8679-1F573C0E7041}" destId="{0FC68F4D-122E-4976-BEF9-F9735223A7BD}" srcOrd="0" destOrd="0" presId="urn:microsoft.com/office/officeart/2005/8/layout/vList5"/>
    <dgm:cxn modelId="{F0ECDCA2-46FF-4917-9C01-6F244888CF67}" srcId="{635E1C69-7A96-4FA1-8679-1F573C0E7041}" destId="{8338F1EE-ADBA-440C-B2C8-F083181CB3E0}" srcOrd="0" destOrd="0" parTransId="{0F79E159-3352-4561-BE70-3AE462CAA95A}" sibTransId="{42D623FB-70C2-41C1-AC6E-5EBA0B971CE1}"/>
    <dgm:cxn modelId="{31567BCB-E0A7-419D-ABE9-F0BAEF1E36A2}" type="presOf" srcId="{D32D3D76-DFF4-454F-9DDE-0B754FB7E6D4}" destId="{03351499-B691-4FDF-B626-E6AB23B3BE7C}" srcOrd="0" destOrd="0" presId="urn:microsoft.com/office/officeart/2005/8/layout/vList5"/>
    <dgm:cxn modelId="{3AADEDCD-0DCF-44DD-A669-88C6DE4D340C}" type="presOf" srcId="{3A742030-1E58-44E3-B241-287619399779}" destId="{BE3F44FE-B662-4B31-B492-A1B4CC69BB55}" srcOrd="0" destOrd="0" presId="urn:microsoft.com/office/officeart/2005/8/layout/vList5"/>
    <dgm:cxn modelId="{56152DD9-46BF-4B80-B493-77455988BF25}" srcId="{635E1C69-7A96-4FA1-8679-1F573C0E7041}" destId="{D32D3D76-DFF4-454F-9DDE-0B754FB7E6D4}" srcOrd="2" destOrd="0" parTransId="{5A43590D-BD21-47BA-941B-0C8E71AF4D99}" sibTransId="{22822FC5-30F4-4ED5-901C-C32566134F70}"/>
    <dgm:cxn modelId="{FB755ED9-6D50-4879-9782-FE3C83A6A6B1}" srcId="{635E1C69-7A96-4FA1-8679-1F573C0E7041}" destId="{3288EA70-DD7C-4070-9E7D-FA4594232F25}" srcOrd="4" destOrd="0" parTransId="{C27D7879-3541-4C6A-A45C-D97D9A7BEF40}" sibTransId="{98A5EBD0-BAE2-4AC5-831D-1FD1A173D8DE}"/>
    <dgm:cxn modelId="{3B411354-3B75-43C8-BCFC-97764DB35D54}" type="presParOf" srcId="{0FC68F4D-122E-4976-BEF9-F9735223A7BD}" destId="{62EE9FAB-8A5B-4DC0-AC2E-9492FB9D5D74}" srcOrd="0" destOrd="0" presId="urn:microsoft.com/office/officeart/2005/8/layout/vList5"/>
    <dgm:cxn modelId="{E7C8562B-3517-4994-BE15-C1E984E9F641}" type="presParOf" srcId="{62EE9FAB-8A5B-4DC0-AC2E-9492FB9D5D74}" destId="{1AA18487-CDB3-4CDD-AE09-6AF32AF90F4D}" srcOrd="0" destOrd="0" presId="urn:microsoft.com/office/officeart/2005/8/layout/vList5"/>
    <dgm:cxn modelId="{4C66B8B1-03CA-4EF5-84A2-C1DE9786FB45}" type="presParOf" srcId="{0FC68F4D-122E-4976-BEF9-F9735223A7BD}" destId="{F0A364FB-1EF3-4796-940B-C8D60E9DB342}" srcOrd="1" destOrd="0" presId="urn:microsoft.com/office/officeart/2005/8/layout/vList5"/>
    <dgm:cxn modelId="{05A97084-0ACD-4379-84BB-67BD3443C61A}" type="presParOf" srcId="{0FC68F4D-122E-4976-BEF9-F9735223A7BD}" destId="{16B3409B-7ECF-4D98-88AB-F42A94DA8C7B}" srcOrd="2" destOrd="0" presId="urn:microsoft.com/office/officeart/2005/8/layout/vList5"/>
    <dgm:cxn modelId="{EA45953F-4ABF-4CD7-A413-9495FF979AD1}" type="presParOf" srcId="{16B3409B-7ECF-4D98-88AB-F42A94DA8C7B}" destId="{BE3F44FE-B662-4B31-B492-A1B4CC69BB55}" srcOrd="0" destOrd="0" presId="urn:microsoft.com/office/officeart/2005/8/layout/vList5"/>
    <dgm:cxn modelId="{F52A5E52-B24C-4159-813F-9787C343766A}" type="presParOf" srcId="{0FC68F4D-122E-4976-BEF9-F9735223A7BD}" destId="{77ED7917-112D-45E2-9FA8-7C9FB16827E3}" srcOrd="3" destOrd="0" presId="urn:microsoft.com/office/officeart/2005/8/layout/vList5"/>
    <dgm:cxn modelId="{701725EF-B534-494E-A6B3-C1124E15B8D3}" type="presParOf" srcId="{0FC68F4D-122E-4976-BEF9-F9735223A7BD}" destId="{1C1DA33E-A054-4165-AA40-F3B6E3DD8193}" srcOrd="4" destOrd="0" presId="urn:microsoft.com/office/officeart/2005/8/layout/vList5"/>
    <dgm:cxn modelId="{14F4BFB2-C62F-43D5-B2FD-99931A97C70A}" type="presParOf" srcId="{1C1DA33E-A054-4165-AA40-F3B6E3DD8193}" destId="{03351499-B691-4FDF-B626-E6AB23B3BE7C}" srcOrd="0" destOrd="0" presId="urn:microsoft.com/office/officeart/2005/8/layout/vList5"/>
    <dgm:cxn modelId="{377BC1F1-DB1B-4488-9375-5E1AF3EE1C08}" type="presParOf" srcId="{0FC68F4D-122E-4976-BEF9-F9735223A7BD}" destId="{DB6BEFCD-8186-4DD5-AA22-F1E7B88BB9BE}" srcOrd="5" destOrd="0" presId="urn:microsoft.com/office/officeart/2005/8/layout/vList5"/>
    <dgm:cxn modelId="{5119BB9C-B598-4E91-99FA-D782BE5CF418}" type="presParOf" srcId="{0FC68F4D-122E-4976-BEF9-F9735223A7BD}" destId="{F830ED58-C7F5-4CD9-8147-3B42BC60A921}" srcOrd="6" destOrd="0" presId="urn:microsoft.com/office/officeart/2005/8/layout/vList5"/>
    <dgm:cxn modelId="{348E1B79-9310-4EF7-B0C9-DDEF02E27119}" type="presParOf" srcId="{F830ED58-C7F5-4CD9-8147-3B42BC60A921}" destId="{BA839F10-3EE9-4F76-85FD-9553BFF70DAA}" srcOrd="0" destOrd="0" presId="urn:microsoft.com/office/officeart/2005/8/layout/vList5"/>
    <dgm:cxn modelId="{690852F4-C71E-4F71-8D5C-ACF7E82C6D99}" type="presParOf" srcId="{0FC68F4D-122E-4976-BEF9-F9735223A7BD}" destId="{01D0A2D6-4938-4A09-8E81-05349741748C}" srcOrd="7" destOrd="0" presId="urn:microsoft.com/office/officeart/2005/8/layout/vList5"/>
    <dgm:cxn modelId="{CE8901DA-4374-46AE-B273-851DD5FF6144}" type="presParOf" srcId="{0FC68F4D-122E-4976-BEF9-F9735223A7BD}" destId="{7D1A1A37-F85F-44A4-9DAC-76DD8F1F0F0A}" srcOrd="8" destOrd="0" presId="urn:microsoft.com/office/officeart/2005/8/layout/vList5"/>
    <dgm:cxn modelId="{3C8DD996-33D0-433F-9548-9CA1788C39E3}" type="presParOf" srcId="{7D1A1A37-F85F-44A4-9DAC-76DD8F1F0F0A}" destId="{2866F283-1C74-426F-9271-F7DA566CE0DA}" srcOrd="0" destOrd="0" presId="urn:microsoft.com/office/officeart/2005/8/layout/vList5"/>
    <dgm:cxn modelId="{439C692A-696A-447C-B46C-EEEF6BEF367F}" type="presParOf" srcId="{0FC68F4D-122E-4976-BEF9-F9735223A7BD}" destId="{7C39E6F7-615A-4BF0-AAA2-6141E440C1F8}" srcOrd="9" destOrd="0" presId="urn:microsoft.com/office/officeart/2005/8/layout/vList5"/>
    <dgm:cxn modelId="{7DEA51FA-48B5-4A21-9AF9-23EF14B8F765}" type="presParOf" srcId="{0FC68F4D-122E-4976-BEF9-F9735223A7BD}" destId="{B9DF8B0F-79D5-41BE-8DB1-81A395591A55}" srcOrd="10" destOrd="0" presId="urn:microsoft.com/office/officeart/2005/8/layout/vList5"/>
    <dgm:cxn modelId="{3731D103-7A2C-4474-B491-F11CAA82275F}" type="presParOf" srcId="{B9DF8B0F-79D5-41BE-8DB1-81A395591A55}" destId="{82EE6A2B-893F-437D-BAB3-86DEC99C4BD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74D68-4B6A-4609-AEA5-75A88CFC6EFF}" type="doc">
      <dgm:prSet loTypeId="urn:microsoft.com/office/officeart/2005/8/layout/hierarchy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A49027C2-EAEE-4807-AC01-EB1EB2E3659C}">
      <dgm:prSet phldrT="[Texto]" custT="1"/>
      <dgm:spPr>
        <a:ln>
          <a:solidFill>
            <a:schemeClr val="accent6">
              <a:lumMod val="60000"/>
              <a:lumOff val="40000"/>
            </a:schemeClr>
          </a:solidFill>
          <a:prstDash val="dash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200">
              <a:latin typeface="Fira Sans Extra Condensed" panose="020B0503050000020004" pitchFamily="34" charset="0"/>
              <a:ea typeface="Verdana" panose="020B0604030504040204" pitchFamily="34" charset="0"/>
            </a:rPr>
            <a:t>Reglas y relaciones de equivalencia entre los sistemas</a:t>
          </a:r>
          <a:endParaRPr lang="es-CO" sz="1200" dirty="0">
            <a:latin typeface="Fira Sans Extra Condensed" panose="020B0503050000020004" pitchFamily="34" charset="0"/>
          </a:endParaRPr>
        </a:p>
      </dgm:t>
    </dgm:pt>
    <dgm:pt modelId="{498B8E9A-CD0E-4698-A837-F128157FBF62}" type="parTrans" cxnId="{1B859273-AE5D-471B-89FE-C61347A37A72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BF194082-5F95-449B-9DF3-889166DE180F}" type="sibTrans" cxnId="{1B859273-AE5D-471B-89FE-C61347A37A72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0290E31F-1D17-4347-A6E5-1012A23AB43B}">
      <dgm:prSet phldrT="[Texto]" custT="1"/>
      <dgm:spPr>
        <a:ln>
          <a:solidFill>
            <a:schemeClr val="accent6">
              <a:lumMod val="60000"/>
              <a:lumOff val="40000"/>
            </a:schemeClr>
          </a:solidFill>
          <a:prstDash val="dash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200">
              <a:latin typeface="Fira Sans Extra Condensed" panose="020B0503050000020004" pitchFamily="34" charset="0"/>
              <a:ea typeface="Verdana" panose="020B0604030504040204" pitchFamily="34" charset="0"/>
            </a:rPr>
            <a:t>Respetando los marcos normativos y características de cada sistema</a:t>
          </a:r>
          <a:endParaRPr lang="es-CO" sz="1200" dirty="0">
            <a:latin typeface="Fira Sans Extra Condensed" panose="020B0503050000020004" pitchFamily="34" charset="0"/>
          </a:endParaRPr>
        </a:p>
      </dgm:t>
    </dgm:pt>
    <dgm:pt modelId="{31ABFFFF-AADE-4FF6-9ADC-C028EC7E08F1}" type="parTrans" cxnId="{0380A173-0157-4F33-BA13-46AC2FAFB8FF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C6C1AF8D-0C5C-481F-B5D7-39063DF0D9E9}" type="sibTrans" cxnId="{0380A173-0157-4F33-BA13-46AC2FAFB8FF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826C30A0-CA09-4403-97F9-EBB1138DF87C}">
      <dgm:prSet phldrT="[Texto]" custT="1"/>
      <dgm:spPr>
        <a:ln>
          <a:solidFill>
            <a:schemeClr val="accent6">
              <a:lumMod val="60000"/>
              <a:lumOff val="40000"/>
            </a:schemeClr>
          </a:solidFill>
          <a:prstDash val="dash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1200">
              <a:latin typeface="Fira Sans Extra Condensed" panose="020B0503050000020004" pitchFamily="34" charset="0"/>
              <a:ea typeface="Verdana" panose="020B0604030504040204" pitchFamily="34" charset="0"/>
            </a:rPr>
            <a:t>Identificar coincidencias y diferencias entre los sistemas</a:t>
          </a:r>
          <a:endParaRPr lang="es-CO" sz="1200" dirty="0">
            <a:latin typeface="Fira Sans Extra Condensed" panose="020B0503050000020004" pitchFamily="34" charset="0"/>
          </a:endParaRPr>
        </a:p>
      </dgm:t>
    </dgm:pt>
    <dgm:pt modelId="{BED9CE72-779B-4C4C-833F-87560ACFE651}" type="parTrans" cxnId="{C259224A-F830-4494-9A00-4F40F837AC06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45BEE2B7-18DD-4F28-A1AB-D24B9B11B36C}" type="sibTrans" cxnId="{C259224A-F830-4494-9A00-4F40F837AC06}">
      <dgm:prSet/>
      <dgm:spPr/>
      <dgm:t>
        <a:bodyPr/>
        <a:lstStyle/>
        <a:p>
          <a:endParaRPr lang="es-CO" sz="1200">
            <a:latin typeface="Fira Sans Extra Condensed" panose="020B0503050000020004" pitchFamily="34" charset="0"/>
          </a:endParaRPr>
        </a:p>
      </dgm:t>
    </dgm:pt>
    <dgm:pt modelId="{5DF8AF80-D1CD-428F-A55A-45235A92901E}" type="pres">
      <dgm:prSet presAssocID="{67774D68-4B6A-4609-AEA5-75A88CFC6EF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F10A4A-D864-4DA5-B5F4-EB109E0E3BCF}" type="pres">
      <dgm:prSet presAssocID="{A49027C2-EAEE-4807-AC01-EB1EB2E3659C}" presName="vertOne" presStyleCnt="0"/>
      <dgm:spPr/>
    </dgm:pt>
    <dgm:pt modelId="{F3F791D8-C4F8-4273-B010-961EC2DE8227}" type="pres">
      <dgm:prSet presAssocID="{A49027C2-EAEE-4807-AC01-EB1EB2E3659C}" presName="txOne" presStyleLbl="node0" presStyleIdx="0" presStyleCnt="3">
        <dgm:presLayoutVars>
          <dgm:chPref val="3"/>
        </dgm:presLayoutVars>
      </dgm:prSet>
      <dgm:spPr/>
    </dgm:pt>
    <dgm:pt modelId="{674280FB-51E7-43B1-96FA-208F5BD4D436}" type="pres">
      <dgm:prSet presAssocID="{A49027C2-EAEE-4807-AC01-EB1EB2E3659C}" presName="horzOne" presStyleCnt="0"/>
      <dgm:spPr/>
    </dgm:pt>
    <dgm:pt modelId="{CF2AD3D4-9F85-4969-9329-F9C95A4071BF}" type="pres">
      <dgm:prSet presAssocID="{BF194082-5F95-449B-9DF3-889166DE180F}" presName="sibSpaceOne" presStyleCnt="0"/>
      <dgm:spPr/>
    </dgm:pt>
    <dgm:pt modelId="{E473A40B-2E7B-4CED-B878-3AB5391D4BB1}" type="pres">
      <dgm:prSet presAssocID="{0290E31F-1D17-4347-A6E5-1012A23AB43B}" presName="vertOne" presStyleCnt="0"/>
      <dgm:spPr/>
    </dgm:pt>
    <dgm:pt modelId="{3DE09E5C-91BB-4AE4-9D4D-FD8F011B38B5}" type="pres">
      <dgm:prSet presAssocID="{0290E31F-1D17-4347-A6E5-1012A23AB43B}" presName="txOne" presStyleLbl="node0" presStyleIdx="1" presStyleCnt="3">
        <dgm:presLayoutVars>
          <dgm:chPref val="3"/>
        </dgm:presLayoutVars>
      </dgm:prSet>
      <dgm:spPr/>
    </dgm:pt>
    <dgm:pt modelId="{16A30209-2A06-477A-8306-0ABB1ADD0EC1}" type="pres">
      <dgm:prSet presAssocID="{0290E31F-1D17-4347-A6E5-1012A23AB43B}" presName="horzOne" presStyleCnt="0"/>
      <dgm:spPr/>
    </dgm:pt>
    <dgm:pt modelId="{03032ADE-DA98-4F80-B452-72E4992DE8AA}" type="pres">
      <dgm:prSet presAssocID="{C6C1AF8D-0C5C-481F-B5D7-39063DF0D9E9}" presName="sibSpaceOne" presStyleCnt="0"/>
      <dgm:spPr/>
    </dgm:pt>
    <dgm:pt modelId="{CD8AE048-5698-4A37-89C1-5BA34E5A9512}" type="pres">
      <dgm:prSet presAssocID="{826C30A0-CA09-4403-97F9-EBB1138DF87C}" presName="vertOne" presStyleCnt="0"/>
      <dgm:spPr/>
    </dgm:pt>
    <dgm:pt modelId="{BEC03C87-5369-41AB-893A-858F10719A56}" type="pres">
      <dgm:prSet presAssocID="{826C30A0-CA09-4403-97F9-EBB1138DF87C}" presName="txOne" presStyleLbl="node0" presStyleIdx="2" presStyleCnt="3">
        <dgm:presLayoutVars>
          <dgm:chPref val="3"/>
        </dgm:presLayoutVars>
      </dgm:prSet>
      <dgm:spPr/>
    </dgm:pt>
    <dgm:pt modelId="{B686413A-6EBB-435E-9393-94EFCB9A9085}" type="pres">
      <dgm:prSet presAssocID="{826C30A0-CA09-4403-97F9-EBB1138DF87C}" presName="horzOne" presStyleCnt="0"/>
      <dgm:spPr/>
    </dgm:pt>
  </dgm:ptLst>
  <dgm:cxnLst>
    <dgm:cxn modelId="{A502AC42-229F-42A7-A845-7224031F6983}" type="presOf" srcId="{67774D68-4B6A-4609-AEA5-75A88CFC6EFF}" destId="{5DF8AF80-D1CD-428F-A55A-45235A92901E}" srcOrd="0" destOrd="0" presId="urn:microsoft.com/office/officeart/2005/8/layout/hierarchy4"/>
    <dgm:cxn modelId="{C259224A-F830-4494-9A00-4F40F837AC06}" srcId="{67774D68-4B6A-4609-AEA5-75A88CFC6EFF}" destId="{826C30A0-CA09-4403-97F9-EBB1138DF87C}" srcOrd="2" destOrd="0" parTransId="{BED9CE72-779B-4C4C-833F-87560ACFE651}" sibTransId="{45BEE2B7-18DD-4F28-A1AB-D24B9B11B36C}"/>
    <dgm:cxn modelId="{1B859273-AE5D-471B-89FE-C61347A37A72}" srcId="{67774D68-4B6A-4609-AEA5-75A88CFC6EFF}" destId="{A49027C2-EAEE-4807-AC01-EB1EB2E3659C}" srcOrd="0" destOrd="0" parTransId="{498B8E9A-CD0E-4698-A837-F128157FBF62}" sibTransId="{BF194082-5F95-449B-9DF3-889166DE180F}"/>
    <dgm:cxn modelId="{0380A173-0157-4F33-BA13-46AC2FAFB8FF}" srcId="{67774D68-4B6A-4609-AEA5-75A88CFC6EFF}" destId="{0290E31F-1D17-4347-A6E5-1012A23AB43B}" srcOrd="1" destOrd="0" parTransId="{31ABFFFF-AADE-4FF6-9ADC-C028EC7E08F1}" sibTransId="{C6C1AF8D-0C5C-481F-B5D7-39063DF0D9E9}"/>
    <dgm:cxn modelId="{21663E7D-C8D1-447B-8AA6-DBF31A66B827}" type="presOf" srcId="{826C30A0-CA09-4403-97F9-EBB1138DF87C}" destId="{BEC03C87-5369-41AB-893A-858F10719A56}" srcOrd="0" destOrd="0" presId="urn:microsoft.com/office/officeart/2005/8/layout/hierarchy4"/>
    <dgm:cxn modelId="{790E0992-5A37-4809-AF4A-A9864551CCB1}" type="presOf" srcId="{0290E31F-1D17-4347-A6E5-1012A23AB43B}" destId="{3DE09E5C-91BB-4AE4-9D4D-FD8F011B38B5}" srcOrd="0" destOrd="0" presId="urn:microsoft.com/office/officeart/2005/8/layout/hierarchy4"/>
    <dgm:cxn modelId="{F914C9FD-CD57-4F86-800F-49B233FD8E97}" type="presOf" srcId="{A49027C2-EAEE-4807-AC01-EB1EB2E3659C}" destId="{F3F791D8-C4F8-4273-B010-961EC2DE8227}" srcOrd="0" destOrd="0" presId="urn:microsoft.com/office/officeart/2005/8/layout/hierarchy4"/>
    <dgm:cxn modelId="{28BFDE82-C683-418F-AA0D-36B77E71A953}" type="presParOf" srcId="{5DF8AF80-D1CD-428F-A55A-45235A92901E}" destId="{DCF10A4A-D864-4DA5-B5F4-EB109E0E3BCF}" srcOrd="0" destOrd="0" presId="urn:microsoft.com/office/officeart/2005/8/layout/hierarchy4"/>
    <dgm:cxn modelId="{D7142752-EC6B-4A13-B965-486970DE03EA}" type="presParOf" srcId="{DCF10A4A-D864-4DA5-B5F4-EB109E0E3BCF}" destId="{F3F791D8-C4F8-4273-B010-961EC2DE8227}" srcOrd="0" destOrd="0" presId="urn:microsoft.com/office/officeart/2005/8/layout/hierarchy4"/>
    <dgm:cxn modelId="{7803ECE8-F0C2-4FB7-A1C0-E6611717A15B}" type="presParOf" srcId="{DCF10A4A-D864-4DA5-B5F4-EB109E0E3BCF}" destId="{674280FB-51E7-43B1-96FA-208F5BD4D436}" srcOrd="1" destOrd="0" presId="urn:microsoft.com/office/officeart/2005/8/layout/hierarchy4"/>
    <dgm:cxn modelId="{1BAD4A4C-AFC2-41DD-8E1B-44EA1DE0C3BB}" type="presParOf" srcId="{5DF8AF80-D1CD-428F-A55A-45235A92901E}" destId="{CF2AD3D4-9F85-4969-9329-F9C95A4071BF}" srcOrd="1" destOrd="0" presId="urn:microsoft.com/office/officeart/2005/8/layout/hierarchy4"/>
    <dgm:cxn modelId="{76356253-1D49-41D0-A0A9-803570B38802}" type="presParOf" srcId="{5DF8AF80-D1CD-428F-A55A-45235A92901E}" destId="{E473A40B-2E7B-4CED-B878-3AB5391D4BB1}" srcOrd="2" destOrd="0" presId="urn:microsoft.com/office/officeart/2005/8/layout/hierarchy4"/>
    <dgm:cxn modelId="{457112A3-F88A-48AD-AC6C-12D65C2D7B8C}" type="presParOf" srcId="{E473A40B-2E7B-4CED-B878-3AB5391D4BB1}" destId="{3DE09E5C-91BB-4AE4-9D4D-FD8F011B38B5}" srcOrd="0" destOrd="0" presId="urn:microsoft.com/office/officeart/2005/8/layout/hierarchy4"/>
    <dgm:cxn modelId="{BDE78FA0-E2FC-41B2-AA1E-532E18DE7985}" type="presParOf" srcId="{E473A40B-2E7B-4CED-B878-3AB5391D4BB1}" destId="{16A30209-2A06-477A-8306-0ABB1ADD0EC1}" srcOrd="1" destOrd="0" presId="urn:microsoft.com/office/officeart/2005/8/layout/hierarchy4"/>
    <dgm:cxn modelId="{50EC9675-61B9-48BE-AC45-66D3A591F19C}" type="presParOf" srcId="{5DF8AF80-D1CD-428F-A55A-45235A92901E}" destId="{03032ADE-DA98-4F80-B452-72E4992DE8AA}" srcOrd="3" destOrd="0" presId="urn:microsoft.com/office/officeart/2005/8/layout/hierarchy4"/>
    <dgm:cxn modelId="{DB964B14-9035-483F-A63A-952431CA44BF}" type="presParOf" srcId="{5DF8AF80-D1CD-428F-A55A-45235A92901E}" destId="{CD8AE048-5698-4A37-89C1-5BA34E5A9512}" srcOrd="4" destOrd="0" presId="urn:microsoft.com/office/officeart/2005/8/layout/hierarchy4"/>
    <dgm:cxn modelId="{5B4226DB-3460-44C4-9ADD-5A110BF69EC8}" type="presParOf" srcId="{CD8AE048-5698-4A37-89C1-5BA34E5A9512}" destId="{BEC03C87-5369-41AB-893A-858F10719A56}" srcOrd="0" destOrd="0" presId="urn:microsoft.com/office/officeart/2005/8/layout/hierarchy4"/>
    <dgm:cxn modelId="{79CAEB05-AE0C-4ADE-A5C3-F9B48744509A}" type="presParOf" srcId="{CD8AE048-5698-4A37-89C1-5BA34E5A9512}" destId="{B686413A-6EBB-435E-9393-94EFCB9A908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18487-CDB3-4CDD-AE09-6AF32AF90F4D}">
      <dsp:nvSpPr>
        <dsp:cNvPr id="0" name=""/>
        <dsp:cNvSpPr/>
      </dsp:nvSpPr>
      <dsp:spPr>
        <a:xfrm>
          <a:off x="410794" y="53264"/>
          <a:ext cx="1775342" cy="58232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Transparencia</a:t>
          </a:r>
        </a:p>
      </dsp:txBody>
      <dsp:txXfrm>
        <a:off x="439221" y="81691"/>
        <a:ext cx="1718488" cy="525475"/>
      </dsp:txXfrm>
    </dsp:sp>
    <dsp:sp modelId="{BE3F44FE-B662-4B31-B492-A1B4CC69BB55}">
      <dsp:nvSpPr>
        <dsp:cNvPr id="0" name=""/>
        <dsp:cNvSpPr/>
      </dsp:nvSpPr>
      <dsp:spPr>
        <a:xfrm>
          <a:off x="2372655" y="696015"/>
          <a:ext cx="1775342" cy="58232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Evaluación de Desempeño</a:t>
          </a:r>
        </a:p>
      </dsp:txBody>
      <dsp:txXfrm>
        <a:off x="2401082" y="724442"/>
        <a:ext cx="1718488" cy="525475"/>
      </dsp:txXfrm>
    </dsp:sp>
    <dsp:sp modelId="{03351499-B691-4FDF-B626-E6AB23B3BE7C}">
      <dsp:nvSpPr>
        <dsp:cNvPr id="0" name=""/>
        <dsp:cNvSpPr/>
      </dsp:nvSpPr>
      <dsp:spPr>
        <a:xfrm>
          <a:off x="414363" y="1324768"/>
          <a:ext cx="1775342" cy="582329"/>
        </a:xfrm>
        <a:prstGeom prst="roundRect">
          <a:avLst/>
        </a:prstGeom>
        <a:solidFill>
          <a:srgbClr val="418584"/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Sostenibilidad Financiera</a:t>
          </a:r>
        </a:p>
      </dsp:txBody>
      <dsp:txXfrm>
        <a:off x="442790" y="1353195"/>
        <a:ext cx="1718488" cy="525475"/>
      </dsp:txXfrm>
    </dsp:sp>
    <dsp:sp modelId="{BA839F10-3EE9-4F76-85FD-9553BFF70DAA}">
      <dsp:nvSpPr>
        <dsp:cNvPr id="0" name=""/>
        <dsp:cNvSpPr/>
      </dsp:nvSpPr>
      <dsp:spPr>
        <a:xfrm>
          <a:off x="2347622" y="1811478"/>
          <a:ext cx="1775342" cy="58232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Programación Presupuestal</a:t>
          </a:r>
        </a:p>
      </dsp:txBody>
      <dsp:txXfrm>
        <a:off x="2376049" y="1839905"/>
        <a:ext cx="1718488" cy="525475"/>
      </dsp:txXfrm>
    </dsp:sp>
    <dsp:sp modelId="{2866F283-1C74-426F-9271-F7DA566CE0DA}">
      <dsp:nvSpPr>
        <dsp:cNvPr id="0" name=""/>
        <dsp:cNvSpPr/>
      </dsp:nvSpPr>
      <dsp:spPr>
        <a:xfrm>
          <a:off x="447331" y="2443369"/>
          <a:ext cx="1775342" cy="58232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Auditorías</a:t>
          </a:r>
        </a:p>
      </dsp:txBody>
      <dsp:txXfrm>
        <a:off x="475758" y="2471796"/>
        <a:ext cx="1718488" cy="525475"/>
      </dsp:txXfrm>
    </dsp:sp>
    <dsp:sp modelId="{82EE6A2B-893F-437D-BAB3-86DEC99C4BDC}">
      <dsp:nvSpPr>
        <dsp:cNvPr id="0" name=""/>
        <dsp:cNvSpPr/>
      </dsp:nvSpPr>
      <dsp:spPr>
        <a:xfrm>
          <a:off x="2406191" y="2926877"/>
          <a:ext cx="1775342" cy="582329"/>
        </a:xfrm>
        <a:prstGeom prst="roundRect">
          <a:avLst/>
        </a:prstGeom>
        <a:solidFill>
          <a:srgbClr val="418584"/>
        </a:solidFill>
        <a:ln w="12700" cap="flat" cmpd="sng" algn="ctr">
          <a:solidFill>
            <a:schemeClr val="accent6">
              <a:lumMod val="20000"/>
              <a:lumOff val="8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Fira Sans Extra Condensed" panose="020B0503050000020004" pitchFamily="34" charset="0"/>
              <a:ea typeface="Verdana" panose="020B0604030504040204" pitchFamily="34" charset="0"/>
            </a:rPr>
            <a:t>Comunicación y Reportes</a:t>
          </a:r>
        </a:p>
      </dsp:txBody>
      <dsp:txXfrm>
        <a:off x="2434618" y="2955304"/>
        <a:ext cx="1718488" cy="525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791D8-C4F8-4273-B010-961EC2DE8227}">
      <dsp:nvSpPr>
        <dsp:cNvPr id="0" name=""/>
        <dsp:cNvSpPr/>
      </dsp:nvSpPr>
      <dsp:spPr>
        <a:xfrm>
          <a:off x="5947" y="0"/>
          <a:ext cx="2404720" cy="9579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200" kern="1200">
              <a:latin typeface="Fira Sans Extra Condensed" panose="020B0503050000020004" pitchFamily="34" charset="0"/>
              <a:ea typeface="Verdana" panose="020B0604030504040204" pitchFamily="34" charset="0"/>
            </a:rPr>
            <a:t>Reglas y relaciones de equivalencia entre los sistemas</a:t>
          </a:r>
          <a:endParaRPr lang="es-CO" sz="1200" kern="1200" dirty="0">
            <a:latin typeface="Fira Sans Extra Condensed" panose="020B0503050000020004" pitchFamily="34" charset="0"/>
          </a:endParaRPr>
        </a:p>
      </dsp:txBody>
      <dsp:txXfrm>
        <a:off x="34005" y="28058"/>
        <a:ext cx="2348604" cy="901861"/>
      </dsp:txXfrm>
    </dsp:sp>
    <dsp:sp modelId="{3DE09E5C-91BB-4AE4-9D4D-FD8F011B38B5}">
      <dsp:nvSpPr>
        <dsp:cNvPr id="0" name=""/>
        <dsp:cNvSpPr/>
      </dsp:nvSpPr>
      <dsp:spPr>
        <a:xfrm>
          <a:off x="2814661" y="0"/>
          <a:ext cx="2404720" cy="9579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200" kern="1200">
              <a:latin typeface="Fira Sans Extra Condensed" panose="020B0503050000020004" pitchFamily="34" charset="0"/>
              <a:ea typeface="Verdana" panose="020B0604030504040204" pitchFamily="34" charset="0"/>
            </a:rPr>
            <a:t>Respetando los marcos normativos y características de cada sistema</a:t>
          </a:r>
          <a:endParaRPr lang="es-CO" sz="1200" kern="1200" dirty="0">
            <a:latin typeface="Fira Sans Extra Condensed" panose="020B0503050000020004" pitchFamily="34" charset="0"/>
          </a:endParaRPr>
        </a:p>
      </dsp:txBody>
      <dsp:txXfrm>
        <a:off x="2842719" y="28058"/>
        <a:ext cx="2348604" cy="901861"/>
      </dsp:txXfrm>
    </dsp:sp>
    <dsp:sp modelId="{BEC03C87-5369-41AB-893A-858F10719A56}">
      <dsp:nvSpPr>
        <dsp:cNvPr id="0" name=""/>
        <dsp:cNvSpPr/>
      </dsp:nvSpPr>
      <dsp:spPr>
        <a:xfrm>
          <a:off x="5623375" y="0"/>
          <a:ext cx="2404720" cy="9579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MX" sz="1200" kern="1200">
              <a:latin typeface="Fira Sans Extra Condensed" panose="020B0503050000020004" pitchFamily="34" charset="0"/>
              <a:ea typeface="Verdana" panose="020B0604030504040204" pitchFamily="34" charset="0"/>
            </a:rPr>
            <a:t>Identificar coincidencias y diferencias entre los sistemas</a:t>
          </a:r>
          <a:endParaRPr lang="es-CO" sz="1200" kern="1200" dirty="0">
            <a:latin typeface="Fira Sans Extra Condensed" panose="020B0503050000020004" pitchFamily="34" charset="0"/>
          </a:endParaRPr>
        </a:p>
      </dsp:txBody>
      <dsp:txXfrm>
        <a:off x="5651433" y="28058"/>
        <a:ext cx="2348604" cy="901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Fira Sans Extra Condensed" panose="020B0503050000020004" pitchFamily="34" charset="0"/>
                <a:ea typeface="Verdana" panose="020B0604030504040204" pitchFamily="34" charset="0"/>
              </a:rPr>
              <a:t>Rol de la Contabilidad Pública en la evaluación y seguimiento de los resultados de las Políticas Fiscales y Presupuestales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 lnSpcReduction="10000"/>
          </a:bodyPr>
          <a:lstStyle/>
          <a:p>
            <a:r>
              <a:rPr lang="es-CO" sz="1600" dirty="0">
                <a:solidFill>
                  <a:srgbClr val="316564"/>
                </a:solidFill>
                <a:latin typeface="Fira Sans Extra Condensed" panose="020B0503050000020004" pitchFamily="34" charset="0"/>
                <a:ea typeface="Verdana" panose="020B0604030504040204" pitchFamily="34" charset="0"/>
              </a:rPr>
              <a:t>Director General del Presupuesto Público Nacional </a:t>
            </a:r>
          </a:p>
          <a:p>
            <a:r>
              <a:rPr lang="es-CO" sz="1600" dirty="0">
                <a:solidFill>
                  <a:srgbClr val="316564"/>
                </a:solidFill>
                <a:latin typeface="Fira Sans Extra Condensed" panose="020B0503050000020004" pitchFamily="34" charset="0"/>
                <a:ea typeface="Verdana" panose="020B0604030504040204" pitchFamily="34" charset="0"/>
              </a:rPr>
              <a:t>Ministerio de Hacienda y Crédito Público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8" y="3566652"/>
            <a:ext cx="11014270" cy="45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Fira Sans Extra Condensed" panose="020B0503050000020004" pitchFamily="34" charset="0"/>
                <a:ea typeface="Verdana" panose="020B0604030504040204" pitchFamily="34" charset="0"/>
              </a:rPr>
              <a:t>Jairo Alonso Bautista 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379800"/>
            <a:ext cx="9499369" cy="607156"/>
          </a:xfrm>
        </p:spPr>
        <p:txBody>
          <a:bodyPr>
            <a:noAutofit/>
          </a:bodyPr>
          <a:lstStyle/>
          <a:p>
            <a:r>
              <a:rPr lang="es-MX" sz="3200" b="1" dirty="0">
                <a:latin typeface="Fira Sans Extra Condensed" panose="020B0503050000020004" pitchFamily="34" charset="0"/>
              </a:rPr>
              <a:t>Evaluación y seguimiento de los resultados de Políticas Fiscales y Presupuestales</a:t>
            </a:r>
            <a:endParaRPr lang="es-CO" sz="3200" b="1" dirty="0">
              <a:latin typeface="Fira Sans Extra Condensed" panose="020B0503050000020004" pitchFamily="34" charset="0"/>
            </a:endParaRPr>
          </a:p>
        </p:txBody>
      </p:sp>
      <p:sp>
        <p:nvSpPr>
          <p:cNvPr id="257" name="Google Shape;1166;p27">
            <a:extLst>
              <a:ext uri="{FF2B5EF4-FFF2-40B4-BE49-F238E27FC236}">
                <a16:creationId xmlns:a16="http://schemas.microsoft.com/office/drawing/2014/main" id="{8BB0C1B9-E7EC-FE75-5B6C-6026B2C49FC1}"/>
              </a:ext>
            </a:extLst>
          </p:cNvPr>
          <p:cNvSpPr/>
          <p:nvPr/>
        </p:nvSpPr>
        <p:spPr>
          <a:xfrm>
            <a:off x="969829" y="3833340"/>
            <a:ext cx="127999" cy="81619"/>
          </a:xfrm>
          <a:custGeom>
            <a:avLst/>
            <a:gdLst/>
            <a:ahLst/>
            <a:cxnLst/>
            <a:rect l="l" t="t" r="r" b="b"/>
            <a:pathLst>
              <a:path w="8431" h="5376" extrusionOk="0">
                <a:moveTo>
                  <a:pt x="6585" y="0"/>
                </a:moveTo>
                <a:cubicBezTo>
                  <a:pt x="6540" y="0"/>
                  <a:pt x="6495" y="18"/>
                  <a:pt x="6454" y="54"/>
                </a:cubicBezTo>
                <a:lnTo>
                  <a:pt x="1548" y="4971"/>
                </a:lnTo>
                <a:cubicBezTo>
                  <a:pt x="1513" y="4995"/>
                  <a:pt x="1477" y="5007"/>
                  <a:pt x="1429" y="5007"/>
                </a:cubicBezTo>
                <a:cubicBezTo>
                  <a:pt x="1382" y="5007"/>
                  <a:pt x="1346" y="4995"/>
                  <a:pt x="1310" y="4971"/>
                </a:cubicBezTo>
                <a:lnTo>
                  <a:pt x="334" y="3983"/>
                </a:lnTo>
                <a:cubicBezTo>
                  <a:pt x="292" y="3947"/>
                  <a:pt x="248" y="3929"/>
                  <a:pt x="203" y="3929"/>
                </a:cubicBezTo>
                <a:cubicBezTo>
                  <a:pt x="158" y="3929"/>
                  <a:pt x="114" y="3947"/>
                  <a:pt x="72" y="3983"/>
                </a:cubicBezTo>
                <a:cubicBezTo>
                  <a:pt x="1" y="4054"/>
                  <a:pt x="1" y="4161"/>
                  <a:pt x="72" y="4245"/>
                </a:cubicBezTo>
                <a:lnTo>
                  <a:pt x="1060" y="5221"/>
                </a:lnTo>
                <a:cubicBezTo>
                  <a:pt x="1156" y="5328"/>
                  <a:pt x="1275" y="5376"/>
                  <a:pt x="1417" y="5376"/>
                </a:cubicBezTo>
                <a:cubicBezTo>
                  <a:pt x="1548" y="5376"/>
                  <a:pt x="1679" y="5316"/>
                  <a:pt x="1775" y="5221"/>
                </a:cubicBezTo>
                <a:lnTo>
                  <a:pt x="6549" y="447"/>
                </a:lnTo>
                <a:lnTo>
                  <a:pt x="7966" y="1852"/>
                </a:lnTo>
                <a:lnTo>
                  <a:pt x="6704" y="3126"/>
                </a:lnTo>
                <a:cubicBezTo>
                  <a:pt x="6621" y="3197"/>
                  <a:pt x="6621" y="3304"/>
                  <a:pt x="6704" y="3376"/>
                </a:cubicBezTo>
                <a:cubicBezTo>
                  <a:pt x="6740" y="3411"/>
                  <a:pt x="6784" y="3429"/>
                  <a:pt x="6829" y="3429"/>
                </a:cubicBezTo>
                <a:cubicBezTo>
                  <a:pt x="6874" y="3429"/>
                  <a:pt x="6918" y="3411"/>
                  <a:pt x="6954" y="3376"/>
                </a:cubicBezTo>
                <a:lnTo>
                  <a:pt x="8347" y="1983"/>
                </a:lnTo>
                <a:cubicBezTo>
                  <a:pt x="8383" y="1947"/>
                  <a:pt x="8395" y="1899"/>
                  <a:pt x="8395" y="1864"/>
                </a:cubicBezTo>
                <a:cubicBezTo>
                  <a:pt x="8430" y="1816"/>
                  <a:pt x="8406" y="1768"/>
                  <a:pt x="8383" y="1721"/>
                </a:cubicBezTo>
                <a:lnTo>
                  <a:pt x="6716" y="54"/>
                </a:lnTo>
                <a:cubicBezTo>
                  <a:pt x="6674" y="18"/>
                  <a:pt x="6629" y="0"/>
                  <a:pt x="6585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69;p19">
            <a:extLst>
              <a:ext uri="{FF2B5EF4-FFF2-40B4-BE49-F238E27FC236}">
                <a16:creationId xmlns:a16="http://schemas.microsoft.com/office/drawing/2014/main" id="{D70CCD31-4929-10AE-F4F4-6AD2389403BF}"/>
              </a:ext>
            </a:extLst>
          </p:cNvPr>
          <p:cNvGrpSpPr/>
          <p:nvPr/>
        </p:nvGrpSpPr>
        <p:grpSpPr>
          <a:xfrm>
            <a:off x="1164696" y="2092352"/>
            <a:ext cx="3340916" cy="1112244"/>
            <a:chOff x="897918" y="1473175"/>
            <a:chExt cx="3340916" cy="1112244"/>
          </a:xfrm>
        </p:grpSpPr>
        <p:grpSp>
          <p:nvGrpSpPr>
            <p:cNvPr id="259" name="Google Shape;270;p19">
              <a:extLst>
                <a:ext uri="{FF2B5EF4-FFF2-40B4-BE49-F238E27FC236}">
                  <a16:creationId xmlns:a16="http://schemas.microsoft.com/office/drawing/2014/main" id="{56CD5778-26F8-BF39-27BA-7A11F5BD1B8D}"/>
                </a:ext>
              </a:extLst>
            </p:cNvPr>
            <p:cNvGrpSpPr/>
            <p:nvPr/>
          </p:nvGrpSpPr>
          <p:grpSpPr>
            <a:xfrm>
              <a:off x="897918" y="1473175"/>
              <a:ext cx="3340916" cy="1112244"/>
              <a:chOff x="897918" y="1473175"/>
              <a:chExt cx="3340916" cy="1112244"/>
            </a:xfrm>
          </p:grpSpPr>
          <p:grpSp>
            <p:nvGrpSpPr>
              <p:cNvPr id="266" name="Google Shape;271;p19">
                <a:extLst>
                  <a:ext uri="{FF2B5EF4-FFF2-40B4-BE49-F238E27FC236}">
                    <a16:creationId xmlns:a16="http://schemas.microsoft.com/office/drawing/2014/main" id="{ECD383E4-D3B1-A29B-4E73-D3F5550C8B6F}"/>
                  </a:ext>
                </a:extLst>
              </p:cNvPr>
              <p:cNvGrpSpPr/>
              <p:nvPr/>
            </p:nvGrpSpPr>
            <p:grpSpPr>
              <a:xfrm>
                <a:off x="897918" y="1473175"/>
                <a:ext cx="3340916" cy="1112244"/>
                <a:chOff x="897918" y="1473175"/>
                <a:chExt cx="3340916" cy="1112244"/>
              </a:xfrm>
            </p:grpSpPr>
            <p:sp>
              <p:nvSpPr>
                <p:cNvPr id="268" name="Google Shape;272;p19">
                  <a:extLst>
                    <a:ext uri="{FF2B5EF4-FFF2-40B4-BE49-F238E27FC236}">
                      <a16:creationId xmlns:a16="http://schemas.microsoft.com/office/drawing/2014/main" id="{AED0A0A5-8168-B6E6-F18C-8B19CDD0D334}"/>
                    </a:ext>
                  </a:extLst>
                </p:cNvPr>
                <p:cNvSpPr/>
                <p:nvPr/>
              </p:nvSpPr>
              <p:spPr>
                <a:xfrm>
                  <a:off x="1554985" y="1473175"/>
                  <a:ext cx="2540901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71" h="47219" extrusionOk="0">
                      <a:moveTo>
                        <a:pt x="93785" y="1"/>
                      </a:moveTo>
                      <a:lnTo>
                        <a:pt x="0" y="13384"/>
                      </a:lnTo>
                      <a:lnTo>
                        <a:pt x="16191" y="47219"/>
                      </a:lnTo>
                      <a:lnTo>
                        <a:pt x="51178" y="34988"/>
                      </a:lnTo>
                      <a:lnTo>
                        <a:pt x="107870" y="11705"/>
                      </a:lnTo>
                      <a:lnTo>
                        <a:pt x="93785" y="1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73;p19">
                  <a:extLst>
                    <a:ext uri="{FF2B5EF4-FFF2-40B4-BE49-F238E27FC236}">
                      <a16:creationId xmlns:a16="http://schemas.microsoft.com/office/drawing/2014/main" id="{78877D87-B965-57D7-59E2-F01D204EC57D}"/>
                    </a:ext>
                  </a:extLst>
                </p:cNvPr>
                <p:cNvSpPr/>
                <p:nvPr/>
              </p:nvSpPr>
              <p:spPr>
                <a:xfrm>
                  <a:off x="897918" y="1606007"/>
                  <a:ext cx="3197968" cy="863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6" h="36668" extrusionOk="0">
                      <a:moveTo>
                        <a:pt x="1" y="1"/>
                      </a:moveTo>
                      <a:lnTo>
                        <a:pt x="1" y="36668"/>
                      </a:lnTo>
                      <a:lnTo>
                        <a:pt x="135766" y="36668"/>
                      </a:lnTo>
                      <a:lnTo>
                        <a:pt x="135766" y="1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274;p19">
                  <a:extLst>
                    <a:ext uri="{FF2B5EF4-FFF2-40B4-BE49-F238E27FC236}">
                      <a16:creationId xmlns:a16="http://schemas.microsoft.com/office/drawing/2014/main" id="{94C1E105-9E55-DB9B-A93E-B7CD0E96FE03}"/>
                    </a:ext>
                  </a:extLst>
                </p:cNvPr>
                <p:cNvSpPr/>
                <p:nvPr/>
              </p:nvSpPr>
              <p:spPr>
                <a:xfrm>
                  <a:off x="3764177" y="1473175"/>
                  <a:ext cx="474657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1" h="47219" extrusionOk="0">
                      <a:moveTo>
                        <a:pt x="0" y="1"/>
                      </a:moveTo>
                      <a:lnTo>
                        <a:pt x="10326" y="42307"/>
                      </a:lnTo>
                      <a:lnTo>
                        <a:pt x="16065" y="47219"/>
                      </a:lnTo>
                      <a:lnTo>
                        <a:pt x="20151" y="283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5;p19">
                  <a:extLst>
                    <a:ext uri="{FF2B5EF4-FFF2-40B4-BE49-F238E27FC236}">
                      <a16:creationId xmlns:a16="http://schemas.microsoft.com/office/drawing/2014/main" id="{A5223A4F-3EF2-E9B2-55DD-9A5AB113A095}"/>
                    </a:ext>
                  </a:extLst>
                </p:cNvPr>
                <p:cNvSpPr/>
                <p:nvPr/>
              </p:nvSpPr>
              <p:spPr>
                <a:xfrm>
                  <a:off x="979349" y="1473175"/>
                  <a:ext cx="956993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8" h="47219" extrusionOk="0">
                      <a:moveTo>
                        <a:pt x="29024" y="1"/>
                      </a:moveTo>
                      <a:lnTo>
                        <a:pt x="1" y="4487"/>
                      </a:lnTo>
                      <a:lnTo>
                        <a:pt x="1455" y="42307"/>
                      </a:lnTo>
                      <a:lnTo>
                        <a:pt x="40628" y="47219"/>
                      </a:lnTo>
                      <a:lnTo>
                        <a:pt x="290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7" name="Google Shape;276;p19">
                <a:extLst>
                  <a:ext uri="{FF2B5EF4-FFF2-40B4-BE49-F238E27FC236}">
                    <a16:creationId xmlns:a16="http://schemas.microsoft.com/office/drawing/2014/main" id="{53D13CD8-A34A-CD64-2DCB-1D3C67487C2D}"/>
                  </a:ext>
                </a:extLst>
              </p:cNvPr>
              <p:cNvSpPr txBox="1"/>
              <p:nvPr/>
            </p:nvSpPr>
            <p:spPr>
              <a:xfrm>
                <a:off x="3819525" y="1501225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700" b="1" dirty="0">
                    <a:solidFill>
                      <a:schemeClr val="bg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1</a:t>
                </a:r>
                <a:endParaRPr sz="2700" b="1" dirty="0">
                  <a:solidFill>
                    <a:schemeClr val="bg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65" name="Google Shape;279;p19">
              <a:extLst>
                <a:ext uri="{FF2B5EF4-FFF2-40B4-BE49-F238E27FC236}">
                  <a16:creationId xmlns:a16="http://schemas.microsoft.com/office/drawing/2014/main" id="{DC1AF271-7E93-BA5E-DE43-1DCE0E7E14BA}"/>
                </a:ext>
              </a:extLst>
            </p:cNvPr>
            <p:cNvSpPr txBox="1"/>
            <p:nvPr/>
          </p:nvSpPr>
          <p:spPr>
            <a:xfrm>
              <a:off x="1770616" y="1867175"/>
              <a:ext cx="1922088" cy="344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s-MX" sz="1050" dirty="0">
                  <a:solidFill>
                    <a:srgbClr val="FFFFFF"/>
                  </a:solidFill>
                  <a:latin typeface="Fira Sans Extra Condensed Medium"/>
                </a:rPr>
                <a:t>Reconocimiento sistemático de transacciones y hechos económicos</a:t>
              </a:r>
            </a:p>
          </p:txBody>
        </p:sp>
        <p:grpSp>
          <p:nvGrpSpPr>
            <p:cNvPr id="261" name="Google Shape;280;p19">
              <a:extLst>
                <a:ext uri="{FF2B5EF4-FFF2-40B4-BE49-F238E27FC236}">
                  <a16:creationId xmlns:a16="http://schemas.microsoft.com/office/drawing/2014/main" id="{F2CA82B8-F297-BD5B-C0A1-2E52E4C5D21C}"/>
                </a:ext>
              </a:extLst>
            </p:cNvPr>
            <p:cNvGrpSpPr/>
            <p:nvPr/>
          </p:nvGrpSpPr>
          <p:grpSpPr>
            <a:xfrm>
              <a:off x="1154127" y="1753479"/>
              <a:ext cx="541063" cy="551636"/>
              <a:chOff x="1154127" y="1753475"/>
              <a:chExt cx="541063" cy="551636"/>
            </a:xfrm>
          </p:grpSpPr>
          <p:sp>
            <p:nvSpPr>
              <p:cNvPr id="262" name="Google Shape;281;p19">
                <a:extLst>
                  <a:ext uri="{FF2B5EF4-FFF2-40B4-BE49-F238E27FC236}">
                    <a16:creationId xmlns:a16="http://schemas.microsoft.com/office/drawing/2014/main" id="{19084AD1-6031-1BED-4CC5-EC8DFB6256E6}"/>
                  </a:ext>
                </a:extLst>
              </p:cNvPr>
              <p:cNvSpPr/>
              <p:nvPr/>
            </p:nvSpPr>
            <p:spPr>
              <a:xfrm>
                <a:off x="1154127" y="1753475"/>
                <a:ext cx="541063" cy="551636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 cap="flat" cmpd="sng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82;p19">
                <a:extLst>
                  <a:ext uri="{FF2B5EF4-FFF2-40B4-BE49-F238E27FC236}">
                    <a16:creationId xmlns:a16="http://schemas.microsoft.com/office/drawing/2014/main" id="{1226E4E1-16B4-B27B-4E49-643725C73FFA}"/>
                  </a:ext>
                </a:extLst>
              </p:cNvPr>
              <p:cNvSpPr/>
              <p:nvPr/>
            </p:nvSpPr>
            <p:spPr>
              <a:xfrm>
                <a:off x="1250600" y="1877648"/>
                <a:ext cx="248258" cy="303281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452" extrusionOk="0">
                    <a:moveTo>
                      <a:pt x="6688" y="0"/>
                    </a:moveTo>
                    <a:cubicBezTo>
                      <a:pt x="6501" y="0"/>
                      <a:pt x="6317" y="85"/>
                      <a:pt x="6171" y="248"/>
                    </a:cubicBezTo>
                    <a:lnTo>
                      <a:pt x="3103" y="3717"/>
                    </a:lnTo>
                    <a:lnTo>
                      <a:pt x="1301" y="1349"/>
                    </a:lnTo>
                    <a:cubicBezTo>
                      <a:pt x="1183" y="1171"/>
                      <a:pt x="982" y="1075"/>
                      <a:pt x="776" y="1075"/>
                    </a:cubicBezTo>
                    <a:cubicBezTo>
                      <a:pt x="634" y="1075"/>
                      <a:pt x="490" y="1120"/>
                      <a:pt x="367" y="1215"/>
                    </a:cubicBezTo>
                    <a:cubicBezTo>
                      <a:pt x="67" y="1415"/>
                      <a:pt x="0" y="1849"/>
                      <a:pt x="234" y="2149"/>
                    </a:cubicBezTo>
                    <a:lnTo>
                      <a:pt x="2502" y="5185"/>
                    </a:lnTo>
                    <a:cubicBezTo>
                      <a:pt x="2602" y="5352"/>
                      <a:pt x="2802" y="5452"/>
                      <a:pt x="3002" y="5452"/>
                    </a:cubicBezTo>
                    <a:lnTo>
                      <a:pt x="3036" y="5452"/>
                    </a:lnTo>
                    <a:cubicBezTo>
                      <a:pt x="3236" y="5452"/>
                      <a:pt x="3436" y="5385"/>
                      <a:pt x="3570" y="5251"/>
                    </a:cubicBezTo>
                    <a:lnTo>
                      <a:pt x="7205" y="1149"/>
                    </a:lnTo>
                    <a:cubicBezTo>
                      <a:pt x="7439" y="848"/>
                      <a:pt x="7406" y="415"/>
                      <a:pt x="7139" y="181"/>
                    </a:cubicBezTo>
                    <a:cubicBezTo>
                      <a:pt x="7002" y="60"/>
                      <a:pt x="6844" y="0"/>
                      <a:pt x="6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2" name="Google Shape;283;p19">
            <a:extLst>
              <a:ext uri="{FF2B5EF4-FFF2-40B4-BE49-F238E27FC236}">
                <a16:creationId xmlns:a16="http://schemas.microsoft.com/office/drawing/2014/main" id="{36E25D9F-8758-2868-1732-3357A0D51B40}"/>
              </a:ext>
            </a:extLst>
          </p:cNvPr>
          <p:cNvGrpSpPr/>
          <p:nvPr/>
        </p:nvGrpSpPr>
        <p:grpSpPr>
          <a:xfrm>
            <a:off x="1246127" y="3768752"/>
            <a:ext cx="3259485" cy="1112244"/>
            <a:chOff x="979349" y="3149575"/>
            <a:chExt cx="3259485" cy="1112244"/>
          </a:xfrm>
        </p:grpSpPr>
        <p:grpSp>
          <p:nvGrpSpPr>
            <p:cNvPr id="273" name="Google Shape;284;p19">
              <a:extLst>
                <a:ext uri="{FF2B5EF4-FFF2-40B4-BE49-F238E27FC236}">
                  <a16:creationId xmlns:a16="http://schemas.microsoft.com/office/drawing/2014/main" id="{F90DB37E-97B5-7133-11E7-8CB24DB3522B}"/>
                </a:ext>
              </a:extLst>
            </p:cNvPr>
            <p:cNvGrpSpPr/>
            <p:nvPr/>
          </p:nvGrpSpPr>
          <p:grpSpPr>
            <a:xfrm>
              <a:off x="979349" y="3149575"/>
              <a:ext cx="3259485" cy="1112244"/>
              <a:chOff x="979349" y="3149575"/>
              <a:chExt cx="3259485" cy="1112244"/>
            </a:xfrm>
          </p:grpSpPr>
          <p:sp>
            <p:nvSpPr>
              <p:cNvPr id="280" name="Google Shape;285;p19">
                <a:extLst>
                  <a:ext uri="{FF2B5EF4-FFF2-40B4-BE49-F238E27FC236}">
                    <a16:creationId xmlns:a16="http://schemas.microsoft.com/office/drawing/2014/main" id="{1FEED9A9-917D-0057-5BA5-86A4DEADEEF4}"/>
                  </a:ext>
                </a:extLst>
              </p:cNvPr>
              <p:cNvSpPr/>
              <p:nvPr/>
            </p:nvSpPr>
            <p:spPr>
              <a:xfrm>
                <a:off x="1554985" y="3149575"/>
                <a:ext cx="2540901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107871" h="47219" extrusionOk="0">
                    <a:moveTo>
                      <a:pt x="93785" y="1"/>
                    </a:moveTo>
                    <a:lnTo>
                      <a:pt x="0" y="13384"/>
                    </a:lnTo>
                    <a:lnTo>
                      <a:pt x="16191" y="47219"/>
                    </a:lnTo>
                    <a:lnTo>
                      <a:pt x="51178" y="34988"/>
                    </a:lnTo>
                    <a:lnTo>
                      <a:pt x="107870" y="11705"/>
                    </a:lnTo>
                    <a:lnTo>
                      <a:pt x="93785" y="1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6;p19">
                <a:extLst>
                  <a:ext uri="{FF2B5EF4-FFF2-40B4-BE49-F238E27FC236}">
                    <a16:creationId xmlns:a16="http://schemas.microsoft.com/office/drawing/2014/main" id="{AB525090-D3E8-735B-895A-3C0B3B4C15CA}"/>
                  </a:ext>
                </a:extLst>
              </p:cNvPr>
              <p:cNvSpPr/>
              <p:nvPr/>
            </p:nvSpPr>
            <p:spPr>
              <a:xfrm>
                <a:off x="1013599" y="3282407"/>
                <a:ext cx="3197968" cy="863715"/>
              </a:xfrm>
              <a:custGeom>
                <a:avLst/>
                <a:gdLst/>
                <a:ahLst/>
                <a:cxnLst/>
                <a:rect l="l" t="t" r="r" b="b"/>
                <a:pathLst>
                  <a:path w="135766" h="36668" extrusionOk="0">
                    <a:moveTo>
                      <a:pt x="1" y="1"/>
                    </a:moveTo>
                    <a:lnTo>
                      <a:pt x="1" y="36668"/>
                    </a:lnTo>
                    <a:lnTo>
                      <a:pt x="135766" y="36668"/>
                    </a:lnTo>
                    <a:lnTo>
                      <a:pt x="135766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7;p19">
                <a:extLst>
                  <a:ext uri="{FF2B5EF4-FFF2-40B4-BE49-F238E27FC236}">
                    <a16:creationId xmlns:a16="http://schemas.microsoft.com/office/drawing/2014/main" id="{380E7F32-E227-5A64-32C7-0444C07EADC2}"/>
                  </a:ext>
                </a:extLst>
              </p:cNvPr>
              <p:cNvSpPr/>
              <p:nvPr/>
            </p:nvSpPr>
            <p:spPr>
              <a:xfrm>
                <a:off x="3764177" y="3149575"/>
                <a:ext cx="474657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47219" extrusionOk="0">
                    <a:moveTo>
                      <a:pt x="0" y="1"/>
                    </a:moveTo>
                    <a:lnTo>
                      <a:pt x="10326" y="42307"/>
                    </a:lnTo>
                    <a:lnTo>
                      <a:pt x="16065" y="47219"/>
                    </a:lnTo>
                    <a:lnTo>
                      <a:pt x="20151" y="28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8;p19">
                <a:extLst>
                  <a:ext uri="{FF2B5EF4-FFF2-40B4-BE49-F238E27FC236}">
                    <a16:creationId xmlns:a16="http://schemas.microsoft.com/office/drawing/2014/main" id="{5265DEDE-B76C-D1D0-0A7D-9D4A3CE80835}"/>
                  </a:ext>
                </a:extLst>
              </p:cNvPr>
              <p:cNvSpPr/>
              <p:nvPr/>
            </p:nvSpPr>
            <p:spPr>
              <a:xfrm>
                <a:off x="979349" y="3149575"/>
                <a:ext cx="956993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9;p19">
                <a:extLst>
                  <a:ext uri="{FF2B5EF4-FFF2-40B4-BE49-F238E27FC236}">
                    <a16:creationId xmlns:a16="http://schemas.microsoft.com/office/drawing/2014/main" id="{99A8277C-5046-C6F4-D811-CFDCA8E74B02}"/>
                  </a:ext>
                </a:extLst>
              </p:cNvPr>
              <p:cNvSpPr txBox="1"/>
              <p:nvPr/>
            </p:nvSpPr>
            <p:spPr>
              <a:xfrm>
                <a:off x="3819525" y="3175244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700" b="1" dirty="0">
                    <a:solidFill>
                      <a:schemeClr val="bg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</a:t>
                </a:r>
                <a:endParaRPr sz="2700" b="1" dirty="0">
                  <a:solidFill>
                    <a:schemeClr val="bg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79" name="Google Shape;292;p19">
              <a:extLst>
                <a:ext uri="{FF2B5EF4-FFF2-40B4-BE49-F238E27FC236}">
                  <a16:creationId xmlns:a16="http://schemas.microsoft.com/office/drawing/2014/main" id="{AA94CE34-4C9A-7038-2B7D-915DF5E54E43}"/>
                </a:ext>
              </a:extLst>
            </p:cNvPr>
            <p:cNvSpPr txBox="1"/>
            <p:nvPr/>
          </p:nvSpPr>
          <p:spPr>
            <a:xfrm>
              <a:off x="1870170" y="3484162"/>
              <a:ext cx="1922088" cy="344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s-MX" sz="1050" dirty="0">
                  <a:solidFill>
                    <a:srgbClr val="FFFFFF"/>
                  </a:solidFill>
                  <a:latin typeface="Fira Sans Extra Condensed Medium"/>
                </a:rPr>
                <a:t>Marco normativo: estandarización sobre el reconocimiento, medición y registro</a:t>
              </a:r>
            </a:p>
          </p:txBody>
        </p:sp>
        <p:grpSp>
          <p:nvGrpSpPr>
            <p:cNvPr id="275" name="Google Shape;293;p19">
              <a:extLst>
                <a:ext uri="{FF2B5EF4-FFF2-40B4-BE49-F238E27FC236}">
                  <a16:creationId xmlns:a16="http://schemas.microsoft.com/office/drawing/2014/main" id="{9F46C561-00F4-3C22-B527-80615E1D0E8A}"/>
                </a:ext>
              </a:extLst>
            </p:cNvPr>
            <p:cNvGrpSpPr/>
            <p:nvPr/>
          </p:nvGrpSpPr>
          <p:grpSpPr>
            <a:xfrm>
              <a:off x="1142289" y="3429879"/>
              <a:ext cx="541063" cy="551636"/>
              <a:chOff x="1142289" y="3457500"/>
              <a:chExt cx="541063" cy="551636"/>
            </a:xfrm>
          </p:grpSpPr>
          <p:sp>
            <p:nvSpPr>
              <p:cNvPr id="276" name="Google Shape;294;p19">
                <a:extLst>
                  <a:ext uri="{FF2B5EF4-FFF2-40B4-BE49-F238E27FC236}">
                    <a16:creationId xmlns:a16="http://schemas.microsoft.com/office/drawing/2014/main" id="{19BC90EC-F90B-D095-DDB8-71B801DF8DD0}"/>
                  </a:ext>
                </a:extLst>
              </p:cNvPr>
              <p:cNvSpPr/>
              <p:nvPr/>
            </p:nvSpPr>
            <p:spPr>
              <a:xfrm>
                <a:off x="1142289" y="3457500"/>
                <a:ext cx="541063" cy="551636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19050" cap="flat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95;p19">
                <a:extLst>
                  <a:ext uri="{FF2B5EF4-FFF2-40B4-BE49-F238E27FC236}">
                    <a16:creationId xmlns:a16="http://schemas.microsoft.com/office/drawing/2014/main" id="{54895A20-CDB0-6AA6-802F-D4D51758FEC7}"/>
                  </a:ext>
                </a:extLst>
              </p:cNvPr>
              <p:cNvSpPr/>
              <p:nvPr/>
            </p:nvSpPr>
            <p:spPr>
              <a:xfrm>
                <a:off x="1238763" y="3581673"/>
                <a:ext cx="248258" cy="303281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452" extrusionOk="0">
                    <a:moveTo>
                      <a:pt x="6688" y="0"/>
                    </a:moveTo>
                    <a:cubicBezTo>
                      <a:pt x="6501" y="0"/>
                      <a:pt x="6317" y="85"/>
                      <a:pt x="6171" y="248"/>
                    </a:cubicBezTo>
                    <a:lnTo>
                      <a:pt x="3103" y="3717"/>
                    </a:lnTo>
                    <a:lnTo>
                      <a:pt x="1301" y="1349"/>
                    </a:lnTo>
                    <a:cubicBezTo>
                      <a:pt x="1183" y="1171"/>
                      <a:pt x="982" y="1075"/>
                      <a:pt x="776" y="1075"/>
                    </a:cubicBezTo>
                    <a:cubicBezTo>
                      <a:pt x="634" y="1075"/>
                      <a:pt x="490" y="1120"/>
                      <a:pt x="367" y="1215"/>
                    </a:cubicBezTo>
                    <a:cubicBezTo>
                      <a:pt x="67" y="1415"/>
                      <a:pt x="0" y="1849"/>
                      <a:pt x="234" y="2149"/>
                    </a:cubicBezTo>
                    <a:lnTo>
                      <a:pt x="2502" y="5185"/>
                    </a:lnTo>
                    <a:cubicBezTo>
                      <a:pt x="2602" y="5352"/>
                      <a:pt x="2802" y="5452"/>
                      <a:pt x="3002" y="5452"/>
                    </a:cubicBezTo>
                    <a:lnTo>
                      <a:pt x="3036" y="5452"/>
                    </a:lnTo>
                    <a:cubicBezTo>
                      <a:pt x="3236" y="5452"/>
                      <a:pt x="3436" y="5385"/>
                      <a:pt x="3570" y="5251"/>
                    </a:cubicBezTo>
                    <a:lnTo>
                      <a:pt x="7205" y="1149"/>
                    </a:lnTo>
                    <a:cubicBezTo>
                      <a:pt x="7439" y="848"/>
                      <a:pt x="7406" y="415"/>
                      <a:pt x="7139" y="181"/>
                    </a:cubicBezTo>
                    <a:cubicBezTo>
                      <a:pt x="7002" y="60"/>
                      <a:pt x="6844" y="0"/>
                      <a:pt x="6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8" name="Google Shape;283;p19">
            <a:extLst>
              <a:ext uri="{FF2B5EF4-FFF2-40B4-BE49-F238E27FC236}">
                <a16:creationId xmlns:a16="http://schemas.microsoft.com/office/drawing/2014/main" id="{B8FA892E-89DE-72D5-AE41-9167425B5099}"/>
              </a:ext>
            </a:extLst>
          </p:cNvPr>
          <p:cNvGrpSpPr/>
          <p:nvPr/>
        </p:nvGrpSpPr>
        <p:grpSpPr>
          <a:xfrm>
            <a:off x="1280377" y="5258246"/>
            <a:ext cx="3259485" cy="1112244"/>
            <a:chOff x="979349" y="3149575"/>
            <a:chExt cx="3259485" cy="1112244"/>
          </a:xfrm>
        </p:grpSpPr>
        <p:grpSp>
          <p:nvGrpSpPr>
            <p:cNvPr id="329" name="Google Shape;284;p19">
              <a:extLst>
                <a:ext uri="{FF2B5EF4-FFF2-40B4-BE49-F238E27FC236}">
                  <a16:creationId xmlns:a16="http://schemas.microsoft.com/office/drawing/2014/main" id="{3CB8562A-88DD-BD11-4A5B-305A0BFDA908}"/>
                </a:ext>
              </a:extLst>
            </p:cNvPr>
            <p:cNvGrpSpPr/>
            <p:nvPr/>
          </p:nvGrpSpPr>
          <p:grpSpPr>
            <a:xfrm>
              <a:off x="979349" y="3149575"/>
              <a:ext cx="3259485" cy="1112244"/>
              <a:chOff x="979349" y="3149575"/>
              <a:chExt cx="3259485" cy="1112244"/>
            </a:xfrm>
          </p:grpSpPr>
          <p:sp>
            <p:nvSpPr>
              <p:cNvPr id="336" name="Google Shape;285;p19">
                <a:extLst>
                  <a:ext uri="{FF2B5EF4-FFF2-40B4-BE49-F238E27FC236}">
                    <a16:creationId xmlns:a16="http://schemas.microsoft.com/office/drawing/2014/main" id="{2F0FE7F3-F06B-29D1-B97E-10FB6D3E5F19}"/>
                  </a:ext>
                </a:extLst>
              </p:cNvPr>
              <p:cNvSpPr/>
              <p:nvPr/>
            </p:nvSpPr>
            <p:spPr>
              <a:xfrm>
                <a:off x="1554985" y="3149575"/>
                <a:ext cx="2540901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107871" h="47219" extrusionOk="0">
                    <a:moveTo>
                      <a:pt x="93785" y="1"/>
                    </a:moveTo>
                    <a:lnTo>
                      <a:pt x="0" y="13384"/>
                    </a:lnTo>
                    <a:lnTo>
                      <a:pt x="16191" y="47219"/>
                    </a:lnTo>
                    <a:lnTo>
                      <a:pt x="51178" y="34988"/>
                    </a:lnTo>
                    <a:lnTo>
                      <a:pt x="107870" y="11705"/>
                    </a:lnTo>
                    <a:lnTo>
                      <a:pt x="93785" y="1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86;p19">
                <a:extLst>
                  <a:ext uri="{FF2B5EF4-FFF2-40B4-BE49-F238E27FC236}">
                    <a16:creationId xmlns:a16="http://schemas.microsoft.com/office/drawing/2014/main" id="{DC4B50F7-36EA-E449-35E9-10B232CE7DC7}"/>
                  </a:ext>
                </a:extLst>
              </p:cNvPr>
              <p:cNvSpPr/>
              <p:nvPr/>
            </p:nvSpPr>
            <p:spPr>
              <a:xfrm>
                <a:off x="1013599" y="3282407"/>
                <a:ext cx="3197968" cy="863715"/>
              </a:xfrm>
              <a:custGeom>
                <a:avLst/>
                <a:gdLst/>
                <a:ahLst/>
                <a:cxnLst/>
                <a:rect l="l" t="t" r="r" b="b"/>
                <a:pathLst>
                  <a:path w="135766" h="36668" extrusionOk="0">
                    <a:moveTo>
                      <a:pt x="1" y="1"/>
                    </a:moveTo>
                    <a:lnTo>
                      <a:pt x="1" y="36668"/>
                    </a:lnTo>
                    <a:lnTo>
                      <a:pt x="135766" y="36668"/>
                    </a:lnTo>
                    <a:lnTo>
                      <a:pt x="135766" y="1"/>
                    </a:lnTo>
                    <a:close/>
                  </a:path>
                </a:pathLst>
              </a:custGeom>
              <a:solidFill>
                <a:srgbClr val="418584"/>
              </a:solidFill>
              <a:ln>
                <a:solidFill>
                  <a:srgbClr val="418584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87;p19">
                <a:extLst>
                  <a:ext uri="{FF2B5EF4-FFF2-40B4-BE49-F238E27FC236}">
                    <a16:creationId xmlns:a16="http://schemas.microsoft.com/office/drawing/2014/main" id="{B577F9B0-1DC7-8C9F-6EEC-16639AC822FF}"/>
                  </a:ext>
                </a:extLst>
              </p:cNvPr>
              <p:cNvSpPr/>
              <p:nvPr/>
            </p:nvSpPr>
            <p:spPr>
              <a:xfrm>
                <a:off x="3764177" y="3149575"/>
                <a:ext cx="474657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47219" extrusionOk="0">
                    <a:moveTo>
                      <a:pt x="0" y="1"/>
                    </a:moveTo>
                    <a:lnTo>
                      <a:pt x="10326" y="42307"/>
                    </a:lnTo>
                    <a:lnTo>
                      <a:pt x="16065" y="47219"/>
                    </a:lnTo>
                    <a:lnTo>
                      <a:pt x="20151" y="28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88;p19">
                <a:extLst>
                  <a:ext uri="{FF2B5EF4-FFF2-40B4-BE49-F238E27FC236}">
                    <a16:creationId xmlns:a16="http://schemas.microsoft.com/office/drawing/2014/main" id="{A4A372CD-D03C-C88C-AD69-0C2FC75F38D0}"/>
                  </a:ext>
                </a:extLst>
              </p:cNvPr>
              <p:cNvSpPr/>
              <p:nvPr/>
            </p:nvSpPr>
            <p:spPr>
              <a:xfrm>
                <a:off x="979349" y="3149575"/>
                <a:ext cx="956993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89;p19">
                <a:extLst>
                  <a:ext uri="{FF2B5EF4-FFF2-40B4-BE49-F238E27FC236}">
                    <a16:creationId xmlns:a16="http://schemas.microsoft.com/office/drawing/2014/main" id="{37D1DCA2-8D40-E038-BA9F-AF5AA5B995F9}"/>
                  </a:ext>
                </a:extLst>
              </p:cNvPr>
              <p:cNvSpPr txBox="1"/>
              <p:nvPr/>
            </p:nvSpPr>
            <p:spPr>
              <a:xfrm>
                <a:off x="3819525" y="3175244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700" b="1" dirty="0">
                    <a:solidFill>
                      <a:schemeClr val="bg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3</a:t>
                </a:r>
                <a:endParaRPr sz="2700" b="1" dirty="0">
                  <a:solidFill>
                    <a:schemeClr val="bg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335" name="Google Shape;292;p19">
              <a:extLst>
                <a:ext uri="{FF2B5EF4-FFF2-40B4-BE49-F238E27FC236}">
                  <a16:creationId xmlns:a16="http://schemas.microsoft.com/office/drawing/2014/main" id="{C437CDE4-4E06-7ADA-EDC5-36DC58470BC3}"/>
                </a:ext>
              </a:extLst>
            </p:cNvPr>
            <p:cNvSpPr txBox="1"/>
            <p:nvPr/>
          </p:nvSpPr>
          <p:spPr>
            <a:xfrm>
              <a:off x="2004306" y="3533410"/>
              <a:ext cx="1922088" cy="344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s-MX" sz="1050" dirty="0">
                  <a:solidFill>
                    <a:srgbClr val="FFFFFF"/>
                  </a:solidFill>
                  <a:latin typeface="Fira Sans Extra Condensed Medium"/>
                </a:rPr>
                <a:t>Generar información financiera de calidad, confiable, comprensible, oportuna, comparable y útil</a:t>
              </a:r>
              <a:endParaRPr lang="es-CO" sz="1050" dirty="0">
                <a:solidFill>
                  <a:srgbClr val="FFFFFF"/>
                </a:solidFill>
                <a:latin typeface="Fira Sans Extra Condensed Medium"/>
              </a:endParaRPr>
            </a:p>
          </p:txBody>
        </p:sp>
        <p:grpSp>
          <p:nvGrpSpPr>
            <p:cNvPr id="331" name="Google Shape;293;p19">
              <a:extLst>
                <a:ext uri="{FF2B5EF4-FFF2-40B4-BE49-F238E27FC236}">
                  <a16:creationId xmlns:a16="http://schemas.microsoft.com/office/drawing/2014/main" id="{0EC189F2-8815-EBC8-C71D-A5BF2C69F1B7}"/>
                </a:ext>
              </a:extLst>
            </p:cNvPr>
            <p:cNvGrpSpPr/>
            <p:nvPr/>
          </p:nvGrpSpPr>
          <p:grpSpPr>
            <a:xfrm>
              <a:off x="1142289" y="3429879"/>
              <a:ext cx="541063" cy="551636"/>
              <a:chOff x="1142289" y="3457500"/>
              <a:chExt cx="541063" cy="551636"/>
            </a:xfrm>
          </p:grpSpPr>
          <p:sp>
            <p:nvSpPr>
              <p:cNvPr id="332" name="Google Shape;294;p19">
                <a:extLst>
                  <a:ext uri="{FF2B5EF4-FFF2-40B4-BE49-F238E27FC236}">
                    <a16:creationId xmlns:a16="http://schemas.microsoft.com/office/drawing/2014/main" id="{68FBC2E7-9B1D-5A86-4571-61C467A8A7AE}"/>
                  </a:ext>
                </a:extLst>
              </p:cNvPr>
              <p:cNvSpPr/>
              <p:nvPr/>
            </p:nvSpPr>
            <p:spPr>
              <a:xfrm>
                <a:off x="1142289" y="3457500"/>
                <a:ext cx="541063" cy="551636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rgbClr val="418584"/>
              </a:solidFill>
              <a:ln w="19050" cap="flat" cmpd="sng">
                <a:solidFill>
                  <a:srgbClr val="41858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95;p19">
                <a:extLst>
                  <a:ext uri="{FF2B5EF4-FFF2-40B4-BE49-F238E27FC236}">
                    <a16:creationId xmlns:a16="http://schemas.microsoft.com/office/drawing/2014/main" id="{E2FEB8CC-5404-440F-BACD-E5F3C8710883}"/>
                  </a:ext>
                </a:extLst>
              </p:cNvPr>
              <p:cNvSpPr/>
              <p:nvPr/>
            </p:nvSpPr>
            <p:spPr>
              <a:xfrm>
                <a:off x="1238763" y="3581673"/>
                <a:ext cx="248258" cy="303281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452" extrusionOk="0">
                    <a:moveTo>
                      <a:pt x="6688" y="0"/>
                    </a:moveTo>
                    <a:cubicBezTo>
                      <a:pt x="6501" y="0"/>
                      <a:pt x="6317" y="85"/>
                      <a:pt x="6171" y="248"/>
                    </a:cubicBezTo>
                    <a:lnTo>
                      <a:pt x="3103" y="3717"/>
                    </a:lnTo>
                    <a:lnTo>
                      <a:pt x="1301" y="1349"/>
                    </a:lnTo>
                    <a:cubicBezTo>
                      <a:pt x="1183" y="1171"/>
                      <a:pt x="982" y="1075"/>
                      <a:pt x="776" y="1075"/>
                    </a:cubicBezTo>
                    <a:cubicBezTo>
                      <a:pt x="634" y="1075"/>
                      <a:pt x="490" y="1120"/>
                      <a:pt x="367" y="1215"/>
                    </a:cubicBezTo>
                    <a:cubicBezTo>
                      <a:pt x="67" y="1415"/>
                      <a:pt x="0" y="1849"/>
                      <a:pt x="234" y="2149"/>
                    </a:cubicBezTo>
                    <a:lnTo>
                      <a:pt x="2502" y="5185"/>
                    </a:lnTo>
                    <a:cubicBezTo>
                      <a:pt x="2602" y="5352"/>
                      <a:pt x="2802" y="5452"/>
                      <a:pt x="3002" y="5452"/>
                    </a:cubicBezTo>
                    <a:lnTo>
                      <a:pt x="3036" y="5452"/>
                    </a:lnTo>
                    <a:cubicBezTo>
                      <a:pt x="3236" y="5452"/>
                      <a:pt x="3436" y="5385"/>
                      <a:pt x="3570" y="5251"/>
                    </a:cubicBezTo>
                    <a:lnTo>
                      <a:pt x="7205" y="1149"/>
                    </a:lnTo>
                    <a:cubicBezTo>
                      <a:pt x="7439" y="848"/>
                      <a:pt x="7406" y="415"/>
                      <a:pt x="7139" y="181"/>
                    </a:cubicBezTo>
                    <a:cubicBezTo>
                      <a:pt x="7002" y="60"/>
                      <a:pt x="6844" y="0"/>
                      <a:pt x="6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356" name="Diagrama 355">
            <a:extLst>
              <a:ext uri="{FF2B5EF4-FFF2-40B4-BE49-F238E27FC236}">
                <a16:creationId xmlns:a16="http://schemas.microsoft.com/office/drawing/2014/main" id="{EE74287E-A1AD-292F-A1C4-929F11772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495408"/>
              </p:ext>
            </p:extLst>
          </p:nvPr>
        </p:nvGraphicFramePr>
        <p:xfrm>
          <a:off x="6633500" y="2549379"/>
          <a:ext cx="4931508" cy="364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0" name="Cerrar llave 359">
            <a:extLst>
              <a:ext uri="{FF2B5EF4-FFF2-40B4-BE49-F238E27FC236}">
                <a16:creationId xmlns:a16="http://schemas.microsoft.com/office/drawing/2014/main" id="{A965D1CC-C5BC-CB57-06BB-2F50147BC079}"/>
              </a:ext>
            </a:extLst>
          </p:cNvPr>
          <p:cNvSpPr/>
          <p:nvPr/>
        </p:nvSpPr>
        <p:spPr>
          <a:xfrm>
            <a:off x="4606731" y="1986956"/>
            <a:ext cx="2320280" cy="4488931"/>
          </a:xfrm>
          <a:prstGeom prst="rightBrac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61" name="Rectángulo 360">
            <a:extLst>
              <a:ext uri="{FF2B5EF4-FFF2-40B4-BE49-F238E27FC236}">
                <a16:creationId xmlns:a16="http://schemas.microsoft.com/office/drawing/2014/main" id="{3A3C61D2-4E6B-3D2A-777F-7D9DF0232370}"/>
              </a:ext>
            </a:extLst>
          </p:cNvPr>
          <p:cNvSpPr/>
          <p:nvPr/>
        </p:nvSpPr>
        <p:spPr>
          <a:xfrm rot="16200000">
            <a:off x="-1425535" y="3819285"/>
            <a:ext cx="4289957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ira Sans Extra Condensed" panose="020B0503050000020004" pitchFamily="34" charset="0"/>
              </a:rPr>
              <a:t>Contabilidad Pública </a:t>
            </a:r>
          </a:p>
        </p:txBody>
      </p:sp>
    </p:spTree>
    <p:extLst>
      <p:ext uri="{BB962C8B-B14F-4D97-AF65-F5344CB8AC3E}">
        <p14:creationId xmlns:p14="http://schemas.microsoft.com/office/powerpoint/2010/main" val="239366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185113"/>
            <a:ext cx="9499369" cy="607156"/>
          </a:xfrm>
        </p:spPr>
        <p:txBody>
          <a:bodyPr>
            <a:normAutofit/>
          </a:bodyPr>
          <a:lstStyle/>
          <a:p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Fira Sans Extra Condensed" panose="020B0503050000020004" pitchFamily="34" charset="0"/>
              </a:rPr>
              <a:t>Armonización del Presupuesto y  la Contabilidad</a:t>
            </a:r>
            <a:endParaRPr lang="es-CO" sz="3200" b="1" dirty="0">
              <a:solidFill>
                <a:schemeClr val="accent6">
                  <a:lumMod val="75000"/>
                </a:schemeClr>
              </a:solidFill>
              <a:latin typeface="Fira Sans Extra Condensed" panose="020B0503050000020004" pitchFamily="34" charset="0"/>
            </a:endParaRPr>
          </a:p>
        </p:txBody>
      </p:sp>
      <p:sp>
        <p:nvSpPr>
          <p:cNvPr id="67" name="Google Shape;74;p17">
            <a:extLst>
              <a:ext uri="{FF2B5EF4-FFF2-40B4-BE49-F238E27FC236}">
                <a16:creationId xmlns:a16="http://schemas.microsoft.com/office/drawing/2014/main" id="{86CE30A1-C1B3-08AC-7B97-A9EC4F8FB40A}"/>
              </a:ext>
            </a:extLst>
          </p:cNvPr>
          <p:cNvSpPr/>
          <p:nvPr/>
        </p:nvSpPr>
        <p:spPr>
          <a:xfrm>
            <a:off x="2400024" y="2170753"/>
            <a:ext cx="6897249" cy="3229882"/>
          </a:xfrm>
          <a:custGeom>
            <a:avLst/>
            <a:gdLst/>
            <a:ahLst/>
            <a:cxnLst/>
            <a:rect l="l" t="t" r="r" b="b"/>
            <a:pathLst>
              <a:path w="288890" h="135283" extrusionOk="0">
                <a:moveTo>
                  <a:pt x="259393" y="36"/>
                </a:moveTo>
                <a:cubicBezTo>
                  <a:pt x="243890" y="53"/>
                  <a:pt x="231314" y="12629"/>
                  <a:pt x="231296" y="28132"/>
                </a:cubicBezTo>
                <a:lnTo>
                  <a:pt x="238746" y="28132"/>
                </a:lnTo>
                <a:cubicBezTo>
                  <a:pt x="238746" y="17915"/>
                  <a:pt x="246196" y="9241"/>
                  <a:pt x="256288" y="7698"/>
                </a:cubicBezTo>
                <a:cubicBezTo>
                  <a:pt x="266381" y="6173"/>
                  <a:pt x="276083" y="12239"/>
                  <a:pt x="279117" y="21977"/>
                </a:cubicBezTo>
                <a:cubicBezTo>
                  <a:pt x="282150" y="31732"/>
                  <a:pt x="277627" y="42233"/>
                  <a:pt x="268456" y="46703"/>
                </a:cubicBezTo>
                <a:cubicBezTo>
                  <a:pt x="259268" y="51172"/>
                  <a:pt x="248200" y="48264"/>
                  <a:pt x="242400" y="39856"/>
                </a:cubicBezTo>
                <a:lnTo>
                  <a:pt x="211785" y="70116"/>
                </a:lnTo>
                <a:lnTo>
                  <a:pt x="211732" y="70080"/>
                </a:lnTo>
                <a:lnTo>
                  <a:pt x="194296" y="87516"/>
                </a:lnTo>
                <a:cubicBezTo>
                  <a:pt x="201746" y="92642"/>
                  <a:pt x="204974" y="102025"/>
                  <a:pt x="202296" y="110646"/>
                </a:cubicBezTo>
                <a:cubicBezTo>
                  <a:pt x="199600" y="119284"/>
                  <a:pt x="191618" y="125155"/>
                  <a:pt x="182572" y="125155"/>
                </a:cubicBezTo>
                <a:cubicBezTo>
                  <a:pt x="173526" y="125155"/>
                  <a:pt x="165544" y="119284"/>
                  <a:pt x="162848" y="110646"/>
                </a:cubicBezTo>
                <a:cubicBezTo>
                  <a:pt x="160169" y="102025"/>
                  <a:pt x="163398" y="92642"/>
                  <a:pt x="170830" y="87516"/>
                </a:cubicBezTo>
                <a:lnTo>
                  <a:pt x="154848" y="71535"/>
                </a:lnTo>
                <a:lnTo>
                  <a:pt x="128827" y="45177"/>
                </a:lnTo>
                <a:cubicBezTo>
                  <a:pt x="135337" y="36681"/>
                  <a:pt x="136437" y="25240"/>
                  <a:pt x="131701" y="15662"/>
                </a:cubicBezTo>
                <a:cubicBezTo>
                  <a:pt x="126965" y="6066"/>
                  <a:pt x="117209" y="0"/>
                  <a:pt x="106514" y="0"/>
                </a:cubicBezTo>
                <a:cubicBezTo>
                  <a:pt x="95836" y="0"/>
                  <a:pt x="86062" y="6066"/>
                  <a:pt x="81326" y="15662"/>
                </a:cubicBezTo>
                <a:cubicBezTo>
                  <a:pt x="76591" y="25240"/>
                  <a:pt x="77708" y="36681"/>
                  <a:pt x="84200" y="45177"/>
                </a:cubicBezTo>
                <a:lnTo>
                  <a:pt x="51492" y="77867"/>
                </a:lnTo>
                <a:lnTo>
                  <a:pt x="51510" y="77885"/>
                </a:lnTo>
                <a:lnTo>
                  <a:pt x="42074" y="87321"/>
                </a:lnTo>
                <a:cubicBezTo>
                  <a:pt x="50481" y="93121"/>
                  <a:pt x="53372" y="104172"/>
                  <a:pt x="48902" y="113359"/>
                </a:cubicBezTo>
                <a:cubicBezTo>
                  <a:pt x="44433" y="122530"/>
                  <a:pt x="33932" y="127053"/>
                  <a:pt x="24194" y="124020"/>
                </a:cubicBezTo>
                <a:cubicBezTo>
                  <a:pt x="14456" y="120969"/>
                  <a:pt x="8390" y="111284"/>
                  <a:pt x="9933" y="101192"/>
                </a:cubicBezTo>
                <a:cubicBezTo>
                  <a:pt x="11476" y="91117"/>
                  <a:pt x="20150" y="83667"/>
                  <a:pt x="30349" y="83667"/>
                </a:cubicBezTo>
                <a:lnTo>
                  <a:pt x="30349" y="83667"/>
                </a:lnTo>
                <a:lnTo>
                  <a:pt x="30349" y="76218"/>
                </a:lnTo>
                <a:cubicBezTo>
                  <a:pt x="17294" y="76218"/>
                  <a:pt x="5942" y="85210"/>
                  <a:pt x="2980" y="97928"/>
                </a:cubicBezTo>
                <a:cubicBezTo>
                  <a:pt x="0" y="110628"/>
                  <a:pt x="6191" y="123718"/>
                  <a:pt x="17880" y="129500"/>
                </a:cubicBezTo>
                <a:cubicBezTo>
                  <a:pt x="29586" y="135283"/>
                  <a:pt x="43741" y="132250"/>
                  <a:pt x="52042" y="122175"/>
                </a:cubicBezTo>
                <a:cubicBezTo>
                  <a:pt x="60325" y="112100"/>
                  <a:pt x="60591" y="97626"/>
                  <a:pt x="52663" y="87250"/>
                </a:cubicBezTo>
                <a:lnTo>
                  <a:pt x="64990" y="74940"/>
                </a:lnTo>
                <a:lnTo>
                  <a:pt x="64973" y="74923"/>
                </a:lnTo>
                <a:lnTo>
                  <a:pt x="94789" y="45106"/>
                </a:lnTo>
                <a:cubicBezTo>
                  <a:pt x="87339" y="39962"/>
                  <a:pt x="84111" y="30597"/>
                  <a:pt x="86790" y="21959"/>
                </a:cubicBezTo>
                <a:cubicBezTo>
                  <a:pt x="89486" y="13339"/>
                  <a:pt x="97468" y="7450"/>
                  <a:pt x="106514" y="7450"/>
                </a:cubicBezTo>
                <a:cubicBezTo>
                  <a:pt x="115560" y="7450"/>
                  <a:pt x="123542" y="13339"/>
                  <a:pt x="126238" y="21959"/>
                </a:cubicBezTo>
                <a:cubicBezTo>
                  <a:pt x="128916" y="30597"/>
                  <a:pt x="125688" y="39962"/>
                  <a:pt x="118256" y="45106"/>
                </a:cubicBezTo>
                <a:lnTo>
                  <a:pt x="147877" y="75065"/>
                </a:lnTo>
                <a:lnTo>
                  <a:pt x="147877" y="75065"/>
                </a:lnTo>
                <a:lnTo>
                  <a:pt x="148906" y="76093"/>
                </a:lnTo>
                <a:lnTo>
                  <a:pt x="153252" y="80510"/>
                </a:lnTo>
                <a:lnTo>
                  <a:pt x="153269" y="80474"/>
                </a:lnTo>
                <a:lnTo>
                  <a:pt x="160240" y="87463"/>
                </a:lnTo>
                <a:cubicBezTo>
                  <a:pt x="153748" y="95941"/>
                  <a:pt x="152649" y="107382"/>
                  <a:pt x="157385" y="116960"/>
                </a:cubicBezTo>
                <a:cubicBezTo>
                  <a:pt x="162120" y="126556"/>
                  <a:pt x="171876" y="132604"/>
                  <a:pt x="182572" y="132604"/>
                </a:cubicBezTo>
                <a:cubicBezTo>
                  <a:pt x="193250" y="132604"/>
                  <a:pt x="203005" y="126556"/>
                  <a:pt x="207741" y="116960"/>
                </a:cubicBezTo>
                <a:cubicBezTo>
                  <a:pt x="212477" y="107382"/>
                  <a:pt x="211377" y="95941"/>
                  <a:pt x="204885" y="87463"/>
                </a:cubicBezTo>
                <a:lnTo>
                  <a:pt x="209887" y="82443"/>
                </a:lnTo>
                <a:lnTo>
                  <a:pt x="209887" y="82443"/>
                </a:lnTo>
                <a:lnTo>
                  <a:pt x="242329" y="50463"/>
                </a:lnTo>
                <a:cubicBezTo>
                  <a:pt x="249531" y="55962"/>
                  <a:pt x="258931" y="57647"/>
                  <a:pt x="267587" y="55004"/>
                </a:cubicBezTo>
                <a:cubicBezTo>
                  <a:pt x="276243" y="52361"/>
                  <a:pt x="283090" y="45709"/>
                  <a:pt x="285999" y="37142"/>
                </a:cubicBezTo>
                <a:cubicBezTo>
                  <a:pt x="288890" y="28557"/>
                  <a:pt x="287489" y="19121"/>
                  <a:pt x="282221" y="11760"/>
                </a:cubicBezTo>
                <a:cubicBezTo>
                  <a:pt x="276935" y="4399"/>
                  <a:pt x="268456" y="36"/>
                  <a:pt x="259393" y="36"/>
                </a:cubicBezTo>
                <a:close/>
              </a:path>
            </a:pathLst>
          </a:custGeom>
          <a:solidFill>
            <a:srgbClr val="418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75;p17">
            <a:extLst>
              <a:ext uri="{FF2B5EF4-FFF2-40B4-BE49-F238E27FC236}">
                <a16:creationId xmlns:a16="http://schemas.microsoft.com/office/drawing/2014/main" id="{FFFDBA15-AAFC-A17B-4B74-9738B55CA2AF}"/>
              </a:ext>
            </a:extLst>
          </p:cNvPr>
          <p:cNvSpPr/>
          <p:nvPr/>
        </p:nvSpPr>
        <p:spPr>
          <a:xfrm>
            <a:off x="4594140" y="2464714"/>
            <a:ext cx="756300" cy="7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76;p17">
            <a:extLst>
              <a:ext uri="{FF2B5EF4-FFF2-40B4-BE49-F238E27FC236}">
                <a16:creationId xmlns:a16="http://schemas.microsoft.com/office/drawing/2014/main" id="{6D89D361-4345-8AD5-FD00-4D6E62CA9F19}"/>
              </a:ext>
            </a:extLst>
          </p:cNvPr>
          <p:cNvSpPr/>
          <p:nvPr/>
        </p:nvSpPr>
        <p:spPr>
          <a:xfrm>
            <a:off x="6378282" y="4294251"/>
            <a:ext cx="756300" cy="7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7;p17">
            <a:extLst>
              <a:ext uri="{FF2B5EF4-FFF2-40B4-BE49-F238E27FC236}">
                <a16:creationId xmlns:a16="http://schemas.microsoft.com/office/drawing/2014/main" id="{22086053-0899-8530-1528-B96EFC283487}"/>
              </a:ext>
            </a:extLst>
          </p:cNvPr>
          <p:cNvSpPr/>
          <p:nvPr/>
        </p:nvSpPr>
        <p:spPr>
          <a:xfrm>
            <a:off x="2782010" y="4281877"/>
            <a:ext cx="756300" cy="7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8;p17">
            <a:extLst>
              <a:ext uri="{FF2B5EF4-FFF2-40B4-BE49-F238E27FC236}">
                <a16:creationId xmlns:a16="http://schemas.microsoft.com/office/drawing/2014/main" id="{6704BEB8-E325-F2E3-8CC7-8D4C3B45E585}"/>
              </a:ext>
            </a:extLst>
          </p:cNvPr>
          <p:cNvSpPr/>
          <p:nvPr/>
        </p:nvSpPr>
        <p:spPr>
          <a:xfrm>
            <a:off x="8216930" y="2459819"/>
            <a:ext cx="756300" cy="7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80;p17">
            <a:extLst>
              <a:ext uri="{FF2B5EF4-FFF2-40B4-BE49-F238E27FC236}">
                <a16:creationId xmlns:a16="http://schemas.microsoft.com/office/drawing/2014/main" id="{465F8444-D193-7D74-5A04-52960D8F2A44}"/>
              </a:ext>
            </a:extLst>
          </p:cNvPr>
          <p:cNvSpPr txBox="1"/>
          <p:nvPr/>
        </p:nvSpPr>
        <p:spPr>
          <a:xfrm>
            <a:off x="2323590" y="2317297"/>
            <a:ext cx="17298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ira Sans Extra Condensed" panose="020B0503050000020004" pitchFamily="34" charset="0"/>
                <a:ea typeface="Verdana" panose="020B0604030504040204" pitchFamily="34" charset="0"/>
                <a:cs typeface="+mn-cs"/>
              </a:rPr>
              <a:t>Relaciones de Equivalencia</a:t>
            </a:r>
          </a:p>
        </p:txBody>
      </p:sp>
      <p:sp>
        <p:nvSpPr>
          <p:cNvPr id="75" name="Google Shape;82;p17">
            <a:extLst>
              <a:ext uri="{FF2B5EF4-FFF2-40B4-BE49-F238E27FC236}">
                <a16:creationId xmlns:a16="http://schemas.microsoft.com/office/drawing/2014/main" id="{8C880130-C368-F479-DB93-93C7243873FC}"/>
              </a:ext>
            </a:extLst>
          </p:cNvPr>
          <p:cNvSpPr txBox="1"/>
          <p:nvPr/>
        </p:nvSpPr>
        <p:spPr>
          <a:xfrm>
            <a:off x="4161558" y="3835967"/>
            <a:ext cx="17298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ira Sans Extra Condensed" panose="020B0503050000020004" pitchFamily="34" charset="0"/>
                <a:ea typeface="Verdana" panose="020B0604030504040204" pitchFamily="34" charset="0"/>
                <a:cs typeface="+mn-cs"/>
              </a:rPr>
              <a:t>Sistemas de Información</a:t>
            </a:r>
          </a:p>
        </p:txBody>
      </p:sp>
      <p:sp>
        <p:nvSpPr>
          <p:cNvPr id="77" name="Google Shape;84;p17">
            <a:extLst>
              <a:ext uri="{FF2B5EF4-FFF2-40B4-BE49-F238E27FC236}">
                <a16:creationId xmlns:a16="http://schemas.microsoft.com/office/drawing/2014/main" id="{E9CFEFB9-72E4-EBC5-AF51-5203771F0740}"/>
              </a:ext>
            </a:extLst>
          </p:cNvPr>
          <p:cNvSpPr txBox="1"/>
          <p:nvPr/>
        </p:nvSpPr>
        <p:spPr>
          <a:xfrm>
            <a:off x="5925673" y="2317297"/>
            <a:ext cx="17298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ira Sans Extra Condensed" panose="020B0503050000020004" pitchFamily="34" charset="0"/>
                <a:ea typeface="Verdana" panose="020B0604030504040204" pitchFamily="34" charset="0"/>
                <a:cs typeface="+mn-cs"/>
              </a:rPr>
              <a:t>Instancias de Control</a:t>
            </a:r>
          </a:p>
        </p:txBody>
      </p:sp>
      <p:sp>
        <p:nvSpPr>
          <p:cNvPr id="79" name="Google Shape;86;p17">
            <a:extLst>
              <a:ext uri="{FF2B5EF4-FFF2-40B4-BE49-F238E27FC236}">
                <a16:creationId xmlns:a16="http://schemas.microsoft.com/office/drawing/2014/main" id="{34C3465E-BFAE-4032-3A52-80D7409EC656}"/>
              </a:ext>
            </a:extLst>
          </p:cNvPr>
          <p:cNvSpPr txBox="1"/>
          <p:nvPr/>
        </p:nvSpPr>
        <p:spPr>
          <a:xfrm>
            <a:off x="7931576" y="3835967"/>
            <a:ext cx="1729800" cy="3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Fira Sans Extra Condensed" panose="020B0503050000020004" pitchFamily="34" charset="0"/>
                <a:ea typeface="Verdana" panose="020B0604030504040204" pitchFamily="34" charset="0"/>
                <a:cs typeface="+mn-cs"/>
              </a:rPr>
              <a:t>Capacidades Institucionales</a:t>
            </a:r>
          </a:p>
        </p:txBody>
      </p:sp>
      <p:grpSp>
        <p:nvGrpSpPr>
          <p:cNvPr id="80" name="Google Shape;87;p17">
            <a:extLst>
              <a:ext uri="{FF2B5EF4-FFF2-40B4-BE49-F238E27FC236}">
                <a16:creationId xmlns:a16="http://schemas.microsoft.com/office/drawing/2014/main" id="{E1AACD49-6B53-80C8-9148-98F4479B8DF2}"/>
              </a:ext>
            </a:extLst>
          </p:cNvPr>
          <p:cNvGrpSpPr/>
          <p:nvPr/>
        </p:nvGrpSpPr>
        <p:grpSpPr>
          <a:xfrm>
            <a:off x="8421853" y="2640887"/>
            <a:ext cx="346429" cy="394174"/>
            <a:chOff x="1516475" y="238075"/>
            <a:chExt cx="424650" cy="483175"/>
          </a:xfrm>
        </p:grpSpPr>
        <p:sp>
          <p:nvSpPr>
            <p:cNvPr id="94" name="Google Shape;88;p17">
              <a:extLst>
                <a:ext uri="{FF2B5EF4-FFF2-40B4-BE49-F238E27FC236}">
                  <a16:creationId xmlns:a16="http://schemas.microsoft.com/office/drawing/2014/main" id="{BF3C7DA3-D253-CFA8-CF6C-4B6B3024440A}"/>
                </a:ext>
              </a:extLst>
            </p:cNvPr>
            <p:cNvSpPr/>
            <p:nvPr/>
          </p:nvSpPr>
          <p:spPr>
            <a:xfrm>
              <a:off x="1516475" y="238075"/>
              <a:ext cx="424650" cy="483175"/>
            </a:xfrm>
            <a:custGeom>
              <a:avLst/>
              <a:gdLst/>
              <a:ahLst/>
              <a:cxnLst/>
              <a:rect l="l" t="t" r="r" b="b"/>
              <a:pathLst>
                <a:path w="16986" h="19327" extrusionOk="0">
                  <a:moveTo>
                    <a:pt x="8491" y="1134"/>
                  </a:moveTo>
                  <a:cubicBezTo>
                    <a:pt x="11302" y="1134"/>
                    <a:pt x="13588" y="3438"/>
                    <a:pt x="13588" y="6267"/>
                  </a:cubicBezTo>
                  <a:cubicBezTo>
                    <a:pt x="13588" y="7318"/>
                    <a:pt x="13262" y="8342"/>
                    <a:pt x="12655" y="9199"/>
                  </a:cubicBezTo>
                  <a:cubicBezTo>
                    <a:pt x="12625" y="9242"/>
                    <a:pt x="12604" y="9272"/>
                    <a:pt x="12595" y="9284"/>
                  </a:cubicBezTo>
                  <a:lnTo>
                    <a:pt x="8491" y="15724"/>
                  </a:lnTo>
                  <a:lnTo>
                    <a:pt x="4388" y="9287"/>
                  </a:lnTo>
                  <a:cubicBezTo>
                    <a:pt x="4382" y="9275"/>
                    <a:pt x="4373" y="9266"/>
                    <a:pt x="4367" y="9257"/>
                  </a:cubicBezTo>
                  <a:cubicBezTo>
                    <a:pt x="4249" y="9091"/>
                    <a:pt x="4140" y="8921"/>
                    <a:pt x="4041" y="8743"/>
                  </a:cubicBezTo>
                  <a:cubicBezTo>
                    <a:pt x="3618" y="7985"/>
                    <a:pt x="3398" y="7134"/>
                    <a:pt x="3398" y="6267"/>
                  </a:cubicBezTo>
                  <a:cubicBezTo>
                    <a:pt x="3398" y="6174"/>
                    <a:pt x="3398" y="6080"/>
                    <a:pt x="3404" y="5990"/>
                  </a:cubicBezTo>
                  <a:cubicBezTo>
                    <a:pt x="3552" y="3266"/>
                    <a:pt x="5786" y="1134"/>
                    <a:pt x="8491" y="1134"/>
                  </a:cubicBezTo>
                  <a:close/>
                  <a:moveTo>
                    <a:pt x="11049" y="13819"/>
                  </a:moveTo>
                  <a:cubicBezTo>
                    <a:pt x="14358" y="14233"/>
                    <a:pt x="15853" y="15289"/>
                    <a:pt x="15853" y="15930"/>
                  </a:cubicBezTo>
                  <a:cubicBezTo>
                    <a:pt x="15853" y="16304"/>
                    <a:pt x="15339" y="16887"/>
                    <a:pt x="13905" y="17397"/>
                  </a:cubicBezTo>
                  <a:cubicBezTo>
                    <a:pt x="12471" y="17910"/>
                    <a:pt x="10545" y="18194"/>
                    <a:pt x="8491" y="18194"/>
                  </a:cubicBezTo>
                  <a:cubicBezTo>
                    <a:pt x="6438" y="18194"/>
                    <a:pt x="4515" y="17910"/>
                    <a:pt x="3077" y="17397"/>
                  </a:cubicBezTo>
                  <a:cubicBezTo>
                    <a:pt x="1640" y="16884"/>
                    <a:pt x="1133" y="16304"/>
                    <a:pt x="1133" y="15930"/>
                  </a:cubicBezTo>
                  <a:cubicBezTo>
                    <a:pt x="1133" y="15289"/>
                    <a:pt x="2625" y="14233"/>
                    <a:pt x="5934" y="13819"/>
                  </a:cubicBezTo>
                  <a:lnTo>
                    <a:pt x="8014" y="17083"/>
                  </a:lnTo>
                  <a:cubicBezTo>
                    <a:pt x="8126" y="17258"/>
                    <a:pt x="8309" y="17346"/>
                    <a:pt x="8491" y="17346"/>
                  </a:cubicBezTo>
                  <a:cubicBezTo>
                    <a:pt x="8674" y="17346"/>
                    <a:pt x="8857" y="17258"/>
                    <a:pt x="8968" y="17083"/>
                  </a:cubicBezTo>
                  <a:lnTo>
                    <a:pt x="11049" y="13819"/>
                  </a:lnTo>
                  <a:close/>
                  <a:moveTo>
                    <a:pt x="8494" y="1"/>
                  </a:moveTo>
                  <a:cubicBezTo>
                    <a:pt x="6947" y="1"/>
                    <a:pt x="5399" y="578"/>
                    <a:pt x="4201" y="1738"/>
                  </a:cubicBezTo>
                  <a:cubicBezTo>
                    <a:pt x="3050" y="2837"/>
                    <a:pt x="2359" y="4338"/>
                    <a:pt x="2274" y="5929"/>
                  </a:cubicBezTo>
                  <a:cubicBezTo>
                    <a:pt x="2268" y="6041"/>
                    <a:pt x="2265" y="6156"/>
                    <a:pt x="2265" y="6267"/>
                  </a:cubicBezTo>
                  <a:cubicBezTo>
                    <a:pt x="2265" y="7327"/>
                    <a:pt x="2534" y="8372"/>
                    <a:pt x="3050" y="9296"/>
                  </a:cubicBezTo>
                  <a:cubicBezTo>
                    <a:pt x="3168" y="9507"/>
                    <a:pt x="3301" y="9713"/>
                    <a:pt x="3440" y="9909"/>
                  </a:cubicBezTo>
                  <a:lnTo>
                    <a:pt x="5267" y="12771"/>
                  </a:lnTo>
                  <a:cubicBezTo>
                    <a:pt x="3953" y="12971"/>
                    <a:pt x="2809" y="13294"/>
                    <a:pt x="1921" y="13713"/>
                  </a:cubicBezTo>
                  <a:cubicBezTo>
                    <a:pt x="333" y="14465"/>
                    <a:pt x="1" y="15332"/>
                    <a:pt x="1" y="15930"/>
                  </a:cubicBezTo>
                  <a:cubicBezTo>
                    <a:pt x="1" y="16648"/>
                    <a:pt x="469" y="17669"/>
                    <a:pt x="2697" y="18466"/>
                  </a:cubicBezTo>
                  <a:cubicBezTo>
                    <a:pt x="4252" y="19022"/>
                    <a:pt x="6311" y="19326"/>
                    <a:pt x="8491" y="19326"/>
                  </a:cubicBezTo>
                  <a:cubicBezTo>
                    <a:pt x="10671" y="19326"/>
                    <a:pt x="12731" y="19022"/>
                    <a:pt x="14286" y="18466"/>
                  </a:cubicBezTo>
                  <a:cubicBezTo>
                    <a:pt x="16514" y="17669"/>
                    <a:pt x="16985" y="16648"/>
                    <a:pt x="16985" y="15930"/>
                  </a:cubicBezTo>
                  <a:cubicBezTo>
                    <a:pt x="16985" y="15332"/>
                    <a:pt x="16650" y="14465"/>
                    <a:pt x="15062" y="13713"/>
                  </a:cubicBezTo>
                  <a:cubicBezTo>
                    <a:pt x="14174" y="13294"/>
                    <a:pt x="13030" y="12971"/>
                    <a:pt x="11716" y="12768"/>
                  </a:cubicBezTo>
                  <a:lnTo>
                    <a:pt x="13549" y="9897"/>
                  </a:lnTo>
                  <a:lnTo>
                    <a:pt x="13561" y="9879"/>
                  </a:lnTo>
                  <a:cubicBezTo>
                    <a:pt x="13567" y="9873"/>
                    <a:pt x="13570" y="9867"/>
                    <a:pt x="13576" y="9861"/>
                  </a:cubicBezTo>
                  <a:cubicBezTo>
                    <a:pt x="15327" y="7382"/>
                    <a:pt x="15041" y="3997"/>
                    <a:pt x="12897" y="1847"/>
                  </a:cubicBezTo>
                  <a:cubicBezTo>
                    <a:pt x="11689" y="618"/>
                    <a:pt x="10092" y="1"/>
                    <a:pt x="8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5" name="Google Shape;89;p17">
              <a:extLst>
                <a:ext uri="{FF2B5EF4-FFF2-40B4-BE49-F238E27FC236}">
                  <a16:creationId xmlns:a16="http://schemas.microsoft.com/office/drawing/2014/main" id="{CCB6DD97-B19E-02CA-0E72-EF1F5C543E53}"/>
                </a:ext>
              </a:extLst>
            </p:cNvPr>
            <p:cNvSpPr/>
            <p:nvPr/>
          </p:nvSpPr>
          <p:spPr>
            <a:xfrm>
              <a:off x="1652425" y="324000"/>
              <a:ext cx="147150" cy="141575"/>
            </a:xfrm>
            <a:custGeom>
              <a:avLst/>
              <a:gdLst/>
              <a:ahLst/>
              <a:cxnLst/>
              <a:rect l="l" t="t" r="r" b="b"/>
              <a:pathLst>
                <a:path w="5886" h="5663" extrusionOk="0">
                  <a:moveTo>
                    <a:pt x="3054" y="1131"/>
                  </a:moveTo>
                  <a:cubicBezTo>
                    <a:pt x="3495" y="1131"/>
                    <a:pt x="3930" y="1303"/>
                    <a:pt x="4255" y="1629"/>
                  </a:cubicBezTo>
                  <a:cubicBezTo>
                    <a:pt x="4741" y="2115"/>
                    <a:pt x="4886" y="2845"/>
                    <a:pt x="4623" y="3480"/>
                  </a:cubicBezTo>
                  <a:cubicBezTo>
                    <a:pt x="4361" y="4114"/>
                    <a:pt x="3742" y="4530"/>
                    <a:pt x="3053" y="4530"/>
                  </a:cubicBezTo>
                  <a:cubicBezTo>
                    <a:pt x="2114" y="4527"/>
                    <a:pt x="1356" y="3769"/>
                    <a:pt x="1356" y="2830"/>
                  </a:cubicBezTo>
                  <a:cubicBezTo>
                    <a:pt x="1356" y="2142"/>
                    <a:pt x="1770" y="1523"/>
                    <a:pt x="2404" y="1260"/>
                  </a:cubicBezTo>
                  <a:cubicBezTo>
                    <a:pt x="2614" y="1173"/>
                    <a:pt x="2835" y="1131"/>
                    <a:pt x="3054" y="1131"/>
                  </a:cubicBezTo>
                  <a:close/>
                  <a:moveTo>
                    <a:pt x="3053" y="0"/>
                  </a:moveTo>
                  <a:cubicBezTo>
                    <a:pt x="2316" y="0"/>
                    <a:pt x="1593" y="287"/>
                    <a:pt x="1051" y="828"/>
                  </a:cubicBezTo>
                  <a:cubicBezTo>
                    <a:pt x="242" y="1638"/>
                    <a:pt x="1" y="2855"/>
                    <a:pt x="439" y="3914"/>
                  </a:cubicBezTo>
                  <a:cubicBezTo>
                    <a:pt x="876" y="4971"/>
                    <a:pt x="1909" y="5663"/>
                    <a:pt x="3053" y="5663"/>
                  </a:cubicBezTo>
                  <a:cubicBezTo>
                    <a:pt x="4617" y="5660"/>
                    <a:pt x="5883" y="4394"/>
                    <a:pt x="5886" y="2830"/>
                  </a:cubicBezTo>
                  <a:cubicBezTo>
                    <a:pt x="5886" y="1686"/>
                    <a:pt x="5194" y="653"/>
                    <a:pt x="4137" y="216"/>
                  </a:cubicBezTo>
                  <a:cubicBezTo>
                    <a:pt x="3786" y="70"/>
                    <a:pt x="3418" y="0"/>
                    <a:pt x="3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1" name="Google Shape;90;p17">
            <a:extLst>
              <a:ext uri="{FF2B5EF4-FFF2-40B4-BE49-F238E27FC236}">
                <a16:creationId xmlns:a16="http://schemas.microsoft.com/office/drawing/2014/main" id="{1F695F4E-B215-8E94-339B-C704AEB94E3F}"/>
              </a:ext>
            </a:extLst>
          </p:cNvPr>
          <p:cNvGrpSpPr/>
          <p:nvPr/>
        </p:nvGrpSpPr>
        <p:grpSpPr>
          <a:xfrm>
            <a:off x="2927588" y="4568477"/>
            <a:ext cx="395663" cy="207866"/>
            <a:chOff x="2080675" y="352325"/>
            <a:chExt cx="485000" cy="254800"/>
          </a:xfrm>
        </p:grpSpPr>
        <p:sp>
          <p:nvSpPr>
            <p:cNvPr id="92" name="Google Shape;91;p17">
              <a:extLst>
                <a:ext uri="{FF2B5EF4-FFF2-40B4-BE49-F238E27FC236}">
                  <a16:creationId xmlns:a16="http://schemas.microsoft.com/office/drawing/2014/main" id="{AB856B92-6235-DF91-51A8-CE8A3871244C}"/>
                </a:ext>
              </a:extLst>
            </p:cNvPr>
            <p:cNvSpPr/>
            <p:nvPr/>
          </p:nvSpPr>
          <p:spPr>
            <a:xfrm>
              <a:off x="2080675" y="352325"/>
              <a:ext cx="485000" cy="254800"/>
            </a:xfrm>
            <a:custGeom>
              <a:avLst/>
              <a:gdLst/>
              <a:ahLst/>
              <a:cxnLst/>
              <a:rect l="l" t="t" r="r" b="b"/>
              <a:pathLst>
                <a:path w="19400" h="10192" extrusionOk="0">
                  <a:moveTo>
                    <a:pt x="5514" y="2183"/>
                  </a:moveTo>
                  <a:cubicBezTo>
                    <a:pt x="4291" y="3932"/>
                    <a:pt x="4291" y="6254"/>
                    <a:pt x="5514" y="8002"/>
                  </a:cubicBezTo>
                  <a:cubicBezTo>
                    <a:pt x="4858" y="7685"/>
                    <a:pt x="4230" y="7320"/>
                    <a:pt x="3632" y="6909"/>
                  </a:cubicBezTo>
                  <a:cubicBezTo>
                    <a:pt x="2841" y="6368"/>
                    <a:pt x="2099" y="5762"/>
                    <a:pt x="1410" y="5097"/>
                  </a:cubicBezTo>
                  <a:cubicBezTo>
                    <a:pt x="2071" y="4454"/>
                    <a:pt x="3572" y="3126"/>
                    <a:pt x="5514" y="2183"/>
                  </a:cubicBezTo>
                  <a:close/>
                  <a:moveTo>
                    <a:pt x="13865" y="2171"/>
                  </a:moveTo>
                  <a:cubicBezTo>
                    <a:pt x="14527" y="2491"/>
                    <a:pt x="15167" y="2866"/>
                    <a:pt x="15774" y="3283"/>
                  </a:cubicBezTo>
                  <a:cubicBezTo>
                    <a:pt x="16562" y="3823"/>
                    <a:pt x="17304" y="4430"/>
                    <a:pt x="17996" y="5094"/>
                  </a:cubicBezTo>
                  <a:cubicBezTo>
                    <a:pt x="17307" y="5759"/>
                    <a:pt x="16565" y="6365"/>
                    <a:pt x="15774" y="6909"/>
                  </a:cubicBezTo>
                  <a:cubicBezTo>
                    <a:pt x="15167" y="7326"/>
                    <a:pt x="14530" y="7697"/>
                    <a:pt x="13865" y="8017"/>
                  </a:cubicBezTo>
                  <a:cubicBezTo>
                    <a:pt x="15097" y="6263"/>
                    <a:pt x="15097" y="3926"/>
                    <a:pt x="13865" y="2171"/>
                  </a:cubicBezTo>
                  <a:close/>
                  <a:moveTo>
                    <a:pt x="9801" y="1133"/>
                  </a:moveTo>
                  <a:cubicBezTo>
                    <a:pt x="11948" y="1190"/>
                    <a:pt x="13657" y="2947"/>
                    <a:pt x="13657" y="5091"/>
                  </a:cubicBezTo>
                  <a:cubicBezTo>
                    <a:pt x="13657" y="7238"/>
                    <a:pt x="11948" y="8995"/>
                    <a:pt x="9801" y="9053"/>
                  </a:cubicBezTo>
                  <a:lnTo>
                    <a:pt x="9566" y="9053"/>
                  </a:lnTo>
                  <a:cubicBezTo>
                    <a:pt x="7431" y="8983"/>
                    <a:pt x="5734" y="7232"/>
                    <a:pt x="5728" y="5094"/>
                  </a:cubicBezTo>
                  <a:cubicBezTo>
                    <a:pt x="5731" y="2947"/>
                    <a:pt x="7440" y="1190"/>
                    <a:pt x="9587" y="1133"/>
                  </a:cubicBezTo>
                  <a:close/>
                  <a:moveTo>
                    <a:pt x="9557" y="0"/>
                  </a:moveTo>
                  <a:cubicBezTo>
                    <a:pt x="7440" y="37"/>
                    <a:pt x="5166" y="852"/>
                    <a:pt x="2965" y="2362"/>
                  </a:cubicBezTo>
                  <a:cubicBezTo>
                    <a:pt x="1283" y="3518"/>
                    <a:pt x="239" y="4665"/>
                    <a:pt x="196" y="4714"/>
                  </a:cubicBezTo>
                  <a:cubicBezTo>
                    <a:pt x="0" y="4928"/>
                    <a:pt x="0" y="5257"/>
                    <a:pt x="196" y="5472"/>
                  </a:cubicBezTo>
                  <a:cubicBezTo>
                    <a:pt x="239" y="5523"/>
                    <a:pt x="1283" y="6670"/>
                    <a:pt x="2965" y="7827"/>
                  </a:cubicBezTo>
                  <a:cubicBezTo>
                    <a:pt x="5166" y="9337"/>
                    <a:pt x="7440" y="10149"/>
                    <a:pt x="9557" y="10188"/>
                  </a:cubicBezTo>
                  <a:cubicBezTo>
                    <a:pt x="9602" y="10188"/>
                    <a:pt x="9647" y="10191"/>
                    <a:pt x="9692" y="10191"/>
                  </a:cubicBezTo>
                  <a:lnTo>
                    <a:pt x="9717" y="10191"/>
                  </a:lnTo>
                  <a:cubicBezTo>
                    <a:pt x="11869" y="10185"/>
                    <a:pt x="14194" y="9367"/>
                    <a:pt x="16435" y="7827"/>
                  </a:cubicBezTo>
                  <a:cubicBezTo>
                    <a:pt x="18120" y="6670"/>
                    <a:pt x="19161" y="5523"/>
                    <a:pt x="19207" y="5475"/>
                  </a:cubicBezTo>
                  <a:cubicBezTo>
                    <a:pt x="19400" y="5257"/>
                    <a:pt x="19400" y="4931"/>
                    <a:pt x="19207" y="4714"/>
                  </a:cubicBezTo>
                  <a:cubicBezTo>
                    <a:pt x="19161" y="4665"/>
                    <a:pt x="18120" y="3521"/>
                    <a:pt x="16435" y="2365"/>
                  </a:cubicBezTo>
                  <a:cubicBezTo>
                    <a:pt x="14191" y="822"/>
                    <a:pt x="11869" y="6"/>
                    <a:pt x="9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3" name="Google Shape;92;p17">
              <a:extLst>
                <a:ext uri="{FF2B5EF4-FFF2-40B4-BE49-F238E27FC236}">
                  <a16:creationId xmlns:a16="http://schemas.microsoft.com/office/drawing/2014/main" id="{CDE9FCB0-386A-C587-CF04-536626943C84}"/>
                </a:ext>
              </a:extLst>
            </p:cNvPr>
            <p:cNvSpPr/>
            <p:nvPr/>
          </p:nvSpPr>
          <p:spPr>
            <a:xfrm>
              <a:off x="2246650" y="408900"/>
              <a:ext cx="147075" cy="141600"/>
            </a:xfrm>
            <a:custGeom>
              <a:avLst/>
              <a:gdLst/>
              <a:ahLst/>
              <a:cxnLst/>
              <a:rect l="l" t="t" r="r" b="b"/>
              <a:pathLst>
                <a:path w="5883" h="5664" extrusionOk="0">
                  <a:moveTo>
                    <a:pt x="3054" y="1132"/>
                  </a:moveTo>
                  <a:cubicBezTo>
                    <a:pt x="3495" y="1132"/>
                    <a:pt x="3930" y="1304"/>
                    <a:pt x="4255" y="1630"/>
                  </a:cubicBezTo>
                  <a:cubicBezTo>
                    <a:pt x="4738" y="2116"/>
                    <a:pt x="4886" y="2846"/>
                    <a:pt x="4624" y="3480"/>
                  </a:cubicBezTo>
                  <a:cubicBezTo>
                    <a:pt x="4358" y="4115"/>
                    <a:pt x="3739" y="4531"/>
                    <a:pt x="3053" y="4531"/>
                  </a:cubicBezTo>
                  <a:cubicBezTo>
                    <a:pt x="2114" y="4528"/>
                    <a:pt x="1357" y="3770"/>
                    <a:pt x="1353" y="2831"/>
                  </a:cubicBezTo>
                  <a:cubicBezTo>
                    <a:pt x="1353" y="2143"/>
                    <a:pt x="1767" y="1524"/>
                    <a:pt x="2404" y="1261"/>
                  </a:cubicBezTo>
                  <a:cubicBezTo>
                    <a:pt x="2614" y="1174"/>
                    <a:pt x="2835" y="1132"/>
                    <a:pt x="3054" y="1132"/>
                  </a:cubicBezTo>
                  <a:close/>
                  <a:moveTo>
                    <a:pt x="3053" y="1"/>
                  </a:moveTo>
                  <a:cubicBezTo>
                    <a:pt x="2316" y="1"/>
                    <a:pt x="1593" y="288"/>
                    <a:pt x="1052" y="829"/>
                  </a:cubicBezTo>
                  <a:cubicBezTo>
                    <a:pt x="242" y="1639"/>
                    <a:pt x="1" y="2855"/>
                    <a:pt x="439" y="3915"/>
                  </a:cubicBezTo>
                  <a:cubicBezTo>
                    <a:pt x="876" y="4972"/>
                    <a:pt x="1909" y="5663"/>
                    <a:pt x="3053" y="5663"/>
                  </a:cubicBezTo>
                  <a:cubicBezTo>
                    <a:pt x="4614" y="5660"/>
                    <a:pt x="5883" y="4395"/>
                    <a:pt x="5883" y="2831"/>
                  </a:cubicBezTo>
                  <a:cubicBezTo>
                    <a:pt x="5883" y="1687"/>
                    <a:pt x="5194" y="654"/>
                    <a:pt x="4137" y="216"/>
                  </a:cubicBezTo>
                  <a:cubicBezTo>
                    <a:pt x="3786" y="71"/>
                    <a:pt x="3418" y="1"/>
                    <a:pt x="30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2" name="Google Shape;93;p17">
            <a:extLst>
              <a:ext uri="{FF2B5EF4-FFF2-40B4-BE49-F238E27FC236}">
                <a16:creationId xmlns:a16="http://schemas.microsoft.com/office/drawing/2014/main" id="{DCAAC455-9C1D-FFDB-457A-8FD95B266474}"/>
              </a:ext>
            </a:extLst>
          </p:cNvPr>
          <p:cNvGrpSpPr/>
          <p:nvPr/>
        </p:nvGrpSpPr>
        <p:grpSpPr>
          <a:xfrm>
            <a:off x="4740496" y="2645769"/>
            <a:ext cx="394133" cy="394154"/>
            <a:chOff x="1487200" y="2021475"/>
            <a:chExt cx="483125" cy="483150"/>
          </a:xfrm>
        </p:grpSpPr>
        <p:sp>
          <p:nvSpPr>
            <p:cNvPr id="88" name="Google Shape;94;p17">
              <a:extLst>
                <a:ext uri="{FF2B5EF4-FFF2-40B4-BE49-F238E27FC236}">
                  <a16:creationId xmlns:a16="http://schemas.microsoft.com/office/drawing/2014/main" id="{F62B1D3E-7C4B-BB92-84AF-E8A0AF7DE468}"/>
                </a:ext>
              </a:extLst>
            </p:cNvPr>
            <p:cNvSpPr/>
            <p:nvPr/>
          </p:nvSpPr>
          <p:spPr>
            <a:xfrm>
              <a:off x="1487200" y="2021475"/>
              <a:ext cx="483125" cy="483150"/>
            </a:xfrm>
            <a:custGeom>
              <a:avLst/>
              <a:gdLst/>
              <a:ahLst/>
              <a:cxnLst/>
              <a:rect l="l" t="t" r="r" b="b"/>
              <a:pathLst>
                <a:path w="19325" h="19326" extrusionOk="0">
                  <a:moveTo>
                    <a:pt x="17628" y="1133"/>
                  </a:moveTo>
                  <a:cubicBezTo>
                    <a:pt x="17939" y="1133"/>
                    <a:pt x="18192" y="1386"/>
                    <a:pt x="18192" y="1701"/>
                  </a:cubicBezTo>
                  <a:lnTo>
                    <a:pt x="18192" y="14796"/>
                  </a:lnTo>
                  <a:lnTo>
                    <a:pt x="1132" y="14796"/>
                  </a:lnTo>
                  <a:lnTo>
                    <a:pt x="1132" y="1701"/>
                  </a:lnTo>
                  <a:cubicBezTo>
                    <a:pt x="1132" y="1386"/>
                    <a:pt x="1386" y="1133"/>
                    <a:pt x="1700" y="1133"/>
                  </a:cubicBezTo>
                  <a:close/>
                  <a:moveTo>
                    <a:pt x="18192" y="15928"/>
                  </a:moveTo>
                  <a:lnTo>
                    <a:pt x="18192" y="17628"/>
                  </a:lnTo>
                  <a:cubicBezTo>
                    <a:pt x="18192" y="17939"/>
                    <a:pt x="17939" y="18193"/>
                    <a:pt x="17628" y="18193"/>
                  </a:cubicBezTo>
                  <a:lnTo>
                    <a:pt x="1700" y="18193"/>
                  </a:lnTo>
                  <a:cubicBezTo>
                    <a:pt x="1386" y="18193"/>
                    <a:pt x="1132" y="17939"/>
                    <a:pt x="1132" y="17628"/>
                  </a:cubicBezTo>
                  <a:lnTo>
                    <a:pt x="1132" y="15928"/>
                  </a:lnTo>
                  <a:close/>
                  <a:moveTo>
                    <a:pt x="1700" y="1"/>
                  </a:moveTo>
                  <a:cubicBezTo>
                    <a:pt x="761" y="1"/>
                    <a:pt x="0" y="761"/>
                    <a:pt x="0" y="1701"/>
                  </a:cubicBezTo>
                  <a:lnTo>
                    <a:pt x="0" y="17628"/>
                  </a:lnTo>
                  <a:cubicBezTo>
                    <a:pt x="0" y="18564"/>
                    <a:pt x="761" y="19325"/>
                    <a:pt x="1700" y="19325"/>
                  </a:cubicBezTo>
                  <a:lnTo>
                    <a:pt x="17628" y="19325"/>
                  </a:lnTo>
                  <a:cubicBezTo>
                    <a:pt x="18564" y="19325"/>
                    <a:pt x="19325" y="18564"/>
                    <a:pt x="19325" y="17628"/>
                  </a:cubicBezTo>
                  <a:lnTo>
                    <a:pt x="19325" y="1701"/>
                  </a:lnTo>
                  <a:cubicBezTo>
                    <a:pt x="19325" y="761"/>
                    <a:pt x="18564" y="1"/>
                    <a:pt x="1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" name="Google Shape;95;p17">
              <a:extLst>
                <a:ext uri="{FF2B5EF4-FFF2-40B4-BE49-F238E27FC236}">
                  <a16:creationId xmlns:a16="http://schemas.microsoft.com/office/drawing/2014/main" id="{85C7824B-742A-7A7C-3B74-E22E13278828}"/>
                </a:ext>
              </a:extLst>
            </p:cNvPr>
            <p:cNvSpPr/>
            <p:nvPr/>
          </p:nvSpPr>
          <p:spPr>
            <a:xfrm>
              <a:off x="157310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6833"/>
                  </a:moveTo>
                  <a:cubicBezTo>
                    <a:pt x="2201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2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3" y="6833"/>
                    <a:pt x="1697" y="6833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3" y="6036"/>
                    <a:pt x="0" y="6679"/>
                    <a:pt x="0" y="7398"/>
                  </a:cubicBezTo>
                  <a:cubicBezTo>
                    <a:pt x="0" y="8116"/>
                    <a:pt x="453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1" y="8760"/>
                    <a:pt x="3394" y="8116"/>
                    <a:pt x="3394" y="7398"/>
                  </a:cubicBezTo>
                  <a:cubicBezTo>
                    <a:pt x="3394" y="6679"/>
                    <a:pt x="2941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" name="Google Shape;96;p17">
              <a:extLst>
                <a:ext uri="{FF2B5EF4-FFF2-40B4-BE49-F238E27FC236}">
                  <a16:creationId xmlns:a16="http://schemas.microsoft.com/office/drawing/2014/main" id="{130C9325-6E8A-3589-A793-6031A82C2B61}"/>
                </a:ext>
              </a:extLst>
            </p:cNvPr>
            <p:cNvSpPr/>
            <p:nvPr/>
          </p:nvSpPr>
          <p:spPr>
            <a:xfrm>
              <a:off x="1686325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7" y="3436"/>
                  </a:moveTo>
                  <a:cubicBezTo>
                    <a:pt x="2011" y="3436"/>
                    <a:pt x="2262" y="3687"/>
                    <a:pt x="2262" y="4001"/>
                  </a:cubicBezTo>
                  <a:cubicBezTo>
                    <a:pt x="2262" y="4315"/>
                    <a:pt x="2011" y="4569"/>
                    <a:pt x="1697" y="4569"/>
                  </a:cubicBezTo>
                  <a:cubicBezTo>
                    <a:pt x="1383" y="4569"/>
                    <a:pt x="1133" y="4315"/>
                    <a:pt x="1133" y="4001"/>
                  </a:cubicBezTo>
                  <a:cubicBezTo>
                    <a:pt x="1133" y="3687"/>
                    <a:pt x="1383" y="3436"/>
                    <a:pt x="1697" y="3436"/>
                  </a:cubicBezTo>
                  <a:close/>
                  <a:moveTo>
                    <a:pt x="1697" y="0"/>
                  </a:moveTo>
                  <a:cubicBezTo>
                    <a:pt x="1383" y="0"/>
                    <a:pt x="1133" y="254"/>
                    <a:pt x="1133" y="568"/>
                  </a:cubicBezTo>
                  <a:lnTo>
                    <a:pt x="1133" y="2401"/>
                  </a:lnTo>
                  <a:cubicBezTo>
                    <a:pt x="453" y="2639"/>
                    <a:pt x="0" y="3282"/>
                    <a:pt x="0" y="4001"/>
                  </a:cubicBezTo>
                  <a:cubicBezTo>
                    <a:pt x="0" y="4720"/>
                    <a:pt x="453" y="5363"/>
                    <a:pt x="1133" y="5601"/>
                  </a:cubicBezTo>
                  <a:lnTo>
                    <a:pt x="1133" y="10795"/>
                  </a:lnTo>
                  <a:cubicBezTo>
                    <a:pt x="1133" y="11109"/>
                    <a:pt x="1383" y="11359"/>
                    <a:pt x="1697" y="11359"/>
                  </a:cubicBezTo>
                  <a:cubicBezTo>
                    <a:pt x="2011" y="11359"/>
                    <a:pt x="2265" y="11109"/>
                    <a:pt x="2265" y="10795"/>
                  </a:cubicBezTo>
                  <a:lnTo>
                    <a:pt x="2265" y="5601"/>
                  </a:lnTo>
                  <a:cubicBezTo>
                    <a:pt x="2941" y="5363"/>
                    <a:pt x="3394" y="4720"/>
                    <a:pt x="3394" y="4001"/>
                  </a:cubicBezTo>
                  <a:cubicBezTo>
                    <a:pt x="3394" y="3282"/>
                    <a:pt x="2941" y="2639"/>
                    <a:pt x="2265" y="2401"/>
                  </a:cubicBezTo>
                  <a:lnTo>
                    <a:pt x="2265" y="568"/>
                  </a:lnTo>
                  <a:cubicBezTo>
                    <a:pt x="2265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1" name="Google Shape;97;p17">
              <a:extLst>
                <a:ext uri="{FF2B5EF4-FFF2-40B4-BE49-F238E27FC236}">
                  <a16:creationId xmlns:a16="http://schemas.microsoft.com/office/drawing/2014/main" id="{F874EF86-1988-71B6-8D2D-17480020830B}"/>
                </a:ext>
              </a:extLst>
            </p:cNvPr>
            <p:cNvSpPr/>
            <p:nvPr/>
          </p:nvSpPr>
          <p:spPr>
            <a:xfrm>
              <a:off x="1799550" y="2078100"/>
              <a:ext cx="84875" cy="284000"/>
            </a:xfrm>
            <a:custGeom>
              <a:avLst/>
              <a:gdLst/>
              <a:ahLst/>
              <a:cxnLst/>
              <a:rect l="l" t="t" r="r" b="b"/>
              <a:pathLst>
                <a:path w="3395" h="11360" extrusionOk="0">
                  <a:moveTo>
                    <a:pt x="1698" y="6833"/>
                  </a:moveTo>
                  <a:cubicBezTo>
                    <a:pt x="2202" y="6833"/>
                    <a:pt x="2455" y="7440"/>
                    <a:pt x="2099" y="7799"/>
                  </a:cubicBezTo>
                  <a:cubicBezTo>
                    <a:pt x="1983" y="7914"/>
                    <a:pt x="1841" y="7966"/>
                    <a:pt x="1703" y="7966"/>
                  </a:cubicBezTo>
                  <a:cubicBezTo>
                    <a:pt x="1411" y="7966"/>
                    <a:pt x="1133" y="7739"/>
                    <a:pt x="1133" y="7398"/>
                  </a:cubicBezTo>
                  <a:cubicBezTo>
                    <a:pt x="1133" y="7084"/>
                    <a:pt x="1384" y="6833"/>
                    <a:pt x="1698" y="6833"/>
                  </a:cubicBezTo>
                  <a:close/>
                  <a:moveTo>
                    <a:pt x="1698" y="0"/>
                  </a:moveTo>
                  <a:cubicBezTo>
                    <a:pt x="1384" y="0"/>
                    <a:pt x="1133" y="254"/>
                    <a:pt x="1133" y="568"/>
                  </a:cubicBezTo>
                  <a:lnTo>
                    <a:pt x="1133" y="5798"/>
                  </a:lnTo>
                  <a:cubicBezTo>
                    <a:pt x="454" y="6036"/>
                    <a:pt x="1" y="6679"/>
                    <a:pt x="1" y="7398"/>
                  </a:cubicBezTo>
                  <a:cubicBezTo>
                    <a:pt x="1" y="8116"/>
                    <a:pt x="454" y="8760"/>
                    <a:pt x="1133" y="8998"/>
                  </a:cubicBezTo>
                  <a:lnTo>
                    <a:pt x="1133" y="10795"/>
                  </a:lnTo>
                  <a:cubicBezTo>
                    <a:pt x="1133" y="11109"/>
                    <a:pt x="1384" y="11359"/>
                    <a:pt x="1698" y="11359"/>
                  </a:cubicBezTo>
                  <a:cubicBezTo>
                    <a:pt x="2012" y="11359"/>
                    <a:pt x="2265" y="11109"/>
                    <a:pt x="2265" y="10795"/>
                  </a:cubicBezTo>
                  <a:lnTo>
                    <a:pt x="2265" y="8998"/>
                  </a:lnTo>
                  <a:cubicBezTo>
                    <a:pt x="2942" y="8760"/>
                    <a:pt x="3394" y="8116"/>
                    <a:pt x="3394" y="7398"/>
                  </a:cubicBezTo>
                  <a:cubicBezTo>
                    <a:pt x="3394" y="6679"/>
                    <a:pt x="2942" y="6036"/>
                    <a:pt x="2265" y="5798"/>
                  </a:cubicBezTo>
                  <a:lnTo>
                    <a:pt x="2265" y="568"/>
                  </a:lnTo>
                  <a:cubicBezTo>
                    <a:pt x="2265" y="254"/>
                    <a:pt x="2012" y="0"/>
                    <a:pt x="1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3" name="Google Shape;98;p17">
            <a:extLst>
              <a:ext uri="{FF2B5EF4-FFF2-40B4-BE49-F238E27FC236}">
                <a16:creationId xmlns:a16="http://schemas.microsoft.com/office/drawing/2014/main" id="{F1B141C3-355D-4B62-4664-70B81E26DE64}"/>
              </a:ext>
            </a:extLst>
          </p:cNvPr>
          <p:cNvGrpSpPr/>
          <p:nvPr/>
        </p:nvGrpSpPr>
        <p:grpSpPr>
          <a:xfrm>
            <a:off x="6568948" y="4486865"/>
            <a:ext cx="374923" cy="371047"/>
            <a:chOff x="3282325" y="2035675"/>
            <a:chExt cx="459575" cy="454825"/>
          </a:xfrm>
        </p:grpSpPr>
        <p:sp>
          <p:nvSpPr>
            <p:cNvPr id="84" name="Google Shape;99;p17">
              <a:extLst>
                <a:ext uri="{FF2B5EF4-FFF2-40B4-BE49-F238E27FC236}">
                  <a16:creationId xmlns:a16="http://schemas.microsoft.com/office/drawing/2014/main" id="{2311CAE1-0456-85CC-FB39-ED4A5D140C5C}"/>
                </a:ext>
              </a:extLst>
            </p:cNvPr>
            <p:cNvSpPr/>
            <p:nvPr/>
          </p:nvSpPr>
          <p:spPr>
            <a:xfrm>
              <a:off x="3337050" y="2234125"/>
              <a:ext cx="85925" cy="206325"/>
            </a:xfrm>
            <a:custGeom>
              <a:avLst/>
              <a:gdLst/>
              <a:ahLst/>
              <a:cxnLst/>
              <a:rect l="l" t="t" r="r" b="b"/>
              <a:pathLst>
                <a:path w="3437" h="8253" extrusionOk="0">
                  <a:moveTo>
                    <a:pt x="2305" y="1133"/>
                  </a:moveTo>
                  <a:lnTo>
                    <a:pt x="2305" y="7120"/>
                  </a:lnTo>
                  <a:lnTo>
                    <a:pt x="1133" y="7120"/>
                  </a:lnTo>
                  <a:lnTo>
                    <a:pt x="1133" y="1133"/>
                  </a:lnTo>
                  <a:close/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lnTo>
                    <a:pt x="1" y="7688"/>
                  </a:lnTo>
                  <a:cubicBezTo>
                    <a:pt x="1" y="7999"/>
                    <a:pt x="254" y="8253"/>
                    <a:pt x="568" y="8253"/>
                  </a:cubicBezTo>
                  <a:lnTo>
                    <a:pt x="2869" y="8253"/>
                  </a:lnTo>
                  <a:cubicBezTo>
                    <a:pt x="3183" y="8253"/>
                    <a:pt x="3437" y="7999"/>
                    <a:pt x="3437" y="7688"/>
                  </a:cubicBezTo>
                  <a:lnTo>
                    <a:pt x="3437" y="568"/>
                  </a:lnTo>
                  <a:cubicBezTo>
                    <a:pt x="3437" y="254"/>
                    <a:pt x="3183" y="0"/>
                    <a:pt x="28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5" name="Google Shape;100;p17">
              <a:extLst>
                <a:ext uri="{FF2B5EF4-FFF2-40B4-BE49-F238E27FC236}">
                  <a16:creationId xmlns:a16="http://schemas.microsoft.com/office/drawing/2014/main" id="{CDA66733-9B6C-0969-6F07-42D9DB950B7D}"/>
                </a:ext>
              </a:extLst>
            </p:cNvPr>
            <p:cNvSpPr/>
            <p:nvPr/>
          </p:nvSpPr>
          <p:spPr>
            <a:xfrm>
              <a:off x="3451275" y="2175475"/>
              <a:ext cx="84925" cy="264975"/>
            </a:xfrm>
            <a:custGeom>
              <a:avLst/>
              <a:gdLst/>
              <a:ahLst/>
              <a:cxnLst/>
              <a:rect l="l" t="t" r="r" b="b"/>
              <a:pathLst>
                <a:path w="3397" h="10599" extrusionOk="0">
                  <a:moveTo>
                    <a:pt x="2265" y="1133"/>
                  </a:moveTo>
                  <a:lnTo>
                    <a:pt x="2265" y="9466"/>
                  </a:lnTo>
                  <a:lnTo>
                    <a:pt x="1132" y="9466"/>
                  </a:lnTo>
                  <a:lnTo>
                    <a:pt x="1132" y="1133"/>
                  </a:lnTo>
                  <a:close/>
                  <a:moveTo>
                    <a:pt x="565" y="0"/>
                  </a:moveTo>
                  <a:cubicBezTo>
                    <a:pt x="254" y="0"/>
                    <a:pt x="0" y="254"/>
                    <a:pt x="0" y="565"/>
                  </a:cubicBezTo>
                  <a:lnTo>
                    <a:pt x="0" y="10034"/>
                  </a:lnTo>
                  <a:cubicBezTo>
                    <a:pt x="0" y="10345"/>
                    <a:pt x="254" y="10599"/>
                    <a:pt x="565" y="10599"/>
                  </a:cubicBezTo>
                  <a:lnTo>
                    <a:pt x="2829" y="10599"/>
                  </a:lnTo>
                  <a:cubicBezTo>
                    <a:pt x="3143" y="10599"/>
                    <a:pt x="3397" y="10345"/>
                    <a:pt x="3397" y="10034"/>
                  </a:cubicBezTo>
                  <a:lnTo>
                    <a:pt x="3397" y="565"/>
                  </a:lnTo>
                  <a:cubicBezTo>
                    <a:pt x="3397" y="254"/>
                    <a:pt x="3143" y="0"/>
                    <a:pt x="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6" name="Google Shape;101;p17">
              <a:extLst>
                <a:ext uri="{FF2B5EF4-FFF2-40B4-BE49-F238E27FC236}">
                  <a16:creationId xmlns:a16="http://schemas.microsoft.com/office/drawing/2014/main" id="{21D5AFD0-9EF3-C13A-E10E-7CD133849C05}"/>
                </a:ext>
              </a:extLst>
            </p:cNvPr>
            <p:cNvSpPr/>
            <p:nvPr/>
          </p:nvSpPr>
          <p:spPr>
            <a:xfrm>
              <a:off x="3564500" y="2116825"/>
              <a:ext cx="84950" cy="323625"/>
            </a:xfrm>
            <a:custGeom>
              <a:avLst/>
              <a:gdLst/>
              <a:ahLst/>
              <a:cxnLst/>
              <a:rect l="l" t="t" r="r" b="b"/>
              <a:pathLst>
                <a:path w="3398" h="12945" extrusionOk="0">
                  <a:moveTo>
                    <a:pt x="2265" y="1132"/>
                  </a:moveTo>
                  <a:lnTo>
                    <a:pt x="2265" y="11812"/>
                  </a:lnTo>
                  <a:lnTo>
                    <a:pt x="1133" y="11812"/>
                  </a:lnTo>
                  <a:lnTo>
                    <a:pt x="1133" y="1132"/>
                  </a:lnTo>
                  <a:close/>
                  <a:moveTo>
                    <a:pt x="565" y="0"/>
                  </a:moveTo>
                  <a:cubicBezTo>
                    <a:pt x="254" y="0"/>
                    <a:pt x="0" y="251"/>
                    <a:pt x="0" y="565"/>
                  </a:cubicBezTo>
                  <a:lnTo>
                    <a:pt x="0" y="12380"/>
                  </a:lnTo>
                  <a:cubicBezTo>
                    <a:pt x="0" y="12691"/>
                    <a:pt x="254" y="12945"/>
                    <a:pt x="565" y="12945"/>
                  </a:cubicBezTo>
                  <a:lnTo>
                    <a:pt x="2829" y="12945"/>
                  </a:lnTo>
                  <a:cubicBezTo>
                    <a:pt x="3144" y="12945"/>
                    <a:pt x="3397" y="12691"/>
                    <a:pt x="3397" y="12380"/>
                  </a:cubicBezTo>
                  <a:lnTo>
                    <a:pt x="3397" y="565"/>
                  </a:lnTo>
                  <a:cubicBezTo>
                    <a:pt x="3397" y="251"/>
                    <a:pt x="3144" y="0"/>
                    <a:pt x="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102;p17">
              <a:extLst>
                <a:ext uri="{FF2B5EF4-FFF2-40B4-BE49-F238E27FC236}">
                  <a16:creationId xmlns:a16="http://schemas.microsoft.com/office/drawing/2014/main" id="{4312F9C9-2A81-F55E-F48F-0464A0DA1219}"/>
                </a:ext>
              </a:extLst>
            </p:cNvPr>
            <p:cNvSpPr/>
            <p:nvPr/>
          </p:nvSpPr>
          <p:spPr>
            <a:xfrm>
              <a:off x="3282325" y="2035675"/>
              <a:ext cx="459575" cy="454825"/>
            </a:xfrm>
            <a:custGeom>
              <a:avLst/>
              <a:gdLst/>
              <a:ahLst/>
              <a:cxnLst/>
              <a:rect l="l" t="t" r="r" b="b"/>
              <a:pathLst>
                <a:path w="18383" h="18193" extrusionOk="0">
                  <a:moveTo>
                    <a:pt x="568" y="0"/>
                  </a:moveTo>
                  <a:cubicBezTo>
                    <a:pt x="254" y="0"/>
                    <a:pt x="1" y="251"/>
                    <a:pt x="1" y="565"/>
                  </a:cubicBezTo>
                  <a:lnTo>
                    <a:pt x="1" y="17625"/>
                  </a:lnTo>
                  <a:cubicBezTo>
                    <a:pt x="1" y="17939"/>
                    <a:pt x="254" y="18192"/>
                    <a:pt x="568" y="18192"/>
                  </a:cubicBezTo>
                  <a:lnTo>
                    <a:pt x="17815" y="18192"/>
                  </a:lnTo>
                  <a:cubicBezTo>
                    <a:pt x="18129" y="18192"/>
                    <a:pt x="18383" y="17939"/>
                    <a:pt x="18383" y="17625"/>
                  </a:cubicBezTo>
                  <a:cubicBezTo>
                    <a:pt x="18383" y="17311"/>
                    <a:pt x="18129" y="17060"/>
                    <a:pt x="17815" y="17060"/>
                  </a:cubicBezTo>
                  <a:lnTo>
                    <a:pt x="1133" y="17060"/>
                  </a:lnTo>
                  <a:lnTo>
                    <a:pt x="1133" y="565"/>
                  </a:lnTo>
                  <a:cubicBezTo>
                    <a:pt x="1133" y="251"/>
                    <a:pt x="879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aphicFrame>
        <p:nvGraphicFramePr>
          <p:cNvPr id="96" name="Diagrama 95">
            <a:extLst>
              <a:ext uri="{FF2B5EF4-FFF2-40B4-BE49-F238E27FC236}">
                <a16:creationId xmlns:a16="http://schemas.microsoft.com/office/drawing/2014/main" id="{256A3387-329C-D50A-1AAD-58FC8CC9E4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413589"/>
              </p:ext>
            </p:extLst>
          </p:nvPr>
        </p:nvGraphicFramePr>
        <p:xfrm>
          <a:off x="2078978" y="5596845"/>
          <a:ext cx="8034043" cy="95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4472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379800"/>
            <a:ext cx="9499369" cy="607156"/>
          </a:xfrm>
        </p:spPr>
        <p:txBody>
          <a:bodyPr>
            <a:noAutofit/>
          </a:bodyPr>
          <a:lstStyle/>
          <a:p>
            <a:r>
              <a:rPr lang="es-MX" sz="3200" b="1" dirty="0">
                <a:latin typeface="Fira Sans Extra Condensed" panose="020B0503050000020004" pitchFamily="34" charset="0"/>
              </a:rPr>
              <a:t>Criterios para presentar Información Contable con Estándares de Calidad</a:t>
            </a:r>
            <a:endParaRPr lang="es-CO" sz="3200" b="1" dirty="0">
              <a:latin typeface="Fira Sans Extra Condensed" panose="020B0503050000020004" pitchFamily="34" charset="0"/>
            </a:endParaRPr>
          </a:p>
        </p:txBody>
      </p:sp>
      <p:sp>
        <p:nvSpPr>
          <p:cNvPr id="84" name="Google Shape;586;p35">
            <a:extLst>
              <a:ext uri="{FF2B5EF4-FFF2-40B4-BE49-F238E27FC236}">
                <a16:creationId xmlns:a16="http://schemas.microsoft.com/office/drawing/2014/main" id="{FBBA5EF3-D72F-0CEA-EADA-5BF96DCD3F99}"/>
              </a:ext>
            </a:extLst>
          </p:cNvPr>
          <p:cNvSpPr/>
          <p:nvPr/>
        </p:nvSpPr>
        <p:spPr>
          <a:xfrm>
            <a:off x="2679731" y="2917400"/>
            <a:ext cx="6159600" cy="2560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3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ira Sans Extra Condensed" panose="020B0503050000020004" pitchFamily="34" charset="0"/>
            </a:endParaRPr>
          </a:p>
        </p:txBody>
      </p:sp>
      <p:grpSp>
        <p:nvGrpSpPr>
          <p:cNvPr id="85" name="Google Shape;588;p35">
            <a:extLst>
              <a:ext uri="{FF2B5EF4-FFF2-40B4-BE49-F238E27FC236}">
                <a16:creationId xmlns:a16="http://schemas.microsoft.com/office/drawing/2014/main" id="{4A5F3C23-454F-120C-68C7-1BBD79504D7C}"/>
              </a:ext>
            </a:extLst>
          </p:cNvPr>
          <p:cNvGrpSpPr/>
          <p:nvPr/>
        </p:nvGrpSpPr>
        <p:grpSpPr>
          <a:xfrm>
            <a:off x="1597620" y="3635738"/>
            <a:ext cx="2164200" cy="1124100"/>
            <a:chOff x="410039" y="2286638"/>
            <a:chExt cx="2164200" cy="1124100"/>
          </a:xfrm>
        </p:grpSpPr>
        <p:sp>
          <p:nvSpPr>
            <p:cNvPr id="99" name="Google Shape;589;p35">
              <a:extLst>
                <a:ext uri="{FF2B5EF4-FFF2-40B4-BE49-F238E27FC236}">
                  <a16:creationId xmlns:a16="http://schemas.microsoft.com/office/drawing/2014/main" id="{B352468B-ABCF-65FF-691B-E751CE731075}"/>
                </a:ext>
              </a:extLst>
            </p:cNvPr>
            <p:cNvSpPr/>
            <p:nvPr/>
          </p:nvSpPr>
          <p:spPr>
            <a:xfrm>
              <a:off x="410039" y="2286638"/>
              <a:ext cx="2164200" cy="1124100"/>
            </a:xfrm>
            <a:prstGeom prst="roundRect">
              <a:avLst>
                <a:gd name="adj" fmla="val 16667"/>
              </a:avLst>
            </a:prstGeom>
            <a:solidFill>
              <a:srgbClr val="549E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  <a:latin typeface="Fira Sans Extra Condensed" panose="020B0503050000020004" pitchFamily="34" charset="0"/>
              </a:endParaRPr>
            </a:p>
          </p:txBody>
        </p:sp>
        <p:sp>
          <p:nvSpPr>
            <p:cNvPr id="100" name="Google Shape;590;p35">
              <a:extLst>
                <a:ext uri="{FF2B5EF4-FFF2-40B4-BE49-F238E27FC236}">
                  <a16:creationId xmlns:a16="http://schemas.microsoft.com/office/drawing/2014/main" id="{22E08DF4-1648-6463-C1F8-78AAD26B276C}"/>
                </a:ext>
              </a:extLst>
            </p:cNvPr>
            <p:cNvSpPr txBox="1"/>
            <p:nvPr/>
          </p:nvSpPr>
          <p:spPr>
            <a:xfrm>
              <a:off x="621239" y="2374150"/>
              <a:ext cx="1741800" cy="9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Fira Sans Extra Condensed" panose="020B0503050000020004" pitchFamily="34" charset="0"/>
                </a:rPr>
                <a:t>Capacitación continua</a:t>
              </a:r>
            </a:p>
          </p:txBody>
        </p:sp>
      </p:grpSp>
      <p:grpSp>
        <p:nvGrpSpPr>
          <p:cNvPr id="86" name="Google Shape;591;p35">
            <a:extLst>
              <a:ext uri="{FF2B5EF4-FFF2-40B4-BE49-F238E27FC236}">
                <a16:creationId xmlns:a16="http://schemas.microsoft.com/office/drawing/2014/main" id="{26606ECA-2C16-4567-CB24-62DC29916C96}"/>
              </a:ext>
            </a:extLst>
          </p:cNvPr>
          <p:cNvGrpSpPr/>
          <p:nvPr/>
        </p:nvGrpSpPr>
        <p:grpSpPr>
          <a:xfrm>
            <a:off x="4677470" y="2355350"/>
            <a:ext cx="2164200" cy="1124100"/>
            <a:chOff x="3489889" y="1006250"/>
            <a:chExt cx="2164200" cy="1124100"/>
          </a:xfrm>
        </p:grpSpPr>
        <p:sp>
          <p:nvSpPr>
            <p:cNvPr id="97" name="Google Shape;592;p35">
              <a:extLst>
                <a:ext uri="{FF2B5EF4-FFF2-40B4-BE49-F238E27FC236}">
                  <a16:creationId xmlns:a16="http://schemas.microsoft.com/office/drawing/2014/main" id="{67BC7FAB-AFF2-5EAF-ADD9-8309CBB4AA3E}"/>
                </a:ext>
              </a:extLst>
            </p:cNvPr>
            <p:cNvSpPr/>
            <p:nvPr/>
          </p:nvSpPr>
          <p:spPr>
            <a:xfrm>
              <a:off x="3489889" y="1006250"/>
              <a:ext cx="2164200" cy="1124100"/>
            </a:xfrm>
            <a:prstGeom prst="roundRect">
              <a:avLst>
                <a:gd name="adj" fmla="val 16667"/>
              </a:avLst>
            </a:prstGeom>
            <a:solidFill>
              <a:srgbClr val="418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  <a:latin typeface="Fira Sans Extra Condensed" panose="020B0503050000020004" pitchFamily="34" charset="0"/>
              </a:endParaRPr>
            </a:p>
          </p:txBody>
        </p:sp>
        <p:sp>
          <p:nvSpPr>
            <p:cNvPr id="98" name="Google Shape;593;p35">
              <a:extLst>
                <a:ext uri="{FF2B5EF4-FFF2-40B4-BE49-F238E27FC236}">
                  <a16:creationId xmlns:a16="http://schemas.microsoft.com/office/drawing/2014/main" id="{2C159525-DDED-2399-06FB-0FBAA20C9D1E}"/>
                </a:ext>
              </a:extLst>
            </p:cNvPr>
            <p:cNvSpPr txBox="1"/>
            <p:nvPr/>
          </p:nvSpPr>
          <p:spPr>
            <a:xfrm>
              <a:off x="3701089" y="1093700"/>
              <a:ext cx="1741800" cy="9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Fira Sans Extra Condensed" panose="020B0503050000020004" pitchFamily="34" charset="0"/>
                </a:rPr>
                <a:t>Cumplimiento de normas y estándares</a:t>
              </a:r>
            </a:p>
          </p:txBody>
        </p:sp>
      </p:grpSp>
      <p:grpSp>
        <p:nvGrpSpPr>
          <p:cNvPr id="87" name="Google Shape;594;p35">
            <a:extLst>
              <a:ext uri="{FF2B5EF4-FFF2-40B4-BE49-F238E27FC236}">
                <a16:creationId xmlns:a16="http://schemas.microsoft.com/office/drawing/2014/main" id="{A164B034-864A-CDEA-D682-0CD50543C7B5}"/>
              </a:ext>
            </a:extLst>
          </p:cNvPr>
          <p:cNvGrpSpPr/>
          <p:nvPr/>
        </p:nvGrpSpPr>
        <p:grpSpPr>
          <a:xfrm>
            <a:off x="7757320" y="3635738"/>
            <a:ext cx="2164200" cy="1124100"/>
            <a:chOff x="6569739" y="2286638"/>
            <a:chExt cx="2164200" cy="1124100"/>
          </a:xfrm>
        </p:grpSpPr>
        <p:sp>
          <p:nvSpPr>
            <p:cNvPr id="95" name="Google Shape;595;p35">
              <a:extLst>
                <a:ext uri="{FF2B5EF4-FFF2-40B4-BE49-F238E27FC236}">
                  <a16:creationId xmlns:a16="http://schemas.microsoft.com/office/drawing/2014/main" id="{EB352ABE-5363-0A3F-DC12-A356704876AA}"/>
                </a:ext>
              </a:extLst>
            </p:cNvPr>
            <p:cNvSpPr/>
            <p:nvPr/>
          </p:nvSpPr>
          <p:spPr>
            <a:xfrm>
              <a:off x="6569739" y="2286638"/>
              <a:ext cx="2164200" cy="1124100"/>
            </a:xfrm>
            <a:prstGeom prst="roundRect">
              <a:avLst>
                <a:gd name="adj" fmla="val 16667"/>
              </a:avLst>
            </a:prstGeom>
            <a:solidFill>
              <a:srgbClr val="009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  <a:latin typeface="Fira Sans Extra Condensed" panose="020B0503050000020004" pitchFamily="34" charset="0"/>
              </a:endParaRPr>
            </a:p>
          </p:txBody>
        </p:sp>
        <p:sp>
          <p:nvSpPr>
            <p:cNvPr id="96" name="Google Shape;596;p35">
              <a:extLst>
                <a:ext uri="{FF2B5EF4-FFF2-40B4-BE49-F238E27FC236}">
                  <a16:creationId xmlns:a16="http://schemas.microsoft.com/office/drawing/2014/main" id="{3A788E85-BE27-AA4F-EA5C-405FDC0F1B0E}"/>
                </a:ext>
              </a:extLst>
            </p:cNvPr>
            <p:cNvSpPr txBox="1"/>
            <p:nvPr/>
          </p:nvSpPr>
          <p:spPr>
            <a:xfrm>
              <a:off x="6780939" y="2374013"/>
              <a:ext cx="1741800" cy="9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Fira Sans Extra Condensed" panose="020B0503050000020004" pitchFamily="34" charset="0"/>
                </a:rPr>
                <a:t>Documentación completa y detallada</a:t>
              </a:r>
            </a:p>
          </p:txBody>
        </p:sp>
      </p:grpSp>
      <p:grpSp>
        <p:nvGrpSpPr>
          <p:cNvPr id="88" name="Google Shape;597;p35">
            <a:extLst>
              <a:ext uri="{FF2B5EF4-FFF2-40B4-BE49-F238E27FC236}">
                <a16:creationId xmlns:a16="http://schemas.microsoft.com/office/drawing/2014/main" id="{2F3994AA-9B69-6FEF-CC6F-2CE43EF3CBFA}"/>
              </a:ext>
            </a:extLst>
          </p:cNvPr>
          <p:cNvGrpSpPr/>
          <p:nvPr/>
        </p:nvGrpSpPr>
        <p:grpSpPr>
          <a:xfrm>
            <a:off x="3189120" y="4916125"/>
            <a:ext cx="2164200" cy="1124100"/>
            <a:chOff x="2001539" y="3567025"/>
            <a:chExt cx="2164200" cy="1124100"/>
          </a:xfrm>
        </p:grpSpPr>
        <p:sp>
          <p:nvSpPr>
            <p:cNvPr id="93" name="Google Shape;598;p35">
              <a:extLst>
                <a:ext uri="{FF2B5EF4-FFF2-40B4-BE49-F238E27FC236}">
                  <a16:creationId xmlns:a16="http://schemas.microsoft.com/office/drawing/2014/main" id="{1306B8F4-7949-AF4F-2845-816E0E2F937F}"/>
                </a:ext>
              </a:extLst>
            </p:cNvPr>
            <p:cNvSpPr/>
            <p:nvPr/>
          </p:nvSpPr>
          <p:spPr>
            <a:xfrm>
              <a:off x="2001539" y="3567025"/>
              <a:ext cx="2164200" cy="11241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  <a:latin typeface="Fira Sans Extra Condensed" panose="020B0503050000020004" pitchFamily="34" charset="0"/>
              </a:endParaRPr>
            </a:p>
          </p:txBody>
        </p:sp>
        <p:sp>
          <p:nvSpPr>
            <p:cNvPr id="94" name="Google Shape;599;p35">
              <a:extLst>
                <a:ext uri="{FF2B5EF4-FFF2-40B4-BE49-F238E27FC236}">
                  <a16:creationId xmlns:a16="http://schemas.microsoft.com/office/drawing/2014/main" id="{9851AECB-CD1D-320A-6627-433DA6BC10CD}"/>
                </a:ext>
              </a:extLst>
            </p:cNvPr>
            <p:cNvSpPr txBox="1"/>
            <p:nvPr/>
          </p:nvSpPr>
          <p:spPr>
            <a:xfrm>
              <a:off x="2212739" y="3654475"/>
              <a:ext cx="1741800" cy="9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Fira Sans Extra Condensed" panose="020B0503050000020004" pitchFamily="34" charset="0"/>
                </a:rPr>
                <a:t>Instancias de control interno</a:t>
              </a:r>
            </a:p>
          </p:txBody>
        </p:sp>
      </p:grpSp>
      <p:grpSp>
        <p:nvGrpSpPr>
          <p:cNvPr id="89" name="Google Shape;600;p35">
            <a:extLst>
              <a:ext uri="{FF2B5EF4-FFF2-40B4-BE49-F238E27FC236}">
                <a16:creationId xmlns:a16="http://schemas.microsoft.com/office/drawing/2014/main" id="{6683FA50-06F3-BE0E-A00B-A3A2A03F303B}"/>
              </a:ext>
            </a:extLst>
          </p:cNvPr>
          <p:cNvGrpSpPr/>
          <p:nvPr/>
        </p:nvGrpSpPr>
        <p:grpSpPr>
          <a:xfrm>
            <a:off x="6268970" y="4916125"/>
            <a:ext cx="2164200" cy="1124100"/>
            <a:chOff x="5081389" y="3567025"/>
            <a:chExt cx="2164200" cy="1124100"/>
          </a:xfrm>
        </p:grpSpPr>
        <p:sp>
          <p:nvSpPr>
            <p:cNvPr id="91" name="Google Shape;601;p35">
              <a:extLst>
                <a:ext uri="{FF2B5EF4-FFF2-40B4-BE49-F238E27FC236}">
                  <a16:creationId xmlns:a16="http://schemas.microsoft.com/office/drawing/2014/main" id="{6DF3061B-546C-372C-0F97-716A8A783B8F}"/>
                </a:ext>
              </a:extLst>
            </p:cNvPr>
            <p:cNvSpPr/>
            <p:nvPr/>
          </p:nvSpPr>
          <p:spPr>
            <a:xfrm>
              <a:off x="5081389" y="3567025"/>
              <a:ext cx="2164200" cy="1124100"/>
            </a:xfrm>
            <a:prstGeom prst="roundRect">
              <a:avLst>
                <a:gd name="adj" fmla="val 16667"/>
              </a:avLst>
            </a:prstGeom>
            <a:solidFill>
              <a:srgbClr val="096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5000"/>
                  </a:schemeClr>
                </a:solidFill>
                <a:latin typeface="Fira Sans Extra Condensed" panose="020B0503050000020004" pitchFamily="34" charset="0"/>
              </a:endParaRPr>
            </a:p>
          </p:txBody>
        </p:sp>
        <p:sp>
          <p:nvSpPr>
            <p:cNvPr id="92" name="Google Shape;602;p35">
              <a:extLst>
                <a:ext uri="{FF2B5EF4-FFF2-40B4-BE49-F238E27FC236}">
                  <a16:creationId xmlns:a16="http://schemas.microsoft.com/office/drawing/2014/main" id="{C013C400-A084-2B71-ACEB-8F753AB8AF93}"/>
                </a:ext>
              </a:extLst>
            </p:cNvPr>
            <p:cNvSpPr txBox="1"/>
            <p:nvPr/>
          </p:nvSpPr>
          <p:spPr>
            <a:xfrm>
              <a:off x="5292589" y="3654475"/>
              <a:ext cx="1741800" cy="94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s-ES" sz="1600" dirty="0">
                  <a:solidFill>
                    <a:schemeClr val="bg1">
                      <a:lumMod val="95000"/>
                    </a:schemeClr>
                  </a:solidFill>
                  <a:latin typeface="Fira Sans Extra Condensed" panose="020B0503050000020004" pitchFamily="34" charset="0"/>
                </a:rPr>
                <a:t>Aplicación uniforme de políticas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04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86DCD1-0C41-45B7-9966-089276B280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164</Words>
  <Application>Microsoft Office PowerPoint</Application>
  <PresentationFormat>Panorámica</PresentationFormat>
  <Paragraphs>32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Fira Sans Extra Condensed</vt:lpstr>
      <vt:lpstr>Fira Sans Extra Condensed Medium</vt:lpstr>
      <vt:lpstr>Verdana</vt:lpstr>
      <vt:lpstr>Tema de Office</vt:lpstr>
      <vt:lpstr>Presentación de PowerPoint</vt:lpstr>
      <vt:lpstr>Presentación de PowerPoint</vt:lpstr>
      <vt:lpstr>Evaluación y seguimiento de los resultados de Políticas Fiscales y Presupuestales</vt:lpstr>
      <vt:lpstr>Armonización del Presupuesto y  la Contabilidad</vt:lpstr>
      <vt:lpstr>Criterios para presentar Información Contable con Estándares de Calidad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Paula Cristina Díaz Cruz</cp:lastModifiedBy>
  <cp:revision>24</cp:revision>
  <dcterms:created xsi:type="dcterms:W3CDTF">2021-08-27T14:03:23Z</dcterms:created>
  <dcterms:modified xsi:type="dcterms:W3CDTF">2024-09-02T16:53:14Z</dcterms:modified>
</cp:coreProperties>
</file>