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7" r:id="rId4"/>
    <p:sldId id="259" r:id="rId5"/>
    <p:sldId id="260" r:id="rId6"/>
    <p:sldId id="261" r:id="rId7"/>
    <p:sldId id="297" r:id="rId8"/>
    <p:sldId id="296" r:id="rId9"/>
    <p:sldId id="262" r:id="rId10"/>
    <p:sldId id="264" r:id="rId11"/>
  </p:sldIdLst>
  <p:sldSz cx="18288000" cy="10287000"/>
  <p:notesSz cx="6858000" cy="9144000"/>
  <p:embeddedFontLst>
    <p:embeddedFont>
      <p:font typeface="DejaVu Sans Bold" panose="020B0604020202020204" charset="0"/>
      <p:regular r:id="rId13"/>
      <p:bold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36"/>
    <a:srgbClr val="62B754"/>
    <a:srgbClr val="972D47"/>
    <a:srgbClr val="096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573F-5B1C-426A-BC96-5194F559BDE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37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573F-5B1C-426A-BC96-5194F559BDE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1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1" y="2965622"/>
            <a:ext cx="8359850" cy="541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53817" y="1321665"/>
            <a:ext cx="6746340" cy="7062852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321665"/>
            <a:ext cx="8359850" cy="1214367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067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896" y="2006815"/>
            <a:ext cx="5295290" cy="4832498"/>
          </a:xfrm>
        </p:spPr>
        <p:txBody>
          <a:bodyPr>
            <a:normAutofit/>
          </a:bodyPr>
          <a:lstStyle>
            <a:lvl1pPr>
              <a:defRPr sz="6000" b="0">
                <a:solidFill>
                  <a:srgbClr val="41858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7754" y="1641548"/>
            <a:ext cx="9725540" cy="5765391"/>
          </a:xfrm>
          <a:ln w="38100">
            <a:solidFill>
              <a:srgbClr val="549E72"/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65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8" y="1001"/>
            <a:ext cx="18284445" cy="10284999"/>
          </a:xfrm>
          <a:custGeom>
            <a:avLst/>
            <a:gdLst/>
            <a:ahLst/>
            <a:cxnLst/>
            <a:rect l="l" t="t" r="r" b="b"/>
            <a:pathLst>
              <a:path w="18284445" h="10284999">
                <a:moveTo>
                  <a:pt x="0" y="0"/>
                </a:moveTo>
                <a:lnTo>
                  <a:pt x="18284444" y="0"/>
                </a:lnTo>
                <a:lnTo>
                  <a:pt x="18284444" y="10284999"/>
                </a:lnTo>
                <a:lnTo>
                  <a:pt x="0" y="10284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4" name="TextBox 4"/>
          <p:cNvSpPr txBox="1"/>
          <p:nvPr/>
        </p:nvSpPr>
        <p:spPr>
          <a:xfrm>
            <a:off x="14319945" y="7374776"/>
            <a:ext cx="3520441" cy="321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3">
                <a:solidFill>
                  <a:srgbClr val="31656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Secretario General Superintendencia de Industria y Comercio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9944" y="6309884"/>
            <a:ext cx="4640581" cy="104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5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Diego Romero Rivera</a:t>
            </a:r>
          </a:p>
          <a:p>
            <a:pPr algn="l">
              <a:lnSpc>
                <a:spcPts val="3888"/>
              </a:lnSpc>
            </a:pPr>
            <a:endParaRPr lang="en-US" sz="3600" spc="5">
              <a:solidFill>
                <a:srgbClr val="548235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6" name="Freeform 6" descr="Una persona con un traje de color negro con letras blancas  Descripción generada automáticamente con confianza media"/>
          <p:cNvSpPr/>
          <p:nvPr/>
        </p:nvSpPr>
        <p:spPr>
          <a:xfrm>
            <a:off x="14388525" y="1312484"/>
            <a:ext cx="3177541" cy="4757022"/>
          </a:xfrm>
          <a:custGeom>
            <a:avLst/>
            <a:gdLst/>
            <a:ahLst/>
            <a:cxnLst/>
            <a:rect l="l" t="t" r="r" b="b"/>
            <a:pathLst>
              <a:path w="3177541" h="4757022">
                <a:moveTo>
                  <a:pt x="0" y="0"/>
                </a:moveTo>
                <a:lnTo>
                  <a:pt x="3177541" y="0"/>
                </a:lnTo>
                <a:lnTo>
                  <a:pt x="3177541" y="4757022"/>
                </a:lnTo>
                <a:lnTo>
                  <a:pt x="0" y="4757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 rot="5396819">
            <a:off x="8877452" y="5143500"/>
            <a:ext cx="10296529" cy="0"/>
          </a:xfrm>
          <a:prstGeom prst="line">
            <a:avLst/>
          </a:prstGeom>
          <a:ln w="9525" cap="rnd">
            <a:solidFill>
              <a:srgbClr val="70AD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4319945" y="8662942"/>
            <a:ext cx="3520441" cy="1190715"/>
          </a:xfrm>
          <a:custGeom>
            <a:avLst/>
            <a:gdLst/>
            <a:ahLst/>
            <a:cxnLst/>
            <a:rect l="l" t="t" r="r" b="b"/>
            <a:pathLst>
              <a:path w="3520441" h="1190715">
                <a:moveTo>
                  <a:pt x="0" y="0"/>
                </a:moveTo>
                <a:lnTo>
                  <a:pt x="3520441" y="0"/>
                </a:lnTo>
                <a:lnTo>
                  <a:pt x="3520441" y="1190716"/>
                </a:lnTo>
                <a:lnTo>
                  <a:pt x="0" y="1190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245" t="-41912" r="-4850" b="-55432"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4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1505946" y="2601530"/>
            <a:ext cx="15145946" cy="174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2"/>
              </a:lnSpc>
            </a:pPr>
            <a:r>
              <a:rPr lang="en-US" sz="3582" spc="5">
                <a:solidFill>
                  <a:srgbClr val="38572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Experiencia de la Superintendencia de Industria y Comercio en la preparación y presentación de información financiera y no financiera para la Sostenibilidad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6637" y="5942448"/>
            <a:ext cx="16284562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spc="3">
                <a:solidFill>
                  <a:srgbClr val="31656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Secretario General Superintendencia de Industria y Comercio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6637" y="5420859"/>
            <a:ext cx="16284562" cy="50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5">
                <a:solidFill>
                  <a:srgbClr val="548235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Diego Orlando Romero Rivera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7E4AB-8587-4324-B7CA-1882DEA9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80" y="3007901"/>
            <a:ext cx="9191481" cy="47107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Proteger los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derechos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de los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consumidores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de los titulares de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datos personales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y la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libre competencia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vigilar y controlar los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reglamentos técnicos y la metrología legal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así como administrar el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Sistema Nacional de Propiedad Industrial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y ejercer las funciones </a:t>
            </a:r>
            <a:r>
              <a:rPr lang="es-MX" sz="33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jurisdiccionales</a:t>
            </a:r>
            <a:r>
              <a:rPr lang="es-MX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asignadas, con enfoque preventivo, diferencial y territorial, para contribuir al </a:t>
            </a:r>
            <a:r>
              <a:rPr lang="es-MX" sz="3300" b="1" dirty="0">
                <a:solidFill>
                  <a:srgbClr val="62B754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desarrollo de la sociedad colombiana</a:t>
            </a:r>
            <a:r>
              <a:rPr lang="es-MX" b="0" i="0" dirty="0">
                <a:solidFill>
                  <a:srgbClr val="096634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>
              <a:solidFill>
                <a:srgbClr val="0966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Marcador de posición de imagen 5" descr="Una persona sentado frente a una computadora&#10;&#10;Descripción generada automáticamente con confianza baja">
            <a:extLst>
              <a:ext uri="{FF2B5EF4-FFF2-40B4-BE49-F238E27FC236}">
                <a16:creationId xmlns:a16="http://schemas.microsoft.com/office/drawing/2014/main" id="{E00BD139-F3CA-8D4E-EB4B-2D5A36B210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14182"/>
          <a:stretch>
            <a:fillRect/>
          </a:stretch>
        </p:blipFill>
        <p:spPr>
          <a:xfrm>
            <a:off x="10453688" y="2112170"/>
            <a:ext cx="6746082" cy="7062788"/>
          </a:xfrm>
          <a:ln>
            <a:solidFill>
              <a:srgbClr val="549E72"/>
            </a:solidFill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47B022-8735-7E73-376F-24DA55082D89}"/>
              </a:ext>
            </a:extLst>
          </p:cNvPr>
          <p:cNvSpPr txBox="1">
            <a:spLocks/>
          </p:cNvSpPr>
          <p:nvPr/>
        </p:nvSpPr>
        <p:spPr>
          <a:xfrm>
            <a:off x="1351895" y="970158"/>
            <a:ext cx="8359850" cy="121436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dirty="0">
                <a:solidFill>
                  <a:srgbClr val="0966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Misión de la Superintendencia de Industria y Comercio - SIC</a:t>
            </a:r>
          </a:p>
        </p:txBody>
      </p:sp>
      <p:sp>
        <p:nvSpPr>
          <p:cNvPr id="2" name="Freeform 47">
            <a:extLst>
              <a:ext uri="{FF2B5EF4-FFF2-40B4-BE49-F238E27FC236}">
                <a16:creationId xmlns:a16="http://schemas.microsoft.com/office/drawing/2014/main" id="{9BA96B4E-4112-8F19-7262-475C801E33CC}"/>
              </a:ext>
            </a:extLst>
          </p:cNvPr>
          <p:cNvSpPr/>
          <p:nvPr/>
        </p:nvSpPr>
        <p:spPr>
          <a:xfrm>
            <a:off x="152400" y="8877300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2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63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4966856" y="1869795"/>
            <a:ext cx="7828072" cy="7828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F4F4F4"/>
              </a:solidFill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69745" y="2510777"/>
            <a:ext cx="2892123" cy="812384"/>
            <a:chOff x="0" y="0"/>
            <a:chExt cx="3856164" cy="1083178"/>
          </a:xfrm>
        </p:grpSpPr>
        <p:sp>
          <p:nvSpPr>
            <p:cNvPr id="7" name="Freeform 7"/>
            <p:cNvSpPr/>
            <p:nvPr/>
          </p:nvSpPr>
          <p:spPr>
            <a:xfrm>
              <a:off x="9525" y="10039"/>
              <a:ext cx="3837051" cy="1063181"/>
            </a:xfrm>
            <a:custGeom>
              <a:avLst/>
              <a:gdLst/>
              <a:ahLst/>
              <a:cxnLst/>
              <a:rect l="l" t="t" r="r" b="b"/>
              <a:pathLst>
                <a:path w="3837051" h="1063181">
                  <a:moveTo>
                    <a:pt x="0" y="177219"/>
                  </a:moveTo>
                  <a:cubicBezTo>
                    <a:pt x="0" y="79374"/>
                    <a:pt x="76327" y="0"/>
                    <a:pt x="170434" y="0"/>
                  </a:cubicBezTo>
                  <a:lnTo>
                    <a:pt x="3666617" y="0"/>
                  </a:lnTo>
                  <a:cubicBezTo>
                    <a:pt x="3760724" y="0"/>
                    <a:pt x="3837051" y="79374"/>
                    <a:pt x="3837051" y="177219"/>
                  </a:cubicBezTo>
                  <a:lnTo>
                    <a:pt x="3837051" y="885962"/>
                  </a:lnTo>
                  <a:cubicBezTo>
                    <a:pt x="3837051" y="983807"/>
                    <a:pt x="3760724" y="1063181"/>
                    <a:pt x="3666617" y="1063181"/>
                  </a:cubicBezTo>
                  <a:lnTo>
                    <a:pt x="170434" y="1063181"/>
                  </a:lnTo>
                  <a:cubicBezTo>
                    <a:pt x="76327" y="1063047"/>
                    <a:pt x="0" y="983807"/>
                    <a:pt x="0" y="885962"/>
                  </a:cubicBez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856101" cy="1083255"/>
            </a:xfrm>
            <a:custGeom>
              <a:avLst/>
              <a:gdLst/>
              <a:ahLst/>
              <a:cxnLst/>
              <a:rect l="l" t="t" r="r" b="b"/>
              <a:pathLst>
                <a:path w="3856101" h="1083255">
                  <a:moveTo>
                    <a:pt x="0" y="187258"/>
                  </a:moveTo>
                  <a:cubicBezTo>
                    <a:pt x="0" y="83657"/>
                    <a:pt x="80645" y="0"/>
                    <a:pt x="179959" y="0"/>
                  </a:cubicBezTo>
                  <a:lnTo>
                    <a:pt x="3676142" y="0"/>
                  </a:lnTo>
                  <a:lnTo>
                    <a:pt x="3676142" y="10039"/>
                  </a:lnTo>
                  <a:lnTo>
                    <a:pt x="3676142" y="0"/>
                  </a:lnTo>
                  <a:cubicBezTo>
                    <a:pt x="3775456" y="0"/>
                    <a:pt x="3856101" y="83657"/>
                    <a:pt x="3856101" y="187258"/>
                  </a:cubicBezTo>
                  <a:lnTo>
                    <a:pt x="3846576" y="187258"/>
                  </a:lnTo>
                  <a:lnTo>
                    <a:pt x="3856101" y="187258"/>
                  </a:lnTo>
                  <a:lnTo>
                    <a:pt x="3856101" y="896001"/>
                  </a:lnTo>
                  <a:lnTo>
                    <a:pt x="3846576" y="896001"/>
                  </a:lnTo>
                  <a:lnTo>
                    <a:pt x="3856101" y="896001"/>
                  </a:lnTo>
                  <a:cubicBezTo>
                    <a:pt x="3856101" y="999468"/>
                    <a:pt x="3775456" y="1083255"/>
                    <a:pt x="3676142" y="1083255"/>
                  </a:cubicBezTo>
                  <a:lnTo>
                    <a:pt x="3676142" y="1073220"/>
                  </a:lnTo>
                  <a:lnTo>
                    <a:pt x="3676142" y="1083255"/>
                  </a:lnTo>
                  <a:lnTo>
                    <a:pt x="179959" y="1083255"/>
                  </a:lnTo>
                  <a:lnTo>
                    <a:pt x="179959" y="1073220"/>
                  </a:lnTo>
                  <a:lnTo>
                    <a:pt x="179959" y="1083255"/>
                  </a:lnTo>
                  <a:cubicBezTo>
                    <a:pt x="80645" y="1083125"/>
                    <a:pt x="0" y="999468"/>
                    <a:pt x="0" y="896001"/>
                  </a:cubicBezTo>
                  <a:lnTo>
                    <a:pt x="0" y="187258"/>
                  </a:lnTo>
                  <a:lnTo>
                    <a:pt x="9525" y="187258"/>
                  </a:lnTo>
                  <a:lnTo>
                    <a:pt x="0" y="187258"/>
                  </a:lnTo>
                  <a:moveTo>
                    <a:pt x="19050" y="187258"/>
                  </a:moveTo>
                  <a:lnTo>
                    <a:pt x="19050" y="896001"/>
                  </a:lnTo>
                  <a:lnTo>
                    <a:pt x="9525" y="896001"/>
                  </a:lnTo>
                  <a:lnTo>
                    <a:pt x="19050" y="896001"/>
                  </a:lnTo>
                  <a:cubicBezTo>
                    <a:pt x="19050" y="988225"/>
                    <a:pt x="90932" y="1063181"/>
                    <a:pt x="179959" y="1063181"/>
                  </a:cubicBezTo>
                  <a:lnTo>
                    <a:pt x="3676142" y="1063181"/>
                  </a:lnTo>
                  <a:cubicBezTo>
                    <a:pt x="3765169" y="1063181"/>
                    <a:pt x="3837051" y="988225"/>
                    <a:pt x="3837051" y="896001"/>
                  </a:cubicBezTo>
                  <a:lnTo>
                    <a:pt x="3837051" y="187258"/>
                  </a:lnTo>
                  <a:cubicBezTo>
                    <a:pt x="3837051" y="95034"/>
                    <a:pt x="3765169" y="20078"/>
                    <a:pt x="3676142" y="20078"/>
                  </a:cubicBezTo>
                  <a:lnTo>
                    <a:pt x="179959" y="20078"/>
                  </a:lnTo>
                  <a:lnTo>
                    <a:pt x="179959" y="10039"/>
                  </a:lnTo>
                  <a:lnTo>
                    <a:pt x="179959" y="20078"/>
                  </a:lnTo>
                  <a:cubicBezTo>
                    <a:pt x="90932" y="20078"/>
                    <a:pt x="19050" y="95034"/>
                    <a:pt x="19050" y="187258"/>
                  </a:cubicBezTo>
                  <a:close/>
                </a:path>
              </a:pathLst>
            </a:custGeom>
            <a:solidFill>
              <a:srgbClr val="2E75B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11828" y="3839714"/>
            <a:ext cx="3270165" cy="853966"/>
            <a:chOff x="0" y="0"/>
            <a:chExt cx="4360220" cy="1138622"/>
          </a:xfrm>
        </p:grpSpPr>
        <p:sp>
          <p:nvSpPr>
            <p:cNvPr id="10" name="Freeform 10"/>
            <p:cNvSpPr/>
            <p:nvPr/>
          </p:nvSpPr>
          <p:spPr>
            <a:xfrm>
              <a:off x="9525" y="9525"/>
              <a:ext cx="4341241" cy="1119632"/>
            </a:xfrm>
            <a:custGeom>
              <a:avLst/>
              <a:gdLst/>
              <a:ahLst/>
              <a:cxnLst/>
              <a:rect l="l" t="t" r="r" b="b"/>
              <a:pathLst>
                <a:path w="4341241" h="1119632">
                  <a:moveTo>
                    <a:pt x="0" y="186563"/>
                  </a:moveTo>
                  <a:cubicBezTo>
                    <a:pt x="0" y="83566"/>
                    <a:pt x="84582" y="0"/>
                    <a:pt x="188976" y="0"/>
                  </a:cubicBezTo>
                  <a:lnTo>
                    <a:pt x="4152265" y="0"/>
                  </a:lnTo>
                  <a:cubicBezTo>
                    <a:pt x="4256659" y="0"/>
                    <a:pt x="4341241" y="83566"/>
                    <a:pt x="4341241" y="186563"/>
                  </a:cubicBezTo>
                  <a:lnTo>
                    <a:pt x="4341241" y="932942"/>
                  </a:lnTo>
                  <a:cubicBezTo>
                    <a:pt x="4341241" y="1035939"/>
                    <a:pt x="4256659" y="1119505"/>
                    <a:pt x="4152265" y="1119505"/>
                  </a:cubicBezTo>
                  <a:lnTo>
                    <a:pt x="188976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360291" cy="1138682"/>
            </a:xfrm>
            <a:custGeom>
              <a:avLst/>
              <a:gdLst/>
              <a:ahLst/>
              <a:cxnLst/>
              <a:rect l="l" t="t" r="r" b="b"/>
              <a:pathLst>
                <a:path w="4360291" h="1138682">
                  <a:moveTo>
                    <a:pt x="0" y="196088"/>
                  </a:moveTo>
                  <a:cubicBezTo>
                    <a:pt x="0" y="87757"/>
                    <a:pt x="89027" y="0"/>
                    <a:pt x="198501" y="0"/>
                  </a:cubicBezTo>
                  <a:lnTo>
                    <a:pt x="4161790" y="0"/>
                  </a:lnTo>
                  <a:lnTo>
                    <a:pt x="4161790" y="9525"/>
                  </a:lnTo>
                  <a:lnTo>
                    <a:pt x="4161790" y="0"/>
                  </a:lnTo>
                  <a:cubicBezTo>
                    <a:pt x="4271264" y="0"/>
                    <a:pt x="4360291" y="87757"/>
                    <a:pt x="4360291" y="196088"/>
                  </a:cubicBezTo>
                  <a:lnTo>
                    <a:pt x="4350766" y="196088"/>
                  </a:lnTo>
                  <a:lnTo>
                    <a:pt x="4360291" y="196088"/>
                  </a:lnTo>
                  <a:lnTo>
                    <a:pt x="4360291" y="942467"/>
                  </a:lnTo>
                  <a:lnTo>
                    <a:pt x="4350766" y="942467"/>
                  </a:lnTo>
                  <a:lnTo>
                    <a:pt x="4360291" y="942467"/>
                  </a:lnTo>
                  <a:cubicBezTo>
                    <a:pt x="4360291" y="1050925"/>
                    <a:pt x="4271264" y="1138555"/>
                    <a:pt x="4161790" y="1138555"/>
                  </a:cubicBezTo>
                  <a:lnTo>
                    <a:pt x="4161790" y="1129030"/>
                  </a:lnTo>
                  <a:lnTo>
                    <a:pt x="4161790" y="1138555"/>
                  </a:lnTo>
                  <a:lnTo>
                    <a:pt x="198501" y="1138555"/>
                  </a:lnTo>
                  <a:lnTo>
                    <a:pt x="198501" y="1129030"/>
                  </a:lnTo>
                  <a:lnTo>
                    <a:pt x="198501" y="1138555"/>
                  </a:lnTo>
                  <a:cubicBezTo>
                    <a:pt x="89027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314" y="1119505"/>
                    <a:pt x="198501" y="1119505"/>
                  </a:cubicBezTo>
                  <a:lnTo>
                    <a:pt x="4161790" y="1119505"/>
                  </a:lnTo>
                  <a:cubicBezTo>
                    <a:pt x="4260977" y="1119505"/>
                    <a:pt x="4341241" y="1040130"/>
                    <a:pt x="4341241" y="942467"/>
                  </a:cubicBezTo>
                  <a:lnTo>
                    <a:pt x="4341241" y="196088"/>
                  </a:lnTo>
                  <a:cubicBezTo>
                    <a:pt x="4341241" y="98425"/>
                    <a:pt x="4260977" y="19050"/>
                    <a:pt x="4161790" y="19050"/>
                  </a:cubicBezTo>
                  <a:lnTo>
                    <a:pt x="198501" y="19050"/>
                  </a:lnTo>
                  <a:lnTo>
                    <a:pt x="198501" y="9525"/>
                  </a:lnTo>
                  <a:lnTo>
                    <a:pt x="198501" y="19050"/>
                  </a:lnTo>
                  <a:cubicBezTo>
                    <a:pt x="99314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2E75B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25954" y="5192775"/>
            <a:ext cx="2734628" cy="853966"/>
            <a:chOff x="0" y="0"/>
            <a:chExt cx="3646170" cy="1138622"/>
          </a:xfrm>
        </p:grpSpPr>
        <p:sp>
          <p:nvSpPr>
            <p:cNvPr id="13" name="Freeform 13"/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2F559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2E75B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547178" y="6503681"/>
            <a:ext cx="2734628" cy="853966"/>
            <a:chOff x="0" y="0"/>
            <a:chExt cx="3646170" cy="1138622"/>
          </a:xfrm>
        </p:grpSpPr>
        <p:sp>
          <p:nvSpPr>
            <p:cNvPr id="25" name="Freeform 25"/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72676" y="7816852"/>
            <a:ext cx="2734628" cy="853966"/>
            <a:chOff x="0" y="0"/>
            <a:chExt cx="3646170" cy="1138622"/>
          </a:xfrm>
        </p:grpSpPr>
        <p:sp>
          <p:nvSpPr>
            <p:cNvPr id="31" name="Freeform 31"/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75339" y="8918328"/>
            <a:ext cx="2734628" cy="853966"/>
            <a:chOff x="0" y="0"/>
            <a:chExt cx="3646170" cy="1138622"/>
          </a:xfrm>
        </p:grpSpPr>
        <p:sp>
          <p:nvSpPr>
            <p:cNvPr id="37" name="Freeform 37"/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2" name="Freeform 42" descr="Dibujo con letras blancas  Descripción generada automáticamente con confianza media"/>
          <p:cNvSpPr/>
          <p:nvPr/>
        </p:nvSpPr>
        <p:spPr>
          <a:xfrm>
            <a:off x="15366892" y="2393139"/>
            <a:ext cx="1568609" cy="1363346"/>
          </a:xfrm>
          <a:custGeom>
            <a:avLst/>
            <a:gdLst/>
            <a:ahLst/>
            <a:cxnLst/>
            <a:rect l="l" t="t" r="r" b="b"/>
            <a:pathLst>
              <a:path w="1115699" h="1035529">
                <a:moveTo>
                  <a:pt x="0" y="0"/>
                </a:moveTo>
                <a:lnTo>
                  <a:pt x="1115699" y="0"/>
                </a:lnTo>
                <a:lnTo>
                  <a:pt x="1115699" y="1035529"/>
                </a:lnTo>
                <a:lnTo>
                  <a:pt x="0" y="103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4" name="Freeform 44" descr="MODELO ISO 26000 – PME"/>
          <p:cNvSpPr/>
          <p:nvPr/>
        </p:nvSpPr>
        <p:spPr>
          <a:xfrm>
            <a:off x="15338787" y="4060546"/>
            <a:ext cx="1600880" cy="1499115"/>
          </a:xfrm>
          <a:custGeom>
            <a:avLst/>
            <a:gdLst/>
            <a:ahLst/>
            <a:cxnLst/>
            <a:rect l="l" t="t" r="r" b="b"/>
            <a:pathLst>
              <a:path w="1138652" h="1138652">
                <a:moveTo>
                  <a:pt x="0" y="0"/>
                </a:moveTo>
                <a:lnTo>
                  <a:pt x="1138652" y="0"/>
                </a:lnTo>
                <a:lnTo>
                  <a:pt x="1138652" y="1138652"/>
                </a:lnTo>
                <a:lnTo>
                  <a:pt x="0" y="1138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5" name="Freeform 45" descr="Los Objetivos de Desarrollo Sostenible (ODS) y la salud global - ISGLOBAL"/>
          <p:cNvSpPr/>
          <p:nvPr/>
        </p:nvSpPr>
        <p:spPr>
          <a:xfrm>
            <a:off x="15301232" y="5891286"/>
            <a:ext cx="1665479" cy="1386796"/>
          </a:xfrm>
          <a:custGeom>
            <a:avLst/>
            <a:gdLst/>
            <a:ahLst/>
            <a:cxnLst/>
            <a:rect l="l" t="t" r="r" b="b"/>
            <a:pathLst>
              <a:path w="1184599" h="1053340">
                <a:moveTo>
                  <a:pt x="0" y="0"/>
                </a:moveTo>
                <a:lnTo>
                  <a:pt x="1184599" y="0"/>
                </a:lnTo>
                <a:lnTo>
                  <a:pt x="1184599" y="1053341"/>
                </a:lnTo>
                <a:lnTo>
                  <a:pt x="0" y="10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074" r="-4327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6" name="Freeform 46" descr="Red Pacto Global Chile - ONU - Dirección - Red Pacto Global Chile | LinkedIn"/>
          <p:cNvSpPr/>
          <p:nvPr/>
        </p:nvSpPr>
        <p:spPr>
          <a:xfrm>
            <a:off x="15188893" y="7586570"/>
            <a:ext cx="1913244" cy="1782664"/>
          </a:xfrm>
          <a:custGeom>
            <a:avLst/>
            <a:gdLst/>
            <a:ahLst/>
            <a:cxnLst/>
            <a:rect l="l" t="t" r="r" b="b"/>
            <a:pathLst>
              <a:path w="1360826" h="1354022">
                <a:moveTo>
                  <a:pt x="0" y="0"/>
                </a:moveTo>
                <a:lnTo>
                  <a:pt x="1360826" y="0"/>
                </a:lnTo>
                <a:lnTo>
                  <a:pt x="1360826" y="1354022"/>
                </a:lnTo>
                <a:lnTo>
                  <a:pt x="0" y="1354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7" name="Freeform 47"/>
          <p:cNvSpPr/>
          <p:nvPr/>
        </p:nvSpPr>
        <p:spPr>
          <a:xfrm>
            <a:off x="0" y="9291254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8" name="Freeform 48"/>
          <p:cNvSpPr/>
          <p:nvPr/>
        </p:nvSpPr>
        <p:spPr>
          <a:xfrm>
            <a:off x="7896178" y="3688350"/>
            <a:ext cx="2663375" cy="2193652"/>
          </a:xfrm>
          <a:custGeom>
            <a:avLst/>
            <a:gdLst/>
            <a:ahLst/>
            <a:cxnLst/>
            <a:rect l="l" t="t" r="r" b="b"/>
            <a:pathLst>
              <a:path w="2663375" h="2193652">
                <a:moveTo>
                  <a:pt x="0" y="0"/>
                </a:moveTo>
                <a:lnTo>
                  <a:pt x="2663375" y="0"/>
                </a:lnTo>
                <a:lnTo>
                  <a:pt x="2663375" y="2193652"/>
                </a:lnTo>
                <a:lnTo>
                  <a:pt x="0" y="2193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9" name="TextBox 49"/>
          <p:cNvSpPr txBox="1"/>
          <p:nvPr/>
        </p:nvSpPr>
        <p:spPr>
          <a:xfrm>
            <a:off x="10384212" y="2572016"/>
            <a:ext cx="2663188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Comunicar a los grupos de valor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193268" y="3900952"/>
            <a:ext cx="3107286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Contribuciones positivas y negativas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336018" y="5254013"/>
            <a:ext cx="1714500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Desarrollo Sostenible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068672" y="6564919"/>
            <a:ext cx="1691640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 dirty="0" err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Impactos</a:t>
            </a:r>
            <a:r>
              <a:rPr lang="en-US" sz="2000" spc="3" dirty="0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z="2000" spc="3" dirty="0" err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económicos</a:t>
            </a:r>
            <a:endParaRPr lang="en-US" sz="2000" spc="3" dirty="0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1076950" y="7878090"/>
            <a:ext cx="2926080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Impactos ambientales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811082" y="8979566"/>
            <a:ext cx="2263140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Impactos Sociales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349133" y="5981470"/>
            <a:ext cx="3235594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850" spc="4">
                <a:solidFill>
                  <a:srgbClr val="09663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Presentación de información financiera y no financiera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57057" y="831426"/>
            <a:ext cx="8109873" cy="77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8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Referentes SIC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46566EE1-1F6C-0980-7A08-FFBDEFEA066D}"/>
              </a:ext>
            </a:extLst>
          </p:cNvPr>
          <p:cNvGrpSpPr/>
          <p:nvPr/>
        </p:nvGrpSpPr>
        <p:grpSpPr>
          <a:xfrm>
            <a:off x="4923035" y="2472780"/>
            <a:ext cx="2734627" cy="853966"/>
            <a:chOff x="0" y="0"/>
            <a:chExt cx="3646170" cy="1138622"/>
          </a:xfrm>
        </p:grpSpPr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0A676682-D57C-9531-E3C3-55E1DC02B84F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53D9EAF6-9477-21B4-64EA-FDFEE4907200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7" name="Group 18">
            <a:extLst>
              <a:ext uri="{FF2B5EF4-FFF2-40B4-BE49-F238E27FC236}">
                <a16:creationId xmlns:a16="http://schemas.microsoft.com/office/drawing/2014/main" id="{EA89C354-D04E-A134-D51D-9A62D72A7D8E}"/>
              </a:ext>
            </a:extLst>
          </p:cNvPr>
          <p:cNvGrpSpPr/>
          <p:nvPr/>
        </p:nvGrpSpPr>
        <p:grpSpPr>
          <a:xfrm>
            <a:off x="4397096" y="3751312"/>
            <a:ext cx="2734627" cy="853966"/>
            <a:chOff x="0" y="0"/>
            <a:chExt cx="3646170" cy="1138622"/>
          </a:xfrm>
        </p:grpSpPr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E723DA69-F107-969C-9E1F-AD57FD143186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8FE3C347-D1B2-B9E5-8F58-683780448BF2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0" name="Group 21">
            <a:extLst>
              <a:ext uri="{FF2B5EF4-FFF2-40B4-BE49-F238E27FC236}">
                <a16:creationId xmlns:a16="http://schemas.microsoft.com/office/drawing/2014/main" id="{0AA1216F-95F3-D1A0-B958-06EF2A0FB14F}"/>
              </a:ext>
            </a:extLst>
          </p:cNvPr>
          <p:cNvGrpSpPr/>
          <p:nvPr/>
        </p:nvGrpSpPr>
        <p:grpSpPr>
          <a:xfrm>
            <a:off x="3903573" y="5082135"/>
            <a:ext cx="2734628" cy="853966"/>
            <a:chOff x="0" y="0"/>
            <a:chExt cx="3646170" cy="1138622"/>
          </a:xfrm>
        </p:grpSpPr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ADC27976-48D4-72B8-0D12-D5EB4A2F0FB2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21B3EC1C-B17A-A035-1B2D-F52EDDF86158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3" name="Group 27">
            <a:extLst>
              <a:ext uri="{FF2B5EF4-FFF2-40B4-BE49-F238E27FC236}">
                <a16:creationId xmlns:a16="http://schemas.microsoft.com/office/drawing/2014/main" id="{061EE52E-2336-760F-1550-B9F9BB222A12}"/>
              </a:ext>
            </a:extLst>
          </p:cNvPr>
          <p:cNvGrpSpPr/>
          <p:nvPr/>
        </p:nvGrpSpPr>
        <p:grpSpPr>
          <a:xfrm>
            <a:off x="3903573" y="6396279"/>
            <a:ext cx="2734627" cy="853966"/>
            <a:chOff x="0" y="0"/>
            <a:chExt cx="3646170" cy="1138622"/>
          </a:xfrm>
        </p:grpSpPr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19CD8259-918B-D90D-B689-58C22C6DC903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7FF87AC5-AA07-B05B-0584-9689792FE0D6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6" name="Group 33">
            <a:extLst>
              <a:ext uri="{FF2B5EF4-FFF2-40B4-BE49-F238E27FC236}">
                <a16:creationId xmlns:a16="http://schemas.microsoft.com/office/drawing/2014/main" id="{1737B86C-EDAB-5CEB-0F62-7A0F928EA592}"/>
              </a:ext>
            </a:extLst>
          </p:cNvPr>
          <p:cNvGrpSpPr/>
          <p:nvPr/>
        </p:nvGrpSpPr>
        <p:grpSpPr>
          <a:xfrm>
            <a:off x="4462960" y="7657380"/>
            <a:ext cx="2734627" cy="853966"/>
            <a:chOff x="0" y="0"/>
            <a:chExt cx="3646170" cy="1138622"/>
          </a:xfrm>
        </p:grpSpPr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3010DCF7-5E39-D2BA-A14C-E50E4D235D20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A9A82372-DB49-7B02-16C9-F62C9B84F1D2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9" name="Group 39">
            <a:extLst>
              <a:ext uri="{FF2B5EF4-FFF2-40B4-BE49-F238E27FC236}">
                <a16:creationId xmlns:a16="http://schemas.microsoft.com/office/drawing/2014/main" id="{323E645A-6F6C-74B6-F247-47EFB21FEFDE}"/>
              </a:ext>
            </a:extLst>
          </p:cNvPr>
          <p:cNvGrpSpPr/>
          <p:nvPr/>
        </p:nvGrpSpPr>
        <p:grpSpPr>
          <a:xfrm>
            <a:off x="5059997" y="8843853"/>
            <a:ext cx="2734628" cy="853966"/>
            <a:chOff x="0" y="0"/>
            <a:chExt cx="3646170" cy="1138622"/>
          </a:xfrm>
        </p:grpSpPr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B45B642E-D023-7BDB-1304-F34861813118}"/>
                </a:ext>
              </a:extLst>
            </p:cNvPr>
            <p:cNvSpPr/>
            <p:nvPr/>
          </p:nvSpPr>
          <p:spPr>
            <a:xfrm>
              <a:off x="9525" y="9525"/>
              <a:ext cx="3627120" cy="1119632"/>
            </a:xfrm>
            <a:custGeom>
              <a:avLst/>
              <a:gdLst/>
              <a:ahLst/>
              <a:cxnLst/>
              <a:rect l="l" t="t" r="r" b="b"/>
              <a:pathLst>
                <a:path w="3627120" h="1119632">
                  <a:moveTo>
                    <a:pt x="0" y="186563"/>
                  </a:moveTo>
                  <a:cubicBezTo>
                    <a:pt x="0" y="83566"/>
                    <a:pt x="84582" y="0"/>
                    <a:pt x="188722" y="0"/>
                  </a:cubicBezTo>
                  <a:lnTo>
                    <a:pt x="3438398" y="0"/>
                  </a:lnTo>
                  <a:cubicBezTo>
                    <a:pt x="3542665" y="0"/>
                    <a:pt x="3627120" y="83566"/>
                    <a:pt x="3627120" y="186563"/>
                  </a:cubicBezTo>
                  <a:lnTo>
                    <a:pt x="3627120" y="932942"/>
                  </a:lnTo>
                  <a:cubicBezTo>
                    <a:pt x="3627120" y="1035939"/>
                    <a:pt x="3542538" y="1119505"/>
                    <a:pt x="3438398" y="1119505"/>
                  </a:cubicBezTo>
                  <a:lnTo>
                    <a:pt x="188722" y="1119505"/>
                  </a:lnTo>
                  <a:cubicBezTo>
                    <a:pt x="84582" y="1119632"/>
                    <a:pt x="0" y="1036066"/>
                    <a:pt x="0" y="932942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80D46CFD-9206-E5D1-2998-99C18DFEB5AD}"/>
                </a:ext>
              </a:extLst>
            </p:cNvPr>
            <p:cNvSpPr/>
            <p:nvPr/>
          </p:nvSpPr>
          <p:spPr>
            <a:xfrm>
              <a:off x="0" y="0"/>
              <a:ext cx="3646170" cy="1138682"/>
            </a:xfrm>
            <a:custGeom>
              <a:avLst/>
              <a:gdLst/>
              <a:ahLst/>
              <a:cxnLst/>
              <a:rect l="l" t="t" r="r" b="b"/>
              <a:pathLst>
                <a:path w="3646170" h="1138682">
                  <a:moveTo>
                    <a:pt x="0" y="196088"/>
                  </a:moveTo>
                  <a:cubicBezTo>
                    <a:pt x="0" y="87757"/>
                    <a:pt x="88900" y="0"/>
                    <a:pt x="198247" y="0"/>
                  </a:cubicBezTo>
                  <a:lnTo>
                    <a:pt x="3447923" y="0"/>
                  </a:lnTo>
                  <a:lnTo>
                    <a:pt x="3447923" y="9525"/>
                  </a:lnTo>
                  <a:lnTo>
                    <a:pt x="3447923" y="0"/>
                  </a:lnTo>
                  <a:cubicBezTo>
                    <a:pt x="3557397" y="0"/>
                    <a:pt x="3646170" y="87757"/>
                    <a:pt x="3646170" y="196088"/>
                  </a:cubicBezTo>
                  <a:lnTo>
                    <a:pt x="3636645" y="196088"/>
                  </a:lnTo>
                  <a:lnTo>
                    <a:pt x="3646170" y="196088"/>
                  </a:lnTo>
                  <a:lnTo>
                    <a:pt x="3646170" y="942467"/>
                  </a:lnTo>
                  <a:lnTo>
                    <a:pt x="3636645" y="942467"/>
                  </a:lnTo>
                  <a:lnTo>
                    <a:pt x="3646170" y="942467"/>
                  </a:lnTo>
                  <a:cubicBezTo>
                    <a:pt x="3646170" y="1050925"/>
                    <a:pt x="3557270" y="1138555"/>
                    <a:pt x="3447923" y="1138555"/>
                  </a:cubicBezTo>
                  <a:lnTo>
                    <a:pt x="3447923" y="1129030"/>
                  </a:lnTo>
                  <a:lnTo>
                    <a:pt x="3447923" y="1138555"/>
                  </a:lnTo>
                  <a:lnTo>
                    <a:pt x="198247" y="1138555"/>
                  </a:lnTo>
                  <a:lnTo>
                    <a:pt x="198247" y="1129030"/>
                  </a:lnTo>
                  <a:lnTo>
                    <a:pt x="198247" y="1138555"/>
                  </a:lnTo>
                  <a:cubicBezTo>
                    <a:pt x="88900" y="1138682"/>
                    <a:pt x="0" y="1050925"/>
                    <a:pt x="0" y="942467"/>
                  </a:cubicBezTo>
                  <a:lnTo>
                    <a:pt x="0" y="196088"/>
                  </a:lnTo>
                  <a:lnTo>
                    <a:pt x="9525" y="196088"/>
                  </a:lnTo>
                  <a:lnTo>
                    <a:pt x="0" y="196088"/>
                  </a:lnTo>
                  <a:moveTo>
                    <a:pt x="19050" y="196088"/>
                  </a:moveTo>
                  <a:lnTo>
                    <a:pt x="19050" y="942467"/>
                  </a:lnTo>
                  <a:lnTo>
                    <a:pt x="9525" y="942467"/>
                  </a:lnTo>
                  <a:lnTo>
                    <a:pt x="19050" y="942467"/>
                  </a:lnTo>
                  <a:cubicBezTo>
                    <a:pt x="19050" y="1040130"/>
                    <a:pt x="99187" y="1119505"/>
                    <a:pt x="198247" y="1119505"/>
                  </a:cubicBezTo>
                  <a:lnTo>
                    <a:pt x="3447923" y="1119505"/>
                  </a:lnTo>
                  <a:cubicBezTo>
                    <a:pt x="3546983" y="1119505"/>
                    <a:pt x="3627120" y="1040130"/>
                    <a:pt x="3627120" y="942467"/>
                  </a:cubicBezTo>
                  <a:lnTo>
                    <a:pt x="3627120" y="196088"/>
                  </a:lnTo>
                  <a:cubicBezTo>
                    <a:pt x="3627120" y="98425"/>
                    <a:pt x="3546983" y="19050"/>
                    <a:pt x="3447923" y="19050"/>
                  </a:cubicBezTo>
                  <a:lnTo>
                    <a:pt x="198247" y="19050"/>
                  </a:lnTo>
                  <a:lnTo>
                    <a:pt x="198247" y="9525"/>
                  </a:lnTo>
                  <a:lnTo>
                    <a:pt x="198247" y="19050"/>
                  </a:lnTo>
                  <a:cubicBezTo>
                    <a:pt x="99187" y="19050"/>
                    <a:pt x="19050" y="98425"/>
                    <a:pt x="19050" y="196088"/>
                  </a:cubicBezTo>
                  <a:close/>
                </a:path>
              </a:pathLst>
            </a:custGeom>
            <a:solidFill>
              <a:srgbClr val="1A87E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2" name="Freeform 43" descr="Contaduría General de la Nación (Colombia) - Wikipedia, la enciclopedia  libre">
            <a:extLst>
              <a:ext uri="{FF2B5EF4-FFF2-40B4-BE49-F238E27FC236}">
                <a16:creationId xmlns:a16="http://schemas.microsoft.com/office/drawing/2014/main" id="{166101E8-DF6A-7D8E-938E-25D6983A50D5}"/>
              </a:ext>
            </a:extLst>
          </p:cNvPr>
          <p:cNvSpPr/>
          <p:nvPr/>
        </p:nvSpPr>
        <p:spPr>
          <a:xfrm>
            <a:off x="1789583" y="6625745"/>
            <a:ext cx="1870542" cy="2186938"/>
          </a:xfrm>
          <a:custGeom>
            <a:avLst/>
            <a:gdLst/>
            <a:ahLst/>
            <a:cxnLst/>
            <a:rect l="l" t="t" r="r" b="b"/>
            <a:pathLst>
              <a:path w="1870542" h="2186938">
                <a:moveTo>
                  <a:pt x="0" y="0"/>
                </a:moveTo>
                <a:lnTo>
                  <a:pt x="1870542" y="0"/>
                </a:lnTo>
                <a:lnTo>
                  <a:pt x="1870542" y="2186938"/>
                </a:lnTo>
                <a:lnTo>
                  <a:pt x="0" y="2186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0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3" name="TextBox 55">
            <a:extLst>
              <a:ext uri="{FF2B5EF4-FFF2-40B4-BE49-F238E27FC236}">
                <a16:creationId xmlns:a16="http://schemas.microsoft.com/office/drawing/2014/main" id="{D3E0B693-8FDB-2055-7658-C2F03F6DEDC1}"/>
              </a:ext>
            </a:extLst>
          </p:cNvPr>
          <p:cNvSpPr txBox="1"/>
          <p:nvPr/>
        </p:nvSpPr>
        <p:spPr>
          <a:xfrm>
            <a:off x="5431837" y="2534019"/>
            <a:ext cx="1717025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Marco conceptual</a:t>
            </a:r>
          </a:p>
        </p:txBody>
      </p:sp>
      <p:sp>
        <p:nvSpPr>
          <p:cNvPr id="84" name="TextBox 56">
            <a:extLst>
              <a:ext uri="{FF2B5EF4-FFF2-40B4-BE49-F238E27FC236}">
                <a16:creationId xmlns:a16="http://schemas.microsoft.com/office/drawing/2014/main" id="{FF076255-185A-E347-37CF-F67BD24C9BFE}"/>
              </a:ext>
            </a:extLst>
          </p:cNvPr>
          <p:cNvSpPr txBox="1"/>
          <p:nvPr/>
        </p:nvSpPr>
        <p:spPr>
          <a:xfrm>
            <a:off x="5021460" y="3974132"/>
            <a:ext cx="1485900" cy="30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Normas</a:t>
            </a:r>
          </a:p>
        </p:txBody>
      </p:sp>
      <p:sp>
        <p:nvSpPr>
          <p:cNvPr id="85" name="TextBox 57">
            <a:extLst>
              <a:ext uri="{FF2B5EF4-FFF2-40B4-BE49-F238E27FC236}">
                <a16:creationId xmlns:a16="http://schemas.microsoft.com/office/drawing/2014/main" id="{975C651B-E5CF-3293-A5FD-33461BC37009}"/>
              </a:ext>
            </a:extLst>
          </p:cNvPr>
          <p:cNvSpPr txBox="1"/>
          <p:nvPr/>
        </p:nvSpPr>
        <p:spPr>
          <a:xfrm>
            <a:off x="4202181" y="5263728"/>
            <a:ext cx="2363255" cy="302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 dirty="0" err="1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Procedimientos</a:t>
            </a:r>
            <a:endParaRPr lang="en-US" sz="2000" spc="3" dirty="0">
              <a:solidFill>
                <a:srgbClr val="FFFFFF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86" name="TextBox 58">
            <a:extLst>
              <a:ext uri="{FF2B5EF4-FFF2-40B4-BE49-F238E27FC236}">
                <a16:creationId xmlns:a16="http://schemas.microsoft.com/office/drawing/2014/main" id="{9823CAA1-B994-36FA-B328-76C0ADAB2B51}"/>
              </a:ext>
            </a:extLst>
          </p:cNvPr>
          <p:cNvSpPr txBox="1"/>
          <p:nvPr/>
        </p:nvSpPr>
        <p:spPr>
          <a:xfrm>
            <a:off x="4207897" y="6619100"/>
            <a:ext cx="2125980" cy="30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Guías</a:t>
            </a:r>
          </a:p>
        </p:txBody>
      </p:sp>
      <p:sp>
        <p:nvSpPr>
          <p:cNvPr id="87" name="TextBox 59">
            <a:extLst>
              <a:ext uri="{FF2B5EF4-FFF2-40B4-BE49-F238E27FC236}">
                <a16:creationId xmlns:a16="http://schemas.microsoft.com/office/drawing/2014/main" id="{787F717C-D95F-1A4C-024F-B71E9B7CE1F2}"/>
              </a:ext>
            </a:extLst>
          </p:cNvPr>
          <p:cNvSpPr txBox="1"/>
          <p:nvPr/>
        </p:nvSpPr>
        <p:spPr>
          <a:xfrm>
            <a:off x="4543137" y="7733580"/>
            <a:ext cx="2574274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Catálogo General de Cuentas</a:t>
            </a:r>
          </a:p>
        </p:txBody>
      </p:sp>
      <p:sp>
        <p:nvSpPr>
          <p:cNvPr id="88" name="TextBox 60">
            <a:extLst>
              <a:ext uri="{FF2B5EF4-FFF2-40B4-BE49-F238E27FC236}">
                <a16:creationId xmlns:a16="http://schemas.microsoft.com/office/drawing/2014/main" id="{13D4B5FA-EC45-9654-C833-85D69CB30678}"/>
              </a:ext>
            </a:extLst>
          </p:cNvPr>
          <p:cNvSpPr txBox="1"/>
          <p:nvPr/>
        </p:nvSpPr>
        <p:spPr>
          <a:xfrm>
            <a:off x="5195274" y="8905091"/>
            <a:ext cx="2464074" cy="62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spc="3">
                <a:solidFill>
                  <a:srgbClr val="FFFFFF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Doctrina Contable Pública</a:t>
            </a:r>
          </a:p>
        </p:txBody>
      </p:sp>
      <p:sp>
        <p:nvSpPr>
          <p:cNvPr id="89" name="TextBox 62">
            <a:extLst>
              <a:ext uri="{FF2B5EF4-FFF2-40B4-BE49-F238E27FC236}">
                <a16:creationId xmlns:a16="http://schemas.microsoft.com/office/drawing/2014/main" id="{B0106303-71DE-396B-E266-2EDFB434E843}"/>
              </a:ext>
            </a:extLst>
          </p:cNvPr>
          <p:cNvSpPr txBox="1"/>
          <p:nvPr/>
        </p:nvSpPr>
        <p:spPr>
          <a:xfrm>
            <a:off x="1169925" y="3195392"/>
            <a:ext cx="2369726" cy="303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95"/>
              </a:lnSpc>
            </a:pP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Régimen</a:t>
            </a:r>
            <a:r>
              <a:rPr lang="en-US" sz="2246" spc="3" dirty="0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de </a:t>
            </a: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Contabilidad</a:t>
            </a:r>
            <a:r>
              <a:rPr lang="en-US" sz="2246" spc="3" dirty="0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Pública</a:t>
            </a:r>
            <a:endParaRPr lang="en-US" sz="2246" spc="3" dirty="0">
              <a:solidFill>
                <a:srgbClr val="212529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  <a:p>
            <a:pPr algn="r">
              <a:lnSpc>
                <a:spcPts val="2695"/>
              </a:lnSpc>
            </a:pPr>
            <a:endParaRPr lang="en-US" sz="2246" spc="3" dirty="0">
              <a:solidFill>
                <a:srgbClr val="212529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  <a:p>
            <a:pPr algn="r">
              <a:lnSpc>
                <a:spcPts val="2695"/>
              </a:lnSpc>
            </a:pPr>
            <a:r>
              <a:rPr lang="en-US" sz="2246" spc="3" dirty="0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Marco </a:t>
            </a: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Normativo</a:t>
            </a:r>
            <a:r>
              <a:rPr lang="en-US" sz="2246" spc="3" dirty="0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para </a:t>
            </a: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Entidades</a:t>
            </a:r>
            <a:r>
              <a:rPr lang="en-US" sz="2246" spc="3" dirty="0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de </a:t>
            </a:r>
            <a:r>
              <a:rPr lang="en-US" sz="2246" spc="3" dirty="0" err="1">
                <a:solidFill>
                  <a:srgbClr val="212529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Gobierno</a:t>
            </a:r>
            <a:endParaRPr lang="en-US" sz="2246" spc="3" dirty="0">
              <a:solidFill>
                <a:srgbClr val="212529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>
            <a:off x="0" y="33486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5" name="Group 5"/>
          <p:cNvGrpSpPr/>
          <p:nvPr/>
        </p:nvGrpSpPr>
        <p:grpSpPr>
          <a:xfrm>
            <a:off x="932007" y="5674937"/>
            <a:ext cx="16756429" cy="3978226"/>
            <a:chOff x="0" y="-19050"/>
            <a:chExt cx="4413216" cy="8784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13216" cy="859439"/>
            </a:xfrm>
            <a:custGeom>
              <a:avLst/>
              <a:gdLst/>
              <a:ahLst/>
              <a:cxnLst/>
              <a:rect l="l" t="t" r="r" b="b"/>
              <a:pathLst>
                <a:path w="4413216" h="859439">
                  <a:moveTo>
                    <a:pt x="23563" y="0"/>
                  </a:moveTo>
                  <a:lnTo>
                    <a:pt x="4389653" y="0"/>
                  </a:lnTo>
                  <a:cubicBezTo>
                    <a:pt x="4402666" y="0"/>
                    <a:pt x="4413216" y="10550"/>
                    <a:pt x="4413216" y="23563"/>
                  </a:cubicBezTo>
                  <a:lnTo>
                    <a:pt x="4413216" y="835876"/>
                  </a:lnTo>
                  <a:cubicBezTo>
                    <a:pt x="4413216" y="842126"/>
                    <a:pt x="4410733" y="848119"/>
                    <a:pt x="4406314" y="852538"/>
                  </a:cubicBezTo>
                  <a:cubicBezTo>
                    <a:pt x="4401895" y="856957"/>
                    <a:pt x="4395902" y="859439"/>
                    <a:pt x="4389653" y="859439"/>
                  </a:cubicBezTo>
                  <a:lnTo>
                    <a:pt x="23563" y="859439"/>
                  </a:lnTo>
                  <a:cubicBezTo>
                    <a:pt x="10550" y="859439"/>
                    <a:pt x="0" y="848890"/>
                    <a:pt x="0" y="835876"/>
                  </a:cubicBezTo>
                  <a:lnTo>
                    <a:pt x="0" y="23563"/>
                  </a:lnTo>
                  <a:cubicBezTo>
                    <a:pt x="0" y="17314"/>
                    <a:pt x="2483" y="11321"/>
                    <a:pt x="6902" y="6902"/>
                  </a:cubicBezTo>
                  <a:cubicBezTo>
                    <a:pt x="11321" y="2483"/>
                    <a:pt x="17314" y="0"/>
                    <a:pt x="235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B8E28A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413216" cy="878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/>
          </p:cNvSpPr>
          <p:nvPr/>
        </p:nvSpPr>
        <p:spPr>
          <a:xfrm>
            <a:off x="5233362" y="6149936"/>
            <a:ext cx="3996798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4 áreas temáticas: DDHH, Prácticas Laborales, Medio Ambiente y Anticorrupción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87694" y="8665958"/>
            <a:ext cx="12255107" cy="405765"/>
            <a:chOff x="0" y="0"/>
            <a:chExt cx="16340143" cy="5410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40143" cy="541020"/>
            </a:xfrm>
            <a:custGeom>
              <a:avLst/>
              <a:gdLst/>
              <a:ahLst/>
              <a:cxnLst/>
              <a:rect l="l" t="t" r="r" b="b"/>
              <a:pathLst>
                <a:path w="16340143" h="541020">
                  <a:moveTo>
                    <a:pt x="0" y="0"/>
                  </a:moveTo>
                  <a:lnTo>
                    <a:pt x="16340143" y="0"/>
                  </a:lnTo>
                  <a:lnTo>
                    <a:pt x="16340143" y="541020"/>
                  </a:lnTo>
                  <a:lnTo>
                    <a:pt x="0" y="541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7153" b="-17153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1427" y="41910"/>
              <a:ext cx="16057289" cy="43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spc="3" dirty="0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RCP – Marco </a:t>
              </a:r>
              <a:r>
                <a:rPr lang="en-US" sz="2100" spc="3" dirty="0" err="1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Normativo</a:t>
              </a:r>
              <a:r>
                <a:rPr lang="en-US" sz="2100" spc="3" dirty="0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para </a:t>
              </a:r>
              <a:r>
                <a:rPr lang="en-US" sz="2100" spc="3" dirty="0" err="1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Entidades</a:t>
              </a:r>
              <a:r>
                <a:rPr lang="en-US" sz="2100" spc="3" dirty="0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de </a:t>
              </a:r>
              <a:r>
                <a:rPr lang="en-US" sz="2100" spc="3" dirty="0" err="1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Gobierno</a:t>
              </a:r>
              <a:r>
                <a:rPr lang="en-US" sz="2100" spc="3" dirty="0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(</a:t>
              </a:r>
              <a:r>
                <a:rPr lang="en-US" sz="2100" spc="3" dirty="0" err="1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Referente</a:t>
              </a:r>
              <a:r>
                <a:rPr lang="en-US" sz="2100" spc="3" dirty="0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NICSP)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46130" y="9763107"/>
            <a:ext cx="15856570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3" dirty="0">
                <a:solidFill>
                  <a:srgbClr val="982D47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SUPERINTENDENCIA DE INDUSTRIA Y COMERCIO</a:t>
            </a:r>
          </a:p>
        </p:txBody>
      </p:sp>
      <p:sp>
        <p:nvSpPr>
          <p:cNvPr id="15" name="Freeform 15"/>
          <p:cNvSpPr/>
          <p:nvPr/>
        </p:nvSpPr>
        <p:spPr>
          <a:xfrm>
            <a:off x="5862" y="9210996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4421112" y="8336365"/>
            <a:ext cx="1056965" cy="1064952"/>
          </a:xfrm>
          <a:custGeom>
            <a:avLst/>
            <a:gdLst/>
            <a:ahLst/>
            <a:cxnLst/>
            <a:rect l="l" t="t" r="r" b="b"/>
            <a:pathLst>
              <a:path w="1056965" h="1064952">
                <a:moveTo>
                  <a:pt x="0" y="0"/>
                </a:moveTo>
                <a:lnTo>
                  <a:pt x="1056965" y="0"/>
                </a:lnTo>
                <a:lnTo>
                  <a:pt x="1056965" y="1064952"/>
                </a:lnTo>
                <a:lnTo>
                  <a:pt x="0" y="10649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TextBox 17"/>
          <p:cNvSpPr txBox="1"/>
          <p:nvPr/>
        </p:nvSpPr>
        <p:spPr>
          <a:xfrm>
            <a:off x="1400829" y="1275599"/>
            <a:ext cx="847978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s-CO" sz="4200" spc="6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Informe de Sostenibilidad en la SIC</a:t>
            </a:r>
          </a:p>
        </p:txBody>
      </p:sp>
      <p:sp>
        <p:nvSpPr>
          <p:cNvPr id="18" name="AutoShape 18"/>
          <p:cNvSpPr>
            <a:spLocks/>
          </p:cNvSpPr>
          <p:nvPr/>
        </p:nvSpPr>
        <p:spPr>
          <a:xfrm flipH="1" flipV="1">
            <a:off x="16192205" y="2518804"/>
            <a:ext cx="0" cy="3125064"/>
          </a:xfrm>
          <a:prstGeom prst="line">
            <a:avLst/>
          </a:prstGeom>
          <a:ln w="19050" cap="rnd">
            <a:solidFill>
              <a:srgbClr val="70AD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22" name="Group 22"/>
          <p:cNvGrpSpPr>
            <a:grpSpLocks/>
          </p:cNvGrpSpPr>
          <p:nvPr/>
        </p:nvGrpSpPr>
        <p:grpSpPr>
          <a:xfrm>
            <a:off x="16028607" y="5561098"/>
            <a:ext cx="327197" cy="327196"/>
            <a:chOff x="0" y="0"/>
            <a:chExt cx="436262" cy="436262"/>
          </a:xfrm>
        </p:grpSpPr>
        <p:sp>
          <p:nvSpPr>
            <p:cNvPr id="23" name="Freeform 23"/>
            <p:cNvSpPr>
              <a:spLocks/>
            </p:cNvSpPr>
            <p:nvPr/>
          </p:nvSpPr>
          <p:spPr>
            <a:xfrm>
              <a:off x="12700" y="12700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0" y="205486"/>
                  </a:moveTo>
                  <a:cubicBezTo>
                    <a:pt x="0" y="91948"/>
                    <a:pt x="91948" y="0"/>
                    <a:pt x="205486" y="0"/>
                  </a:cubicBezTo>
                  <a:cubicBezTo>
                    <a:pt x="319024" y="0"/>
                    <a:pt x="410845" y="91948"/>
                    <a:pt x="410845" y="205486"/>
                  </a:cubicBezTo>
                  <a:cubicBezTo>
                    <a:pt x="410845" y="319024"/>
                    <a:pt x="318897" y="410845"/>
                    <a:pt x="205486" y="410845"/>
                  </a:cubicBezTo>
                  <a:cubicBezTo>
                    <a:pt x="92075" y="410845"/>
                    <a:pt x="0" y="318897"/>
                    <a:pt x="0" y="205486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>
            <a:xfrm>
              <a:off x="0" y="0"/>
              <a:ext cx="436372" cy="436245"/>
            </a:xfrm>
            <a:custGeom>
              <a:avLst/>
              <a:gdLst/>
              <a:ahLst/>
              <a:cxnLst/>
              <a:rect l="l" t="t" r="r" b="b"/>
              <a:pathLst>
                <a:path w="436372" h="436245">
                  <a:moveTo>
                    <a:pt x="0" y="218186"/>
                  </a:moveTo>
                  <a:cubicBezTo>
                    <a:pt x="0" y="97663"/>
                    <a:pt x="97663" y="0"/>
                    <a:pt x="218186" y="0"/>
                  </a:cubicBezTo>
                  <a:lnTo>
                    <a:pt x="218186" y="12700"/>
                  </a:lnTo>
                  <a:lnTo>
                    <a:pt x="218186" y="0"/>
                  </a:lnTo>
                  <a:cubicBezTo>
                    <a:pt x="338709" y="0"/>
                    <a:pt x="436372" y="97663"/>
                    <a:pt x="436372" y="218186"/>
                  </a:cubicBezTo>
                  <a:cubicBezTo>
                    <a:pt x="436372" y="338709"/>
                    <a:pt x="338582" y="436245"/>
                    <a:pt x="218186" y="436245"/>
                  </a:cubicBezTo>
                  <a:lnTo>
                    <a:pt x="218186" y="423545"/>
                  </a:lnTo>
                  <a:lnTo>
                    <a:pt x="218186" y="436245"/>
                  </a:lnTo>
                  <a:cubicBezTo>
                    <a:pt x="97663" y="436245"/>
                    <a:pt x="0" y="338582"/>
                    <a:pt x="0" y="218186"/>
                  </a:cubicBezTo>
                  <a:lnTo>
                    <a:pt x="12700" y="218186"/>
                  </a:lnTo>
                  <a:lnTo>
                    <a:pt x="23622" y="224663"/>
                  </a:lnTo>
                  <a:cubicBezTo>
                    <a:pt x="20701" y="229616"/>
                    <a:pt x="14859" y="231902"/>
                    <a:pt x="9398" y="230378"/>
                  </a:cubicBezTo>
                  <a:cubicBezTo>
                    <a:pt x="3937" y="228854"/>
                    <a:pt x="0" y="223901"/>
                    <a:pt x="0" y="218186"/>
                  </a:cubicBezTo>
                  <a:moveTo>
                    <a:pt x="25400" y="218186"/>
                  </a:moveTo>
                  <a:lnTo>
                    <a:pt x="12700" y="218186"/>
                  </a:lnTo>
                  <a:lnTo>
                    <a:pt x="1778" y="211709"/>
                  </a:lnTo>
                  <a:cubicBezTo>
                    <a:pt x="4699" y="206756"/>
                    <a:pt x="10541" y="204470"/>
                    <a:pt x="16002" y="205994"/>
                  </a:cubicBezTo>
                  <a:cubicBezTo>
                    <a:pt x="21463" y="207518"/>
                    <a:pt x="25400" y="212471"/>
                    <a:pt x="25400" y="218186"/>
                  </a:cubicBezTo>
                  <a:cubicBezTo>
                    <a:pt x="25400" y="324612"/>
                    <a:pt x="111633" y="410972"/>
                    <a:pt x="218186" y="410972"/>
                  </a:cubicBezTo>
                  <a:cubicBezTo>
                    <a:pt x="324739" y="410972"/>
                    <a:pt x="410972" y="324739"/>
                    <a:pt x="410972" y="218186"/>
                  </a:cubicBezTo>
                  <a:lnTo>
                    <a:pt x="423672" y="218186"/>
                  </a:lnTo>
                  <a:lnTo>
                    <a:pt x="410972" y="218186"/>
                  </a:lnTo>
                  <a:cubicBezTo>
                    <a:pt x="410845" y="111633"/>
                    <a:pt x="324612" y="25400"/>
                    <a:pt x="218186" y="25400"/>
                  </a:cubicBezTo>
                  <a:lnTo>
                    <a:pt x="218186" y="12700"/>
                  </a:lnTo>
                  <a:lnTo>
                    <a:pt x="218186" y="25400"/>
                  </a:lnTo>
                  <a:cubicBezTo>
                    <a:pt x="111633" y="25400"/>
                    <a:pt x="25400" y="111633"/>
                    <a:pt x="25400" y="218186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AutoShape 25"/>
          <p:cNvSpPr>
            <a:spLocks/>
          </p:cNvSpPr>
          <p:nvPr/>
        </p:nvSpPr>
        <p:spPr>
          <a:xfrm flipH="1" flipV="1">
            <a:off x="8103404" y="3849710"/>
            <a:ext cx="4765" cy="2038520"/>
          </a:xfrm>
          <a:prstGeom prst="line">
            <a:avLst/>
          </a:prstGeom>
          <a:ln w="19050" cap="rnd">
            <a:solidFill>
              <a:srgbClr val="3165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26" name="Group 26"/>
          <p:cNvGrpSpPr>
            <a:grpSpLocks/>
          </p:cNvGrpSpPr>
          <p:nvPr/>
        </p:nvGrpSpPr>
        <p:grpSpPr>
          <a:xfrm>
            <a:off x="7944571" y="5561047"/>
            <a:ext cx="327196" cy="327196"/>
            <a:chOff x="0" y="0"/>
            <a:chExt cx="436262" cy="436262"/>
          </a:xfrm>
        </p:grpSpPr>
        <p:sp>
          <p:nvSpPr>
            <p:cNvPr id="27" name="Freeform 27"/>
            <p:cNvSpPr>
              <a:spLocks/>
            </p:cNvSpPr>
            <p:nvPr/>
          </p:nvSpPr>
          <p:spPr>
            <a:xfrm>
              <a:off x="12700" y="12700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0" y="205486"/>
                  </a:moveTo>
                  <a:cubicBezTo>
                    <a:pt x="0" y="91948"/>
                    <a:pt x="91948" y="0"/>
                    <a:pt x="205486" y="0"/>
                  </a:cubicBezTo>
                  <a:cubicBezTo>
                    <a:pt x="319024" y="0"/>
                    <a:pt x="410845" y="91948"/>
                    <a:pt x="410845" y="205486"/>
                  </a:cubicBezTo>
                  <a:cubicBezTo>
                    <a:pt x="410845" y="319024"/>
                    <a:pt x="318897" y="410845"/>
                    <a:pt x="205486" y="410845"/>
                  </a:cubicBezTo>
                  <a:cubicBezTo>
                    <a:pt x="92075" y="410845"/>
                    <a:pt x="0" y="318897"/>
                    <a:pt x="0" y="20548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>
            <a:xfrm>
              <a:off x="0" y="0"/>
              <a:ext cx="436372" cy="436245"/>
            </a:xfrm>
            <a:custGeom>
              <a:avLst/>
              <a:gdLst/>
              <a:ahLst/>
              <a:cxnLst/>
              <a:rect l="l" t="t" r="r" b="b"/>
              <a:pathLst>
                <a:path w="436372" h="436245">
                  <a:moveTo>
                    <a:pt x="0" y="218186"/>
                  </a:moveTo>
                  <a:cubicBezTo>
                    <a:pt x="0" y="97663"/>
                    <a:pt x="97663" y="0"/>
                    <a:pt x="218186" y="0"/>
                  </a:cubicBezTo>
                  <a:lnTo>
                    <a:pt x="218186" y="12700"/>
                  </a:lnTo>
                  <a:lnTo>
                    <a:pt x="218186" y="0"/>
                  </a:lnTo>
                  <a:cubicBezTo>
                    <a:pt x="338709" y="0"/>
                    <a:pt x="436372" y="97663"/>
                    <a:pt x="436372" y="218186"/>
                  </a:cubicBezTo>
                  <a:cubicBezTo>
                    <a:pt x="436372" y="338709"/>
                    <a:pt x="338582" y="436245"/>
                    <a:pt x="218186" y="436245"/>
                  </a:cubicBezTo>
                  <a:lnTo>
                    <a:pt x="218186" y="423545"/>
                  </a:lnTo>
                  <a:lnTo>
                    <a:pt x="218186" y="436245"/>
                  </a:lnTo>
                  <a:cubicBezTo>
                    <a:pt x="97663" y="436245"/>
                    <a:pt x="0" y="338582"/>
                    <a:pt x="0" y="218186"/>
                  </a:cubicBezTo>
                  <a:lnTo>
                    <a:pt x="12700" y="218186"/>
                  </a:lnTo>
                  <a:lnTo>
                    <a:pt x="23622" y="224663"/>
                  </a:lnTo>
                  <a:cubicBezTo>
                    <a:pt x="20701" y="229616"/>
                    <a:pt x="14859" y="231902"/>
                    <a:pt x="9398" y="230378"/>
                  </a:cubicBezTo>
                  <a:cubicBezTo>
                    <a:pt x="3937" y="228854"/>
                    <a:pt x="0" y="223901"/>
                    <a:pt x="0" y="218186"/>
                  </a:cubicBezTo>
                  <a:moveTo>
                    <a:pt x="25400" y="218186"/>
                  </a:moveTo>
                  <a:lnTo>
                    <a:pt x="12700" y="218186"/>
                  </a:lnTo>
                  <a:lnTo>
                    <a:pt x="1778" y="211709"/>
                  </a:lnTo>
                  <a:cubicBezTo>
                    <a:pt x="4699" y="206756"/>
                    <a:pt x="10541" y="204470"/>
                    <a:pt x="16002" y="205994"/>
                  </a:cubicBezTo>
                  <a:cubicBezTo>
                    <a:pt x="21463" y="207518"/>
                    <a:pt x="25400" y="212471"/>
                    <a:pt x="25400" y="218186"/>
                  </a:cubicBezTo>
                  <a:cubicBezTo>
                    <a:pt x="25400" y="324612"/>
                    <a:pt x="111633" y="410972"/>
                    <a:pt x="218186" y="410972"/>
                  </a:cubicBezTo>
                  <a:cubicBezTo>
                    <a:pt x="324739" y="410972"/>
                    <a:pt x="410972" y="324739"/>
                    <a:pt x="410972" y="218186"/>
                  </a:cubicBezTo>
                  <a:lnTo>
                    <a:pt x="423672" y="218186"/>
                  </a:lnTo>
                  <a:lnTo>
                    <a:pt x="410972" y="218186"/>
                  </a:lnTo>
                  <a:cubicBezTo>
                    <a:pt x="410845" y="111633"/>
                    <a:pt x="324612" y="25400"/>
                    <a:pt x="218186" y="25400"/>
                  </a:cubicBezTo>
                  <a:lnTo>
                    <a:pt x="218186" y="12700"/>
                  </a:lnTo>
                  <a:lnTo>
                    <a:pt x="218186" y="25400"/>
                  </a:lnTo>
                  <a:cubicBezTo>
                    <a:pt x="111633" y="25400"/>
                    <a:pt x="25400" y="111633"/>
                    <a:pt x="25400" y="21818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" name="AutoShape 29"/>
          <p:cNvSpPr>
            <a:spLocks/>
          </p:cNvSpPr>
          <p:nvPr/>
        </p:nvSpPr>
        <p:spPr>
          <a:xfrm flipH="1" flipV="1">
            <a:off x="10447721" y="3455774"/>
            <a:ext cx="14288" cy="2432510"/>
          </a:xfrm>
          <a:prstGeom prst="line">
            <a:avLst/>
          </a:prstGeom>
          <a:ln w="19050" cap="rnd">
            <a:solidFill>
              <a:srgbClr val="972D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0" name="Group 30"/>
          <p:cNvGrpSpPr>
            <a:grpSpLocks/>
          </p:cNvGrpSpPr>
          <p:nvPr/>
        </p:nvGrpSpPr>
        <p:grpSpPr>
          <a:xfrm>
            <a:off x="10287000" y="5578304"/>
            <a:ext cx="327197" cy="327196"/>
            <a:chOff x="0" y="0"/>
            <a:chExt cx="436262" cy="436262"/>
          </a:xfrm>
        </p:grpSpPr>
        <p:sp>
          <p:nvSpPr>
            <p:cNvPr id="31" name="Freeform 31"/>
            <p:cNvSpPr>
              <a:spLocks/>
            </p:cNvSpPr>
            <p:nvPr/>
          </p:nvSpPr>
          <p:spPr>
            <a:xfrm>
              <a:off x="12700" y="12700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0" y="205486"/>
                  </a:moveTo>
                  <a:cubicBezTo>
                    <a:pt x="0" y="91948"/>
                    <a:pt x="91948" y="0"/>
                    <a:pt x="205486" y="0"/>
                  </a:cubicBezTo>
                  <a:cubicBezTo>
                    <a:pt x="319024" y="0"/>
                    <a:pt x="410845" y="91948"/>
                    <a:pt x="410845" y="205486"/>
                  </a:cubicBezTo>
                  <a:cubicBezTo>
                    <a:pt x="410845" y="319024"/>
                    <a:pt x="318897" y="410845"/>
                    <a:pt x="205486" y="410845"/>
                  </a:cubicBezTo>
                  <a:cubicBezTo>
                    <a:pt x="92075" y="410845"/>
                    <a:pt x="0" y="318897"/>
                    <a:pt x="0" y="205486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>
            <a:xfrm>
              <a:off x="0" y="0"/>
              <a:ext cx="436372" cy="436245"/>
            </a:xfrm>
            <a:custGeom>
              <a:avLst/>
              <a:gdLst/>
              <a:ahLst/>
              <a:cxnLst/>
              <a:rect l="l" t="t" r="r" b="b"/>
              <a:pathLst>
                <a:path w="436372" h="436245">
                  <a:moveTo>
                    <a:pt x="0" y="218186"/>
                  </a:moveTo>
                  <a:cubicBezTo>
                    <a:pt x="0" y="97663"/>
                    <a:pt x="97663" y="0"/>
                    <a:pt x="218186" y="0"/>
                  </a:cubicBezTo>
                  <a:lnTo>
                    <a:pt x="218186" y="12700"/>
                  </a:lnTo>
                  <a:lnTo>
                    <a:pt x="218186" y="0"/>
                  </a:lnTo>
                  <a:cubicBezTo>
                    <a:pt x="338709" y="0"/>
                    <a:pt x="436372" y="97663"/>
                    <a:pt x="436372" y="218186"/>
                  </a:cubicBezTo>
                  <a:cubicBezTo>
                    <a:pt x="436372" y="338709"/>
                    <a:pt x="338582" y="436245"/>
                    <a:pt x="218186" y="436245"/>
                  </a:cubicBezTo>
                  <a:lnTo>
                    <a:pt x="218186" y="423545"/>
                  </a:lnTo>
                  <a:lnTo>
                    <a:pt x="218186" y="436245"/>
                  </a:lnTo>
                  <a:cubicBezTo>
                    <a:pt x="97663" y="436245"/>
                    <a:pt x="0" y="338582"/>
                    <a:pt x="0" y="218186"/>
                  </a:cubicBezTo>
                  <a:lnTo>
                    <a:pt x="12700" y="218186"/>
                  </a:lnTo>
                  <a:lnTo>
                    <a:pt x="23622" y="224663"/>
                  </a:lnTo>
                  <a:cubicBezTo>
                    <a:pt x="20701" y="229616"/>
                    <a:pt x="14859" y="231902"/>
                    <a:pt x="9398" y="230378"/>
                  </a:cubicBezTo>
                  <a:cubicBezTo>
                    <a:pt x="3937" y="228854"/>
                    <a:pt x="0" y="223901"/>
                    <a:pt x="0" y="218186"/>
                  </a:cubicBezTo>
                  <a:moveTo>
                    <a:pt x="25400" y="218186"/>
                  </a:moveTo>
                  <a:lnTo>
                    <a:pt x="12700" y="218186"/>
                  </a:lnTo>
                  <a:lnTo>
                    <a:pt x="1778" y="211709"/>
                  </a:lnTo>
                  <a:cubicBezTo>
                    <a:pt x="4699" y="206756"/>
                    <a:pt x="10541" y="204470"/>
                    <a:pt x="16002" y="205994"/>
                  </a:cubicBezTo>
                  <a:cubicBezTo>
                    <a:pt x="21463" y="207518"/>
                    <a:pt x="25400" y="212471"/>
                    <a:pt x="25400" y="218186"/>
                  </a:cubicBezTo>
                  <a:cubicBezTo>
                    <a:pt x="25400" y="324612"/>
                    <a:pt x="111633" y="410972"/>
                    <a:pt x="218186" y="410972"/>
                  </a:cubicBezTo>
                  <a:cubicBezTo>
                    <a:pt x="324739" y="410972"/>
                    <a:pt x="410972" y="324739"/>
                    <a:pt x="410972" y="218186"/>
                  </a:cubicBezTo>
                  <a:lnTo>
                    <a:pt x="423672" y="218186"/>
                  </a:lnTo>
                  <a:lnTo>
                    <a:pt x="410972" y="218186"/>
                  </a:lnTo>
                  <a:cubicBezTo>
                    <a:pt x="410845" y="111633"/>
                    <a:pt x="324612" y="25400"/>
                    <a:pt x="218186" y="25400"/>
                  </a:cubicBezTo>
                  <a:lnTo>
                    <a:pt x="218186" y="12700"/>
                  </a:lnTo>
                  <a:lnTo>
                    <a:pt x="218186" y="25400"/>
                  </a:lnTo>
                  <a:cubicBezTo>
                    <a:pt x="111633" y="25400"/>
                    <a:pt x="25400" y="111633"/>
                    <a:pt x="25400" y="218186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3" name="AutoShape 33"/>
          <p:cNvSpPr>
            <a:spLocks/>
          </p:cNvSpPr>
          <p:nvPr/>
        </p:nvSpPr>
        <p:spPr>
          <a:xfrm flipH="1" flipV="1">
            <a:off x="12412645" y="2772647"/>
            <a:ext cx="13612" cy="2930553"/>
          </a:xfrm>
          <a:prstGeom prst="line">
            <a:avLst/>
          </a:prstGeom>
          <a:ln w="19050" cap="rnd">
            <a:solidFill>
              <a:srgbClr val="A5A5A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4" name="Group 34"/>
          <p:cNvGrpSpPr>
            <a:grpSpLocks/>
          </p:cNvGrpSpPr>
          <p:nvPr/>
        </p:nvGrpSpPr>
        <p:grpSpPr>
          <a:xfrm>
            <a:off x="12281777" y="5561098"/>
            <a:ext cx="327197" cy="327196"/>
            <a:chOff x="0" y="0"/>
            <a:chExt cx="436262" cy="436262"/>
          </a:xfrm>
        </p:grpSpPr>
        <p:sp>
          <p:nvSpPr>
            <p:cNvPr id="35" name="Freeform 35"/>
            <p:cNvSpPr>
              <a:spLocks/>
            </p:cNvSpPr>
            <p:nvPr/>
          </p:nvSpPr>
          <p:spPr>
            <a:xfrm>
              <a:off x="12700" y="12700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0" y="205486"/>
                  </a:moveTo>
                  <a:cubicBezTo>
                    <a:pt x="0" y="91948"/>
                    <a:pt x="91948" y="0"/>
                    <a:pt x="205486" y="0"/>
                  </a:cubicBezTo>
                  <a:cubicBezTo>
                    <a:pt x="319024" y="0"/>
                    <a:pt x="410845" y="91948"/>
                    <a:pt x="410845" y="205486"/>
                  </a:cubicBezTo>
                  <a:cubicBezTo>
                    <a:pt x="410845" y="319024"/>
                    <a:pt x="318897" y="410845"/>
                    <a:pt x="205486" y="410845"/>
                  </a:cubicBezTo>
                  <a:cubicBezTo>
                    <a:pt x="92075" y="410845"/>
                    <a:pt x="0" y="318897"/>
                    <a:pt x="0" y="205486"/>
                  </a:cubicBez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>
            <a:xfrm>
              <a:off x="0" y="0"/>
              <a:ext cx="436372" cy="436245"/>
            </a:xfrm>
            <a:custGeom>
              <a:avLst/>
              <a:gdLst/>
              <a:ahLst/>
              <a:cxnLst/>
              <a:rect l="l" t="t" r="r" b="b"/>
              <a:pathLst>
                <a:path w="436372" h="436245">
                  <a:moveTo>
                    <a:pt x="0" y="218186"/>
                  </a:moveTo>
                  <a:cubicBezTo>
                    <a:pt x="0" y="97663"/>
                    <a:pt x="97663" y="0"/>
                    <a:pt x="218186" y="0"/>
                  </a:cubicBezTo>
                  <a:lnTo>
                    <a:pt x="218186" y="12700"/>
                  </a:lnTo>
                  <a:lnTo>
                    <a:pt x="218186" y="0"/>
                  </a:lnTo>
                  <a:cubicBezTo>
                    <a:pt x="338709" y="0"/>
                    <a:pt x="436372" y="97663"/>
                    <a:pt x="436372" y="218186"/>
                  </a:cubicBezTo>
                  <a:cubicBezTo>
                    <a:pt x="436372" y="338709"/>
                    <a:pt x="338582" y="436245"/>
                    <a:pt x="218186" y="436245"/>
                  </a:cubicBezTo>
                  <a:lnTo>
                    <a:pt x="218186" y="423545"/>
                  </a:lnTo>
                  <a:lnTo>
                    <a:pt x="218186" y="436245"/>
                  </a:lnTo>
                  <a:cubicBezTo>
                    <a:pt x="97663" y="436245"/>
                    <a:pt x="0" y="338582"/>
                    <a:pt x="0" y="218186"/>
                  </a:cubicBezTo>
                  <a:lnTo>
                    <a:pt x="12700" y="218186"/>
                  </a:lnTo>
                  <a:lnTo>
                    <a:pt x="23622" y="224663"/>
                  </a:lnTo>
                  <a:cubicBezTo>
                    <a:pt x="20701" y="229616"/>
                    <a:pt x="14859" y="231902"/>
                    <a:pt x="9398" y="230378"/>
                  </a:cubicBezTo>
                  <a:cubicBezTo>
                    <a:pt x="3937" y="228854"/>
                    <a:pt x="0" y="223901"/>
                    <a:pt x="0" y="218186"/>
                  </a:cubicBezTo>
                  <a:moveTo>
                    <a:pt x="25400" y="218186"/>
                  </a:moveTo>
                  <a:lnTo>
                    <a:pt x="12700" y="218186"/>
                  </a:lnTo>
                  <a:lnTo>
                    <a:pt x="1778" y="211709"/>
                  </a:lnTo>
                  <a:cubicBezTo>
                    <a:pt x="4699" y="206756"/>
                    <a:pt x="10541" y="204470"/>
                    <a:pt x="16002" y="205994"/>
                  </a:cubicBezTo>
                  <a:cubicBezTo>
                    <a:pt x="21463" y="207518"/>
                    <a:pt x="25400" y="212471"/>
                    <a:pt x="25400" y="218186"/>
                  </a:cubicBezTo>
                  <a:cubicBezTo>
                    <a:pt x="25400" y="324612"/>
                    <a:pt x="111633" y="410972"/>
                    <a:pt x="218186" y="410972"/>
                  </a:cubicBezTo>
                  <a:cubicBezTo>
                    <a:pt x="324739" y="410972"/>
                    <a:pt x="410972" y="324739"/>
                    <a:pt x="410972" y="218186"/>
                  </a:cubicBezTo>
                  <a:lnTo>
                    <a:pt x="423672" y="218186"/>
                  </a:lnTo>
                  <a:lnTo>
                    <a:pt x="410972" y="218186"/>
                  </a:lnTo>
                  <a:cubicBezTo>
                    <a:pt x="410845" y="111633"/>
                    <a:pt x="324612" y="25400"/>
                    <a:pt x="218186" y="25400"/>
                  </a:cubicBezTo>
                  <a:lnTo>
                    <a:pt x="218186" y="12700"/>
                  </a:lnTo>
                  <a:lnTo>
                    <a:pt x="218186" y="25400"/>
                  </a:lnTo>
                  <a:cubicBezTo>
                    <a:pt x="111633" y="25400"/>
                    <a:pt x="25400" y="111633"/>
                    <a:pt x="25400" y="218186"/>
                  </a:cubicBez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7" name="AutoShape 37"/>
          <p:cNvSpPr>
            <a:spLocks/>
          </p:cNvSpPr>
          <p:nvPr/>
        </p:nvSpPr>
        <p:spPr>
          <a:xfrm flipV="1">
            <a:off x="14417722" y="2369238"/>
            <a:ext cx="22036" cy="3427567"/>
          </a:xfrm>
          <a:prstGeom prst="line">
            <a:avLst/>
          </a:prstGeom>
          <a:ln w="19050" cap="rnd">
            <a:solidFill>
              <a:srgbClr val="FFBC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8" name="Group 38"/>
          <p:cNvGrpSpPr>
            <a:grpSpLocks/>
          </p:cNvGrpSpPr>
          <p:nvPr/>
        </p:nvGrpSpPr>
        <p:grpSpPr>
          <a:xfrm>
            <a:off x="14265142" y="5561100"/>
            <a:ext cx="327197" cy="327196"/>
            <a:chOff x="0" y="0"/>
            <a:chExt cx="436262" cy="436262"/>
          </a:xfrm>
        </p:grpSpPr>
        <p:sp>
          <p:nvSpPr>
            <p:cNvPr id="39" name="Freeform 39"/>
            <p:cNvSpPr>
              <a:spLocks/>
            </p:cNvSpPr>
            <p:nvPr/>
          </p:nvSpPr>
          <p:spPr>
            <a:xfrm>
              <a:off x="12700" y="12700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0" y="205486"/>
                  </a:moveTo>
                  <a:cubicBezTo>
                    <a:pt x="0" y="91948"/>
                    <a:pt x="91948" y="0"/>
                    <a:pt x="205486" y="0"/>
                  </a:cubicBezTo>
                  <a:cubicBezTo>
                    <a:pt x="319024" y="0"/>
                    <a:pt x="410845" y="91948"/>
                    <a:pt x="410845" y="205486"/>
                  </a:cubicBezTo>
                  <a:cubicBezTo>
                    <a:pt x="410845" y="319024"/>
                    <a:pt x="318897" y="410845"/>
                    <a:pt x="205486" y="410845"/>
                  </a:cubicBezTo>
                  <a:cubicBezTo>
                    <a:pt x="92075" y="410845"/>
                    <a:pt x="0" y="318897"/>
                    <a:pt x="0" y="205486"/>
                  </a:cubicBezTo>
                  <a:close/>
                </a:path>
              </a:pathLst>
            </a:custGeom>
            <a:solidFill>
              <a:srgbClr val="FFBC36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>
            <a:xfrm>
              <a:off x="0" y="0"/>
              <a:ext cx="436372" cy="436245"/>
            </a:xfrm>
            <a:custGeom>
              <a:avLst/>
              <a:gdLst/>
              <a:ahLst/>
              <a:cxnLst/>
              <a:rect l="l" t="t" r="r" b="b"/>
              <a:pathLst>
                <a:path w="436372" h="436245">
                  <a:moveTo>
                    <a:pt x="0" y="218186"/>
                  </a:moveTo>
                  <a:cubicBezTo>
                    <a:pt x="0" y="97663"/>
                    <a:pt x="97663" y="0"/>
                    <a:pt x="218186" y="0"/>
                  </a:cubicBezTo>
                  <a:lnTo>
                    <a:pt x="218186" y="12700"/>
                  </a:lnTo>
                  <a:lnTo>
                    <a:pt x="218186" y="0"/>
                  </a:lnTo>
                  <a:cubicBezTo>
                    <a:pt x="338709" y="0"/>
                    <a:pt x="436372" y="97663"/>
                    <a:pt x="436372" y="218186"/>
                  </a:cubicBezTo>
                  <a:cubicBezTo>
                    <a:pt x="436372" y="338709"/>
                    <a:pt x="338582" y="436245"/>
                    <a:pt x="218186" y="436245"/>
                  </a:cubicBezTo>
                  <a:lnTo>
                    <a:pt x="218186" y="423545"/>
                  </a:lnTo>
                  <a:lnTo>
                    <a:pt x="218186" y="436245"/>
                  </a:lnTo>
                  <a:cubicBezTo>
                    <a:pt x="97663" y="436245"/>
                    <a:pt x="0" y="338582"/>
                    <a:pt x="0" y="218186"/>
                  </a:cubicBezTo>
                  <a:lnTo>
                    <a:pt x="12700" y="218186"/>
                  </a:lnTo>
                  <a:lnTo>
                    <a:pt x="23622" y="224663"/>
                  </a:lnTo>
                  <a:cubicBezTo>
                    <a:pt x="20701" y="229616"/>
                    <a:pt x="14859" y="231902"/>
                    <a:pt x="9398" y="230378"/>
                  </a:cubicBezTo>
                  <a:cubicBezTo>
                    <a:pt x="3937" y="228854"/>
                    <a:pt x="0" y="223901"/>
                    <a:pt x="0" y="218186"/>
                  </a:cubicBezTo>
                  <a:moveTo>
                    <a:pt x="25400" y="218186"/>
                  </a:moveTo>
                  <a:lnTo>
                    <a:pt x="12700" y="218186"/>
                  </a:lnTo>
                  <a:lnTo>
                    <a:pt x="1778" y="211709"/>
                  </a:lnTo>
                  <a:cubicBezTo>
                    <a:pt x="4699" y="206756"/>
                    <a:pt x="10541" y="204470"/>
                    <a:pt x="16002" y="205994"/>
                  </a:cubicBezTo>
                  <a:cubicBezTo>
                    <a:pt x="21463" y="207518"/>
                    <a:pt x="25400" y="212471"/>
                    <a:pt x="25400" y="218186"/>
                  </a:cubicBezTo>
                  <a:cubicBezTo>
                    <a:pt x="25400" y="324612"/>
                    <a:pt x="111633" y="410972"/>
                    <a:pt x="218186" y="410972"/>
                  </a:cubicBezTo>
                  <a:cubicBezTo>
                    <a:pt x="324739" y="410972"/>
                    <a:pt x="410972" y="324739"/>
                    <a:pt x="410972" y="218186"/>
                  </a:cubicBezTo>
                  <a:lnTo>
                    <a:pt x="423672" y="218186"/>
                  </a:lnTo>
                  <a:lnTo>
                    <a:pt x="410972" y="218186"/>
                  </a:lnTo>
                  <a:cubicBezTo>
                    <a:pt x="410845" y="111633"/>
                    <a:pt x="324612" y="25400"/>
                    <a:pt x="218186" y="25400"/>
                  </a:cubicBezTo>
                  <a:lnTo>
                    <a:pt x="218186" y="12700"/>
                  </a:lnTo>
                  <a:lnTo>
                    <a:pt x="218186" y="25400"/>
                  </a:lnTo>
                  <a:cubicBezTo>
                    <a:pt x="111633" y="25400"/>
                    <a:pt x="25400" y="111633"/>
                    <a:pt x="25400" y="218186"/>
                  </a:cubicBezTo>
                  <a:close/>
                </a:path>
              </a:pathLst>
            </a:custGeom>
            <a:solidFill>
              <a:srgbClr val="FFBC3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1" name="Group 41"/>
          <p:cNvGrpSpPr>
            <a:grpSpLocks/>
          </p:cNvGrpSpPr>
          <p:nvPr/>
        </p:nvGrpSpPr>
        <p:grpSpPr>
          <a:xfrm rot="8100000">
            <a:off x="11782838" y="2643670"/>
            <a:ext cx="1325074" cy="1325075"/>
            <a:chOff x="0" y="0"/>
            <a:chExt cx="1766766" cy="1766766"/>
          </a:xfrm>
        </p:grpSpPr>
        <p:sp>
          <p:nvSpPr>
            <p:cNvPr id="42" name="Freeform 42"/>
            <p:cNvSpPr>
              <a:spLocks/>
            </p:cNvSpPr>
            <p:nvPr/>
          </p:nvSpPr>
          <p:spPr>
            <a:xfrm>
              <a:off x="0" y="-135763"/>
              <a:ext cx="1902587" cy="1902587"/>
            </a:xfrm>
            <a:custGeom>
              <a:avLst/>
              <a:gdLst/>
              <a:ahLst/>
              <a:cxnLst/>
              <a:rect l="l" t="t" r="r" b="b"/>
              <a:pathLst>
                <a:path w="1902587" h="1902587">
                  <a:moveTo>
                    <a:pt x="0" y="1019175"/>
                  </a:moveTo>
                  <a:cubicBezTo>
                    <a:pt x="0" y="531241"/>
                    <a:pt x="395478" y="135763"/>
                    <a:pt x="883412" y="135763"/>
                  </a:cubicBezTo>
                  <a:cubicBezTo>
                    <a:pt x="1223137" y="135763"/>
                    <a:pt x="1562862" y="90551"/>
                    <a:pt x="1902587" y="0"/>
                  </a:cubicBezTo>
                  <a:cubicBezTo>
                    <a:pt x="1812036" y="339725"/>
                    <a:pt x="1766824" y="679450"/>
                    <a:pt x="1766824" y="1019175"/>
                  </a:cubicBezTo>
                  <a:cubicBezTo>
                    <a:pt x="1766824" y="1507109"/>
                    <a:pt x="1371346" y="1902587"/>
                    <a:pt x="883412" y="1902587"/>
                  </a:cubicBezTo>
                  <a:cubicBezTo>
                    <a:pt x="395478" y="1902587"/>
                    <a:pt x="0" y="1506982"/>
                    <a:pt x="0" y="1019175"/>
                  </a:cubicBez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>
          <a:xfrm rot="8100000">
            <a:off x="9799472" y="3094819"/>
            <a:ext cx="1325075" cy="1325075"/>
            <a:chOff x="0" y="0"/>
            <a:chExt cx="1766766" cy="1766766"/>
          </a:xfrm>
        </p:grpSpPr>
        <p:sp>
          <p:nvSpPr>
            <p:cNvPr id="44" name="Freeform 44"/>
            <p:cNvSpPr>
              <a:spLocks/>
            </p:cNvSpPr>
            <p:nvPr/>
          </p:nvSpPr>
          <p:spPr>
            <a:xfrm>
              <a:off x="0" y="-883412"/>
              <a:ext cx="2650236" cy="2650236"/>
            </a:xfrm>
            <a:custGeom>
              <a:avLst/>
              <a:gdLst/>
              <a:ahLst/>
              <a:cxnLst/>
              <a:rect l="l" t="t" r="r" b="b"/>
              <a:pathLst>
                <a:path w="2650236" h="2650236">
                  <a:moveTo>
                    <a:pt x="0" y="1766824"/>
                  </a:moveTo>
                  <a:cubicBezTo>
                    <a:pt x="0" y="1278890"/>
                    <a:pt x="395478" y="883412"/>
                    <a:pt x="883412" y="883412"/>
                  </a:cubicBezTo>
                  <a:cubicBezTo>
                    <a:pt x="1472311" y="883412"/>
                    <a:pt x="2061210" y="588899"/>
                    <a:pt x="2650236" y="0"/>
                  </a:cubicBezTo>
                  <a:cubicBezTo>
                    <a:pt x="2061337" y="588899"/>
                    <a:pt x="1766824" y="1177798"/>
                    <a:pt x="1766824" y="1766824"/>
                  </a:cubicBezTo>
                  <a:cubicBezTo>
                    <a:pt x="1766824" y="2254758"/>
                    <a:pt x="1371346" y="2650236"/>
                    <a:pt x="883412" y="2650236"/>
                  </a:cubicBezTo>
                  <a:cubicBezTo>
                    <a:pt x="395478" y="2650236"/>
                    <a:pt x="0" y="2254631"/>
                    <a:pt x="0" y="1766824"/>
                  </a:cubicBezTo>
                  <a:close/>
                </a:path>
              </a:pathLst>
            </a:custGeom>
            <a:solidFill>
              <a:srgbClr val="972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5" name="Group 45"/>
          <p:cNvGrpSpPr>
            <a:grpSpLocks/>
          </p:cNvGrpSpPr>
          <p:nvPr/>
        </p:nvGrpSpPr>
        <p:grpSpPr>
          <a:xfrm rot="8100000">
            <a:off x="13766203" y="2278631"/>
            <a:ext cx="1325074" cy="1325075"/>
            <a:chOff x="0" y="0"/>
            <a:chExt cx="1766766" cy="1766766"/>
          </a:xfrm>
        </p:grpSpPr>
        <p:sp>
          <p:nvSpPr>
            <p:cNvPr id="46" name="Freeform 46"/>
            <p:cNvSpPr>
              <a:spLocks/>
            </p:cNvSpPr>
            <p:nvPr/>
          </p:nvSpPr>
          <p:spPr>
            <a:xfrm>
              <a:off x="0" y="-883412"/>
              <a:ext cx="2650236" cy="2650236"/>
            </a:xfrm>
            <a:custGeom>
              <a:avLst/>
              <a:gdLst/>
              <a:ahLst/>
              <a:cxnLst/>
              <a:rect l="l" t="t" r="r" b="b"/>
              <a:pathLst>
                <a:path w="2650236" h="2650236">
                  <a:moveTo>
                    <a:pt x="0" y="1766824"/>
                  </a:moveTo>
                  <a:cubicBezTo>
                    <a:pt x="0" y="1278890"/>
                    <a:pt x="395478" y="883412"/>
                    <a:pt x="883412" y="883412"/>
                  </a:cubicBezTo>
                  <a:cubicBezTo>
                    <a:pt x="1472311" y="883412"/>
                    <a:pt x="2061210" y="588899"/>
                    <a:pt x="2650236" y="0"/>
                  </a:cubicBezTo>
                  <a:cubicBezTo>
                    <a:pt x="2061337" y="588899"/>
                    <a:pt x="1766824" y="1177798"/>
                    <a:pt x="1766824" y="1766824"/>
                  </a:cubicBezTo>
                  <a:cubicBezTo>
                    <a:pt x="1766824" y="2254758"/>
                    <a:pt x="1371346" y="2650236"/>
                    <a:pt x="883412" y="2650236"/>
                  </a:cubicBezTo>
                  <a:cubicBezTo>
                    <a:pt x="395478" y="2650236"/>
                    <a:pt x="0" y="2254631"/>
                    <a:pt x="0" y="1766824"/>
                  </a:cubicBezTo>
                  <a:close/>
                </a:path>
              </a:pathLst>
            </a:custGeom>
            <a:solidFill>
              <a:srgbClr val="FFBC3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7" name="Group 47"/>
          <p:cNvGrpSpPr>
            <a:grpSpLocks/>
          </p:cNvGrpSpPr>
          <p:nvPr/>
        </p:nvGrpSpPr>
        <p:grpSpPr>
          <a:xfrm rot="8100000">
            <a:off x="7445632" y="3388675"/>
            <a:ext cx="1325075" cy="1325075"/>
            <a:chOff x="0" y="0"/>
            <a:chExt cx="1766766" cy="1766766"/>
          </a:xfrm>
        </p:grpSpPr>
        <p:sp>
          <p:nvSpPr>
            <p:cNvPr id="48" name="Freeform 48"/>
            <p:cNvSpPr>
              <a:spLocks/>
            </p:cNvSpPr>
            <p:nvPr/>
          </p:nvSpPr>
          <p:spPr>
            <a:xfrm>
              <a:off x="0" y="-883412"/>
              <a:ext cx="2650236" cy="2650236"/>
            </a:xfrm>
            <a:custGeom>
              <a:avLst/>
              <a:gdLst/>
              <a:ahLst/>
              <a:cxnLst/>
              <a:rect l="l" t="t" r="r" b="b"/>
              <a:pathLst>
                <a:path w="2650236" h="2650236">
                  <a:moveTo>
                    <a:pt x="0" y="1766824"/>
                  </a:moveTo>
                  <a:cubicBezTo>
                    <a:pt x="0" y="1278890"/>
                    <a:pt x="395478" y="883412"/>
                    <a:pt x="883412" y="883412"/>
                  </a:cubicBezTo>
                  <a:cubicBezTo>
                    <a:pt x="1472311" y="883412"/>
                    <a:pt x="2061210" y="588899"/>
                    <a:pt x="2650236" y="0"/>
                  </a:cubicBezTo>
                  <a:cubicBezTo>
                    <a:pt x="2061337" y="588899"/>
                    <a:pt x="1766824" y="1177798"/>
                    <a:pt x="1766824" y="1766824"/>
                  </a:cubicBezTo>
                  <a:cubicBezTo>
                    <a:pt x="1766824" y="2254758"/>
                    <a:pt x="1371346" y="2650236"/>
                    <a:pt x="883412" y="2650236"/>
                  </a:cubicBezTo>
                  <a:cubicBezTo>
                    <a:pt x="395478" y="2650236"/>
                    <a:pt x="0" y="2254631"/>
                    <a:pt x="0" y="1766824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9" name="AutoShape 49"/>
          <p:cNvSpPr>
            <a:spLocks/>
          </p:cNvSpPr>
          <p:nvPr/>
        </p:nvSpPr>
        <p:spPr>
          <a:xfrm>
            <a:off x="16324562" y="5703201"/>
            <a:ext cx="1609433" cy="1905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50" name="Group 50"/>
          <p:cNvGrpSpPr>
            <a:grpSpLocks/>
          </p:cNvGrpSpPr>
          <p:nvPr/>
        </p:nvGrpSpPr>
        <p:grpSpPr>
          <a:xfrm rot="8100000">
            <a:off x="15529668" y="1856267"/>
            <a:ext cx="1325075" cy="1325075"/>
            <a:chOff x="0" y="0"/>
            <a:chExt cx="1766766" cy="1766766"/>
          </a:xfrm>
        </p:grpSpPr>
        <p:sp>
          <p:nvSpPr>
            <p:cNvPr id="51" name="Freeform 51"/>
            <p:cNvSpPr>
              <a:spLocks/>
            </p:cNvSpPr>
            <p:nvPr/>
          </p:nvSpPr>
          <p:spPr>
            <a:xfrm>
              <a:off x="0" y="-883412"/>
              <a:ext cx="2650236" cy="2650236"/>
            </a:xfrm>
            <a:custGeom>
              <a:avLst/>
              <a:gdLst/>
              <a:ahLst/>
              <a:cxnLst/>
              <a:rect l="l" t="t" r="r" b="b"/>
              <a:pathLst>
                <a:path w="2650236" h="2650236">
                  <a:moveTo>
                    <a:pt x="0" y="1766824"/>
                  </a:moveTo>
                  <a:cubicBezTo>
                    <a:pt x="0" y="1278890"/>
                    <a:pt x="395478" y="883412"/>
                    <a:pt x="883412" y="883412"/>
                  </a:cubicBezTo>
                  <a:cubicBezTo>
                    <a:pt x="1472311" y="883412"/>
                    <a:pt x="2061210" y="588899"/>
                    <a:pt x="2650236" y="0"/>
                  </a:cubicBezTo>
                  <a:cubicBezTo>
                    <a:pt x="2061337" y="588899"/>
                    <a:pt x="1766824" y="1177798"/>
                    <a:pt x="1766824" y="1766824"/>
                  </a:cubicBezTo>
                  <a:cubicBezTo>
                    <a:pt x="1766824" y="2254758"/>
                    <a:pt x="1371346" y="2650236"/>
                    <a:pt x="883412" y="2650236"/>
                  </a:cubicBezTo>
                  <a:cubicBezTo>
                    <a:pt x="395478" y="2650236"/>
                    <a:pt x="0" y="2254631"/>
                    <a:pt x="0" y="1766824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TextBox 52"/>
          <p:cNvSpPr txBox="1">
            <a:spLocks/>
          </p:cNvSpPr>
          <p:nvPr/>
        </p:nvSpPr>
        <p:spPr>
          <a:xfrm rot="-5400000">
            <a:off x="13439580" y="4816359"/>
            <a:ext cx="911651" cy="41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spc="3">
                <a:solidFill>
                  <a:srgbClr val="40404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2022</a:t>
            </a:r>
          </a:p>
        </p:txBody>
      </p:sp>
      <p:sp>
        <p:nvSpPr>
          <p:cNvPr id="53" name="TextBox 53"/>
          <p:cNvSpPr txBox="1">
            <a:spLocks/>
          </p:cNvSpPr>
          <p:nvPr/>
        </p:nvSpPr>
        <p:spPr>
          <a:xfrm rot="-5400000">
            <a:off x="11443524" y="4816359"/>
            <a:ext cx="911651" cy="41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spc="3">
                <a:solidFill>
                  <a:srgbClr val="40404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2021</a:t>
            </a:r>
          </a:p>
        </p:txBody>
      </p:sp>
      <p:sp>
        <p:nvSpPr>
          <p:cNvPr id="54" name="TextBox 54"/>
          <p:cNvSpPr txBox="1">
            <a:spLocks/>
          </p:cNvSpPr>
          <p:nvPr/>
        </p:nvSpPr>
        <p:spPr>
          <a:xfrm rot="-5400000">
            <a:off x="8370972" y="4206817"/>
            <a:ext cx="2130735" cy="41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spc="3">
                <a:solidFill>
                  <a:srgbClr val="40404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2018 – 2020</a:t>
            </a:r>
          </a:p>
        </p:txBody>
      </p:sp>
      <p:sp>
        <p:nvSpPr>
          <p:cNvPr id="55" name="TextBox 55"/>
          <p:cNvSpPr txBox="1">
            <a:spLocks/>
          </p:cNvSpPr>
          <p:nvPr/>
        </p:nvSpPr>
        <p:spPr>
          <a:xfrm rot="-5400000">
            <a:off x="5851584" y="4162249"/>
            <a:ext cx="2219871" cy="41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spc="3">
                <a:solidFill>
                  <a:srgbClr val="40404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2014 - 2015</a:t>
            </a:r>
          </a:p>
        </p:txBody>
      </p:sp>
      <p:sp>
        <p:nvSpPr>
          <p:cNvPr id="56" name="TextBox 56"/>
          <p:cNvSpPr txBox="1">
            <a:spLocks/>
          </p:cNvSpPr>
          <p:nvPr/>
        </p:nvSpPr>
        <p:spPr>
          <a:xfrm rot="-5400000">
            <a:off x="15085244" y="4714167"/>
            <a:ext cx="1116035" cy="41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spc="3">
                <a:solidFill>
                  <a:srgbClr val="40404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2023*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36902" y="6438436"/>
            <a:ext cx="2005446" cy="61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Información No Financiera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642651" y="8641380"/>
            <a:ext cx="2005448" cy="61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2" dirty="0" err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Información</a:t>
            </a:r>
            <a:r>
              <a:rPr lang="en-US" sz="1800" spc="2" dirty="0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 </a:t>
            </a:r>
            <a:r>
              <a:rPr lang="en-US" sz="1800" spc="2" dirty="0" err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Financiera</a:t>
            </a:r>
            <a:endParaRPr lang="en-US" sz="1800" spc="2" dirty="0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59" name="TextBox 59"/>
          <p:cNvSpPr txBox="1">
            <a:spLocks/>
          </p:cNvSpPr>
          <p:nvPr/>
        </p:nvSpPr>
        <p:spPr>
          <a:xfrm>
            <a:off x="11337935" y="6149936"/>
            <a:ext cx="1937353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Modelo de Sostenibilidad</a:t>
            </a:r>
          </a:p>
          <a:p>
            <a:pPr algn="ctr">
              <a:lnSpc>
                <a:spcPts val="2160"/>
              </a:lnSpc>
            </a:pP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Materialidad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586466" y="6149936"/>
            <a:ext cx="1801741" cy="111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Nueva</a:t>
            </a:r>
          </a:p>
          <a:p>
            <a:pPr algn="ctr">
              <a:lnSpc>
                <a:spcPts val="2160"/>
              </a:lnSpc>
            </a:pPr>
            <a:r>
              <a:rPr lang="es-CO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M</a:t>
            </a: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aterialidad</a:t>
            </a:r>
          </a:p>
          <a:p>
            <a:pPr algn="ctr">
              <a:lnSpc>
                <a:spcPts val="2160"/>
              </a:lnSpc>
            </a:pPr>
            <a:r>
              <a:rPr lang="es-CO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Aplicación nuevos GRI</a:t>
            </a:r>
            <a:endParaRPr lang="es-CO" sz="1800" spc="2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5699386" y="6416636"/>
            <a:ext cx="148515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ODS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541338" y="6283286"/>
            <a:ext cx="1485418" cy="54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z="1800" spc="2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Estandar GRI</a:t>
            </a: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DD2E3DBA-C51C-A280-4DED-365F76CBEA10}"/>
              </a:ext>
            </a:extLst>
          </p:cNvPr>
          <p:cNvSpPr txBox="1">
            <a:spLocks/>
          </p:cNvSpPr>
          <p:nvPr/>
        </p:nvSpPr>
        <p:spPr>
          <a:xfrm>
            <a:off x="9513640" y="8014596"/>
            <a:ext cx="3691327" cy="267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pc="2" dirty="0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GRI categoría esencial</a:t>
            </a:r>
            <a:endParaRPr lang="es-CO" sz="1800" spc="2" dirty="0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256959EC-0028-20A7-F2F7-249E9745F588}"/>
              </a:ext>
            </a:extLst>
          </p:cNvPr>
          <p:cNvSpPr txBox="1">
            <a:spLocks/>
          </p:cNvSpPr>
          <p:nvPr/>
        </p:nvSpPr>
        <p:spPr>
          <a:xfrm>
            <a:off x="13331032" y="8027499"/>
            <a:ext cx="3691327" cy="267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O" spc="2" dirty="0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De conformidad con GRI</a:t>
            </a:r>
            <a:endParaRPr lang="es-CO" sz="1800" spc="2" dirty="0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8" name="AutoShape 33">
            <a:extLst>
              <a:ext uri="{FF2B5EF4-FFF2-40B4-BE49-F238E27FC236}">
                <a16:creationId xmlns:a16="http://schemas.microsoft.com/office/drawing/2014/main" id="{FF1C3CA3-BCFD-7BA5-2C5B-BB29C1440BFF}"/>
              </a:ext>
            </a:extLst>
          </p:cNvPr>
          <p:cNvSpPr>
            <a:spLocks/>
          </p:cNvSpPr>
          <p:nvPr/>
        </p:nvSpPr>
        <p:spPr>
          <a:xfrm flipV="1">
            <a:off x="9541338" y="7877178"/>
            <a:ext cx="3641262" cy="1405"/>
          </a:xfrm>
          <a:prstGeom prst="line">
            <a:avLst/>
          </a:prstGeom>
          <a:ln w="19050" cap="rnd">
            <a:solidFill>
              <a:srgbClr val="A5A5A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33">
            <a:extLst>
              <a:ext uri="{FF2B5EF4-FFF2-40B4-BE49-F238E27FC236}">
                <a16:creationId xmlns:a16="http://schemas.microsoft.com/office/drawing/2014/main" id="{F0473792-8471-10E0-A687-269D73286934}"/>
              </a:ext>
            </a:extLst>
          </p:cNvPr>
          <p:cNvSpPr>
            <a:spLocks/>
          </p:cNvSpPr>
          <p:nvPr/>
        </p:nvSpPr>
        <p:spPr>
          <a:xfrm flipV="1">
            <a:off x="13380190" y="7864716"/>
            <a:ext cx="3680293" cy="9521"/>
          </a:xfrm>
          <a:prstGeom prst="line">
            <a:avLst/>
          </a:prstGeom>
          <a:ln w="19050" cap="rnd">
            <a:solidFill>
              <a:srgbClr val="A5A5A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4473276" y="3002430"/>
            <a:ext cx="3418105" cy="4674547"/>
            <a:chOff x="0" y="0"/>
            <a:chExt cx="4557473" cy="6232729"/>
          </a:xfrm>
        </p:grpSpPr>
        <p:sp>
          <p:nvSpPr>
            <p:cNvPr id="4" name="Freeform 4"/>
            <p:cNvSpPr/>
            <p:nvPr/>
          </p:nvSpPr>
          <p:spPr>
            <a:xfrm>
              <a:off x="-6985" y="-117348"/>
              <a:ext cx="4549775" cy="3338276"/>
            </a:xfrm>
            <a:custGeom>
              <a:avLst/>
              <a:gdLst/>
              <a:ahLst/>
              <a:cxnLst/>
              <a:rect l="l" t="t" r="r" b="b"/>
              <a:pathLst>
                <a:path w="4549775" h="3338276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49141"/>
                    <a:pt x="4542409" y="3270806"/>
                    <a:pt x="4529328" y="3286745"/>
                  </a:cubicBezTo>
                  <a:cubicBezTo>
                    <a:pt x="4516247" y="3302684"/>
                    <a:pt x="4498467" y="3311659"/>
                    <a:pt x="4479925" y="3311659"/>
                  </a:cubicBezTo>
                  <a:lnTo>
                    <a:pt x="2278380" y="3311659"/>
                  </a:lnTo>
                  <a:lnTo>
                    <a:pt x="2278380" y="3226548"/>
                  </a:lnTo>
                  <a:lnTo>
                    <a:pt x="2279015" y="3311659"/>
                  </a:lnTo>
                  <a:lnTo>
                    <a:pt x="77597" y="3338121"/>
                  </a:lnTo>
                  <a:cubicBezTo>
                    <a:pt x="59055" y="3338276"/>
                    <a:pt x="41148" y="3329610"/>
                    <a:pt x="27940" y="3313671"/>
                  </a:cubicBezTo>
                  <a:cubicBezTo>
                    <a:pt x="14732" y="3297732"/>
                    <a:pt x="7239" y="3276377"/>
                    <a:pt x="7112" y="3253629"/>
                  </a:cubicBezTo>
                  <a:moveTo>
                    <a:pt x="146812" y="3252236"/>
                  </a:moveTo>
                  <a:lnTo>
                    <a:pt x="76962" y="3252855"/>
                  </a:lnTo>
                  <a:lnTo>
                    <a:pt x="76327" y="3167743"/>
                  </a:lnTo>
                  <a:lnTo>
                    <a:pt x="2277745" y="3141282"/>
                  </a:lnTo>
                  <a:lnTo>
                    <a:pt x="2278380" y="3141282"/>
                  </a:lnTo>
                  <a:lnTo>
                    <a:pt x="4479798" y="3141282"/>
                  </a:lnTo>
                  <a:lnTo>
                    <a:pt x="4479798" y="3226393"/>
                  </a:lnTo>
                  <a:lnTo>
                    <a:pt x="4409948" y="3226393"/>
                  </a:lnTo>
                  <a:cubicBezTo>
                    <a:pt x="4409948" y="2168535"/>
                    <a:pt x="3997833" y="1196252"/>
                    <a:pt x="3335528" y="674596"/>
                  </a:cubicBezTo>
                  <a:cubicBezTo>
                    <a:pt x="2674493" y="153869"/>
                    <a:pt x="1862582" y="158821"/>
                    <a:pt x="1204849" y="687440"/>
                  </a:cubicBezTo>
                  <a:cubicBezTo>
                    <a:pt x="545846" y="1217143"/>
                    <a:pt x="139954" y="2194532"/>
                    <a:pt x="146685" y="325223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Freeform 5"/>
            <p:cNvSpPr/>
            <p:nvPr/>
          </p:nvSpPr>
          <p:spPr>
            <a:xfrm>
              <a:off x="-6985" y="-117348"/>
              <a:ext cx="4549775" cy="3338431"/>
            </a:xfrm>
            <a:custGeom>
              <a:avLst/>
              <a:gdLst/>
              <a:ahLst/>
              <a:cxnLst/>
              <a:rect l="l" t="t" r="r" b="b"/>
              <a:pathLst>
                <a:path w="4549775" h="3338431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73591"/>
                    <a:pt x="4518533" y="3311659"/>
                    <a:pt x="4479925" y="3311659"/>
                  </a:cubicBezTo>
                  <a:cubicBezTo>
                    <a:pt x="4441317" y="3311659"/>
                    <a:pt x="4410075" y="3273591"/>
                    <a:pt x="4410075" y="3226548"/>
                  </a:cubicBezTo>
                  <a:cubicBezTo>
                    <a:pt x="4410075" y="2168689"/>
                    <a:pt x="3997960" y="1196407"/>
                    <a:pt x="3335655" y="674751"/>
                  </a:cubicBezTo>
                  <a:cubicBezTo>
                    <a:pt x="2674620" y="154023"/>
                    <a:pt x="1862709" y="158975"/>
                    <a:pt x="1204976" y="687595"/>
                  </a:cubicBezTo>
                  <a:cubicBezTo>
                    <a:pt x="545973" y="1217298"/>
                    <a:pt x="140081" y="2194687"/>
                    <a:pt x="146812" y="3252391"/>
                  </a:cubicBezTo>
                  <a:cubicBezTo>
                    <a:pt x="147066" y="3299434"/>
                    <a:pt x="116078" y="3337812"/>
                    <a:pt x="77470" y="3338121"/>
                  </a:cubicBezTo>
                  <a:cubicBezTo>
                    <a:pt x="38862" y="3338431"/>
                    <a:pt x="7366" y="3300672"/>
                    <a:pt x="7112" y="3253629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3154" y="2969851"/>
            <a:ext cx="3408759" cy="4673860"/>
            <a:chOff x="0" y="0"/>
            <a:chExt cx="4545012" cy="62318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47235" cy="6224744"/>
            </a:xfrm>
            <a:custGeom>
              <a:avLst/>
              <a:gdLst/>
              <a:ahLst/>
              <a:cxnLst/>
              <a:rect l="l" t="t" r="r" b="b"/>
              <a:pathLst>
                <a:path w="4547235" h="6224744">
                  <a:moveTo>
                    <a:pt x="0" y="3112295"/>
                  </a:moveTo>
                  <a:cubicBezTo>
                    <a:pt x="0" y="1403256"/>
                    <a:pt x="1010285" y="0"/>
                    <a:pt x="2273681" y="0"/>
                  </a:cubicBezTo>
                  <a:lnTo>
                    <a:pt x="2273681" y="85111"/>
                  </a:lnTo>
                  <a:lnTo>
                    <a:pt x="2273681" y="0"/>
                  </a:lnTo>
                  <a:cubicBezTo>
                    <a:pt x="3536950" y="0"/>
                    <a:pt x="4547235" y="1403256"/>
                    <a:pt x="4547235" y="3112295"/>
                  </a:cubicBezTo>
                  <a:lnTo>
                    <a:pt x="4477385" y="3112295"/>
                  </a:lnTo>
                  <a:lnTo>
                    <a:pt x="4547235" y="3112295"/>
                  </a:lnTo>
                  <a:cubicBezTo>
                    <a:pt x="4547235" y="4821333"/>
                    <a:pt x="3536950" y="6224589"/>
                    <a:pt x="2273554" y="6224589"/>
                  </a:cubicBezTo>
                  <a:lnTo>
                    <a:pt x="2273554" y="6139478"/>
                  </a:lnTo>
                  <a:lnTo>
                    <a:pt x="2273554" y="6224589"/>
                  </a:lnTo>
                  <a:cubicBezTo>
                    <a:pt x="1010285" y="6224744"/>
                    <a:pt x="0" y="4821333"/>
                    <a:pt x="0" y="3112295"/>
                  </a:cubicBezTo>
                  <a:lnTo>
                    <a:pt x="69850" y="3112295"/>
                  </a:lnTo>
                  <a:lnTo>
                    <a:pt x="139700" y="3112295"/>
                  </a:lnTo>
                  <a:lnTo>
                    <a:pt x="69850" y="3112295"/>
                  </a:lnTo>
                  <a:lnTo>
                    <a:pt x="0" y="3112295"/>
                  </a:lnTo>
                  <a:moveTo>
                    <a:pt x="139700" y="3112295"/>
                  </a:moveTo>
                  <a:cubicBezTo>
                    <a:pt x="139700" y="3159338"/>
                    <a:pt x="108458" y="3197406"/>
                    <a:pt x="69850" y="3197406"/>
                  </a:cubicBezTo>
                  <a:cubicBezTo>
                    <a:pt x="31242" y="3197406"/>
                    <a:pt x="0" y="3159338"/>
                    <a:pt x="0" y="3112295"/>
                  </a:cubicBezTo>
                  <a:cubicBezTo>
                    <a:pt x="0" y="3065251"/>
                    <a:pt x="31242" y="3027183"/>
                    <a:pt x="69850" y="3027183"/>
                  </a:cubicBezTo>
                  <a:cubicBezTo>
                    <a:pt x="108458" y="3027183"/>
                    <a:pt x="139700" y="3065251"/>
                    <a:pt x="139700" y="3112295"/>
                  </a:cubicBezTo>
                  <a:cubicBezTo>
                    <a:pt x="139700" y="4747054"/>
                    <a:pt x="1102741" y="6054366"/>
                    <a:pt x="2273681" y="6054366"/>
                  </a:cubicBezTo>
                  <a:cubicBezTo>
                    <a:pt x="3444621" y="6054366"/>
                    <a:pt x="4407662" y="4747054"/>
                    <a:pt x="4407662" y="3112295"/>
                  </a:cubicBezTo>
                  <a:cubicBezTo>
                    <a:pt x="4407662" y="1477535"/>
                    <a:pt x="3444494" y="170223"/>
                    <a:pt x="2273681" y="170223"/>
                  </a:cubicBezTo>
                  <a:lnTo>
                    <a:pt x="2273681" y="85111"/>
                  </a:lnTo>
                  <a:lnTo>
                    <a:pt x="2273681" y="170223"/>
                  </a:lnTo>
                  <a:cubicBezTo>
                    <a:pt x="1102741" y="170223"/>
                    <a:pt x="139700" y="1477535"/>
                    <a:pt x="139700" y="3112295"/>
                  </a:cubicBezTo>
                  <a:close/>
                </a:path>
              </a:pathLst>
            </a:custGeom>
            <a:solidFill>
              <a:srgbClr val="B2B2B2">
                <a:alpha val="29804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4880" y="2972223"/>
            <a:ext cx="3405306" cy="4669118"/>
            <a:chOff x="0" y="0"/>
            <a:chExt cx="4540408" cy="6225490"/>
          </a:xfrm>
        </p:grpSpPr>
        <p:sp>
          <p:nvSpPr>
            <p:cNvPr id="9" name="Freeform 9"/>
            <p:cNvSpPr/>
            <p:nvPr/>
          </p:nvSpPr>
          <p:spPr>
            <a:xfrm>
              <a:off x="-6985" y="-117348"/>
              <a:ext cx="4549648" cy="3338276"/>
            </a:xfrm>
            <a:custGeom>
              <a:avLst/>
              <a:gdLst/>
              <a:ahLst/>
              <a:cxnLst/>
              <a:rect l="l" t="t" r="r" b="b"/>
              <a:pathLst>
                <a:path w="4549648" h="3338276">
                  <a:moveTo>
                    <a:pt x="146812" y="3253010"/>
                  </a:moveTo>
                  <a:cubicBezTo>
                    <a:pt x="146812" y="3299898"/>
                    <a:pt x="115697" y="3337967"/>
                    <a:pt x="77216" y="3338121"/>
                  </a:cubicBezTo>
                  <a:cubicBezTo>
                    <a:pt x="38735" y="3338276"/>
                    <a:pt x="7366" y="3300517"/>
                    <a:pt x="7112" y="3253629"/>
                  </a:cubicBezTo>
                  <a:cubicBezTo>
                    <a:pt x="0" y="2144394"/>
                    <a:pt x="425450" y="1110212"/>
                    <a:pt x="1128014" y="545381"/>
                  </a:cubicBezTo>
                  <a:cubicBezTo>
                    <a:pt x="1831975" y="4318"/>
                    <a:pt x="2703830" y="0"/>
                    <a:pt x="3411474" y="531764"/>
                  </a:cubicBezTo>
                  <a:cubicBezTo>
                    <a:pt x="4117721" y="1088083"/>
                    <a:pt x="4549648" y="2117313"/>
                    <a:pt x="4549648" y="3226548"/>
                  </a:cubicBezTo>
                  <a:cubicBezTo>
                    <a:pt x="4549648" y="3273591"/>
                    <a:pt x="4518406" y="3311659"/>
                    <a:pt x="4479798" y="3311659"/>
                  </a:cubicBezTo>
                  <a:lnTo>
                    <a:pt x="2278380" y="3311659"/>
                  </a:lnTo>
                  <a:lnTo>
                    <a:pt x="2278380" y="3226548"/>
                  </a:lnTo>
                  <a:lnTo>
                    <a:pt x="2279015" y="3311659"/>
                  </a:lnTo>
                  <a:lnTo>
                    <a:pt x="77597" y="3338121"/>
                  </a:lnTo>
                  <a:lnTo>
                    <a:pt x="76962" y="3253010"/>
                  </a:lnTo>
                  <a:lnTo>
                    <a:pt x="146812" y="3253010"/>
                  </a:lnTo>
                  <a:moveTo>
                    <a:pt x="7112" y="3253010"/>
                  </a:moveTo>
                  <a:cubicBezTo>
                    <a:pt x="7112" y="3206276"/>
                    <a:pt x="37973" y="3168363"/>
                    <a:pt x="76327" y="3167898"/>
                  </a:cubicBezTo>
                  <a:lnTo>
                    <a:pt x="2277745" y="3141436"/>
                  </a:lnTo>
                  <a:lnTo>
                    <a:pt x="2278380" y="3141436"/>
                  </a:lnTo>
                  <a:lnTo>
                    <a:pt x="4479798" y="3141436"/>
                  </a:lnTo>
                  <a:lnTo>
                    <a:pt x="4479798" y="3226548"/>
                  </a:lnTo>
                  <a:lnTo>
                    <a:pt x="4409948" y="3226548"/>
                  </a:lnTo>
                  <a:cubicBezTo>
                    <a:pt x="4409948" y="2168689"/>
                    <a:pt x="3997833" y="1196407"/>
                    <a:pt x="3335528" y="674751"/>
                  </a:cubicBezTo>
                  <a:lnTo>
                    <a:pt x="3373501" y="603257"/>
                  </a:lnTo>
                  <a:lnTo>
                    <a:pt x="3335528" y="674751"/>
                  </a:lnTo>
                  <a:cubicBezTo>
                    <a:pt x="2674620" y="154023"/>
                    <a:pt x="1862709" y="158821"/>
                    <a:pt x="1204976" y="687440"/>
                  </a:cubicBezTo>
                  <a:lnTo>
                    <a:pt x="1166495" y="616411"/>
                  </a:lnTo>
                  <a:lnTo>
                    <a:pt x="1204976" y="687440"/>
                  </a:lnTo>
                  <a:cubicBezTo>
                    <a:pt x="545973" y="1217298"/>
                    <a:pt x="140081" y="2194532"/>
                    <a:pt x="146812" y="3252236"/>
                  </a:cubicBezTo>
                  <a:lnTo>
                    <a:pt x="76962" y="3252855"/>
                  </a:lnTo>
                  <a:lnTo>
                    <a:pt x="7112" y="3252855"/>
                  </a:ln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6985" y="-117348"/>
              <a:ext cx="4549648" cy="3338276"/>
            </a:xfrm>
            <a:custGeom>
              <a:avLst/>
              <a:gdLst/>
              <a:ahLst/>
              <a:cxnLst/>
              <a:rect l="l" t="t" r="r" b="b"/>
              <a:pathLst>
                <a:path w="4549648" h="3338276">
                  <a:moveTo>
                    <a:pt x="146812" y="3253010"/>
                  </a:moveTo>
                  <a:cubicBezTo>
                    <a:pt x="146812" y="3299898"/>
                    <a:pt x="115697" y="3337967"/>
                    <a:pt x="77216" y="3338121"/>
                  </a:cubicBezTo>
                  <a:cubicBezTo>
                    <a:pt x="38735" y="3338276"/>
                    <a:pt x="7366" y="3300517"/>
                    <a:pt x="7112" y="3253629"/>
                  </a:cubicBezTo>
                  <a:cubicBezTo>
                    <a:pt x="0" y="2144394"/>
                    <a:pt x="425450" y="1110212"/>
                    <a:pt x="1128014" y="545381"/>
                  </a:cubicBezTo>
                  <a:cubicBezTo>
                    <a:pt x="1831975" y="4318"/>
                    <a:pt x="2703830" y="0"/>
                    <a:pt x="3411474" y="531764"/>
                  </a:cubicBezTo>
                  <a:cubicBezTo>
                    <a:pt x="4117721" y="1088083"/>
                    <a:pt x="4549648" y="2117313"/>
                    <a:pt x="4549648" y="3226548"/>
                  </a:cubicBezTo>
                  <a:cubicBezTo>
                    <a:pt x="4549648" y="3273591"/>
                    <a:pt x="4518406" y="3311659"/>
                    <a:pt x="4479798" y="3311659"/>
                  </a:cubicBezTo>
                  <a:cubicBezTo>
                    <a:pt x="4441190" y="3311659"/>
                    <a:pt x="4409948" y="3273591"/>
                    <a:pt x="4409948" y="3226548"/>
                  </a:cubicBezTo>
                  <a:cubicBezTo>
                    <a:pt x="4409948" y="2168689"/>
                    <a:pt x="3997833" y="1196407"/>
                    <a:pt x="3335528" y="674751"/>
                  </a:cubicBezTo>
                  <a:lnTo>
                    <a:pt x="3373501" y="603257"/>
                  </a:lnTo>
                  <a:lnTo>
                    <a:pt x="3335528" y="674751"/>
                  </a:lnTo>
                  <a:cubicBezTo>
                    <a:pt x="2674620" y="154023"/>
                    <a:pt x="1862709" y="158821"/>
                    <a:pt x="1204976" y="687440"/>
                  </a:cubicBezTo>
                  <a:lnTo>
                    <a:pt x="1166495" y="616411"/>
                  </a:lnTo>
                  <a:lnTo>
                    <a:pt x="1204976" y="687440"/>
                  </a:lnTo>
                  <a:cubicBezTo>
                    <a:pt x="545973" y="1217298"/>
                    <a:pt x="140081" y="2194532"/>
                    <a:pt x="146812" y="3252236"/>
                  </a:cubicBezTo>
                  <a:lnTo>
                    <a:pt x="76962" y="3252855"/>
                  </a:lnTo>
                  <a:lnTo>
                    <a:pt x="7112" y="3252855"/>
                  </a:lnTo>
                  <a:cubicBezTo>
                    <a:pt x="7112" y="3205811"/>
                    <a:pt x="38354" y="3167743"/>
                    <a:pt x="76962" y="3167743"/>
                  </a:cubicBezTo>
                  <a:cubicBezTo>
                    <a:pt x="115570" y="3167743"/>
                    <a:pt x="146812" y="3205811"/>
                    <a:pt x="146812" y="3252855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98843" y="2969851"/>
            <a:ext cx="3408759" cy="4673860"/>
            <a:chOff x="0" y="0"/>
            <a:chExt cx="4545012" cy="62318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7235" cy="6224744"/>
            </a:xfrm>
            <a:custGeom>
              <a:avLst/>
              <a:gdLst/>
              <a:ahLst/>
              <a:cxnLst/>
              <a:rect l="l" t="t" r="r" b="b"/>
              <a:pathLst>
                <a:path w="4547235" h="6224744">
                  <a:moveTo>
                    <a:pt x="0" y="3112295"/>
                  </a:moveTo>
                  <a:cubicBezTo>
                    <a:pt x="0" y="1403256"/>
                    <a:pt x="1010285" y="0"/>
                    <a:pt x="2273681" y="0"/>
                  </a:cubicBezTo>
                  <a:lnTo>
                    <a:pt x="2273681" y="85111"/>
                  </a:lnTo>
                  <a:lnTo>
                    <a:pt x="2273681" y="0"/>
                  </a:lnTo>
                  <a:cubicBezTo>
                    <a:pt x="3536950" y="0"/>
                    <a:pt x="4547235" y="1403256"/>
                    <a:pt x="4547235" y="3112295"/>
                  </a:cubicBezTo>
                  <a:lnTo>
                    <a:pt x="4477385" y="3112295"/>
                  </a:lnTo>
                  <a:lnTo>
                    <a:pt x="4547235" y="3112295"/>
                  </a:lnTo>
                  <a:cubicBezTo>
                    <a:pt x="4547235" y="4821333"/>
                    <a:pt x="3536950" y="6224589"/>
                    <a:pt x="2273554" y="6224589"/>
                  </a:cubicBezTo>
                  <a:lnTo>
                    <a:pt x="2273554" y="6139478"/>
                  </a:lnTo>
                  <a:lnTo>
                    <a:pt x="2273554" y="6224589"/>
                  </a:lnTo>
                  <a:cubicBezTo>
                    <a:pt x="1010285" y="6224744"/>
                    <a:pt x="0" y="4821333"/>
                    <a:pt x="0" y="3112295"/>
                  </a:cubicBezTo>
                  <a:lnTo>
                    <a:pt x="69850" y="3112295"/>
                  </a:lnTo>
                  <a:lnTo>
                    <a:pt x="139700" y="3112295"/>
                  </a:lnTo>
                  <a:lnTo>
                    <a:pt x="69850" y="3112295"/>
                  </a:lnTo>
                  <a:lnTo>
                    <a:pt x="0" y="3112295"/>
                  </a:lnTo>
                  <a:moveTo>
                    <a:pt x="139700" y="3112295"/>
                  </a:moveTo>
                  <a:cubicBezTo>
                    <a:pt x="139700" y="3159338"/>
                    <a:pt x="108458" y="3197406"/>
                    <a:pt x="69850" y="3197406"/>
                  </a:cubicBezTo>
                  <a:cubicBezTo>
                    <a:pt x="31242" y="3197406"/>
                    <a:pt x="0" y="3159338"/>
                    <a:pt x="0" y="3112295"/>
                  </a:cubicBezTo>
                  <a:cubicBezTo>
                    <a:pt x="0" y="3065251"/>
                    <a:pt x="31242" y="3027183"/>
                    <a:pt x="69850" y="3027183"/>
                  </a:cubicBezTo>
                  <a:cubicBezTo>
                    <a:pt x="108458" y="3027183"/>
                    <a:pt x="139700" y="3065251"/>
                    <a:pt x="139700" y="3112295"/>
                  </a:cubicBezTo>
                  <a:cubicBezTo>
                    <a:pt x="139700" y="4747054"/>
                    <a:pt x="1102741" y="6054366"/>
                    <a:pt x="2273681" y="6054366"/>
                  </a:cubicBezTo>
                  <a:cubicBezTo>
                    <a:pt x="3444621" y="6054366"/>
                    <a:pt x="4407662" y="4747054"/>
                    <a:pt x="4407662" y="3112295"/>
                  </a:cubicBezTo>
                  <a:cubicBezTo>
                    <a:pt x="4407662" y="1477535"/>
                    <a:pt x="3444494" y="170223"/>
                    <a:pt x="2273681" y="170223"/>
                  </a:cubicBezTo>
                  <a:lnTo>
                    <a:pt x="2273681" y="85111"/>
                  </a:lnTo>
                  <a:lnTo>
                    <a:pt x="2273681" y="170223"/>
                  </a:lnTo>
                  <a:cubicBezTo>
                    <a:pt x="1102741" y="170223"/>
                    <a:pt x="139700" y="1477535"/>
                    <a:pt x="139700" y="3112295"/>
                  </a:cubicBezTo>
                  <a:close/>
                </a:path>
              </a:pathLst>
            </a:custGeom>
            <a:solidFill>
              <a:srgbClr val="B2B2B2">
                <a:alpha val="29804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03107" y="2969851"/>
            <a:ext cx="3408759" cy="4673860"/>
            <a:chOff x="0" y="0"/>
            <a:chExt cx="4545012" cy="62318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47235" cy="6224744"/>
            </a:xfrm>
            <a:custGeom>
              <a:avLst/>
              <a:gdLst/>
              <a:ahLst/>
              <a:cxnLst/>
              <a:rect l="l" t="t" r="r" b="b"/>
              <a:pathLst>
                <a:path w="4547235" h="6224744">
                  <a:moveTo>
                    <a:pt x="0" y="3112295"/>
                  </a:moveTo>
                  <a:cubicBezTo>
                    <a:pt x="0" y="1403256"/>
                    <a:pt x="1010285" y="0"/>
                    <a:pt x="2273681" y="0"/>
                  </a:cubicBezTo>
                  <a:lnTo>
                    <a:pt x="2273681" y="85111"/>
                  </a:lnTo>
                  <a:lnTo>
                    <a:pt x="2273681" y="0"/>
                  </a:lnTo>
                  <a:cubicBezTo>
                    <a:pt x="3536950" y="0"/>
                    <a:pt x="4547235" y="1403256"/>
                    <a:pt x="4547235" y="3112295"/>
                  </a:cubicBezTo>
                  <a:lnTo>
                    <a:pt x="4477385" y="3112295"/>
                  </a:lnTo>
                  <a:lnTo>
                    <a:pt x="4547235" y="3112295"/>
                  </a:lnTo>
                  <a:cubicBezTo>
                    <a:pt x="4547235" y="4821333"/>
                    <a:pt x="3536950" y="6224589"/>
                    <a:pt x="2273554" y="6224589"/>
                  </a:cubicBezTo>
                  <a:lnTo>
                    <a:pt x="2273554" y="6139478"/>
                  </a:lnTo>
                  <a:lnTo>
                    <a:pt x="2273554" y="6224589"/>
                  </a:lnTo>
                  <a:cubicBezTo>
                    <a:pt x="1010285" y="6224744"/>
                    <a:pt x="0" y="4821333"/>
                    <a:pt x="0" y="3112295"/>
                  </a:cubicBezTo>
                  <a:lnTo>
                    <a:pt x="69850" y="3112295"/>
                  </a:lnTo>
                  <a:lnTo>
                    <a:pt x="139700" y="3112295"/>
                  </a:lnTo>
                  <a:lnTo>
                    <a:pt x="69850" y="3112295"/>
                  </a:lnTo>
                  <a:lnTo>
                    <a:pt x="0" y="3112295"/>
                  </a:lnTo>
                  <a:moveTo>
                    <a:pt x="139700" y="3112295"/>
                  </a:moveTo>
                  <a:cubicBezTo>
                    <a:pt x="139700" y="3159338"/>
                    <a:pt x="108458" y="3197406"/>
                    <a:pt x="69850" y="3197406"/>
                  </a:cubicBezTo>
                  <a:cubicBezTo>
                    <a:pt x="31242" y="3197406"/>
                    <a:pt x="0" y="3159338"/>
                    <a:pt x="0" y="3112295"/>
                  </a:cubicBezTo>
                  <a:cubicBezTo>
                    <a:pt x="0" y="3065251"/>
                    <a:pt x="31242" y="3027183"/>
                    <a:pt x="69850" y="3027183"/>
                  </a:cubicBezTo>
                  <a:cubicBezTo>
                    <a:pt x="108458" y="3027183"/>
                    <a:pt x="139700" y="3065251"/>
                    <a:pt x="139700" y="3112295"/>
                  </a:cubicBezTo>
                  <a:cubicBezTo>
                    <a:pt x="139700" y="4747054"/>
                    <a:pt x="1102741" y="6054366"/>
                    <a:pt x="2273681" y="6054366"/>
                  </a:cubicBezTo>
                  <a:cubicBezTo>
                    <a:pt x="3444621" y="6054366"/>
                    <a:pt x="4407662" y="4747054"/>
                    <a:pt x="4407662" y="3112295"/>
                  </a:cubicBezTo>
                  <a:cubicBezTo>
                    <a:pt x="4407662" y="1477535"/>
                    <a:pt x="3444494" y="170223"/>
                    <a:pt x="2273681" y="170223"/>
                  </a:cubicBezTo>
                  <a:lnTo>
                    <a:pt x="2273681" y="85111"/>
                  </a:lnTo>
                  <a:lnTo>
                    <a:pt x="2273681" y="170223"/>
                  </a:lnTo>
                  <a:cubicBezTo>
                    <a:pt x="1102741" y="170223"/>
                    <a:pt x="139700" y="1477535"/>
                    <a:pt x="139700" y="3112295"/>
                  </a:cubicBezTo>
                  <a:close/>
                </a:path>
              </a:pathLst>
            </a:custGeom>
            <a:solidFill>
              <a:srgbClr val="B2B2B2">
                <a:alpha val="29804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431054" y="2937338"/>
            <a:ext cx="3421447" cy="4679316"/>
            <a:chOff x="0" y="0"/>
            <a:chExt cx="4561930" cy="62390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47108" cy="6224899"/>
            </a:xfrm>
            <a:custGeom>
              <a:avLst/>
              <a:gdLst/>
              <a:ahLst/>
              <a:cxnLst/>
              <a:rect l="l" t="t" r="r" b="b"/>
              <a:pathLst>
                <a:path w="4547108" h="6224899">
                  <a:moveTo>
                    <a:pt x="0" y="3112450"/>
                  </a:moveTo>
                  <a:cubicBezTo>
                    <a:pt x="0" y="1403411"/>
                    <a:pt x="1010285" y="0"/>
                    <a:pt x="2273554" y="0"/>
                  </a:cubicBezTo>
                  <a:lnTo>
                    <a:pt x="2273554" y="85111"/>
                  </a:lnTo>
                  <a:lnTo>
                    <a:pt x="2273554" y="0"/>
                  </a:lnTo>
                  <a:cubicBezTo>
                    <a:pt x="3536823" y="0"/>
                    <a:pt x="4547108" y="1403411"/>
                    <a:pt x="4547108" y="3112450"/>
                  </a:cubicBezTo>
                  <a:lnTo>
                    <a:pt x="4477258" y="3112450"/>
                  </a:lnTo>
                  <a:lnTo>
                    <a:pt x="4547108" y="3112450"/>
                  </a:lnTo>
                  <a:cubicBezTo>
                    <a:pt x="4547108" y="4821488"/>
                    <a:pt x="3536823" y="6224899"/>
                    <a:pt x="2273554" y="6224899"/>
                  </a:cubicBezTo>
                  <a:lnTo>
                    <a:pt x="2273554" y="6139788"/>
                  </a:lnTo>
                  <a:lnTo>
                    <a:pt x="2273554" y="6224899"/>
                  </a:lnTo>
                  <a:cubicBezTo>
                    <a:pt x="1010285" y="6224744"/>
                    <a:pt x="0" y="4821488"/>
                    <a:pt x="0" y="3112450"/>
                  </a:cubicBezTo>
                  <a:lnTo>
                    <a:pt x="69850" y="3112450"/>
                  </a:lnTo>
                  <a:lnTo>
                    <a:pt x="139700" y="3112450"/>
                  </a:lnTo>
                  <a:lnTo>
                    <a:pt x="69850" y="3112450"/>
                  </a:lnTo>
                  <a:lnTo>
                    <a:pt x="0" y="3112450"/>
                  </a:lnTo>
                  <a:moveTo>
                    <a:pt x="139700" y="3112450"/>
                  </a:moveTo>
                  <a:cubicBezTo>
                    <a:pt x="139700" y="3159493"/>
                    <a:pt x="108458" y="3197561"/>
                    <a:pt x="69850" y="3197561"/>
                  </a:cubicBezTo>
                  <a:cubicBezTo>
                    <a:pt x="31242" y="3197561"/>
                    <a:pt x="0" y="3159338"/>
                    <a:pt x="0" y="3112450"/>
                  </a:cubicBezTo>
                  <a:cubicBezTo>
                    <a:pt x="0" y="3065561"/>
                    <a:pt x="31242" y="3027338"/>
                    <a:pt x="69850" y="3027338"/>
                  </a:cubicBezTo>
                  <a:cubicBezTo>
                    <a:pt x="108458" y="3027338"/>
                    <a:pt x="139700" y="3065406"/>
                    <a:pt x="139700" y="3112450"/>
                  </a:cubicBezTo>
                  <a:cubicBezTo>
                    <a:pt x="139700" y="4747209"/>
                    <a:pt x="1102741" y="6054676"/>
                    <a:pt x="2273554" y="6054676"/>
                  </a:cubicBezTo>
                  <a:cubicBezTo>
                    <a:pt x="3444367" y="6054676"/>
                    <a:pt x="4407408" y="4747364"/>
                    <a:pt x="4407408" y="3112450"/>
                  </a:cubicBezTo>
                  <a:cubicBezTo>
                    <a:pt x="4407408" y="1477535"/>
                    <a:pt x="3444494" y="170223"/>
                    <a:pt x="2273554" y="170223"/>
                  </a:cubicBezTo>
                  <a:lnTo>
                    <a:pt x="2273554" y="85111"/>
                  </a:lnTo>
                  <a:lnTo>
                    <a:pt x="2273554" y="170223"/>
                  </a:lnTo>
                  <a:cubicBezTo>
                    <a:pt x="1102741" y="170223"/>
                    <a:pt x="139700" y="1477535"/>
                    <a:pt x="139700" y="3112450"/>
                  </a:cubicBezTo>
                  <a:close/>
                </a:path>
              </a:pathLst>
            </a:custGeom>
            <a:solidFill>
              <a:srgbClr val="B2B2B2">
                <a:alpha val="29804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88372" y="2997688"/>
            <a:ext cx="3421268" cy="4679288"/>
            <a:chOff x="0" y="0"/>
            <a:chExt cx="4561691" cy="62390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46854" cy="6224744"/>
            </a:xfrm>
            <a:custGeom>
              <a:avLst/>
              <a:gdLst/>
              <a:ahLst/>
              <a:cxnLst/>
              <a:rect l="l" t="t" r="r" b="b"/>
              <a:pathLst>
                <a:path w="4546854" h="6224744">
                  <a:moveTo>
                    <a:pt x="0" y="3112295"/>
                  </a:moveTo>
                  <a:cubicBezTo>
                    <a:pt x="0" y="1403411"/>
                    <a:pt x="1010158" y="0"/>
                    <a:pt x="2273427" y="0"/>
                  </a:cubicBezTo>
                  <a:lnTo>
                    <a:pt x="2273427" y="85111"/>
                  </a:lnTo>
                  <a:lnTo>
                    <a:pt x="2273427" y="0"/>
                  </a:lnTo>
                  <a:cubicBezTo>
                    <a:pt x="3536696" y="0"/>
                    <a:pt x="4546854" y="1403411"/>
                    <a:pt x="4546854" y="3112295"/>
                  </a:cubicBezTo>
                  <a:lnTo>
                    <a:pt x="4477004" y="3112295"/>
                  </a:lnTo>
                  <a:lnTo>
                    <a:pt x="4546854" y="3112295"/>
                  </a:lnTo>
                  <a:cubicBezTo>
                    <a:pt x="4546854" y="4821333"/>
                    <a:pt x="3536696" y="6224589"/>
                    <a:pt x="2273427" y="6224589"/>
                  </a:cubicBezTo>
                  <a:lnTo>
                    <a:pt x="2273427" y="6139478"/>
                  </a:lnTo>
                  <a:lnTo>
                    <a:pt x="2273427" y="6224589"/>
                  </a:lnTo>
                  <a:cubicBezTo>
                    <a:pt x="1010158" y="6224744"/>
                    <a:pt x="0" y="4821333"/>
                    <a:pt x="0" y="3112295"/>
                  </a:cubicBezTo>
                  <a:lnTo>
                    <a:pt x="69850" y="3112295"/>
                  </a:lnTo>
                  <a:lnTo>
                    <a:pt x="139700" y="3112295"/>
                  </a:lnTo>
                  <a:lnTo>
                    <a:pt x="69850" y="3112295"/>
                  </a:lnTo>
                  <a:lnTo>
                    <a:pt x="0" y="3112295"/>
                  </a:lnTo>
                  <a:moveTo>
                    <a:pt x="139700" y="3112295"/>
                  </a:moveTo>
                  <a:cubicBezTo>
                    <a:pt x="139700" y="3159338"/>
                    <a:pt x="108458" y="3197406"/>
                    <a:pt x="69850" y="3197406"/>
                  </a:cubicBezTo>
                  <a:cubicBezTo>
                    <a:pt x="31242" y="3197406"/>
                    <a:pt x="0" y="3159338"/>
                    <a:pt x="0" y="3112295"/>
                  </a:cubicBezTo>
                  <a:cubicBezTo>
                    <a:pt x="0" y="3065251"/>
                    <a:pt x="31242" y="3027183"/>
                    <a:pt x="69850" y="3027183"/>
                  </a:cubicBezTo>
                  <a:cubicBezTo>
                    <a:pt x="108458" y="3027183"/>
                    <a:pt x="139700" y="3065251"/>
                    <a:pt x="139700" y="3112295"/>
                  </a:cubicBezTo>
                  <a:cubicBezTo>
                    <a:pt x="139700" y="4747054"/>
                    <a:pt x="1102614" y="6054366"/>
                    <a:pt x="2273427" y="6054366"/>
                  </a:cubicBezTo>
                  <a:cubicBezTo>
                    <a:pt x="3444240" y="6054366"/>
                    <a:pt x="4407154" y="4747054"/>
                    <a:pt x="4407154" y="3112295"/>
                  </a:cubicBezTo>
                  <a:cubicBezTo>
                    <a:pt x="4407154" y="1477535"/>
                    <a:pt x="3444240" y="170223"/>
                    <a:pt x="2273427" y="170223"/>
                  </a:cubicBezTo>
                  <a:lnTo>
                    <a:pt x="2273427" y="85111"/>
                  </a:lnTo>
                  <a:lnTo>
                    <a:pt x="2273427" y="170223"/>
                  </a:lnTo>
                  <a:cubicBezTo>
                    <a:pt x="1102614" y="170223"/>
                    <a:pt x="139700" y="1477535"/>
                    <a:pt x="139700" y="3112295"/>
                  </a:cubicBezTo>
                  <a:close/>
                </a:path>
              </a:pathLst>
            </a:custGeom>
            <a:solidFill>
              <a:srgbClr val="B2B2B2">
                <a:alpha val="29804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97304" y="2928292"/>
            <a:ext cx="3418105" cy="4674547"/>
            <a:chOff x="0" y="0"/>
            <a:chExt cx="4557473" cy="6232729"/>
          </a:xfrm>
        </p:grpSpPr>
        <p:sp>
          <p:nvSpPr>
            <p:cNvPr id="20" name="Freeform 20"/>
            <p:cNvSpPr/>
            <p:nvPr/>
          </p:nvSpPr>
          <p:spPr>
            <a:xfrm>
              <a:off x="-6985" y="-117348"/>
              <a:ext cx="4549775" cy="3338276"/>
            </a:xfrm>
            <a:custGeom>
              <a:avLst/>
              <a:gdLst/>
              <a:ahLst/>
              <a:cxnLst/>
              <a:rect l="l" t="t" r="r" b="b"/>
              <a:pathLst>
                <a:path w="4549775" h="3338276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49141"/>
                    <a:pt x="4542409" y="3270806"/>
                    <a:pt x="4529328" y="3286745"/>
                  </a:cubicBezTo>
                  <a:cubicBezTo>
                    <a:pt x="4516247" y="3302684"/>
                    <a:pt x="4498467" y="3311659"/>
                    <a:pt x="4479925" y="3311659"/>
                  </a:cubicBezTo>
                  <a:lnTo>
                    <a:pt x="2278380" y="3311659"/>
                  </a:lnTo>
                  <a:lnTo>
                    <a:pt x="2278380" y="3226548"/>
                  </a:lnTo>
                  <a:lnTo>
                    <a:pt x="2279015" y="3311659"/>
                  </a:lnTo>
                  <a:lnTo>
                    <a:pt x="77597" y="3338121"/>
                  </a:lnTo>
                  <a:cubicBezTo>
                    <a:pt x="59055" y="3338276"/>
                    <a:pt x="41148" y="3329610"/>
                    <a:pt x="27940" y="3313671"/>
                  </a:cubicBezTo>
                  <a:cubicBezTo>
                    <a:pt x="14732" y="3297732"/>
                    <a:pt x="7239" y="3276377"/>
                    <a:pt x="7112" y="3253629"/>
                  </a:cubicBezTo>
                  <a:moveTo>
                    <a:pt x="146812" y="3252236"/>
                  </a:moveTo>
                  <a:lnTo>
                    <a:pt x="76962" y="3252855"/>
                  </a:lnTo>
                  <a:lnTo>
                    <a:pt x="76327" y="3167743"/>
                  </a:lnTo>
                  <a:lnTo>
                    <a:pt x="2277745" y="3141282"/>
                  </a:lnTo>
                  <a:lnTo>
                    <a:pt x="2278380" y="3141282"/>
                  </a:lnTo>
                  <a:lnTo>
                    <a:pt x="4479798" y="3141282"/>
                  </a:lnTo>
                  <a:lnTo>
                    <a:pt x="4479798" y="3226393"/>
                  </a:lnTo>
                  <a:lnTo>
                    <a:pt x="4409948" y="3226393"/>
                  </a:lnTo>
                  <a:cubicBezTo>
                    <a:pt x="4409948" y="2168535"/>
                    <a:pt x="3997833" y="1196252"/>
                    <a:pt x="3335528" y="674596"/>
                  </a:cubicBezTo>
                  <a:cubicBezTo>
                    <a:pt x="2674493" y="153869"/>
                    <a:pt x="1862582" y="158821"/>
                    <a:pt x="1204849" y="687440"/>
                  </a:cubicBezTo>
                  <a:cubicBezTo>
                    <a:pt x="545846" y="1217143"/>
                    <a:pt x="139954" y="2194532"/>
                    <a:pt x="146685" y="325223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-6985" y="-117348"/>
              <a:ext cx="4549775" cy="3338431"/>
            </a:xfrm>
            <a:custGeom>
              <a:avLst/>
              <a:gdLst/>
              <a:ahLst/>
              <a:cxnLst/>
              <a:rect l="l" t="t" r="r" b="b"/>
              <a:pathLst>
                <a:path w="4549775" h="3338431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73591"/>
                    <a:pt x="4518533" y="3311659"/>
                    <a:pt x="4479925" y="3311659"/>
                  </a:cubicBezTo>
                  <a:cubicBezTo>
                    <a:pt x="4441317" y="3311659"/>
                    <a:pt x="4410075" y="3273591"/>
                    <a:pt x="4410075" y="3226548"/>
                  </a:cubicBezTo>
                  <a:cubicBezTo>
                    <a:pt x="4410075" y="2168689"/>
                    <a:pt x="3997960" y="1196407"/>
                    <a:pt x="3335655" y="674751"/>
                  </a:cubicBezTo>
                  <a:cubicBezTo>
                    <a:pt x="2674620" y="154023"/>
                    <a:pt x="1862709" y="158975"/>
                    <a:pt x="1204976" y="687595"/>
                  </a:cubicBezTo>
                  <a:cubicBezTo>
                    <a:pt x="545973" y="1217298"/>
                    <a:pt x="140081" y="2194687"/>
                    <a:pt x="146812" y="3252391"/>
                  </a:cubicBezTo>
                  <a:cubicBezTo>
                    <a:pt x="147066" y="3299434"/>
                    <a:pt x="116078" y="3337812"/>
                    <a:pt x="77470" y="3338121"/>
                  </a:cubicBezTo>
                  <a:cubicBezTo>
                    <a:pt x="38862" y="3338431"/>
                    <a:pt x="7366" y="3300672"/>
                    <a:pt x="7112" y="3253629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439859" y="2928292"/>
            <a:ext cx="3418105" cy="4674547"/>
            <a:chOff x="0" y="0"/>
            <a:chExt cx="4557473" cy="6232729"/>
          </a:xfrm>
        </p:grpSpPr>
        <p:sp>
          <p:nvSpPr>
            <p:cNvPr id="23" name="Freeform 23"/>
            <p:cNvSpPr/>
            <p:nvPr/>
          </p:nvSpPr>
          <p:spPr>
            <a:xfrm>
              <a:off x="-6985" y="-117348"/>
              <a:ext cx="4549775" cy="3338276"/>
            </a:xfrm>
            <a:custGeom>
              <a:avLst/>
              <a:gdLst/>
              <a:ahLst/>
              <a:cxnLst/>
              <a:rect l="l" t="t" r="r" b="b"/>
              <a:pathLst>
                <a:path w="4549775" h="3338276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49141"/>
                    <a:pt x="4542409" y="3270806"/>
                    <a:pt x="4529328" y="3286745"/>
                  </a:cubicBezTo>
                  <a:cubicBezTo>
                    <a:pt x="4516247" y="3302684"/>
                    <a:pt x="4498467" y="3311659"/>
                    <a:pt x="4479925" y="3311659"/>
                  </a:cubicBezTo>
                  <a:lnTo>
                    <a:pt x="2278380" y="3311659"/>
                  </a:lnTo>
                  <a:lnTo>
                    <a:pt x="2278380" y="3226548"/>
                  </a:lnTo>
                  <a:lnTo>
                    <a:pt x="2279015" y="3311659"/>
                  </a:lnTo>
                  <a:lnTo>
                    <a:pt x="77597" y="3338121"/>
                  </a:lnTo>
                  <a:cubicBezTo>
                    <a:pt x="59055" y="3338276"/>
                    <a:pt x="41148" y="3329610"/>
                    <a:pt x="27940" y="3313671"/>
                  </a:cubicBezTo>
                  <a:cubicBezTo>
                    <a:pt x="14732" y="3297732"/>
                    <a:pt x="7239" y="3276377"/>
                    <a:pt x="7112" y="3253629"/>
                  </a:cubicBezTo>
                  <a:moveTo>
                    <a:pt x="146812" y="3252236"/>
                  </a:moveTo>
                  <a:lnTo>
                    <a:pt x="76962" y="3252855"/>
                  </a:lnTo>
                  <a:lnTo>
                    <a:pt x="76327" y="3167743"/>
                  </a:lnTo>
                  <a:lnTo>
                    <a:pt x="2277745" y="3141282"/>
                  </a:lnTo>
                  <a:lnTo>
                    <a:pt x="2278380" y="3141282"/>
                  </a:lnTo>
                  <a:lnTo>
                    <a:pt x="4479798" y="3141282"/>
                  </a:lnTo>
                  <a:lnTo>
                    <a:pt x="4479798" y="3226393"/>
                  </a:lnTo>
                  <a:lnTo>
                    <a:pt x="4409948" y="3226393"/>
                  </a:lnTo>
                  <a:cubicBezTo>
                    <a:pt x="4409948" y="2168535"/>
                    <a:pt x="3997833" y="1196252"/>
                    <a:pt x="3335528" y="674596"/>
                  </a:cubicBezTo>
                  <a:cubicBezTo>
                    <a:pt x="2674493" y="153869"/>
                    <a:pt x="1862582" y="158821"/>
                    <a:pt x="1204849" y="687440"/>
                  </a:cubicBezTo>
                  <a:cubicBezTo>
                    <a:pt x="545846" y="1217143"/>
                    <a:pt x="139954" y="2194532"/>
                    <a:pt x="146685" y="325223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-6985" y="-117348"/>
              <a:ext cx="4549775" cy="3338431"/>
            </a:xfrm>
            <a:custGeom>
              <a:avLst/>
              <a:gdLst/>
              <a:ahLst/>
              <a:cxnLst/>
              <a:rect l="l" t="t" r="r" b="b"/>
              <a:pathLst>
                <a:path w="4549775" h="3338431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73591"/>
                    <a:pt x="4518533" y="3311659"/>
                    <a:pt x="4479925" y="3311659"/>
                  </a:cubicBezTo>
                  <a:cubicBezTo>
                    <a:pt x="4441317" y="3311659"/>
                    <a:pt x="4410075" y="3273591"/>
                    <a:pt x="4410075" y="3226548"/>
                  </a:cubicBezTo>
                  <a:cubicBezTo>
                    <a:pt x="4410075" y="2168689"/>
                    <a:pt x="3997960" y="1196407"/>
                    <a:pt x="3335655" y="674751"/>
                  </a:cubicBezTo>
                  <a:cubicBezTo>
                    <a:pt x="2674620" y="154023"/>
                    <a:pt x="1862709" y="158975"/>
                    <a:pt x="1204976" y="687595"/>
                  </a:cubicBezTo>
                  <a:cubicBezTo>
                    <a:pt x="545973" y="1217298"/>
                    <a:pt x="140081" y="2194687"/>
                    <a:pt x="146812" y="3252391"/>
                  </a:cubicBezTo>
                  <a:cubicBezTo>
                    <a:pt x="147066" y="3299434"/>
                    <a:pt x="116078" y="3337812"/>
                    <a:pt x="77470" y="3338121"/>
                  </a:cubicBezTo>
                  <a:cubicBezTo>
                    <a:pt x="38862" y="3338431"/>
                    <a:pt x="7366" y="3300672"/>
                    <a:pt x="7112" y="3253629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11089148" y="2987155"/>
            <a:ext cx="3418105" cy="4674547"/>
            <a:chOff x="0" y="0"/>
            <a:chExt cx="4557473" cy="6232729"/>
          </a:xfrm>
        </p:grpSpPr>
        <p:sp>
          <p:nvSpPr>
            <p:cNvPr id="26" name="Freeform 26"/>
            <p:cNvSpPr/>
            <p:nvPr/>
          </p:nvSpPr>
          <p:spPr>
            <a:xfrm>
              <a:off x="-6985" y="-117348"/>
              <a:ext cx="4549775" cy="3338276"/>
            </a:xfrm>
            <a:custGeom>
              <a:avLst/>
              <a:gdLst/>
              <a:ahLst/>
              <a:cxnLst/>
              <a:rect l="l" t="t" r="r" b="b"/>
              <a:pathLst>
                <a:path w="4549775" h="3338276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49141"/>
                    <a:pt x="4542409" y="3270806"/>
                    <a:pt x="4529328" y="3286745"/>
                  </a:cubicBezTo>
                  <a:cubicBezTo>
                    <a:pt x="4516247" y="3302684"/>
                    <a:pt x="4498467" y="3311659"/>
                    <a:pt x="4479925" y="3311659"/>
                  </a:cubicBezTo>
                  <a:lnTo>
                    <a:pt x="2278380" y="3311659"/>
                  </a:lnTo>
                  <a:lnTo>
                    <a:pt x="2278380" y="3226548"/>
                  </a:lnTo>
                  <a:lnTo>
                    <a:pt x="2279015" y="3311659"/>
                  </a:lnTo>
                  <a:lnTo>
                    <a:pt x="77597" y="3338121"/>
                  </a:lnTo>
                  <a:cubicBezTo>
                    <a:pt x="59055" y="3338276"/>
                    <a:pt x="41148" y="3329610"/>
                    <a:pt x="27940" y="3313671"/>
                  </a:cubicBezTo>
                  <a:cubicBezTo>
                    <a:pt x="14732" y="3297732"/>
                    <a:pt x="7239" y="3276377"/>
                    <a:pt x="7112" y="3253629"/>
                  </a:cubicBezTo>
                  <a:moveTo>
                    <a:pt x="146812" y="3252236"/>
                  </a:moveTo>
                  <a:lnTo>
                    <a:pt x="76962" y="3252855"/>
                  </a:lnTo>
                  <a:lnTo>
                    <a:pt x="76327" y="3167743"/>
                  </a:lnTo>
                  <a:lnTo>
                    <a:pt x="2277745" y="3141282"/>
                  </a:lnTo>
                  <a:lnTo>
                    <a:pt x="2278380" y="3141282"/>
                  </a:lnTo>
                  <a:lnTo>
                    <a:pt x="4479798" y="3141282"/>
                  </a:lnTo>
                  <a:lnTo>
                    <a:pt x="4479798" y="3226393"/>
                  </a:lnTo>
                  <a:lnTo>
                    <a:pt x="4409948" y="3226393"/>
                  </a:lnTo>
                  <a:cubicBezTo>
                    <a:pt x="4409948" y="2168535"/>
                    <a:pt x="3997833" y="1196252"/>
                    <a:pt x="3335528" y="674596"/>
                  </a:cubicBezTo>
                  <a:cubicBezTo>
                    <a:pt x="2674493" y="153869"/>
                    <a:pt x="1862582" y="158821"/>
                    <a:pt x="1204849" y="687440"/>
                  </a:cubicBezTo>
                  <a:cubicBezTo>
                    <a:pt x="545846" y="1217143"/>
                    <a:pt x="139954" y="2194532"/>
                    <a:pt x="146685" y="3252236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-6985" y="-117348"/>
              <a:ext cx="4549775" cy="3338431"/>
            </a:xfrm>
            <a:custGeom>
              <a:avLst/>
              <a:gdLst/>
              <a:ahLst/>
              <a:cxnLst/>
              <a:rect l="l" t="t" r="r" b="b"/>
              <a:pathLst>
                <a:path w="4549775" h="3338431">
                  <a:moveTo>
                    <a:pt x="7112" y="3253629"/>
                  </a:moveTo>
                  <a:cubicBezTo>
                    <a:pt x="0" y="2144394"/>
                    <a:pt x="425450" y="1110212"/>
                    <a:pt x="1128014" y="545381"/>
                  </a:cubicBezTo>
                  <a:lnTo>
                    <a:pt x="1166495" y="616411"/>
                  </a:lnTo>
                  <a:lnTo>
                    <a:pt x="1128014" y="545381"/>
                  </a:lnTo>
                  <a:cubicBezTo>
                    <a:pt x="1831975" y="4318"/>
                    <a:pt x="2703830" y="0"/>
                    <a:pt x="3411474" y="531764"/>
                  </a:cubicBezTo>
                  <a:lnTo>
                    <a:pt x="3373501" y="603257"/>
                  </a:lnTo>
                  <a:lnTo>
                    <a:pt x="3411474" y="531764"/>
                  </a:lnTo>
                  <a:cubicBezTo>
                    <a:pt x="4117721" y="1088083"/>
                    <a:pt x="4549775" y="2117313"/>
                    <a:pt x="4549775" y="3226548"/>
                  </a:cubicBezTo>
                  <a:cubicBezTo>
                    <a:pt x="4549775" y="3273591"/>
                    <a:pt x="4518533" y="3311659"/>
                    <a:pt x="4479925" y="3311659"/>
                  </a:cubicBezTo>
                  <a:cubicBezTo>
                    <a:pt x="4441317" y="3311659"/>
                    <a:pt x="4410075" y="3273591"/>
                    <a:pt x="4410075" y="3226548"/>
                  </a:cubicBezTo>
                  <a:cubicBezTo>
                    <a:pt x="4410075" y="2168689"/>
                    <a:pt x="3997960" y="1196407"/>
                    <a:pt x="3335655" y="674751"/>
                  </a:cubicBezTo>
                  <a:cubicBezTo>
                    <a:pt x="2674620" y="154023"/>
                    <a:pt x="1862709" y="158975"/>
                    <a:pt x="1204976" y="687595"/>
                  </a:cubicBezTo>
                  <a:cubicBezTo>
                    <a:pt x="545973" y="1217298"/>
                    <a:pt x="140081" y="2194687"/>
                    <a:pt x="146812" y="3252391"/>
                  </a:cubicBezTo>
                  <a:cubicBezTo>
                    <a:pt x="147066" y="3299434"/>
                    <a:pt x="116078" y="3337812"/>
                    <a:pt x="77470" y="3338121"/>
                  </a:cubicBezTo>
                  <a:cubicBezTo>
                    <a:pt x="38862" y="3338431"/>
                    <a:pt x="7366" y="3300672"/>
                    <a:pt x="7112" y="3253629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41886" y="3694992"/>
            <a:ext cx="1144475" cy="1290218"/>
            <a:chOff x="0" y="0"/>
            <a:chExt cx="1525966" cy="17202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26032" cy="1720342"/>
            </a:xfrm>
            <a:custGeom>
              <a:avLst/>
              <a:gdLst/>
              <a:ahLst/>
              <a:cxnLst/>
              <a:rect l="l" t="t" r="r" b="b"/>
              <a:pathLst>
                <a:path w="1526032" h="1720342">
                  <a:moveTo>
                    <a:pt x="0" y="860171"/>
                  </a:moveTo>
                  <a:cubicBezTo>
                    <a:pt x="0" y="385064"/>
                    <a:pt x="341630" y="0"/>
                    <a:pt x="763016" y="0"/>
                  </a:cubicBezTo>
                  <a:cubicBezTo>
                    <a:pt x="1184402" y="0"/>
                    <a:pt x="1526032" y="385064"/>
                    <a:pt x="1526032" y="860171"/>
                  </a:cubicBezTo>
                  <a:cubicBezTo>
                    <a:pt x="1526032" y="1335278"/>
                    <a:pt x="1184402" y="1720342"/>
                    <a:pt x="763016" y="1720342"/>
                  </a:cubicBezTo>
                  <a:cubicBezTo>
                    <a:pt x="341630" y="1720342"/>
                    <a:pt x="0" y="1335151"/>
                    <a:pt x="0" y="860171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627530" y="3694993"/>
            <a:ext cx="1144474" cy="1290217"/>
            <a:chOff x="0" y="0"/>
            <a:chExt cx="1525966" cy="172028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26032" cy="1720342"/>
            </a:xfrm>
            <a:custGeom>
              <a:avLst/>
              <a:gdLst/>
              <a:ahLst/>
              <a:cxnLst/>
              <a:rect l="l" t="t" r="r" b="b"/>
              <a:pathLst>
                <a:path w="1526032" h="1720342">
                  <a:moveTo>
                    <a:pt x="0" y="860171"/>
                  </a:moveTo>
                  <a:cubicBezTo>
                    <a:pt x="0" y="385064"/>
                    <a:pt x="341630" y="0"/>
                    <a:pt x="763016" y="0"/>
                  </a:cubicBezTo>
                  <a:cubicBezTo>
                    <a:pt x="1184402" y="0"/>
                    <a:pt x="1526032" y="385064"/>
                    <a:pt x="1526032" y="860171"/>
                  </a:cubicBezTo>
                  <a:cubicBezTo>
                    <a:pt x="1526032" y="1335278"/>
                    <a:pt x="1184402" y="1720342"/>
                    <a:pt x="763016" y="1720342"/>
                  </a:cubicBezTo>
                  <a:cubicBezTo>
                    <a:pt x="341630" y="1720342"/>
                    <a:pt x="0" y="1335151"/>
                    <a:pt x="0" y="860171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2" name="Freeform 32"/>
          <p:cNvSpPr/>
          <p:nvPr/>
        </p:nvSpPr>
        <p:spPr>
          <a:xfrm>
            <a:off x="9354740" y="3824859"/>
            <a:ext cx="621287" cy="813787"/>
          </a:xfrm>
          <a:custGeom>
            <a:avLst/>
            <a:gdLst/>
            <a:ahLst/>
            <a:cxnLst/>
            <a:rect l="l" t="t" r="r" b="b"/>
            <a:pathLst>
              <a:path w="621287" h="813787">
                <a:moveTo>
                  <a:pt x="0" y="0"/>
                </a:moveTo>
                <a:lnTo>
                  <a:pt x="621286" y="0"/>
                </a:lnTo>
                <a:lnTo>
                  <a:pt x="621286" y="813787"/>
                </a:lnTo>
                <a:lnTo>
                  <a:pt x="0" y="813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3" name="Freeform 33"/>
          <p:cNvSpPr/>
          <p:nvPr/>
        </p:nvSpPr>
        <p:spPr>
          <a:xfrm>
            <a:off x="12393971" y="3952687"/>
            <a:ext cx="821279" cy="754029"/>
          </a:xfrm>
          <a:custGeom>
            <a:avLst/>
            <a:gdLst/>
            <a:ahLst/>
            <a:cxnLst/>
            <a:rect l="l" t="t" r="r" b="b"/>
            <a:pathLst>
              <a:path w="821279" h="754029">
                <a:moveTo>
                  <a:pt x="0" y="0"/>
                </a:moveTo>
                <a:lnTo>
                  <a:pt x="821279" y="0"/>
                </a:lnTo>
                <a:lnTo>
                  <a:pt x="821279" y="754029"/>
                </a:lnTo>
                <a:lnTo>
                  <a:pt x="0" y="754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4" name="Group 34"/>
          <p:cNvGrpSpPr/>
          <p:nvPr/>
        </p:nvGrpSpPr>
        <p:grpSpPr>
          <a:xfrm>
            <a:off x="9007201" y="3695241"/>
            <a:ext cx="1143934" cy="1289720"/>
            <a:chOff x="0" y="0"/>
            <a:chExt cx="1525245" cy="17196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5270" cy="1719580"/>
            </a:xfrm>
            <a:custGeom>
              <a:avLst/>
              <a:gdLst/>
              <a:ahLst/>
              <a:cxnLst/>
              <a:rect l="l" t="t" r="r" b="b"/>
              <a:pathLst>
                <a:path w="1525270" h="1719580">
                  <a:moveTo>
                    <a:pt x="0" y="859790"/>
                  </a:moveTo>
                  <a:cubicBezTo>
                    <a:pt x="0" y="384937"/>
                    <a:pt x="341376" y="0"/>
                    <a:pt x="762635" y="0"/>
                  </a:cubicBezTo>
                  <a:cubicBezTo>
                    <a:pt x="1183894" y="0"/>
                    <a:pt x="1525270" y="384937"/>
                    <a:pt x="1525270" y="859790"/>
                  </a:cubicBezTo>
                  <a:cubicBezTo>
                    <a:pt x="1525270" y="1334643"/>
                    <a:pt x="1183894" y="1719580"/>
                    <a:pt x="762635" y="1719580"/>
                  </a:cubicBezTo>
                  <a:cubicBezTo>
                    <a:pt x="341376" y="1719580"/>
                    <a:pt x="0" y="1334643"/>
                    <a:pt x="0" y="859790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280255" y="3695241"/>
            <a:ext cx="1143934" cy="1289720"/>
            <a:chOff x="0" y="0"/>
            <a:chExt cx="1525245" cy="171962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25270" cy="1719580"/>
            </a:xfrm>
            <a:custGeom>
              <a:avLst/>
              <a:gdLst/>
              <a:ahLst/>
              <a:cxnLst/>
              <a:rect l="l" t="t" r="r" b="b"/>
              <a:pathLst>
                <a:path w="1525270" h="1719580">
                  <a:moveTo>
                    <a:pt x="0" y="859790"/>
                  </a:moveTo>
                  <a:cubicBezTo>
                    <a:pt x="0" y="384937"/>
                    <a:pt x="341376" y="0"/>
                    <a:pt x="762635" y="0"/>
                  </a:cubicBezTo>
                  <a:cubicBezTo>
                    <a:pt x="1183894" y="0"/>
                    <a:pt x="1525270" y="384937"/>
                    <a:pt x="1525270" y="859790"/>
                  </a:cubicBezTo>
                  <a:cubicBezTo>
                    <a:pt x="1525270" y="1334643"/>
                    <a:pt x="1183894" y="1719580"/>
                    <a:pt x="762635" y="1719580"/>
                  </a:cubicBezTo>
                  <a:cubicBezTo>
                    <a:pt x="341376" y="1719580"/>
                    <a:pt x="0" y="1334643"/>
                    <a:pt x="0" y="859790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722744" y="3695241"/>
            <a:ext cx="1143934" cy="1289720"/>
            <a:chOff x="0" y="0"/>
            <a:chExt cx="1525245" cy="171962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5270" cy="1719580"/>
            </a:xfrm>
            <a:custGeom>
              <a:avLst/>
              <a:gdLst/>
              <a:ahLst/>
              <a:cxnLst/>
              <a:rect l="l" t="t" r="r" b="b"/>
              <a:pathLst>
                <a:path w="1525270" h="1719580">
                  <a:moveTo>
                    <a:pt x="0" y="859790"/>
                  </a:moveTo>
                  <a:cubicBezTo>
                    <a:pt x="0" y="384937"/>
                    <a:pt x="341376" y="0"/>
                    <a:pt x="762635" y="0"/>
                  </a:cubicBezTo>
                  <a:cubicBezTo>
                    <a:pt x="1183894" y="0"/>
                    <a:pt x="1525270" y="384937"/>
                    <a:pt x="1525270" y="859790"/>
                  </a:cubicBezTo>
                  <a:cubicBezTo>
                    <a:pt x="1525270" y="1334643"/>
                    <a:pt x="1183894" y="1719580"/>
                    <a:pt x="762635" y="1719580"/>
                  </a:cubicBezTo>
                  <a:cubicBezTo>
                    <a:pt x="341376" y="1719580"/>
                    <a:pt x="0" y="1334643"/>
                    <a:pt x="0" y="859790"/>
                  </a:cubicBezTo>
                  <a:close/>
                </a:path>
              </a:pathLst>
            </a:custGeom>
            <a:solidFill>
              <a:srgbClr val="31656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147298" y="4318307"/>
            <a:ext cx="1366587" cy="634044"/>
            <a:chOff x="0" y="0"/>
            <a:chExt cx="1822116" cy="845392"/>
          </a:xfrm>
        </p:grpSpPr>
        <p:sp>
          <p:nvSpPr>
            <p:cNvPr id="41" name="Freeform 41"/>
            <p:cNvSpPr/>
            <p:nvPr/>
          </p:nvSpPr>
          <p:spPr>
            <a:xfrm>
              <a:off x="12700" y="12700"/>
              <a:ext cx="1796796" cy="820039"/>
            </a:xfrm>
            <a:custGeom>
              <a:avLst/>
              <a:gdLst/>
              <a:ahLst/>
              <a:cxnLst/>
              <a:rect l="l" t="t" r="r" b="b"/>
              <a:pathLst>
                <a:path w="1796796" h="820039">
                  <a:moveTo>
                    <a:pt x="0" y="409956"/>
                  </a:moveTo>
                  <a:lnTo>
                    <a:pt x="416814" y="0"/>
                  </a:lnTo>
                  <a:lnTo>
                    <a:pt x="416814" y="204978"/>
                  </a:lnTo>
                  <a:lnTo>
                    <a:pt x="1379982" y="204978"/>
                  </a:lnTo>
                  <a:lnTo>
                    <a:pt x="1379982" y="0"/>
                  </a:lnTo>
                  <a:lnTo>
                    <a:pt x="1796796" y="409956"/>
                  </a:lnTo>
                  <a:lnTo>
                    <a:pt x="1379982" y="819912"/>
                  </a:lnTo>
                  <a:lnTo>
                    <a:pt x="1379982" y="614934"/>
                  </a:lnTo>
                  <a:lnTo>
                    <a:pt x="416814" y="614934"/>
                  </a:lnTo>
                  <a:lnTo>
                    <a:pt x="416814" y="820039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-1016"/>
              <a:ext cx="1822196" cy="847471"/>
            </a:xfrm>
            <a:custGeom>
              <a:avLst/>
              <a:gdLst/>
              <a:ahLst/>
              <a:cxnLst/>
              <a:rect l="l" t="t" r="r" b="b"/>
              <a:pathLst>
                <a:path w="1822196" h="847471">
                  <a:moveTo>
                    <a:pt x="3810" y="414655"/>
                  </a:moveTo>
                  <a:lnTo>
                    <a:pt x="420624" y="4699"/>
                  </a:lnTo>
                  <a:cubicBezTo>
                    <a:pt x="424307" y="1143"/>
                    <a:pt x="429768" y="0"/>
                    <a:pt x="434467" y="2032"/>
                  </a:cubicBezTo>
                  <a:cubicBezTo>
                    <a:pt x="439166" y="4064"/>
                    <a:pt x="442214" y="8636"/>
                    <a:pt x="442214" y="13716"/>
                  </a:cubicBezTo>
                  <a:lnTo>
                    <a:pt x="442214" y="218694"/>
                  </a:lnTo>
                  <a:lnTo>
                    <a:pt x="429514" y="218694"/>
                  </a:lnTo>
                  <a:lnTo>
                    <a:pt x="429514" y="205994"/>
                  </a:lnTo>
                  <a:lnTo>
                    <a:pt x="1392682" y="205994"/>
                  </a:lnTo>
                  <a:lnTo>
                    <a:pt x="1392682" y="218694"/>
                  </a:lnTo>
                  <a:lnTo>
                    <a:pt x="1379982" y="218694"/>
                  </a:lnTo>
                  <a:lnTo>
                    <a:pt x="1379982" y="13716"/>
                  </a:lnTo>
                  <a:cubicBezTo>
                    <a:pt x="1379982" y="8636"/>
                    <a:pt x="1383030" y="3937"/>
                    <a:pt x="1387729" y="2032"/>
                  </a:cubicBezTo>
                  <a:cubicBezTo>
                    <a:pt x="1392428" y="127"/>
                    <a:pt x="1397889" y="1143"/>
                    <a:pt x="1401572" y="4699"/>
                  </a:cubicBezTo>
                  <a:lnTo>
                    <a:pt x="1818386" y="414655"/>
                  </a:lnTo>
                  <a:cubicBezTo>
                    <a:pt x="1820799" y="417068"/>
                    <a:pt x="1822196" y="420243"/>
                    <a:pt x="1822196" y="423672"/>
                  </a:cubicBezTo>
                  <a:cubicBezTo>
                    <a:pt x="1822196" y="427101"/>
                    <a:pt x="1820799" y="430276"/>
                    <a:pt x="1818386" y="432689"/>
                  </a:cubicBezTo>
                  <a:lnTo>
                    <a:pt x="1401572" y="842772"/>
                  </a:lnTo>
                  <a:cubicBezTo>
                    <a:pt x="1397889" y="846328"/>
                    <a:pt x="1392428" y="847471"/>
                    <a:pt x="1387729" y="845439"/>
                  </a:cubicBezTo>
                  <a:cubicBezTo>
                    <a:pt x="1383030" y="843407"/>
                    <a:pt x="1379982" y="838835"/>
                    <a:pt x="1379982" y="833755"/>
                  </a:cubicBezTo>
                  <a:lnTo>
                    <a:pt x="1379982" y="628650"/>
                  </a:lnTo>
                  <a:lnTo>
                    <a:pt x="1392682" y="628650"/>
                  </a:lnTo>
                  <a:lnTo>
                    <a:pt x="1392682" y="641350"/>
                  </a:lnTo>
                  <a:lnTo>
                    <a:pt x="429514" y="641350"/>
                  </a:lnTo>
                  <a:lnTo>
                    <a:pt x="429514" y="628650"/>
                  </a:lnTo>
                  <a:lnTo>
                    <a:pt x="442214" y="628650"/>
                  </a:lnTo>
                  <a:lnTo>
                    <a:pt x="442214" y="833755"/>
                  </a:lnTo>
                  <a:cubicBezTo>
                    <a:pt x="442214" y="838835"/>
                    <a:pt x="439166" y="843534"/>
                    <a:pt x="434467" y="845439"/>
                  </a:cubicBezTo>
                  <a:cubicBezTo>
                    <a:pt x="429768" y="847344"/>
                    <a:pt x="424307" y="846328"/>
                    <a:pt x="420624" y="842772"/>
                  </a:cubicBezTo>
                  <a:lnTo>
                    <a:pt x="3810" y="432816"/>
                  </a:lnTo>
                  <a:cubicBezTo>
                    <a:pt x="1397" y="430403"/>
                    <a:pt x="0" y="427228"/>
                    <a:pt x="0" y="423799"/>
                  </a:cubicBezTo>
                  <a:cubicBezTo>
                    <a:pt x="0" y="420370"/>
                    <a:pt x="1397" y="417195"/>
                    <a:pt x="3810" y="414782"/>
                  </a:cubicBezTo>
                  <a:moveTo>
                    <a:pt x="21590" y="432816"/>
                  </a:moveTo>
                  <a:lnTo>
                    <a:pt x="12700" y="423672"/>
                  </a:lnTo>
                  <a:lnTo>
                    <a:pt x="21590" y="414655"/>
                  </a:lnTo>
                  <a:lnTo>
                    <a:pt x="438404" y="824611"/>
                  </a:lnTo>
                  <a:lnTo>
                    <a:pt x="429514" y="833628"/>
                  </a:lnTo>
                  <a:lnTo>
                    <a:pt x="416814" y="833628"/>
                  </a:lnTo>
                  <a:lnTo>
                    <a:pt x="416814" y="628650"/>
                  </a:lnTo>
                  <a:cubicBezTo>
                    <a:pt x="416814" y="621665"/>
                    <a:pt x="422529" y="615950"/>
                    <a:pt x="429514" y="615950"/>
                  </a:cubicBezTo>
                  <a:lnTo>
                    <a:pt x="1392682" y="615950"/>
                  </a:lnTo>
                  <a:cubicBezTo>
                    <a:pt x="1399667" y="615950"/>
                    <a:pt x="1405382" y="621665"/>
                    <a:pt x="1405382" y="628650"/>
                  </a:cubicBezTo>
                  <a:lnTo>
                    <a:pt x="1405382" y="833755"/>
                  </a:lnTo>
                  <a:lnTo>
                    <a:pt x="1392682" y="833755"/>
                  </a:lnTo>
                  <a:lnTo>
                    <a:pt x="1383792" y="824738"/>
                  </a:lnTo>
                  <a:lnTo>
                    <a:pt x="1800606" y="414782"/>
                  </a:lnTo>
                  <a:lnTo>
                    <a:pt x="1809496" y="423799"/>
                  </a:lnTo>
                  <a:lnTo>
                    <a:pt x="1800606" y="432816"/>
                  </a:lnTo>
                  <a:lnTo>
                    <a:pt x="1383665" y="22733"/>
                  </a:lnTo>
                  <a:lnTo>
                    <a:pt x="1392555" y="13716"/>
                  </a:lnTo>
                  <a:lnTo>
                    <a:pt x="1405255" y="13716"/>
                  </a:lnTo>
                  <a:lnTo>
                    <a:pt x="1405255" y="218694"/>
                  </a:lnTo>
                  <a:cubicBezTo>
                    <a:pt x="1405255" y="225679"/>
                    <a:pt x="1399540" y="231394"/>
                    <a:pt x="1392555" y="231394"/>
                  </a:cubicBezTo>
                  <a:lnTo>
                    <a:pt x="429514" y="231394"/>
                  </a:lnTo>
                  <a:cubicBezTo>
                    <a:pt x="422529" y="231394"/>
                    <a:pt x="416814" y="225679"/>
                    <a:pt x="416814" y="218694"/>
                  </a:cubicBezTo>
                  <a:lnTo>
                    <a:pt x="416814" y="13716"/>
                  </a:lnTo>
                  <a:lnTo>
                    <a:pt x="429514" y="13716"/>
                  </a:lnTo>
                  <a:lnTo>
                    <a:pt x="438404" y="22733"/>
                  </a:lnTo>
                  <a:lnTo>
                    <a:pt x="21590" y="432816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650106" y="4279968"/>
            <a:ext cx="939718" cy="634044"/>
            <a:chOff x="0" y="0"/>
            <a:chExt cx="1252958" cy="845392"/>
          </a:xfrm>
        </p:grpSpPr>
        <p:sp>
          <p:nvSpPr>
            <p:cNvPr id="44" name="Freeform 44"/>
            <p:cNvSpPr/>
            <p:nvPr/>
          </p:nvSpPr>
          <p:spPr>
            <a:xfrm>
              <a:off x="12700" y="12700"/>
              <a:ext cx="1227582" cy="820039"/>
            </a:xfrm>
            <a:custGeom>
              <a:avLst/>
              <a:gdLst/>
              <a:ahLst/>
              <a:cxnLst/>
              <a:rect l="l" t="t" r="r" b="b"/>
              <a:pathLst>
                <a:path w="1227582" h="820039">
                  <a:moveTo>
                    <a:pt x="0" y="204978"/>
                  </a:moveTo>
                  <a:lnTo>
                    <a:pt x="813435" y="204978"/>
                  </a:lnTo>
                  <a:lnTo>
                    <a:pt x="813435" y="0"/>
                  </a:lnTo>
                  <a:lnTo>
                    <a:pt x="1227582" y="409956"/>
                  </a:lnTo>
                  <a:lnTo>
                    <a:pt x="813435" y="820039"/>
                  </a:lnTo>
                  <a:lnTo>
                    <a:pt x="813435" y="614934"/>
                  </a:lnTo>
                  <a:lnTo>
                    <a:pt x="0" y="61493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-889"/>
              <a:ext cx="1252982" cy="847344"/>
            </a:xfrm>
            <a:custGeom>
              <a:avLst/>
              <a:gdLst/>
              <a:ahLst/>
              <a:cxnLst/>
              <a:rect l="l" t="t" r="r" b="b"/>
              <a:pathLst>
                <a:path w="1252982" h="847344">
                  <a:moveTo>
                    <a:pt x="12700" y="205867"/>
                  </a:moveTo>
                  <a:lnTo>
                    <a:pt x="826135" y="205867"/>
                  </a:lnTo>
                  <a:lnTo>
                    <a:pt x="826135" y="218567"/>
                  </a:lnTo>
                  <a:lnTo>
                    <a:pt x="813435" y="218567"/>
                  </a:lnTo>
                  <a:lnTo>
                    <a:pt x="813435" y="13589"/>
                  </a:lnTo>
                  <a:cubicBezTo>
                    <a:pt x="813435" y="8509"/>
                    <a:pt x="816483" y="3810"/>
                    <a:pt x="821309" y="1905"/>
                  </a:cubicBezTo>
                  <a:cubicBezTo>
                    <a:pt x="826135" y="0"/>
                    <a:pt x="831469" y="1016"/>
                    <a:pt x="835152" y="4572"/>
                  </a:cubicBezTo>
                  <a:lnTo>
                    <a:pt x="1249172" y="414528"/>
                  </a:lnTo>
                  <a:cubicBezTo>
                    <a:pt x="1251585" y="416941"/>
                    <a:pt x="1252982" y="420116"/>
                    <a:pt x="1252982" y="423545"/>
                  </a:cubicBezTo>
                  <a:cubicBezTo>
                    <a:pt x="1252982" y="426974"/>
                    <a:pt x="1251585" y="430149"/>
                    <a:pt x="1249172" y="432562"/>
                  </a:cubicBezTo>
                  <a:lnTo>
                    <a:pt x="835025" y="842645"/>
                  </a:lnTo>
                  <a:cubicBezTo>
                    <a:pt x="831342" y="846201"/>
                    <a:pt x="825881" y="847344"/>
                    <a:pt x="821182" y="845312"/>
                  </a:cubicBezTo>
                  <a:cubicBezTo>
                    <a:pt x="816483" y="843280"/>
                    <a:pt x="813308" y="838708"/>
                    <a:pt x="813308" y="833628"/>
                  </a:cubicBezTo>
                  <a:lnTo>
                    <a:pt x="813308" y="628523"/>
                  </a:lnTo>
                  <a:lnTo>
                    <a:pt x="826008" y="628523"/>
                  </a:lnTo>
                  <a:lnTo>
                    <a:pt x="826008" y="641223"/>
                  </a:lnTo>
                  <a:lnTo>
                    <a:pt x="12700" y="641223"/>
                  </a:lnTo>
                  <a:cubicBezTo>
                    <a:pt x="5715" y="641223"/>
                    <a:pt x="0" y="635508"/>
                    <a:pt x="0" y="628523"/>
                  </a:cubicBezTo>
                  <a:lnTo>
                    <a:pt x="0" y="218567"/>
                  </a:lnTo>
                  <a:cubicBezTo>
                    <a:pt x="0" y="211582"/>
                    <a:pt x="5715" y="205867"/>
                    <a:pt x="12700" y="205867"/>
                  </a:cubicBezTo>
                  <a:moveTo>
                    <a:pt x="12700" y="231267"/>
                  </a:moveTo>
                  <a:lnTo>
                    <a:pt x="12700" y="218567"/>
                  </a:lnTo>
                  <a:lnTo>
                    <a:pt x="25400" y="218567"/>
                  </a:lnTo>
                  <a:lnTo>
                    <a:pt x="25400" y="628523"/>
                  </a:lnTo>
                  <a:lnTo>
                    <a:pt x="12700" y="628523"/>
                  </a:lnTo>
                  <a:lnTo>
                    <a:pt x="12700" y="615823"/>
                  </a:lnTo>
                  <a:lnTo>
                    <a:pt x="826135" y="615823"/>
                  </a:lnTo>
                  <a:cubicBezTo>
                    <a:pt x="833120" y="615823"/>
                    <a:pt x="838835" y="621538"/>
                    <a:pt x="838835" y="628523"/>
                  </a:cubicBezTo>
                  <a:lnTo>
                    <a:pt x="838835" y="833628"/>
                  </a:lnTo>
                  <a:lnTo>
                    <a:pt x="826135" y="833628"/>
                  </a:lnTo>
                  <a:lnTo>
                    <a:pt x="817245" y="824611"/>
                  </a:lnTo>
                  <a:lnTo>
                    <a:pt x="1231265" y="414528"/>
                  </a:lnTo>
                  <a:lnTo>
                    <a:pt x="1240155" y="423545"/>
                  </a:lnTo>
                  <a:lnTo>
                    <a:pt x="1231265" y="432562"/>
                  </a:lnTo>
                  <a:lnTo>
                    <a:pt x="817245" y="22606"/>
                  </a:lnTo>
                  <a:lnTo>
                    <a:pt x="826135" y="13589"/>
                  </a:lnTo>
                  <a:lnTo>
                    <a:pt x="838835" y="13589"/>
                  </a:lnTo>
                  <a:lnTo>
                    <a:pt x="838835" y="218567"/>
                  </a:lnTo>
                  <a:cubicBezTo>
                    <a:pt x="838835" y="225552"/>
                    <a:pt x="833120" y="231267"/>
                    <a:pt x="826135" y="231267"/>
                  </a:cubicBezTo>
                  <a:lnTo>
                    <a:pt x="12700" y="231267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906019" y="3793559"/>
            <a:ext cx="1227750" cy="1160505"/>
            <a:chOff x="0" y="0"/>
            <a:chExt cx="1637000" cy="1547340"/>
          </a:xfrm>
        </p:grpSpPr>
        <p:sp>
          <p:nvSpPr>
            <p:cNvPr id="47" name="Freeform 47"/>
            <p:cNvSpPr/>
            <p:nvPr/>
          </p:nvSpPr>
          <p:spPr>
            <a:xfrm>
              <a:off x="12700" y="12700"/>
              <a:ext cx="1611630" cy="1521968"/>
            </a:xfrm>
            <a:custGeom>
              <a:avLst/>
              <a:gdLst/>
              <a:ahLst/>
              <a:cxnLst/>
              <a:rect l="l" t="t" r="r" b="b"/>
              <a:pathLst>
                <a:path w="1611630" h="1521968">
                  <a:moveTo>
                    <a:pt x="0" y="1141476"/>
                  </a:moveTo>
                  <a:lnTo>
                    <a:pt x="380873" y="760984"/>
                  </a:lnTo>
                  <a:lnTo>
                    <a:pt x="380873" y="951230"/>
                  </a:lnTo>
                  <a:lnTo>
                    <a:pt x="615442" y="951230"/>
                  </a:lnTo>
                  <a:lnTo>
                    <a:pt x="615442" y="380492"/>
                  </a:lnTo>
                  <a:lnTo>
                    <a:pt x="424942" y="380492"/>
                  </a:lnTo>
                  <a:lnTo>
                    <a:pt x="805815" y="0"/>
                  </a:lnTo>
                  <a:lnTo>
                    <a:pt x="1186688" y="380492"/>
                  </a:lnTo>
                  <a:lnTo>
                    <a:pt x="996188" y="380492"/>
                  </a:lnTo>
                  <a:lnTo>
                    <a:pt x="996188" y="951230"/>
                  </a:lnTo>
                  <a:lnTo>
                    <a:pt x="1230757" y="951230"/>
                  </a:lnTo>
                  <a:lnTo>
                    <a:pt x="1230757" y="760984"/>
                  </a:lnTo>
                  <a:lnTo>
                    <a:pt x="1611630" y="1141476"/>
                  </a:lnTo>
                  <a:lnTo>
                    <a:pt x="1230757" y="1521968"/>
                  </a:lnTo>
                  <a:lnTo>
                    <a:pt x="1230757" y="1331722"/>
                  </a:lnTo>
                  <a:lnTo>
                    <a:pt x="380873" y="1331722"/>
                  </a:lnTo>
                  <a:lnTo>
                    <a:pt x="380873" y="1521968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-1270"/>
              <a:ext cx="1636903" cy="1549654"/>
            </a:xfrm>
            <a:custGeom>
              <a:avLst/>
              <a:gdLst/>
              <a:ahLst/>
              <a:cxnLst/>
              <a:rect l="l" t="t" r="r" b="b"/>
              <a:pathLst>
                <a:path w="1636903" h="1549654">
                  <a:moveTo>
                    <a:pt x="3683" y="1146429"/>
                  </a:moveTo>
                  <a:lnTo>
                    <a:pt x="384556" y="765937"/>
                  </a:lnTo>
                  <a:cubicBezTo>
                    <a:pt x="388239" y="762254"/>
                    <a:pt x="393700" y="761238"/>
                    <a:pt x="398399" y="763143"/>
                  </a:cubicBezTo>
                  <a:cubicBezTo>
                    <a:pt x="403098" y="765048"/>
                    <a:pt x="406273" y="769747"/>
                    <a:pt x="406273" y="774827"/>
                  </a:cubicBezTo>
                  <a:lnTo>
                    <a:pt x="406273" y="965200"/>
                  </a:lnTo>
                  <a:lnTo>
                    <a:pt x="393573" y="965200"/>
                  </a:lnTo>
                  <a:lnTo>
                    <a:pt x="393573" y="952500"/>
                  </a:lnTo>
                  <a:lnTo>
                    <a:pt x="628142" y="952500"/>
                  </a:lnTo>
                  <a:lnTo>
                    <a:pt x="628142" y="965200"/>
                  </a:lnTo>
                  <a:lnTo>
                    <a:pt x="615442" y="965200"/>
                  </a:lnTo>
                  <a:lnTo>
                    <a:pt x="615442" y="394462"/>
                  </a:lnTo>
                  <a:lnTo>
                    <a:pt x="628142" y="394462"/>
                  </a:lnTo>
                  <a:lnTo>
                    <a:pt x="628142" y="407162"/>
                  </a:lnTo>
                  <a:lnTo>
                    <a:pt x="437642" y="407162"/>
                  </a:lnTo>
                  <a:cubicBezTo>
                    <a:pt x="432562" y="407162"/>
                    <a:pt x="427863" y="404114"/>
                    <a:pt x="425958" y="399288"/>
                  </a:cubicBezTo>
                  <a:cubicBezTo>
                    <a:pt x="424053" y="394462"/>
                    <a:pt x="425069" y="389128"/>
                    <a:pt x="428752" y="385445"/>
                  </a:cubicBezTo>
                  <a:lnTo>
                    <a:pt x="809498" y="4953"/>
                  </a:lnTo>
                  <a:cubicBezTo>
                    <a:pt x="814451" y="0"/>
                    <a:pt x="822452" y="0"/>
                    <a:pt x="827405" y="4953"/>
                  </a:cubicBezTo>
                  <a:lnTo>
                    <a:pt x="1208278" y="385445"/>
                  </a:lnTo>
                  <a:cubicBezTo>
                    <a:pt x="1211961" y="389128"/>
                    <a:pt x="1212977" y="394589"/>
                    <a:pt x="1211072" y="399288"/>
                  </a:cubicBezTo>
                  <a:cubicBezTo>
                    <a:pt x="1209167" y="403987"/>
                    <a:pt x="1204468" y="407162"/>
                    <a:pt x="1199388" y="407162"/>
                  </a:cubicBezTo>
                  <a:lnTo>
                    <a:pt x="1008888" y="407162"/>
                  </a:lnTo>
                  <a:lnTo>
                    <a:pt x="1008888" y="394462"/>
                  </a:lnTo>
                  <a:lnTo>
                    <a:pt x="1021588" y="394462"/>
                  </a:lnTo>
                  <a:lnTo>
                    <a:pt x="1021588" y="965200"/>
                  </a:lnTo>
                  <a:lnTo>
                    <a:pt x="1008888" y="965200"/>
                  </a:lnTo>
                  <a:lnTo>
                    <a:pt x="1008888" y="952500"/>
                  </a:lnTo>
                  <a:lnTo>
                    <a:pt x="1243457" y="952500"/>
                  </a:lnTo>
                  <a:lnTo>
                    <a:pt x="1243457" y="965200"/>
                  </a:lnTo>
                  <a:lnTo>
                    <a:pt x="1230757" y="965200"/>
                  </a:lnTo>
                  <a:lnTo>
                    <a:pt x="1230757" y="774954"/>
                  </a:lnTo>
                  <a:cubicBezTo>
                    <a:pt x="1230757" y="769874"/>
                    <a:pt x="1233805" y="765175"/>
                    <a:pt x="1238631" y="763270"/>
                  </a:cubicBezTo>
                  <a:cubicBezTo>
                    <a:pt x="1243457" y="761365"/>
                    <a:pt x="1248791" y="762381"/>
                    <a:pt x="1252474" y="766064"/>
                  </a:cubicBezTo>
                  <a:lnTo>
                    <a:pt x="1633220" y="1146429"/>
                  </a:lnTo>
                  <a:cubicBezTo>
                    <a:pt x="1635633" y="1148842"/>
                    <a:pt x="1636903" y="1152017"/>
                    <a:pt x="1636903" y="1155446"/>
                  </a:cubicBezTo>
                  <a:cubicBezTo>
                    <a:pt x="1636903" y="1158875"/>
                    <a:pt x="1635506" y="1162050"/>
                    <a:pt x="1633220" y="1164463"/>
                  </a:cubicBezTo>
                  <a:lnTo>
                    <a:pt x="1252474" y="1544955"/>
                  </a:lnTo>
                  <a:cubicBezTo>
                    <a:pt x="1248791" y="1548638"/>
                    <a:pt x="1243330" y="1549654"/>
                    <a:pt x="1238631" y="1547749"/>
                  </a:cubicBezTo>
                  <a:cubicBezTo>
                    <a:pt x="1233932" y="1545844"/>
                    <a:pt x="1230757" y="1541145"/>
                    <a:pt x="1230757" y="1536065"/>
                  </a:cubicBezTo>
                  <a:lnTo>
                    <a:pt x="1230757" y="1345692"/>
                  </a:lnTo>
                  <a:lnTo>
                    <a:pt x="1243457" y="1345692"/>
                  </a:lnTo>
                  <a:lnTo>
                    <a:pt x="1243457" y="1358392"/>
                  </a:lnTo>
                  <a:lnTo>
                    <a:pt x="393573" y="1358392"/>
                  </a:lnTo>
                  <a:lnTo>
                    <a:pt x="393573" y="1345692"/>
                  </a:lnTo>
                  <a:lnTo>
                    <a:pt x="406273" y="1345692"/>
                  </a:lnTo>
                  <a:lnTo>
                    <a:pt x="406273" y="1535938"/>
                  </a:lnTo>
                  <a:cubicBezTo>
                    <a:pt x="406273" y="1541018"/>
                    <a:pt x="403225" y="1545717"/>
                    <a:pt x="398399" y="1547622"/>
                  </a:cubicBezTo>
                  <a:cubicBezTo>
                    <a:pt x="393573" y="1549527"/>
                    <a:pt x="388239" y="1548511"/>
                    <a:pt x="384556" y="1544828"/>
                  </a:cubicBezTo>
                  <a:lnTo>
                    <a:pt x="3683" y="1164463"/>
                  </a:lnTo>
                  <a:cubicBezTo>
                    <a:pt x="1397" y="1162050"/>
                    <a:pt x="0" y="1158748"/>
                    <a:pt x="0" y="1155446"/>
                  </a:cubicBezTo>
                  <a:cubicBezTo>
                    <a:pt x="0" y="1152144"/>
                    <a:pt x="1397" y="1148842"/>
                    <a:pt x="3683" y="1146429"/>
                  </a:cubicBezTo>
                  <a:moveTo>
                    <a:pt x="21590" y="1164336"/>
                  </a:moveTo>
                  <a:lnTo>
                    <a:pt x="12700" y="1155446"/>
                  </a:lnTo>
                  <a:lnTo>
                    <a:pt x="21717" y="1146429"/>
                  </a:lnTo>
                  <a:lnTo>
                    <a:pt x="402590" y="1526921"/>
                  </a:lnTo>
                  <a:lnTo>
                    <a:pt x="393573" y="1535938"/>
                  </a:lnTo>
                  <a:lnTo>
                    <a:pt x="380873" y="1535938"/>
                  </a:lnTo>
                  <a:lnTo>
                    <a:pt x="380873" y="1345692"/>
                  </a:lnTo>
                  <a:cubicBezTo>
                    <a:pt x="380873" y="1338707"/>
                    <a:pt x="386588" y="1332992"/>
                    <a:pt x="393573" y="1332992"/>
                  </a:cubicBezTo>
                  <a:lnTo>
                    <a:pt x="1243457" y="1332992"/>
                  </a:lnTo>
                  <a:cubicBezTo>
                    <a:pt x="1250442" y="1332992"/>
                    <a:pt x="1256157" y="1338707"/>
                    <a:pt x="1256157" y="1345692"/>
                  </a:cubicBezTo>
                  <a:lnTo>
                    <a:pt x="1256157" y="1535938"/>
                  </a:lnTo>
                  <a:lnTo>
                    <a:pt x="1243457" y="1535938"/>
                  </a:lnTo>
                  <a:lnTo>
                    <a:pt x="1234440" y="1526921"/>
                  </a:lnTo>
                  <a:lnTo>
                    <a:pt x="1615313" y="1146429"/>
                  </a:lnTo>
                  <a:lnTo>
                    <a:pt x="1624330" y="1155446"/>
                  </a:lnTo>
                  <a:lnTo>
                    <a:pt x="1615313" y="1164463"/>
                  </a:lnTo>
                  <a:lnTo>
                    <a:pt x="1234440" y="783971"/>
                  </a:lnTo>
                  <a:lnTo>
                    <a:pt x="1243457" y="774954"/>
                  </a:lnTo>
                  <a:lnTo>
                    <a:pt x="1256157" y="774954"/>
                  </a:lnTo>
                  <a:lnTo>
                    <a:pt x="1256157" y="965200"/>
                  </a:lnTo>
                  <a:cubicBezTo>
                    <a:pt x="1256157" y="972185"/>
                    <a:pt x="1250442" y="977900"/>
                    <a:pt x="1243457" y="977900"/>
                  </a:cubicBezTo>
                  <a:lnTo>
                    <a:pt x="1008888" y="977900"/>
                  </a:lnTo>
                  <a:cubicBezTo>
                    <a:pt x="1001903" y="977900"/>
                    <a:pt x="996188" y="972185"/>
                    <a:pt x="996188" y="965200"/>
                  </a:cubicBezTo>
                  <a:lnTo>
                    <a:pt x="996188" y="394462"/>
                  </a:lnTo>
                  <a:cubicBezTo>
                    <a:pt x="996188" y="387477"/>
                    <a:pt x="1001903" y="381762"/>
                    <a:pt x="1008888" y="381762"/>
                  </a:cubicBezTo>
                  <a:lnTo>
                    <a:pt x="1199388" y="381762"/>
                  </a:lnTo>
                  <a:lnTo>
                    <a:pt x="1199388" y="394462"/>
                  </a:lnTo>
                  <a:lnTo>
                    <a:pt x="1190371" y="403479"/>
                  </a:lnTo>
                  <a:lnTo>
                    <a:pt x="809498" y="22987"/>
                  </a:lnTo>
                  <a:lnTo>
                    <a:pt x="818515" y="13970"/>
                  </a:lnTo>
                  <a:lnTo>
                    <a:pt x="827532" y="22987"/>
                  </a:lnTo>
                  <a:lnTo>
                    <a:pt x="446659" y="403479"/>
                  </a:lnTo>
                  <a:lnTo>
                    <a:pt x="437642" y="394462"/>
                  </a:lnTo>
                  <a:lnTo>
                    <a:pt x="437642" y="381762"/>
                  </a:lnTo>
                  <a:lnTo>
                    <a:pt x="628142" y="381762"/>
                  </a:lnTo>
                  <a:cubicBezTo>
                    <a:pt x="635127" y="381762"/>
                    <a:pt x="640842" y="387477"/>
                    <a:pt x="640842" y="394462"/>
                  </a:cubicBezTo>
                  <a:lnTo>
                    <a:pt x="640842" y="965200"/>
                  </a:lnTo>
                  <a:cubicBezTo>
                    <a:pt x="640842" y="972185"/>
                    <a:pt x="635127" y="977900"/>
                    <a:pt x="628142" y="977900"/>
                  </a:cubicBezTo>
                  <a:lnTo>
                    <a:pt x="393573" y="977900"/>
                  </a:lnTo>
                  <a:cubicBezTo>
                    <a:pt x="386588" y="977900"/>
                    <a:pt x="380873" y="972185"/>
                    <a:pt x="380873" y="965200"/>
                  </a:cubicBezTo>
                  <a:lnTo>
                    <a:pt x="380873" y="774954"/>
                  </a:lnTo>
                  <a:lnTo>
                    <a:pt x="393573" y="774954"/>
                  </a:lnTo>
                  <a:lnTo>
                    <a:pt x="402590" y="783971"/>
                  </a:lnTo>
                  <a:lnTo>
                    <a:pt x="21717" y="1164463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997519" y="4343681"/>
            <a:ext cx="939719" cy="634044"/>
            <a:chOff x="0" y="0"/>
            <a:chExt cx="1252958" cy="845392"/>
          </a:xfrm>
        </p:grpSpPr>
        <p:sp>
          <p:nvSpPr>
            <p:cNvPr id="50" name="Freeform 50"/>
            <p:cNvSpPr/>
            <p:nvPr/>
          </p:nvSpPr>
          <p:spPr>
            <a:xfrm>
              <a:off x="12700" y="12700"/>
              <a:ext cx="1227582" cy="820039"/>
            </a:xfrm>
            <a:custGeom>
              <a:avLst/>
              <a:gdLst/>
              <a:ahLst/>
              <a:cxnLst/>
              <a:rect l="l" t="t" r="r" b="b"/>
              <a:pathLst>
                <a:path w="1227582" h="820039">
                  <a:moveTo>
                    <a:pt x="0" y="204978"/>
                  </a:moveTo>
                  <a:lnTo>
                    <a:pt x="813435" y="204978"/>
                  </a:lnTo>
                  <a:lnTo>
                    <a:pt x="813435" y="0"/>
                  </a:lnTo>
                  <a:lnTo>
                    <a:pt x="1227582" y="409956"/>
                  </a:lnTo>
                  <a:lnTo>
                    <a:pt x="813435" y="820039"/>
                  </a:lnTo>
                  <a:lnTo>
                    <a:pt x="813435" y="614934"/>
                  </a:lnTo>
                  <a:lnTo>
                    <a:pt x="0" y="61493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-889"/>
              <a:ext cx="1252982" cy="847344"/>
            </a:xfrm>
            <a:custGeom>
              <a:avLst/>
              <a:gdLst/>
              <a:ahLst/>
              <a:cxnLst/>
              <a:rect l="l" t="t" r="r" b="b"/>
              <a:pathLst>
                <a:path w="1252982" h="847344">
                  <a:moveTo>
                    <a:pt x="12700" y="205867"/>
                  </a:moveTo>
                  <a:lnTo>
                    <a:pt x="826135" y="205867"/>
                  </a:lnTo>
                  <a:lnTo>
                    <a:pt x="826135" y="218567"/>
                  </a:lnTo>
                  <a:lnTo>
                    <a:pt x="813435" y="218567"/>
                  </a:lnTo>
                  <a:lnTo>
                    <a:pt x="813435" y="13589"/>
                  </a:lnTo>
                  <a:cubicBezTo>
                    <a:pt x="813435" y="8509"/>
                    <a:pt x="816483" y="3810"/>
                    <a:pt x="821309" y="1905"/>
                  </a:cubicBezTo>
                  <a:cubicBezTo>
                    <a:pt x="826135" y="0"/>
                    <a:pt x="831469" y="1016"/>
                    <a:pt x="835152" y="4572"/>
                  </a:cubicBezTo>
                  <a:lnTo>
                    <a:pt x="1249172" y="414528"/>
                  </a:lnTo>
                  <a:cubicBezTo>
                    <a:pt x="1251585" y="416941"/>
                    <a:pt x="1252982" y="420116"/>
                    <a:pt x="1252982" y="423545"/>
                  </a:cubicBezTo>
                  <a:cubicBezTo>
                    <a:pt x="1252982" y="426974"/>
                    <a:pt x="1251585" y="430149"/>
                    <a:pt x="1249172" y="432562"/>
                  </a:cubicBezTo>
                  <a:lnTo>
                    <a:pt x="835025" y="842645"/>
                  </a:lnTo>
                  <a:cubicBezTo>
                    <a:pt x="831342" y="846201"/>
                    <a:pt x="825881" y="847344"/>
                    <a:pt x="821182" y="845312"/>
                  </a:cubicBezTo>
                  <a:cubicBezTo>
                    <a:pt x="816483" y="843280"/>
                    <a:pt x="813308" y="838708"/>
                    <a:pt x="813308" y="833628"/>
                  </a:cubicBezTo>
                  <a:lnTo>
                    <a:pt x="813308" y="628523"/>
                  </a:lnTo>
                  <a:lnTo>
                    <a:pt x="826008" y="628523"/>
                  </a:lnTo>
                  <a:lnTo>
                    <a:pt x="826008" y="641223"/>
                  </a:lnTo>
                  <a:lnTo>
                    <a:pt x="12700" y="641223"/>
                  </a:lnTo>
                  <a:cubicBezTo>
                    <a:pt x="5715" y="641223"/>
                    <a:pt x="0" y="635508"/>
                    <a:pt x="0" y="628523"/>
                  </a:cubicBezTo>
                  <a:lnTo>
                    <a:pt x="0" y="218567"/>
                  </a:lnTo>
                  <a:cubicBezTo>
                    <a:pt x="0" y="211582"/>
                    <a:pt x="5715" y="205867"/>
                    <a:pt x="12700" y="205867"/>
                  </a:cubicBezTo>
                  <a:moveTo>
                    <a:pt x="12700" y="231267"/>
                  </a:moveTo>
                  <a:lnTo>
                    <a:pt x="12700" y="218567"/>
                  </a:lnTo>
                  <a:lnTo>
                    <a:pt x="25400" y="218567"/>
                  </a:lnTo>
                  <a:lnTo>
                    <a:pt x="25400" y="628523"/>
                  </a:lnTo>
                  <a:lnTo>
                    <a:pt x="12700" y="628523"/>
                  </a:lnTo>
                  <a:lnTo>
                    <a:pt x="12700" y="615823"/>
                  </a:lnTo>
                  <a:lnTo>
                    <a:pt x="826135" y="615823"/>
                  </a:lnTo>
                  <a:cubicBezTo>
                    <a:pt x="833120" y="615823"/>
                    <a:pt x="838835" y="621538"/>
                    <a:pt x="838835" y="628523"/>
                  </a:cubicBezTo>
                  <a:lnTo>
                    <a:pt x="838835" y="833628"/>
                  </a:lnTo>
                  <a:lnTo>
                    <a:pt x="826135" y="833628"/>
                  </a:lnTo>
                  <a:lnTo>
                    <a:pt x="817245" y="824611"/>
                  </a:lnTo>
                  <a:lnTo>
                    <a:pt x="1231265" y="414528"/>
                  </a:lnTo>
                  <a:lnTo>
                    <a:pt x="1240155" y="423545"/>
                  </a:lnTo>
                  <a:lnTo>
                    <a:pt x="1231265" y="432562"/>
                  </a:lnTo>
                  <a:lnTo>
                    <a:pt x="817245" y="22606"/>
                  </a:lnTo>
                  <a:lnTo>
                    <a:pt x="826135" y="13589"/>
                  </a:lnTo>
                  <a:lnTo>
                    <a:pt x="838835" y="13589"/>
                  </a:lnTo>
                  <a:lnTo>
                    <a:pt x="838835" y="218567"/>
                  </a:lnTo>
                  <a:cubicBezTo>
                    <a:pt x="838835" y="225552"/>
                    <a:pt x="833120" y="231267"/>
                    <a:pt x="826135" y="231267"/>
                  </a:cubicBezTo>
                  <a:lnTo>
                    <a:pt x="12700" y="231267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Freeform 52"/>
          <p:cNvSpPr/>
          <p:nvPr/>
        </p:nvSpPr>
        <p:spPr>
          <a:xfrm>
            <a:off x="2590735" y="3738772"/>
            <a:ext cx="720984" cy="985961"/>
          </a:xfrm>
          <a:custGeom>
            <a:avLst/>
            <a:gdLst/>
            <a:ahLst/>
            <a:cxnLst/>
            <a:rect l="l" t="t" r="r" b="b"/>
            <a:pathLst>
              <a:path w="720984" h="985961">
                <a:moveTo>
                  <a:pt x="0" y="0"/>
                </a:moveTo>
                <a:lnTo>
                  <a:pt x="720984" y="0"/>
                </a:lnTo>
                <a:lnTo>
                  <a:pt x="720984" y="985961"/>
                </a:lnTo>
                <a:lnTo>
                  <a:pt x="0" y="985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5783012" y="3814813"/>
            <a:ext cx="840419" cy="1057736"/>
          </a:xfrm>
          <a:custGeom>
            <a:avLst/>
            <a:gdLst/>
            <a:ahLst/>
            <a:cxnLst/>
            <a:rect l="l" t="t" r="r" b="b"/>
            <a:pathLst>
              <a:path w="840419" h="1057736">
                <a:moveTo>
                  <a:pt x="0" y="0"/>
                </a:moveTo>
                <a:lnTo>
                  <a:pt x="840420" y="0"/>
                </a:lnTo>
                <a:lnTo>
                  <a:pt x="840420" y="1057736"/>
                </a:lnTo>
                <a:lnTo>
                  <a:pt x="0" y="1057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8767183" y="3650630"/>
            <a:ext cx="1629626" cy="1138701"/>
          </a:xfrm>
          <a:custGeom>
            <a:avLst/>
            <a:gdLst/>
            <a:ahLst/>
            <a:cxnLst/>
            <a:rect l="l" t="t" r="r" b="b"/>
            <a:pathLst>
              <a:path w="1629626" h="1138701">
                <a:moveTo>
                  <a:pt x="0" y="0"/>
                </a:moveTo>
                <a:lnTo>
                  <a:pt x="1629625" y="0"/>
                </a:lnTo>
                <a:lnTo>
                  <a:pt x="1629625" y="1138701"/>
                </a:lnTo>
                <a:lnTo>
                  <a:pt x="0" y="1138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12298702" y="3685714"/>
            <a:ext cx="1141201" cy="1228298"/>
          </a:xfrm>
          <a:custGeom>
            <a:avLst/>
            <a:gdLst/>
            <a:ahLst/>
            <a:cxnLst/>
            <a:rect l="l" t="t" r="r" b="b"/>
            <a:pathLst>
              <a:path w="1141201" h="1228298">
                <a:moveTo>
                  <a:pt x="0" y="0"/>
                </a:moveTo>
                <a:lnTo>
                  <a:pt x="1141201" y="0"/>
                </a:lnTo>
                <a:lnTo>
                  <a:pt x="1141201" y="1228298"/>
                </a:lnTo>
                <a:lnTo>
                  <a:pt x="0" y="1228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6" name="Freeform 56"/>
          <p:cNvSpPr/>
          <p:nvPr/>
        </p:nvSpPr>
        <p:spPr>
          <a:xfrm>
            <a:off x="15648119" y="3918647"/>
            <a:ext cx="1227028" cy="822109"/>
          </a:xfrm>
          <a:custGeom>
            <a:avLst/>
            <a:gdLst/>
            <a:ahLst/>
            <a:cxnLst/>
            <a:rect l="l" t="t" r="r" b="b"/>
            <a:pathLst>
              <a:path w="1227028" h="822109">
                <a:moveTo>
                  <a:pt x="0" y="0"/>
                </a:moveTo>
                <a:lnTo>
                  <a:pt x="1227028" y="0"/>
                </a:lnTo>
                <a:lnTo>
                  <a:pt x="1227028" y="822109"/>
                </a:lnTo>
                <a:lnTo>
                  <a:pt x="0" y="8221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7" name="TextBox 57"/>
          <p:cNvSpPr txBox="1"/>
          <p:nvPr/>
        </p:nvSpPr>
        <p:spPr>
          <a:xfrm>
            <a:off x="1487458" y="1880331"/>
            <a:ext cx="1573456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s-CO" sz="4200" spc="6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Flujo de información para la sostenibilidad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138290" y="5625490"/>
            <a:ext cx="2186097" cy="9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Difusión de los Grupos de Valor (internos y externos)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33491" y="5606440"/>
            <a:ext cx="2497674" cy="150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Recolección de información interna</a:t>
            </a:r>
          </a:p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Formatos para la recopilación con estándares GRI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393155" y="5625490"/>
            <a:ext cx="2330274" cy="120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Depuración y clasificación de la información</a:t>
            </a:r>
          </a:p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632121" y="5625490"/>
            <a:ext cx="2474363" cy="120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Elaboración del Informe de Sostenibilidad</a:t>
            </a:r>
          </a:p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Aprobación Alta Dirección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925978" y="5625490"/>
            <a:ext cx="1943109" cy="120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Definición de la materialidad</a:t>
            </a:r>
          </a:p>
          <a:p>
            <a:pPr algn="ctr">
              <a:lnSpc>
                <a:spcPts val="2346"/>
              </a:lnSpc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(Alta Dirección y Buen Gobierno)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91012" y="8130944"/>
            <a:ext cx="2440004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4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Pertinencia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338291" y="8130944"/>
            <a:ext cx="2440003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4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Selección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014651" y="8130944"/>
            <a:ext cx="2440003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4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Generación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310148" y="8079867"/>
            <a:ext cx="3118307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4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Construcción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633786" y="8067501"/>
            <a:ext cx="3118307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4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Divulgación</a:t>
            </a:r>
          </a:p>
        </p:txBody>
      </p:sp>
      <p:sp>
        <p:nvSpPr>
          <p:cNvPr id="68" name="Freeform 68"/>
          <p:cNvSpPr/>
          <p:nvPr/>
        </p:nvSpPr>
        <p:spPr>
          <a:xfrm>
            <a:off x="17333" y="8905181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3">
            <a:extLst>
              <a:ext uri="{FF2B5EF4-FFF2-40B4-BE49-F238E27FC236}">
                <a16:creationId xmlns:a16="http://schemas.microsoft.com/office/drawing/2014/main" id="{24880286-659D-BAEC-52E0-A28570A1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729" y="9440336"/>
            <a:ext cx="8862542" cy="910734"/>
          </a:xfrm>
        </p:spPr>
        <p:txBody>
          <a:bodyPr>
            <a:noAutofit/>
          </a:bodyPr>
          <a:lstStyle/>
          <a:p>
            <a:pPr algn="ctr"/>
            <a:r>
              <a:rPr lang="es-CO" sz="2700" b="1" dirty="0"/>
              <a:t>Flujo de Información Financiera SIC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8D09195-05F1-486A-83AE-71A11116AD82}"/>
              </a:ext>
            </a:extLst>
          </p:cNvPr>
          <p:cNvSpPr/>
          <p:nvPr/>
        </p:nvSpPr>
        <p:spPr>
          <a:xfrm>
            <a:off x="1223678" y="1565564"/>
            <a:ext cx="12047343" cy="1411941"/>
          </a:xfrm>
          <a:prstGeom prst="rightArrow">
            <a:avLst/>
          </a:prstGeom>
          <a:solidFill>
            <a:srgbClr val="096634"/>
          </a:solidFill>
          <a:ln>
            <a:solidFill>
              <a:srgbClr val="62B75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D5B954-D760-43B1-B261-1569A8E7AFC3}"/>
              </a:ext>
            </a:extLst>
          </p:cNvPr>
          <p:cNvSpPr txBox="1"/>
          <p:nvPr/>
        </p:nvSpPr>
        <p:spPr>
          <a:xfrm>
            <a:off x="1581223" y="2056868"/>
            <a:ext cx="4327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Hechos económicos</a:t>
            </a:r>
            <a:endParaRPr lang="es-CO" sz="22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FCF708-13E8-4408-A63C-75D93B448E6C}"/>
              </a:ext>
            </a:extLst>
          </p:cNvPr>
          <p:cNvSpPr txBox="1"/>
          <p:nvPr/>
        </p:nvSpPr>
        <p:spPr>
          <a:xfrm>
            <a:off x="1231568" y="2706676"/>
            <a:ext cx="2687633" cy="411651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Áreas misionales/ Delegaturas y áreas de apoyo.</a:t>
            </a: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buNone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F638ACF-4ED7-41F0-AA6C-326EC5AD50C8}"/>
              </a:ext>
            </a:extLst>
          </p:cNvPr>
          <p:cNvSpPr/>
          <p:nvPr/>
        </p:nvSpPr>
        <p:spPr>
          <a:xfrm>
            <a:off x="4047565" y="2300501"/>
            <a:ext cx="9223457" cy="1411941"/>
          </a:xfrm>
          <a:prstGeom prst="rightArrow">
            <a:avLst/>
          </a:prstGeom>
          <a:solidFill>
            <a:srgbClr val="62B7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094B52-406F-4567-BCFF-9582FDF80B2A}"/>
              </a:ext>
            </a:extLst>
          </p:cNvPr>
          <p:cNvSpPr txBox="1"/>
          <p:nvPr/>
        </p:nvSpPr>
        <p:spPr>
          <a:xfrm>
            <a:off x="4293673" y="2814575"/>
            <a:ext cx="6380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Políticas y procedimientos contables</a:t>
            </a:r>
            <a:endParaRPr lang="es-CO" sz="22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144FF1-D79B-4814-AB31-BD3548CEDCD1}"/>
              </a:ext>
            </a:extLst>
          </p:cNvPr>
          <p:cNvSpPr txBox="1"/>
          <p:nvPr/>
        </p:nvSpPr>
        <p:spPr>
          <a:xfrm>
            <a:off x="4047566" y="3460108"/>
            <a:ext cx="3307865" cy="4347344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Lineamientos del proceso contable:</a:t>
            </a:r>
          </a:p>
          <a:p>
            <a:pPr lvl="0" algn="ctr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Políticas y procedimientos para el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reconocimiento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medición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y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preparación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de la información financiera.</a:t>
            </a:r>
          </a:p>
          <a:p>
            <a:pPr lvl="0" algn="ctr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Para la rendición de cuentas, toma de decisiones y control.</a:t>
            </a:r>
          </a:p>
          <a:p>
            <a:pPr lvl="0" algn="ctr"/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6EC04D9-570D-4D79-9192-A291D4C5DDCE}"/>
              </a:ext>
            </a:extLst>
          </p:cNvPr>
          <p:cNvSpPr/>
          <p:nvPr/>
        </p:nvSpPr>
        <p:spPr>
          <a:xfrm>
            <a:off x="7483797" y="2958588"/>
            <a:ext cx="5787225" cy="1411941"/>
          </a:xfrm>
          <a:prstGeom prst="rightArrow">
            <a:avLst/>
          </a:prstGeom>
          <a:solidFill>
            <a:srgbClr val="FFBC3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7FE7F0-609D-444C-9034-A687D31FEBAE}"/>
              </a:ext>
            </a:extLst>
          </p:cNvPr>
          <p:cNvSpPr txBox="1"/>
          <p:nvPr/>
        </p:nvSpPr>
        <p:spPr>
          <a:xfrm>
            <a:off x="8023139" y="3464059"/>
            <a:ext cx="431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Sistemas de información</a:t>
            </a:r>
            <a:endParaRPr lang="es-CO" sz="22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8E80DB-73C1-484E-9A0C-CE6FFE1A82D6}"/>
              </a:ext>
            </a:extLst>
          </p:cNvPr>
          <p:cNvSpPr txBox="1"/>
          <p:nvPr/>
        </p:nvSpPr>
        <p:spPr>
          <a:xfrm>
            <a:off x="7497244" y="4094940"/>
            <a:ext cx="4997516" cy="5262979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Control de Multas y contribuciones: Aplicativo de multas y contribuciones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Control de Activos Fijos y de Consumo – HELISA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Nómina – SIGEP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Reportes de Procesos Judiciales (Aplicativo </a:t>
            </a:r>
            <a:r>
              <a:rPr lang="es-CO" dirty="0" err="1">
                <a:latin typeface="Verdana" panose="020B0604030504040204" pitchFamily="34" charset="0"/>
                <a:ea typeface="Verdana" panose="020B0604030504040204" pitchFamily="34" charset="0"/>
              </a:rPr>
              <a:t>Ekogui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 - desarrollo ANDJE).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Control de Recaudos: Modulo de Recaudos 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Apoyo al control legalización de Viáticos.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Control pagos: Derecho al Turno (SIC).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Control Títulos Judiciales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Solicitud de pagos contratistas</a:t>
            </a: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Aplicativo de Devoluciones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16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CO" sz="16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2" descr="siif - IMSALUD">
            <a:extLst>
              <a:ext uri="{FF2B5EF4-FFF2-40B4-BE49-F238E27FC236}">
                <a16:creationId xmlns:a16="http://schemas.microsoft.com/office/drawing/2014/main" id="{3AD550E8-874E-4CF6-9831-FCB1EB56C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/>
          <a:stretch/>
        </p:blipFill>
        <p:spPr bwMode="auto">
          <a:xfrm>
            <a:off x="9002361" y="8315269"/>
            <a:ext cx="1796607" cy="10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176A9E-0FDC-4624-B6F0-B08C912F3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053" y="2278744"/>
            <a:ext cx="3689010" cy="4693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onsolidador de Hacienda e Información Pública - CHIP">
            <a:extLst>
              <a:ext uri="{FF2B5EF4-FFF2-40B4-BE49-F238E27FC236}">
                <a16:creationId xmlns:a16="http://schemas.microsoft.com/office/drawing/2014/main" id="{F1D6FBA9-F95D-4B56-B3FD-AAE43B55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557" y="7418016"/>
            <a:ext cx="1846001" cy="18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82623148-4611-4EF4-AB29-1267B15393B4}"/>
              </a:ext>
            </a:extLst>
          </p:cNvPr>
          <p:cNvSpPr txBox="1">
            <a:spLocks/>
          </p:cNvSpPr>
          <p:nvPr/>
        </p:nvSpPr>
        <p:spPr>
          <a:xfrm>
            <a:off x="1026482" y="457435"/>
            <a:ext cx="9772486" cy="993315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41858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s-MX" sz="3200" b="1" dirty="0"/>
              <a:t>Gestión de la información para la generación de valor público</a:t>
            </a:r>
            <a:endParaRPr lang="es-CO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60787D-0DA9-4986-8AC8-B3F10955CB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4" t="2166" r="933"/>
          <a:stretch/>
        </p:blipFill>
        <p:spPr>
          <a:xfrm>
            <a:off x="1350098" y="4411515"/>
            <a:ext cx="2575356" cy="2141790"/>
          </a:xfrm>
          <a:prstGeom prst="rect">
            <a:avLst/>
          </a:prstGeom>
        </p:spPr>
      </p:pic>
      <p:sp>
        <p:nvSpPr>
          <p:cNvPr id="2" name="Freeform 15">
            <a:extLst>
              <a:ext uri="{FF2B5EF4-FFF2-40B4-BE49-F238E27FC236}">
                <a16:creationId xmlns:a16="http://schemas.microsoft.com/office/drawing/2014/main" id="{8A37A742-05C4-92AD-FE00-A7DA41F1FE46}"/>
              </a:ext>
            </a:extLst>
          </p:cNvPr>
          <p:cNvSpPr/>
          <p:nvPr/>
        </p:nvSpPr>
        <p:spPr>
          <a:xfrm>
            <a:off x="0" y="8937669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9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3">
            <a:extLst>
              <a:ext uri="{FF2B5EF4-FFF2-40B4-BE49-F238E27FC236}">
                <a16:creationId xmlns:a16="http://schemas.microsoft.com/office/drawing/2014/main" id="{24880286-659D-BAEC-52E0-A28570A1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98" y="623413"/>
            <a:ext cx="8655270" cy="910734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/>
              <a:t>Materialidad Financiera SIC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5E3652-85BF-EB6B-CB21-D6BBE83CCF4F}"/>
              </a:ext>
            </a:extLst>
          </p:cNvPr>
          <p:cNvSpPr txBox="1"/>
          <p:nvPr/>
        </p:nvSpPr>
        <p:spPr>
          <a:xfrm>
            <a:off x="1486789" y="3537245"/>
            <a:ext cx="3304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partida es material si su omisión o expresión inadecuada podría esperarse razonablemente que influya sobre las decisiones que los usuarios toman a partir de esta.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F0AE37-3ECE-4840-B5CE-C07F2ACA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97440"/>
            <a:ext cx="5812068" cy="31508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A2C8B5-B057-4992-973A-6815BCDE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067" y="2171700"/>
            <a:ext cx="5924873" cy="31508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7FA7B4-1BCA-45E8-A814-81892A5F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066" y="5909778"/>
            <a:ext cx="5924873" cy="315088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DD39989-51C9-46EA-A693-61B257528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909778"/>
            <a:ext cx="5924873" cy="3230096"/>
          </a:xfrm>
          <a:prstGeom prst="rect">
            <a:avLst/>
          </a:prstGeom>
        </p:spPr>
      </p:pic>
      <p:sp>
        <p:nvSpPr>
          <p:cNvPr id="2" name="Freeform 15">
            <a:extLst>
              <a:ext uri="{FF2B5EF4-FFF2-40B4-BE49-F238E27FC236}">
                <a16:creationId xmlns:a16="http://schemas.microsoft.com/office/drawing/2014/main" id="{10374D4F-506F-0681-4204-451B257D062F}"/>
              </a:ext>
            </a:extLst>
          </p:cNvPr>
          <p:cNvSpPr/>
          <p:nvPr/>
        </p:nvSpPr>
        <p:spPr>
          <a:xfrm>
            <a:off x="0" y="8937669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78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204359" y="8913663"/>
            <a:ext cx="2700196" cy="1637031"/>
          </a:xfrm>
          <a:custGeom>
            <a:avLst/>
            <a:gdLst/>
            <a:ahLst/>
            <a:cxnLst/>
            <a:rect l="l" t="t" r="r" b="b"/>
            <a:pathLst>
              <a:path w="2700196" h="1637031">
                <a:moveTo>
                  <a:pt x="0" y="0"/>
                </a:moveTo>
                <a:lnTo>
                  <a:pt x="2700196" y="0"/>
                </a:lnTo>
                <a:lnTo>
                  <a:pt x="2700196" y="1637031"/>
                </a:lnTo>
                <a:lnTo>
                  <a:pt x="0" y="163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7336446" y="4552251"/>
            <a:ext cx="3615108" cy="2503036"/>
            <a:chOff x="0" y="0"/>
            <a:chExt cx="4820144" cy="3337382"/>
          </a:xfrm>
        </p:grpSpPr>
        <p:grpSp>
          <p:nvGrpSpPr>
            <p:cNvPr id="5" name="Group 5"/>
            <p:cNvGrpSpPr/>
            <p:nvPr/>
          </p:nvGrpSpPr>
          <p:grpSpPr>
            <a:xfrm>
              <a:off x="134794" y="2291544"/>
              <a:ext cx="4578444" cy="1045838"/>
              <a:chOff x="0" y="0"/>
              <a:chExt cx="5185926" cy="11846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185918" cy="1184656"/>
              </a:xfrm>
              <a:custGeom>
                <a:avLst/>
                <a:gdLst/>
                <a:ahLst/>
                <a:cxnLst/>
                <a:rect l="l" t="t" r="r" b="b"/>
                <a:pathLst>
                  <a:path w="5185918" h="1184656">
                    <a:moveTo>
                      <a:pt x="0" y="1184656"/>
                    </a:moveTo>
                    <a:lnTo>
                      <a:pt x="2595626" y="0"/>
                    </a:lnTo>
                    <a:lnTo>
                      <a:pt x="5185918" y="1184656"/>
                    </a:lnTo>
                    <a:lnTo>
                      <a:pt x="0" y="11846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62E59">
                      <a:alpha val="100000"/>
                    </a:srgbClr>
                  </a:gs>
                  <a:gs pos="50000">
                    <a:srgbClr val="244581">
                      <a:alpha val="100000"/>
                    </a:srgbClr>
                  </a:gs>
                  <a:gs pos="100000">
                    <a:srgbClr val="28529E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328732" cy="3225821"/>
              <a:chOff x="0" y="0"/>
              <a:chExt cx="2637716" cy="36538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637663" cy="3653790"/>
              </a:xfrm>
              <a:custGeom>
                <a:avLst/>
                <a:gdLst/>
                <a:ahLst/>
                <a:cxnLst/>
                <a:rect l="l" t="t" r="r" b="b"/>
                <a:pathLst>
                  <a:path w="2637663" h="3653790">
                    <a:moveTo>
                      <a:pt x="2637663" y="2400808"/>
                    </a:moveTo>
                    <a:lnTo>
                      <a:pt x="0" y="3653790"/>
                    </a:lnTo>
                    <a:lnTo>
                      <a:pt x="2637663" y="0"/>
                    </a:lnTo>
                    <a:lnTo>
                      <a:pt x="2637663" y="24008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74747">
                      <a:alpha val="100000"/>
                    </a:srgbClr>
                  </a:gs>
                  <a:gs pos="50000">
                    <a:srgbClr val="676767">
                      <a:alpha val="100000"/>
                    </a:srgbClr>
                  </a:gs>
                  <a:gs pos="100000">
                    <a:srgbClr val="7C7C7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505359" y="0"/>
              <a:ext cx="2314785" cy="3225821"/>
              <a:chOff x="0" y="0"/>
              <a:chExt cx="2621918" cy="36538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21915" cy="3653790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3653790">
                    <a:moveTo>
                      <a:pt x="0" y="2400808"/>
                    </a:moveTo>
                    <a:lnTo>
                      <a:pt x="2621915" y="3653790"/>
                    </a:lnTo>
                    <a:lnTo>
                      <a:pt x="0" y="0"/>
                    </a:lnTo>
                    <a:lnTo>
                      <a:pt x="0" y="24008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D6821">
                      <a:alpha val="100000"/>
                    </a:srgbClr>
                  </a:gs>
                  <a:gs pos="50000">
                    <a:srgbClr val="5C9734">
                      <a:alpha val="100000"/>
                    </a:srgbClr>
                  </a:gs>
                  <a:gs pos="100000">
                    <a:srgbClr val="6FB53F">
                      <a:alpha val="100000"/>
                    </a:srgbClr>
                  </a:gs>
                </a:gsLst>
                <a:lin ang="16200000"/>
              </a:gra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-3222329">
              <a:off x="302833" y="1410801"/>
              <a:ext cx="2528998" cy="472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986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Económico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37978" y="2727583"/>
              <a:ext cx="2529000" cy="472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986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Social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3278113">
              <a:off x="1962903" y="1398708"/>
              <a:ext cx="2528998" cy="472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sz="1986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Ambiental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814077" y="4304601"/>
            <a:ext cx="15445223" cy="0"/>
          </a:xfrm>
          <a:prstGeom prst="line">
            <a:avLst/>
          </a:prstGeom>
          <a:ln w="19050" cap="flat">
            <a:solidFill>
              <a:srgbClr val="F5CC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814077" y="7492122"/>
            <a:ext cx="15445223" cy="0"/>
          </a:xfrm>
          <a:prstGeom prst="line">
            <a:avLst/>
          </a:prstGeom>
          <a:ln w="19050" cap="flat">
            <a:solidFill>
              <a:srgbClr val="F5CC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TextBox 16"/>
          <p:cNvSpPr txBox="1"/>
          <p:nvPr/>
        </p:nvSpPr>
        <p:spPr>
          <a:xfrm>
            <a:off x="13056293" y="8284608"/>
            <a:ext cx="3188822" cy="50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s-CO" sz="3600" spc="5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Ciudadanía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08995" y="7933786"/>
            <a:ext cx="3781974" cy="15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s-CO" sz="2200" spc="4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Impactos económicos indirectos significativos (Grupo de Estudios Económicos)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75522" y="8019511"/>
            <a:ext cx="1090478" cy="8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 spc="11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4.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97823" y="8353650"/>
            <a:ext cx="3861609" cy="50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s-CO" sz="3600" spc="5" dirty="0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Vigilados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6654" y="1751122"/>
            <a:ext cx="1716665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s-CO" sz="3600" spc="5" dirty="0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Gestión de la información para la generación de valor público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08995" y="2896242"/>
            <a:ext cx="3542559" cy="1120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s-CO" sz="2200" spc="4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Rendición de cuentas y fortalecimiento de la transparencia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75522" y="2981967"/>
            <a:ext cx="1090478" cy="8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 spc="11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1.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51690" y="5022719"/>
            <a:ext cx="2956258" cy="15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s-CO" sz="2200" spc="4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Articulación ODS e inclusión de las preocupaciones sociales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14077" y="5108444"/>
            <a:ext cx="1090478" cy="8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 spc="11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34881" y="5022719"/>
            <a:ext cx="3791119" cy="151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s-CO" sz="2200" spc="4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Impacto ambiental y destinación presupuestal para su cuidado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11054" y="5108444"/>
            <a:ext cx="1090478" cy="8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 spc="11">
                <a:solidFill>
                  <a:srgbClr val="62B75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3.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16960" y="2984253"/>
            <a:ext cx="4441159" cy="50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5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Entes de control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14077" y="2891122"/>
            <a:ext cx="4261566" cy="98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5">
                <a:solidFill>
                  <a:srgbClr val="418584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Entidades regulatorias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530</Words>
  <Application>Microsoft Office PowerPoint</Application>
  <PresentationFormat>Personalizado</PresentationFormat>
  <Paragraphs>123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Wingdings</vt:lpstr>
      <vt:lpstr>Verdana</vt:lpstr>
      <vt:lpstr>DejaVu Sans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Flujo de Información Financiera SIC</vt:lpstr>
      <vt:lpstr>Materialidad Financiera SIC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XIII Congreso2024 - SIC Rev 2808.pptx</dc:title>
  <dc:creator>Juan Camilo Santamaria Herrera - Subcontador de Centralizacion de la Informacion</dc:creator>
  <cp:lastModifiedBy>Juan Camilo Santamaria Herrera</cp:lastModifiedBy>
  <cp:revision>7</cp:revision>
  <dcterms:created xsi:type="dcterms:W3CDTF">2006-08-16T00:00:00Z</dcterms:created>
  <dcterms:modified xsi:type="dcterms:W3CDTF">2024-08-29T20:24:59Z</dcterms:modified>
  <dc:identifier>DAGPLutscVg</dc:identifier>
</cp:coreProperties>
</file>