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66" r:id="rId2"/>
    <p:sldId id="258" r:id="rId3"/>
    <p:sldId id="264" r:id="rId4"/>
    <p:sldId id="257" r:id="rId5"/>
    <p:sldId id="265" r:id="rId6"/>
    <p:sldId id="365" r:id="rId7"/>
    <p:sldId id="366" r:id="rId8"/>
    <p:sldId id="374" r:id="rId9"/>
    <p:sldId id="428" r:id="rId10"/>
    <p:sldId id="367" r:id="rId11"/>
    <p:sldId id="368" r:id="rId12"/>
    <p:sldId id="369" r:id="rId13"/>
    <p:sldId id="370" r:id="rId14"/>
    <p:sldId id="371" r:id="rId15"/>
    <p:sldId id="372" r:id="rId16"/>
    <p:sldId id="373" r:id="rId17"/>
    <p:sldId id="427" r:id="rId18"/>
    <p:sldId id="375" r:id="rId19"/>
    <p:sldId id="379" r:id="rId20"/>
    <p:sldId id="380" r:id="rId21"/>
    <p:sldId id="376" r:id="rId22"/>
    <p:sldId id="387" r:id="rId23"/>
    <p:sldId id="377" r:id="rId24"/>
    <p:sldId id="392" r:id="rId25"/>
    <p:sldId id="393" r:id="rId26"/>
    <p:sldId id="394" r:id="rId27"/>
    <p:sldId id="395" r:id="rId28"/>
    <p:sldId id="397" r:id="rId29"/>
    <p:sldId id="396"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19" r:id="rId52"/>
    <p:sldId id="420" r:id="rId53"/>
    <p:sldId id="421" r:id="rId54"/>
    <p:sldId id="422" r:id="rId55"/>
    <p:sldId id="423" r:id="rId56"/>
    <p:sldId id="424" r:id="rId57"/>
    <p:sldId id="425" r:id="rId58"/>
    <p:sldId id="426" r:id="rId59"/>
    <p:sldId id="260" r:id="rId60"/>
    <p:sldId id="267" r:id="rId61"/>
  </p:sldIdLst>
  <p:sldSz cx="9144000" cy="5715000" type="screen16x10"/>
  <p:notesSz cx="6858000" cy="9144000"/>
  <p:defaultTextStyle>
    <a:defPPr>
      <a:defRPr lang="es-CO"/>
    </a:defPPr>
    <a:lvl1pPr algn="l" defTabSz="712788" rtl="0" eaLnBrk="0" fontAlgn="base" hangingPunct="0">
      <a:spcBef>
        <a:spcPct val="0"/>
      </a:spcBef>
      <a:spcAft>
        <a:spcPct val="0"/>
      </a:spcAft>
      <a:defRPr sz="1400" kern="1200">
        <a:solidFill>
          <a:schemeClr val="tx1"/>
        </a:solidFill>
        <a:latin typeface="Calibri" panose="020F0502020204030204" pitchFamily="34" charset="0"/>
        <a:ea typeface="+mn-ea"/>
        <a:cs typeface="+mn-cs"/>
      </a:defRPr>
    </a:lvl1pPr>
    <a:lvl2pPr marL="355600" indent="101600" algn="l" defTabSz="712788" rtl="0" eaLnBrk="0" fontAlgn="base" hangingPunct="0">
      <a:spcBef>
        <a:spcPct val="0"/>
      </a:spcBef>
      <a:spcAft>
        <a:spcPct val="0"/>
      </a:spcAft>
      <a:defRPr sz="1400" kern="1200">
        <a:solidFill>
          <a:schemeClr val="tx1"/>
        </a:solidFill>
        <a:latin typeface="Calibri" panose="020F0502020204030204" pitchFamily="34" charset="0"/>
        <a:ea typeface="+mn-ea"/>
        <a:cs typeface="+mn-cs"/>
      </a:defRPr>
    </a:lvl2pPr>
    <a:lvl3pPr marL="712788" indent="201613" algn="l" defTabSz="712788" rtl="0" eaLnBrk="0" fontAlgn="base" hangingPunct="0">
      <a:spcBef>
        <a:spcPct val="0"/>
      </a:spcBef>
      <a:spcAft>
        <a:spcPct val="0"/>
      </a:spcAft>
      <a:defRPr sz="1400" kern="1200">
        <a:solidFill>
          <a:schemeClr val="tx1"/>
        </a:solidFill>
        <a:latin typeface="Calibri" panose="020F0502020204030204" pitchFamily="34" charset="0"/>
        <a:ea typeface="+mn-ea"/>
        <a:cs typeface="+mn-cs"/>
      </a:defRPr>
    </a:lvl3pPr>
    <a:lvl4pPr marL="1068388" indent="303213" algn="l" defTabSz="712788" rtl="0" eaLnBrk="0" fontAlgn="base" hangingPunct="0">
      <a:spcBef>
        <a:spcPct val="0"/>
      </a:spcBef>
      <a:spcAft>
        <a:spcPct val="0"/>
      </a:spcAft>
      <a:defRPr sz="1400" kern="1200">
        <a:solidFill>
          <a:schemeClr val="tx1"/>
        </a:solidFill>
        <a:latin typeface="Calibri" panose="020F0502020204030204" pitchFamily="34" charset="0"/>
        <a:ea typeface="+mn-ea"/>
        <a:cs typeface="+mn-cs"/>
      </a:defRPr>
    </a:lvl4pPr>
    <a:lvl5pPr marL="1425575" indent="403225" algn="l" defTabSz="712788" rtl="0" eaLnBrk="0" fontAlgn="base" hangingPunct="0">
      <a:spcBef>
        <a:spcPct val="0"/>
      </a:spcBef>
      <a:spcAft>
        <a:spcPct val="0"/>
      </a:spcAft>
      <a:defRPr sz="1400" kern="1200">
        <a:solidFill>
          <a:schemeClr val="tx1"/>
        </a:solidFill>
        <a:latin typeface="Calibri" panose="020F0502020204030204" pitchFamily="34" charset="0"/>
        <a:ea typeface="+mn-ea"/>
        <a:cs typeface="+mn-cs"/>
      </a:defRPr>
    </a:lvl5pPr>
    <a:lvl6pPr marL="2286000" algn="l" defTabSz="914400" rtl="0" eaLnBrk="1" latinLnBrk="0" hangingPunct="1">
      <a:defRPr sz="1400" kern="1200">
        <a:solidFill>
          <a:schemeClr val="tx1"/>
        </a:solidFill>
        <a:latin typeface="Calibri" panose="020F0502020204030204" pitchFamily="34" charset="0"/>
        <a:ea typeface="+mn-ea"/>
        <a:cs typeface="+mn-cs"/>
      </a:defRPr>
    </a:lvl6pPr>
    <a:lvl7pPr marL="2743200" algn="l" defTabSz="914400" rtl="0" eaLnBrk="1" latinLnBrk="0" hangingPunct="1">
      <a:defRPr sz="1400" kern="1200">
        <a:solidFill>
          <a:schemeClr val="tx1"/>
        </a:solidFill>
        <a:latin typeface="Calibri" panose="020F0502020204030204" pitchFamily="34" charset="0"/>
        <a:ea typeface="+mn-ea"/>
        <a:cs typeface="+mn-cs"/>
      </a:defRPr>
    </a:lvl7pPr>
    <a:lvl8pPr marL="3200400" algn="l" defTabSz="914400" rtl="0" eaLnBrk="1" latinLnBrk="0" hangingPunct="1">
      <a:defRPr sz="1400" kern="1200">
        <a:solidFill>
          <a:schemeClr val="tx1"/>
        </a:solidFill>
        <a:latin typeface="Calibri" panose="020F0502020204030204" pitchFamily="34" charset="0"/>
        <a:ea typeface="+mn-ea"/>
        <a:cs typeface="+mn-cs"/>
      </a:defRPr>
    </a:lvl8pPr>
    <a:lvl9pPr marL="3657600" algn="l" defTabSz="914400" rtl="0" eaLnBrk="1" latinLnBrk="0" hangingPunct="1">
      <a:defRPr sz="14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FFFFFF"/>
    <a:srgbClr val="E2ECFD"/>
    <a:srgbClr val="069169"/>
    <a:srgbClr val="009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210" autoAdjust="0"/>
  </p:normalViewPr>
  <p:slideViewPr>
    <p:cSldViewPr snapToGrid="0" showGuides="1">
      <p:cViewPr varScale="1">
        <p:scale>
          <a:sx n="77" d="100"/>
          <a:sy n="77" d="100"/>
        </p:scale>
        <p:origin x="1188" y="78"/>
      </p:cViewPr>
      <p:guideLst>
        <p:guide orient="horz" pos="1800"/>
        <p:guide pos="288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EF7DA5F9-D171-45EF-9837-7C2B855EAD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713232" eaLnBrk="1" fontAlgn="auto" hangingPunct="1">
              <a:spcBef>
                <a:spcPts val="0"/>
              </a:spcBef>
              <a:spcAft>
                <a:spcPts val="0"/>
              </a:spcAft>
              <a:defRPr sz="1200">
                <a:latin typeface="+mn-lt"/>
              </a:defRPr>
            </a:lvl1pPr>
          </a:lstStyle>
          <a:p>
            <a:pPr>
              <a:defRPr/>
            </a:pPr>
            <a:endParaRPr lang="es-CO"/>
          </a:p>
        </p:txBody>
      </p:sp>
      <p:sp>
        <p:nvSpPr>
          <p:cNvPr id="3" name="Marcador de fecha 2">
            <a:extLst>
              <a:ext uri="{FF2B5EF4-FFF2-40B4-BE49-F238E27FC236}">
                <a16:creationId xmlns:a16="http://schemas.microsoft.com/office/drawing/2014/main" id="{87CE751E-4D0F-4671-B080-99FBD06C48C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713232" eaLnBrk="1" fontAlgn="auto" hangingPunct="1">
              <a:spcBef>
                <a:spcPts val="0"/>
              </a:spcBef>
              <a:spcAft>
                <a:spcPts val="0"/>
              </a:spcAft>
              <a:defRPr sz="1200">
                <a:latin typeface="+mn-lt"/>
              </a:defRPr>
            </a:lvl1pPr>
          </a:lstStyle>
          <a:p>
            <a:pPr>
              <a:defRPr/>
            </a:pPr>
            <a:fld id="{A9A4FE74-A8E1-4BAF-BA1D-9D2E6D5F9462}" type="datetimeFigureOut">
              <a:rPr lang="es-CO"/>
              <a:pPr>
                <a:defRPr/>
              </a:pPr>
              <a:t>28/04/2021</a:t>
            </a:fld>
            <a:endParaRPr lang="es-CO"/>
          </a:p>
        </p:txBody>
      </p:sp>
      <p:sp>
        <p:nvSpPr>
          <p:cNvPr id="4" name="Marcador de imagen de diapositiva 3">
            <a:extLst>
              <a:ext uri="{FF2B5EF4-FFF2-40B4-BE49-F238E27FC236}">
                <a16:creationId xmlns:a16="http://schemas.microsoft.com/office/drawing/2014/main" id="{298B2DEF-845F-4371-90A2-5B5843558A58}"/>
              </a:ext>
            </a:extLst>
          </p:cNvPr>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pPr lvl="0"/>
            <a:endParaRPr lang="es-CO" noProof="0"/>
          </a:p>
        </p:txBody>
      </p:sp>
      <p:sp>
        <p:nvSpPr>
          <p:cNvPr id="5" name="Marcador de notas 4">
            <a:extLst>
              <a:ext uri="{FF2B5EF4-FFF2-40B4-BE49-F238E27FC236}">
                <a16:creationId xmlns:a16="http://schemas.microsoft.com/office/drawing/2014/main" id="{985F1527-47BC-441A-8BFF-B09C86379B3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O" noProof="0"/>
          </a:p>
        </p:txBody>
      </p:sp>
      <p:sp>
        <p:nvSpPr>
          <p:cNvPr id="6" name="Marcador de pie de página 5">
            <a:extLst>
              <a:ext uri="{FF2B5EF4-FFF2-40B4-BE49-F238E27FC236}">
                <a16:creationId xmlns:a16="http://schemas.microsoft.com/office/drawing/2014/main" id="{616775F7-A8D4-4FA1-B7DF-83D269978E8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713232" eaLnBrk="1" fontAlgn="auto" hangingPunct="1">
              <a:spcBef>
                <a:spcPts val="0"/>
              </a:spcBef>
              <a:spcAft>
                <a:spcPts val="0"/>
              </a:spcAft>
              <a:defRPr sz="1200">
                <a:latin typeface="+mn-lt"/>
              </a:defRPr>
            </a:lvl1pPr>
          </a:lstStyle>
          <a:p>
            <a:pPr>
              <a:defRPr/>
            </a:pPr>
            <a:endParaRPr lang="es-CO"/>
          </a:p>
        </p:txBody>
      </p:sp>
      <p:sp>
        <p:nvSpPr>
          <p:cNvPr id="7" name="Marcador de número de diapositiva 6">
            <a:extLst>
              <a:ext uri="{FF2B5EF4-FFF2-40B4-BE49-F238E27FC236}">
                <a16:creationId xmlns:a16="http://schemas.microsoft.com/office/drawing/2014/main" id="{D849EDD8-F651-4C20-9544-2C9802A4BCB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713232" eaLnBrk="1" fontAlgn="auto" hangingPunct="1">
              <a:spcBef>
                <a:spcPts val="0"/>
              </a:spcBef>
              <a:spcAft>
                <a:spcPts val="0"/>
              </a:spcAft>
              <a:defRPr sz="1200">
                <a:latin typeface="+mn-lt"/>
              </a:defRPr>
            </a:lvl1pPr>
          </a:lstStyle>
          <a:p>
            <a:pPr>
              <a:defRPr/>
            </a:pPr>
            <a:fld id="{7B6B10CF-071A-405A-B067-F547ED170C55}" type="slidenum">
              <a:rPr lang="es-CO"/>
              <a:pPr>
                <a:defRPr/>
              </a:pPr>
              <a:t>‹Nº›</a:t>
            </a:fld>
            <a:endParaRPr lang="es-CO"/>
          </a:p>
        </p:txBody>
      </p:sp>
    </p:spTree>
  </p:cSld>
  <p:clrMap bg1="lt1" tx1="dk1" bg2="lt2" tx2="dk2" accent1="accent1" accent2="accent2" accent3="accent3" accent4="accent4" accent5="accent5" accent6="accent6" hlink="hlink" folHlink="folHlink"/>
  <p:notesStyle>
    <a:lvl1pPr algn="l" defTabSz="712788" rtl="0" eaLnBrk="0" fontAlgn="base" hangingPunct="0">
      <a:spcBef>
        <a:spcPct val="30000"/>
      </a:spcBef>
      <a:spcAft>
        <a:spcPct val="0"/>
      </a:spcAft>
      <a:defRPr sz="900" kern="1200">
        <a:solidFill>
          <a:schemeClr val="tx1"/>
        </a:solidFill>
        <a:latin typeface="+mn-lt"/>
        <a:ea typeface="+mn-ea"/>
        <a:cs typeface="+mn-cs"/>
      </a:defRPr>
    </a:lvl1pPr>
    <a:lvl2pPr marL="355600" algn="l" defTabSz="712788" rtl="0" eaLnBrk="0" fontAlgn="base" hangingPunct="0">
      <a:spcBef>
        <a:spcPct val="30000"/>
      </a:spcBef>
      <a:spcAft>
        <a:spcPct val="0"/>
      </a:spcAft>
      <a:defRPr sz="900" kern="1200">
        <a:solidFill>
          <a:schemeClr val="tx1"/>
        </a:solidFill>
        <a:latin typeface="+mn-lt"/>
        <a:ea typeface="+mn-ea"/>
        <a:cs typeface="+mn-cs"/>
      </a:defRPr>
    </a:lvl2pPr>
    <a:lvl3pPr marL="712788" algn="l" defTabSz="712788" rtl="0" eaLnBrk="0" fontAlgn="base" hangingPunct="0">
      <a:spcBef>
        <a:spcPct val="30000"/>
      </a:spcBef>
      <a:spcAft>
        <a:spcPct val="0"/>
      </a:spcAft>
      <a:defRPr sz="900" kern="1200">
        <a:solidFill>
          <a:schemeClr val="tx1"/>
        </a:solidFill>
        <a:latin typeface="+mn-lt"/>
        <a:ea typeface="+mn-ea"/>
        <a:cs typeface="+mn-cs"/>
      </a:defRPr>
    </a:lvl3pPr>
    <a:lvl4pPr marL="1068388" algn="l" defTabSz="712788" rtl="0" eaLnBrk="0" fontAlgn="base" hangingPunct="0">
      <a:spcBef>
        <a:spcPct val="30000"/>
      </a:spcBef>
      <a:spcAft>
        <a:spcPct val="0"/>
      </a:spcAft>
      <a:defRPr sz="900" kern="1200">
        <a:solidFill>
          <a:schemeClr val="tx1"/>
        </a:solidFill>
        <a:latin typeface="+mn-lt"/>
        <a:ea typeface="+mn-ea"/>
        <a:cs typeface="+mn-cs"/>
      </a:defRPr>
    </a:lvl4pPr>
    <a:lvl5pPr marL="1425575" algn="l" defTabSz="712788" rtl="0" eaLnBrk="0" fontAlgn="base" hangingPunct="0">
      <a:spcBef>
        <a:spcPct val="30000"/>
      </a:spcBef>
      <a:spcAft>
        <a:spcPct val="0"/>
      </a:spcAft>
      <a:defRPr sz="900"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imagen de diapositiva 1">
            <a:extLst>
              <a:ext uri="{FF2B5EF4-FFF2-40B4-BE49-F238E27FC236}">
                <a16:creationId xmlns:a16="http://schemas.microsoft.com/office/drawing/2014/main" id="{BAFC508C-D80D-4158-818F-DC4B2CCA06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EEA9A8CC-3484-4F78-B34C-3E244FBDC52A}"/>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Esta plantilla se </a:t>
            </a:r>
            <a:r>
              <a:rPr lang="es-ES" altLang="es-ES" sz="936" b="1" dirty="0"/>
              <a:t>debe usar </a:t>
            </a:r>
            <a:r>
              <a:rPr lang="es-ES" altLang="es-ES" sz="936" dirty="0"/>
              <a:t>como archivo de inicio para presentaciones externas de la Contaduría General de la nación. En formato presentación en pantalla 16:10</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Nota</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endParaRPr lang="es-CO" sz="936" dirty="0"/>
          </a:p>
          <a:p>
            <a:pPr defTabSz="713232" eaLnBrk="1" fontAlgn="auto" hangingPunct="1">
              <a:spcBef>
                <a:spcPts val="0"/>
              </a:spcBef>
              <a:spcAft>
                <a:spcPts val="0"/>
              </a:spcAft>
              <a:defRPr/>
            </a:pPr>
            <a:endParaRPr lang="es-CO" sz="936" dirty="0"/>
          </a:p>
        </p:txBody>
      </p:sp>
      <p:sp>
        <p:nvSpPr>
          <p:cNvPr id="19460" name="Marcador de número de diapositiva 3">
            <a:extLst>
              <a:ext uri="{FF2B5EF4-FFF2-40B4-BE49-F238E27FC236}">
                <a16:creationId xmlns:a16="http://schemas.microsoft.com/office/drawing/2014/main" id="{AB0317AE-4205-47E5-81D1-AA248FF3BD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defTabSz="712788" fontAlgn="base">
              <a:spcBef>
                <a:spcPct val="0"/>
              </a:spcBef>
              <a:spcAft>
                <a:spcPct val="0"/>
              </a:spcAft>
            </a:pPr>
            <a:fld id="{00D8A416-5726-4992-9848-A8323AC7A9F5}" type="slidenum">
              <a:rPr lang="es-CO" altLang="es-CO" sz="1200" smtClean="0"/>
              <a:pPr defTabSz="712788" fontAlgn="base">
                <a:spcBef>
                  <a:spcPct val="0"/>
                </a:spcBef>
                <a:spcAft>
                  <a:spcPct val="0"/>
                </a:spcAft>
              </a:pPr>
              <a:t>2</a:t>
            </a:fld>
            <a:endParaRPr lang="es-CO" altLang="es-CO"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12</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9640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13</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60809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14</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08527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15</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56675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16</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63019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17</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64450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18</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23526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19</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81314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20</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02003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21</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12865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imagen de diapositiva 1">
            <a:extLst>
              <a:ext uri="{FF2B5EF4-FFF2-40B4-BE49-F238E27FC236}">
                <a16:creationId xmlns:a16="http://schemas.microsoft.com/office/drawing/2014/main" id="{86E2FBDC-4E4A-4757-840A-E10B283207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AF2241F9-6C27-4B1B-9472-9362856D97D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nombrar los </a:t>
            </a:r>
            <a:r>
              <a:rPr lang="es-ES" altLang="es-ES" sz="936" b="1" dirty="0"/>
              <a:t>Capítulos</a:t>
            </a:r>
            <a:r>
              <a:rPr lang="es-ES" altLang="es-ES" sz="936" dirty="0"/>
              <a:t>, cambio de </a:t>
            </a:r>
            <a:r>
              <a:rPr lang="es-ES" altLang="es-ES" sz="936" b="1" dirty="0"/>
              <a:t>tema</a:t>
            </a:r>
            <a:r>
              <a:rPr lang="es-ES" altLang="es-ES" sz="936" dirty="0"/>
              <a:t> o para </a:t>
            </a:r>
            <a:r>
              <a:rPr lang="es-ES" altLang="es-ES" sz="936" b="1" dirty="0"/>
              <a:t>saltos de sección </a:t>
            </a:r>
            <a:r>
              <a:rPr lang="es-ES" altLang="es-ES" sz="936" dirty="0"/>
              <a:t>en presentaciones de varios temas o conferencistas.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CO" sz="936" dirty="0"/>
          </a:p>
        </p:txBody>
      </p:sp>
      <p:sp>
        <p:nvSpPr>
          <p:cNvPr id="21508" name="Marcador de número de diapositiva 3">
            <a:extLst>
              <a:ext uri="{FF2B5EF4-FFF2-40B4-BE49-F238E27FC236}">
                <a16:creationId xmlns:a16="http://schemas.microsoft.com/office/drawing/2014/main" id="{CDC4A480-59AA-4696-BC57-7D09D3AD72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defTabSz="712788" fontAlgn="base">
              <a:spcBef>
                <a:spcPct val="0"/>
              </a:spcBef>
              <a:spcAft>
                <a:spcPct val="0"/>
              </a:spcAft>
            </a:pPr>
            <a:fld id="{BFEF9FD9-8C6B-4CFF-ABBF-E3E4F75E29D5}" type="slidenum">
              <a:rPr lang="es-CO" altLang="es-CO" sz="1200" smtClean="0"/>
              <a:pPr defTabSz="712788" fontAlgn="base">
                <a:spcBef>
                  <a:spcPct val="0"/>
                </a:spcBef>
                <a:spcAft>
                  <a:spcPct val="0"/>
                </a:spcAft>
              </a:pPr>
              <a:t>3</a:t>
            </a:fld>
            <a:endParaRPr lang="es-CO" altLang="es-CO"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22</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30156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23</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31653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24</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24072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25</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21206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26</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91394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27</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31799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28</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62844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29</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33713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30</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24202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31</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48377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7068277-4BD5-4DBD-8A7A-2DB76A1433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A62B9E34-3909-463C-8E1D-9C245AB59AAC}"/>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5C479D9D-860F-4229-A451-94321CC447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defTabSz="712788" fontAlgn="base">
              <a:spcBef>
                <a:spcPct val="0"/>
              </a:spcBef>
              <a:spcAft>
                <a:spcPct val="0"/>
              </a:spcAft>
            </a:pPr>
            <a:fld id="{74C329A8-8159-427E-8554-A448BFBC619C}" type="slidenum">
              <a:rPr lang="es-CO" altLang="es-CO" sz="1200" smtClean="0"/>
              <a:pPr defTabSz="712788" fontAlgn="base">
                <a:spcBef>
                  <a:spcPct val="0"/>
                </a:spcBef>
                <a:spcAft>
                  <a:spcPct val="0"/>
                </a:spcAft>
              </a:pPr>
              <a:t>4</a:t>
            </a:fld>
            <a:endParaRPr lang="es-CO" altLang="es-CO"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32</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57724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33</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62088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34</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046114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35</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66616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36</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56023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37</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880055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38</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663008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39</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632553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40</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96644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41</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2839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6</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624175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42</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02198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43</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825374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44</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273651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45</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088447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46</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026558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47</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769063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48</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452308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49</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417744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50</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106399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51</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9188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7</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329897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52</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166021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53</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539359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54</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538619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55</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244076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56</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417052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57</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697935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58</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562674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imagen de diapositiva 1">
            <a:extLst>
              <a:ext uri="{FF2B5EF4-FFF2-40B4-BE49-F238E27FC236}">
                <a16:creationId xmlns:a16="http://schemas.microsoft.com/office/drawing/2014/main" id="{50A2AE98-CDE1-48DA-9256-DC8D3A8231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E9BAA4AA-42F5-48E8-A84F-7B8F8DA70E9A}"/>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finaliza la presentación. </a:t>
            </a:r>
          </a:p>
          <a:p>
            <a:pPr defTabSz="713232" eaLnBrk="1" fontAlgn="auto" hangingPunct="1">
              <a:spcBef>
                <a:spcPts val="0"/>
              </a:spcBef>
              <a:spcAft>
                <a:spcPts val="0"/>
              </a:spcAft>
              <a:defRPr/>
            </a:pPr>
            <a:r>
              <a:rPr lang="es-ES" altLang="es-ES" sz="936" dirty="0"/>
              <a:t>Si se requiere que el funcionario de la CGN deba ser contactado,  digite el </a:t>
            </a:r>
            <a:r>
              <a:rPr lang="es-ES" altLang="es-ES" sz="936" b="1" dirty="0"/>
              <a:t>correo electrónico institucional.</a:t>
            </a:r>
          </a:p>
          <a:p>
            <a:pPr marL="0" marR="0" lvl="0" indent="0" algn="l" defTabSz="713232" rtl="0" eaLnBrk="1" fontAlgn="auto" latinLnBrk="0" hangingPunct="1">
              <a:lnSpc>
                <a:spcPct val="100000"/>
              </a:lnSpc>
              <a:spcBef>
                <a:spcPts val="0"/>
              </a:spcBef>
              <a:spcAft>
                <a:spcPts val="0"/>
              </a:spcAft>
              <a:buClrTx/>
              <a:buSzTx/>
              <a:buFontTx/>
              <a:buNone/>
              <a:tabLst/>
              <a:defRPr/>
            </a:pPr>
            <a:r>
              <a:rPr lang="es-ES" altLang="es-ES" sz="936" dirty="0"/>
              <a:t>Agregue en el área señalada el código </a:t>
            </a:r>
            <a:r>
              <a:rPr lang="es-ES" altLang="es-ES" sz="936" b="1" dirty="0"/>
              <a:t>QR.</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endParaRPr lang="es-CO" sz="936" dirty="0"/>
          </a:p>
        </p:txBody>
      </p:sp>
      <p:sp>
        <p:nvSpPr>
          <p:cNvPr id="27652" name="Marcador de número de diapositiva 3">
            <a:extLst>
              <a:ext uri="{FF2B5EF4-FFF2-40B4-BE49-F238E27FC236}">
                <a16:creationId xmlns:a16="http://schemas.microsoft.com/office/drawing/2014/main" id="{E18CF6AC-770B-4C16-9EC9-F7F58862AC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defTabSz="712788" fontAlgn="base">
              <a:spcBef>
                <a:spcPct val="0"/>
              </a:spcBef>
              <a:spcAft>
                <a:spcPct val="0"/>
              </a:spcAft>
            </a:pPr>
            <a:fld id="{694D32EE-3EB2-47F4-B785-E9BED8F48E83}" type="slidenum">
              <a:rPr lang="es-CO" altLang="es-CO" sz="1200" smtClean="0"/>
              <a:pPr defTabSz="712788" fontAlgn="base">
                <a:spcBef>
                  <a:spcPct val="0"/>
                </a:spcBef>
                <a:spcAft>
                  <a:spcPct val="0"/>
                </a:spcAft>
              </a:pPr>
              <a:t>59</a:t>
            </a:fld>
            <a:endParaRPr lang="es-CO" altLang="es-CO"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8</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3578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9</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77351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10</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2845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a:extLst>
              <a:ext uri="{FF2B5EF4-FFF2-40B4-BE49-F238E27FC236}">
                <a16:creationId xmlns:a16="http://schemas.microsoft.com/office/drawing/2014/main" id="{428EBB21-B3B7-4996-A89B-6AEC6F12B4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AEEA5C7-930D-4873-B522-E267252A98E6}"/>
              </a:ext>
            </a:extLst>
          </p:cNvPr>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a:t>
            </a:r>
            <a:r>
              <a:rPr lang="es-ES" altLang="es-ES" sz="936" b="1" dirty="0" err="1"/>
              <a:t>imágen</a:t>
            </a:r>
            <a:r>
              <a:rPr lang="es-ES" altLang="es-ES" sz="936" b="1" dirty="0"/>
              <a:t> y texto </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En breve: si es posible, 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Derechos de autor</a:t>
            </a:r>
          </a:p>
          <a:p>
            <a:pPr defTabSz="713232" eaLnBrk="1" fontAlgn="auto" hangingPunct="1">
              <a:spcBef>
                <a:spcPts val="0"/>
              </a:spcBef>
              <a:spcAft>
                <a:spcPts val="0"/>
              </a:spcAft>
              <a:defRPr/>
            </a:pPr>
            <a:r>
              <a:rPr lang="es-ES" altLang="es-ES" sz="936" dirty="0"/>
              <a:t>Digite la fuente de donde toma la imagen</a:t>
            </a:r>
            <a:endParaRPr lang="es-CO" sz="936" dirty="0"/>
          </a:p>
        </p:txBody>
      </p:sp>
      <p:sp>
        <p:nvSpPr>
          <p:cNvPr id="23556" name="Marcador de número de diapositiva 3">
            <a:extLst>
              <a:ext uri="{FF2B5EF4-FFF2-40B4-BE49-F238E27FC236}">
                <a16:creationId xmlns:a16="http://schemas.microsoft.com/office/drawing/2014/main" id="{098D0460-37DC-4CB4-89E9-71EC9BE18C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B970F569-2272-424B-834B-95A2D50E5B63}" type="slidenum">
              <a:rPr kumimoji="0" lang="es-CO" altLang="es-C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11</a:t>
            </a:fld>
            <a:endParaRPr kumimoji="0" lang="es-CO" altLang="es-C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04682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7.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Imagenes - panoramicas">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BB7883D-F432-488A-B9B9-C6D626363061}"/>
              </a:ext>
            </a:extLst>
          </p:cNvPr>
          <p:cNvSpPr/>
          <p:nvPr/>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3" name="Imagen 7">
            <a:extLst>
              <a:ext uri="{FF2B5EF4-FFF2-40B4-BE49-F238E27FC236}">
                <a16:creationId xmlns:a16="http://schemas.microsoft.com/office/drawing/2014/main" id="{3E87E6A7-58F9-4DA5-B94E-C9984600D6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a16="http://schemas.microsoft.com/office/drawing/2014/main" id="{B7352E72-D92B-407F-8AC0-7D3FF48FB057}"/>
              </a:ext>
            </a:extLst>
          </p:cNvPr>
          <p:cNvSpPr/>
          <p:nvPr/>
        </p:nvSpPr>
        <p:spPr>
          <a:xfrm>
            <a:off x="0" y="0"/>
            <a:ext cx="1670050" cy="5715000"/>
          </a:xfrm>
          <a:prstGeom prst="rect">
            <a:avLst/>
          </a:prstGeom>
          <a:solidFill>
            <a:srgbClr val="0691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5" name="Rectángulo 4">
            <a:extLst>
              <a:ext uri="{FF2B5EF4-FFF2-40B4-BE49-F238E27FC236}">
                <a16:creationId xmlns:a16="http://schemas.microsoft.com/office/drawing/2014/main" id="{3C50471D-E309-4C6A-8C93-72B8415D7FAE}"/>
              </a:ext>
            </a:extLst>
          </p:cNvPr>
          <p:cNvSpPr/>
          <p:nvPr/>
        </p:nvSpPr>
        <p:spPr>
          <a:xfrm>
            <a:off x="7446963" y="0"/>
            <a:ext cx="1670050" cy="5715000"/>
          </a:xfrm>
          <a:prstGeom prst="rect">
            <a:avLst/>
          </a:prstGeom>
          <a:solidFill>
            <a:srgbClr val="E2EC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Tree>
    <p:extLst>
      <p:ext uri="{BB962C8B-B14F-4D97-AF65-F5344CB8AC3E}">
        <p14:creationId xmlns:p14="http://schemas.microsoft.com/office/powerpoint/2010/main" val="17377969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7682297-81EB-445B-9C07-1FCC9597681C}"/>
              </a:ext>
            </a:extLst>
          </p:cNvPr>
          <p:cNvSpPr/>
          <p:nvPr/>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3" name="Imagen 8">
            <a:extLst>
              <a:ext uri="{FF2B5EF4-FFF2-40B4-BE49-F238E27FC236}">
                <a16:creationId xmlns:a16="http://schemas.microsoft.com/office/drawing/2014/main" id="{2E74A0D2-ADF3-4F30-987F-9B22416244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48338" y="5281613"/>
            <a:ext cx="2795587"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a16="http://schemas.microsoft.com/office/drawing/2014/main" id="{6DC99CBD-3CBB-4181-A519-342EEDFC66D3}"/>
              </a:ext>
            </a:extLst>
          </p:cNvPr>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8" name="Imagen 7" descr="Imagen que contiene Texto&#10;&#10;Descripción generada automáticamente">
            <a:extLst>
              <a:ext uri="{FF2B5EF4-FFF2-40B4-BE49-F238E27FC236}">
                <a16:creationId xmlns:a16="http://schemas.microsoft.com/office/drawing/2014/main" id="{56B72AF3-1FD8-4E26-8312-F9B7EF0274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3573" y="5360080"/>
            <a:ext cx="1303313" cy="237785"/>
          </a:xfrm>
          <a:prstGeom prst="rect">
            <a:avLst/>
          </a:prstGeom>
        </p:spPr>
      </p:pic>
    </p:spTree>
    <p:extLst>
      <p:ext uri="{BB962C8B-B14F-4D97-AF65-F5344CB8AC3E}">
        <p14:creationId xmlns:p14="http://schemas.microsoft.com/office/powerpoint/2010/main" val="424370327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1B0742C-A26C-463A-A7F6-EA0A154E54A6}"/>
              </a:ext>
            </a:extLst>
          </p:cNvPr>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2" name="Title 1"/>
          <p:cNvSpPr>
            <a:spLocks noGrp="1"/>
          </p:cNvSpPr>
          <p:nvPr>
            <p:ph type="title"/>
          </p:nvPr>
        </p:nvSpPr>
        <p:spPr>
          <a:xfrm>
            <a:off x="629841" y="381000"/>
            <a:ext cx="2949178" cy="13335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pic>
        <p:nvPicPr>
          <p:cNvPr id="9" name="Imagen 8" descr="Imagen que contiene Texto&#10;&#10;Descripción generada automáticamente">
            <a:extLst>
              <a:ext uri="{FF2B5EF4-FFF2-40B4-BE49-F238E27FC236}">
                <a16:creationId xmlns:a16="http://schemas.microsoft.com/office/drawing/2014/main" id="{B0763B6A-10D1-4B5F-A334-FE39D9A050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3573" y="5360080"/>
            <a:ext cx="1303313" cy="237785"/>
          </a:xfrm>
          <a:prstGeom prst="rect">
            <a:avLst/>
          </a:prstGeom>
        </p:spPr>
      </p:pic>
    </p:spTree>
    <p:extLst>
      <p:ext uri="{BB962C8B-B14F-4D97-AF65-F5344CB8AC3E}">
        <p14:creationId xmlns:p14="http://schemas.microsoft.com/office/powerpoint/2010/main" val="366809735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63B8EA7-3385-40B9-A129-A990654E59F7}"/>
              </a:ext>
            </a:extLst>
          </p:cNvPr>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2" name="Title 1"/>
          <p:cNvSpPr>
            <a:spLocks noGrp="1"/>
          </p:cNvSpPr>
          <p:nvPr>
            <p:ph type="title"/>
          </p:nvPr>
        </p:nvSpPr>
        <p:spPr>
          <a:xfrm>
            <a:off x="629841" y="381000"/>
            <a:ext cx="2949178" cy="13335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822855"/>
            <a:ext cx="4629150" cy="4061354"/>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pic>
        <p:nvPicPr>
          <p:cNvPr id="9" name="Imagen 8" descr="Imagen que contiene Texto&#10;&#10;Descripción generada automáticamente">
            <a:extLst>
              <a:ext uri="{FF2B5EF4-FFF2-40B4-BE49-F238E27FC236}">
                <a16:creationId xmlns:a16="http://schemas.microsoft.com/office/drawing/2014/main" id="{A0093EFD-6CF9-4D49-AFEB-592B88F3C6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3573" y="5360080"/>
            <a:ext cx="1303313" cy="237785"/>
          </a:xfrm>
          <a:prstGeom prst="rect">
            <a:avLst/>
          </a:prstGeom>
        </p:spPr>
      </p:pic>
    </p:spTree>
    <p:extLst>
      <p:ext uri="{BB962C8B-B14F-4D97-AF65-F5344CB8AC3E}">
        <p14:creationId xmlns:p14="http://schemas.microsoft.com/office/powerpoint/2010/main" val="113653670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C8D95B6-0364-4884-BB44-D52A7E825065}"/>
              </a:ext>
            </a:extLst>
          </p:cNvPr>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pic>
        <p:nvPicPr>
          <p:cNvPr id="8" name="Imagen 7" descr="Imagen que contiene Texto&#10;&#10;Descripción generada automáticamente">
            <a:extLst>
              <a:ext uri="{FF2B5EF4-FFF2-40B4-BE49-F238E27FC236}">
                <a16:creationId xmlns:a16="http://schemas.microsoft.com/office/drawing/2014/main" id="{DA6C71B6-684B-468B-8ED4-D78E9301A3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3573" y="5360080"/>
            <a:ext cx="1303313" cy="237785"/>
          </a:xfrm>
          <a:prstGeom prst="rect">
            <a:avLst/>
          </a:prstGeom>
        </p:spPr>
      </p:pic>
    </p:spTree>
    <p:extLst>
      <p:ext uri="{BB962C8B-B14F-4D97-AF65-F5344CB8AC3E}">
        <p14:creationId xmlns:p14="http://schemas.microsoft.com/office/powerpoint/2010/main" val="57950568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12C5255-7E71-4AF1-B267-D81AA7F5AF70}"/>
              </a:ext>
            </a:extLst>
          </p:cNvPr>
          <p:cNvSpPr/>
          <p:nvPr/>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3" name="Imagen 8">
            <a:extLst>
              <a:ext uri="{FF2B5EF4-FFF2-40B4-BE49-F238E27FC236}">
                <a16:creationId xmlns:a16="http://schemas.microsoft.com/office/drawing/2014/main" id="{FC4507FB-12A0-4DD5-9016-CC68EE38B3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48338" y="5281613"/>
            <a:ext cx="2795587"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a16="http://schemas.microsoft.com/office/drawing/2014/main" id="{0052F56C-D514-4BE4-A663-D03F5B824A6A}"/>
              </a:ext>
            </a:extLst>
          </p:cNvPr>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5" name="Imagen 9">
            <a:extLst>
              <a:ext uri="{FF2B5EF4-FFF2-40B4-BE49-F238E27FC236}">
                <a16:creationId xmlns:a16="http://schemas.microsoft.com/office/drawing/2014/main" id="{83973130-64B2-4C28-985B-6F5CB65443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10">
            <a:extLst>
              <a:ext uri="{FF2B5EF4-FFF2-40B4-BE49-F238E27FC236}">
                <a16:creationId xmlns:a16="http://schemas.microsoft.com/office/drawing/2014/main" id="{C3165B30-AA6E-495D-8806-C5AD35524A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 y="20638"/>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950AB84D-B5E7-4687-93AB-02402F08688F}"/>
              </a:ext>
            </a:extLst>
          </p:cNvPr>
          <p:cNvPicPr>
            <a:picLocks noChangeAspect="1"/>
          </p:cNvPicPr>
          <p:nvPr/>
        </p:nvPicPr>
        <p:blipFill rotWithShape="1">
          <a:blip r:embed="rId5" cstate="print"/>
          <a:srcRect t="30371" b="15852"/>
          <a:stretch/>
        </p:blipFill>
        <p:spPr>
          <a:xfrm>
            <a:off x="1205723" y="1574187"/>
            <a:ext cx="7392177" cy="3073401"/>
          </a:xfrm>
          <a:custGeom>
            <a:avLst/>
            <a:gdLst>
              <a:gd name="connsiteX0" fmla="*/ 0 w 7392177"/>
              <a:gd name="connsiteY0" fmla="*/ 0 h 3073401"/>
              <a:gd name="connsiteX1" fmla="*/ 7392177 w 7392177"/>
              <a:gd name="connsiteY1" fmla="*/ 0 h 3073401"/>
              <a:gd name="connsiteX2" fmla="*/ 7392177 w 7392177"/>
              <a:gd name="connsiteY2" fmla="*/ 1007534 h 3073401"/>
              <a:gd name="connsiteX3" fmla="*/ 6430824 w 7392177"/>
              <a:gd name="connsiteY3" fmla="*/ 1007534 h 3073401"/>
              <a:gd name="connsiteX4" fmla="*/ 6430824 w 7392177"/>
              <a:gd name="connsiteY4" fmla="*/ 3073401 h 3073401"/>
              <a:gd name="connsiteX5" fmla="*/ 969824 w 7392177"/>
              <a:gd name="connsiteY5" fmla="*/ 3073401 h 3073401"/>
              <a:gd name="connsiteX6" fmla="*/ 969824 w 7392177"/>
              <a:gd name="connsiteY6" fmla="*/ 948268 h 3073401"/>
              <a:gd name="connsiteX7" fmla="*/ 0 w 7392177"/>
              <a:gd name="connsiteY7" fmla="*/ 948268 h 307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92177" h="3073401">
                <a:moveTo>
                  <a:pt x="0" y="0"/>
                </a:moveTo>
                <a:lnTo>
                  <a:pt x="7392177" y="0"/>
                </a:lnTo>
                <a:lnTo>
                  <a:pt x="7392177" y="1007534"/>
                </a:lnTo>
                <a:lnTo>
                  <a:pt x="6430824" y="1007534"/>
                </a:lnTo>
                <a:lnTo>
                  <a:pt x="6430824" y="3073401"/>
                </a:lnTo>
                <a:lnTo>
                  <a:pt x="969824" y="3073401"/>
                </a:lnTo>
                <a:lnTo>
                  <a:pt x="969824" y="948268"/>
                </a:lnTo>
                <a:lnTo>
                  <a:pt x="0" y="948268"/>
                </a:lnTo>
                <a:close/>
              </a:path>
            </a:pathLst>
          </a:custGeom>
        </p:spPr>
      </p:pic>
      <p:pic>
        <p:nvPicPr>
          <p:cNvPr id="8" name="Imagen 12">
            <a:extLst>
              <a:ext uri="{FF2B5EF4-FFF2-40B4-BE49-F238E27FC236}">
                <a16:creationId xmlns:a16="http://schemas.microsoft.com/office/drawing/2014/main" id="{2D277A70-B89E-43CA-9D1B-93646B4C5ED8}"/>
              </a:ext>
            </a:extLst>
          </p:cNvPr>
          <p:cNvPicPr>
            <a:picLocks noChangeAspect="1"/>
          </p:cNvPicPr>
          <p:nvPr/>
        </p:nvPicPr>
        <p:blipFill>
          <a:blip r:embed="rId6">
            <a:extLst>
              <a:ext uri="{28A0092B-C50C-407E-A947-70E740481C1C}">
                <a14:useLocalDpi xmlns:a14="http://schemas.microsoft.com/office/drawing/2010/main" val="0"/>
              </a:ext>
            </a:extLst>
          </a:blip>
          <a:srcRect l="32117" b="62918"/>
          <a:stretch>
            <a:fillRect/>
          </a:stretch>
        </p:blipFill>
        <p:spPr bwMode="auto">
          <a:xfrm>
            <a:off x="0" y="2497138"/>
            <a:ext cx="2043113"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a:extLst>
              <a:ext uri="{FF2B5EF4-FFF2-40B4-BE49-F238E27FC236}">
                <a16:creationId xmlns:a16="http://schemas.microsoft.com/office/drawing/2014/main" id="{89888536-F28F-407F-B79B-68C07B87D0AD}"/>
              </a:ext>
            </a:extLst>
          </p:cNvPr>
          <p:cNvSpPr/>
          <p:nvPr/>
        </p:nvSpPr>
        <p:spPr>
          <a:xfrm>
            <a:off x="2514600" y="2743200"/>
            <a:ext cx="5291138" cy="1711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10" name="Imagen 14" descr="Interfaz de usuario gráfica, Aplicación&#10;&#10;Descripción generada automáticamente">
            <a:extLst>
              <a:ext uri="{FF2B5EF4-FFF2-40B4-BE49-F238E27FC236}">
                <a16:creationId xmlns:a16="http://schemas.microsoft.com/office/drawing/2014/main" id="{3F32153C-2740-4387-A367-521711BB99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2770188"/>
            <a:ext cx="50085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0114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ltima">
    <p:spTree>
      <p:nvGrpSpPr>
        <p:cNvPr id="1" name=""/>
        <p:cNvGrpSpPr/>
        <p:nvPr/>
      </p:nvGrpSpPr>
      <p:grpSpPr>
        <a:xfrm>
          <a:off x="0" y="0"/>
          <a:ext cx="0" cy="0"/>
          <a:chOff x="0" y="0"/>
          <a:chExt cx="0" cy="0"/>
        </a:xfrm>
      </p:grpSpPr>
      <p:pic>
        <p:nvPicPr>
          <p:cNvPr id="2" name="Imagen 7">
            <a:extLst>
              <a:ext uri="{FF2B5EF4-FFF2-40B4-BE49-F238E27FC236}">
                <a16:creationId xmlns:a16="http://schemas.microsoft.com/office/drawing/2014/main" id="{2B8EAACF-FEA6-4F4B-B1B1-AECA55903C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9B4373DB-E956-4450-8D98-4A28DA298C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8338" y="1598613"/>
            <a:ext cx="2444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EAE09290-6C97-4170-9719-531156550B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5150" y="2527300"/>
            <a:ext cx="81391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BE2BAC3C-4FBE-4624-A64B-ABBC2007611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94400" y="3052600"/>
            <a:ext cx="3970998" cy="60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4549E5F8-CF59-4719-B318-A1D8A5C9A92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225" y="2366963"/>
            <a:ext cx="91440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14">
            <a:extLst>
              <a:ext uri="{FF2B5EF4-FFF2-40B4-BE49-F238E27FC236}">
                <a16:creationId xmlns:a16="http://schemas.microsoft.com/office/drawing/2014/main" id="{EBE98A4B-9FFB-4D2E-96A7-9BC9CD66ED6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24563" y="5313363"/>
            <a:ext cx="2843212"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a:extLst>
              <a:ext uri="{FF2B5EF4-FFF2-40B4-BE49-F238E27FC236}">
                <a16:creationId xmlns:a16="http://schemas.microsoft.com/office/drawing/2014/main" id="{1654F67F-ADDF-4046-9FD9-4F96F796341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19836" y="3494088"/>
            <a:ext cx="2452164" cy="597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a:extLst>
              <a:ext uri="{FF2B5EF4-FFF2-40B4-BE49-F238E27FC236}">
                <a16:creationId xmlns:a16="http://schemas.microsoft.com/office/drawing/2014/main" id="{98251290-9674-46EC-82C8-4AAD2FC753A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28858" y="4028494"/>
            <a:ext cx="2037672" cy="60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9">
            <a:extLst>
              <a:ext uri="{FF2B5EF4-FFF2-40B4-BE49-F238E27FC236}">
                <a16:creationId xmlns:a16="http://schemas.microsoft.com/office/drawing/2014/main" id="{AA4172F2-EC1F-482A-875E-485EE8464DA5}"/>
              </a:ext>
            </a:extLst>
          </p:cNvPr>
          <p:cNvSpPr txBox="1">
            <a:spLocks noChangeArrowheads="1"/>
          </p:cNvSpPr>
          <p:nvPr/>
        </p:nvSpPr>
        <p:spPr bwMode="auto">
          <a:xfrm>
            <a:off x="636588" y="5183188"/>
            <a:ext cx="2540000" cy="369887"/>
          </a:xfrm>
          <a:prstGeom prst="rect">
            <a:avLst/>
          </a:prstGeom>
          <a:noFill/>
          <a:ln>
            <a:noFill/>
          </a:ln>
        </p:spPr>
        <p:txBody>
          <a:bodyPr wrap="non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fontAlgn="base">
              <a:spcBef>
                <a:spcPct val="0"/>
              </a:spcBef>
              <a:spcAft>
                <a:spcPct val="0"/>
              </a:spcAft>
              <a:defRPr sz="1400">
                <a:solidFill>
                  <a:schemeClr val="tx1"/>
                </a:solidFill>
                <a:latin typeface="Calibri" panose="020F0502020204030204" pitchFamily="34" charset="0"/>
              </a:defRPr>
            </a:lvl6pPr>
            <a:lvl7pPr marL="2971800" indent="-228600" defTabSz="712788" fontAlgn="base">
              <a:spcBef>
                <a:spcPct val="0"/>
              </a:spcBef>
              <a:spcAft>
                <a:spcPct val="0"/>
              </a:spcAft>
              <a:defRPr sz="1400">
                <a:solidFill>
                  <a:schemeClr val="tx1"/>
                </a:solidFill>
                <a:latin typeface="Calibri" panose="020F0502020204030204" pitchFamily="34" charset="0"/>
              </a:defRPr>
            </a:lvl7pPr>
            <a:lvl8pPr marL="3429000" indent="-228600" defTabSz="712788" fontAlgn="base">
              <a:spcBef>
                <a:spcPct val="0"/>
              </a:spcBef>
              <a:spcAft>
                <a:spcPct val="0"/>
              </a:spcAft>
              <a:defRPr sz="1400">
                <a:solidFill>
                  <a:schemeClr val="tx1"/>
                </a:solidFill>
                <a:latin typeface="Calibri" panose="020F0502020204030204" pitchFamily="34" charset="0"/>
              </a:defRPr>
            </a:lvl8pPr>
            <a:lvl9pPr marL="3886200" indent="-228600" defTabSz="712788" fontAlgn="base">
              <a:spcBef>
                <a:spcPct val="0"/>
              </a:spcBef>
              <a:spcAft>
                <a:spcPct val="0"/>
              </a:spcAft>
              <a:defRPr sz="1400">
                <a:solidFill>
                  <a:schemeClr val="tx1"/>
                </a:solidFill>
                <a:latin typeface="Calibri" panose="020F0502020204030204" pitchFamily="34" charset="0"/>
              </a:defRPr>
            </a:lvl9pPr>
          </a:lstStyle>
          <a:p>
            <a:pPr eaLnBrk="1" hangingPunct="1">
              <a:defRPr/>
            </a:pPr>
            <a:r>
              <a:rPr lang="es-CO" altLang="es-CO" sz="1800" i="1">
                <a:solidFill>
                  <a:srgbClr val="7F7F7F"/>
                </a:solidFill>
                <a:latin typeface="Arial" panose="020B0604020202020204" pitchFamily="34" charset="0"/>
                <a:ea typeface="Adobe Heiti Std R" panose="020B0400000000000000" pitchFamily="34" charset="-128"/>
                <a:cs typeface="Arial" panose="020B0604020202020204" pitchFamily="34" charset="0"/>
              </a:rPr>
              <a:t>www.contaduria.gov.co</a:t>
            </a:r>
          </a:p>
        </p:txBody>
      </p:sp>
      <p:sp>
        <p:nvSpPr>
          <p:cNvPr id="11" name="Elipse 10">
            <a:extLst>
              <a:ext uri="{FF2B5EF4-FFF2-40B4-BE49-F238E27FC236}">
                <a16:creationId xmlns:a16="http://schemas.microsoft.com/office/drawing/2014/main" id="{BE22BC9C-5CCB-4FEE-81DF-8215D33D64A9}"/>
              </a:ext>
            </a:extLst>
          </p:cNvPr>
          <p:cNvSpPr/>
          <p:nvPr/>
        </p:nvSpPr>
        <p:spPr>
          <a:xfrm>
            <a:off x="8382000" y="4559300"/>
            <a:ext cx="328613" cy="307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12" name="Picture 2" descr="http://www.cartagenacaribe.com/images/boton-contactenos.png">
            <a:extLst>
              <a:ext uri="{FF2B5EF4-FFF2-40B4-BE49-F238E27FC236}">
                <a16:creationId xmlns:a16="http://schemas.microsoft.com/office/drawing/2014/main" id="{9302C710-103E-4813-9518-9B6E230CAEF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8325" y="4086225"/>
            <a:ext cx="16684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6B6967C9-8FE2-4AE5-987F-BAC46533B364}"/>
              </a:ext>
            </a:extLst>
          </p:cNvPr>
          <p:cNvSpPr txBox="1"/>
          <p:nvPr/>
        </p:nvSpPr>
        <p:spPr>
          <a:xfrm>
            <a:off x="2244725" y="1162050"/>
            <a:ext cx="4511675" cy="1323975"/>
          </a:xfrm>
          <a:prstGeom prst="rect">
            <a:avLst/>
          </a:prstGeom>
          <a:noFill/>
        </p:spPr>
        <p:txBody>
          <a:bodyPr wrap="none">
            <a:spAutoFit/>
          </a:bodyPr>
          <a:lstStyle/>
          <a:p>
            <a:pPr defTabSz="713232" eaLnBrk="1" fontAlgn="auto" hangingPunct="1">
              <a:spcBef>
                <a:spcPts val="0"/>
              </a:spcBef>
              <a:spcAft>
                <a:spcPts val="0"/>
              </a:spcAft>
              <a:defRPr/>
            </a:pPr>
            <a:r>
              <a:rPr lang="es-CO" sz="8000" b="1" dirty="0">
                <a:effectLst>
                  <a:outerShdw blurRad="38100" dist="38100" dir="2700000" algn="tl">
                    <a:srgbClr val="000000">
                      <a:alpha val="43137"/>
                    </a:srgbClr>
                  </a:outerShdw>
                </a:effectLst>
                <a:latin typeface="Adobe Heiti Std R" panose="020B0400000000000000" pitchFamily="34" charset="-128"/>
                <a:ea typeface="Adobe Heiti Std R" panose="020B0400000000000000" pitchFamily="34" charset="-128"/>
                <a:cs typeface="Arial" panose="020B0604020202020204" pitchFamily="34" charset="0"/>
              </a:rPr>
              <a:t>GRACIAS</a:t>
            </a:r>
          </a:p>
        </p:txBody>
      </p:sp>
      <p:sp>
        <p:nvSpPr>
          <p:cNvPr id="14" name="Rectángulo 13">
            <a:extLst>
              <a:ext uri="{FF2B5EF4-FFF2-40B4-BE49-F238E27FC236}">
                <a16:creationId xmlns:a16="http://schemas.microsoft.com/office/drawing/2014/main" id="{8023A52E-B5D8-48A6-AD15-47D8F3B16FDC}"/>
              </a:ext>
            </a:extLst>
          </p:cNvPr>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18" name="Imagen 17" descr="Imagen que contiene Texto&#10;&#10;Descripción generada automáticamente">
            <a:extLst>
              <a:ext uri="{FF2B5EF4-FFF2-40B4-BE49-F238E27FC236}">
                <a16:creationId xmlns:a16="http://schemas.microsoft.com/office/drawing/2014/main" id="{00590E40-814D-47E0-BA59-088AB7F57607}"/>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723573" y="5360080"/>
            <a:ext cx="1303313" cy="237785"/>
          </a:xfrm>
          <a:prstGeom prst="rect">
            <a:avLst/>
          </a:prstGeom>
        </p:spPr>
      </p:pic>
    </p:spTree>
    <p:extLst>
      <p:ext uri="{BB962C8B-B14F-4D97-AF65-F5344CB8AC3E}">
        <p14:creationId xmlns:p14="http://schemas.microsoft.com/office/powerpoint/2010/main" val="20046146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7"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6"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par>
                          <p:cTn id="21" fill="hold">
                            <p:stCondLst>
                              <p:cond delay="3500"/>
                            </p:stCondLst>
                            <p:childTnLst>
                              <p:par>
                                <p:cTn id="22" presetID="50" presetClass="entr" presetSubtype="0" decel="100000" fill="hold" nodeType="afterEffect">
                                  <p:stCondLst>
                                    <p:cond delay="50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0" fill="hold"/>
                                        <p:tgtEl>
                                          <p:spTgt spid="4"/>
                                        </p:tgtEl>
                                        <p:attrNameLst>
                                          <p:attrName>ppt_w</p:attrName>
                                        </p:attrNameLst>
                                      </p:cBhvr>
                                      <p:tavLst>
                                        <p:tav tm="0">
                                          <p:val>
                                            <p:strVal val="#ppt_w+.3"/>
                                          </p:val>
                                        </p:tav>
                                        <p:tav tm="100000">
                                          <p:val>
                                            <p:strVal val="#ppt_w"/>
                                          </p:val>
                                        </p:tav>
                                      </p:tavLst>
                                    </p:anim>
                                    <p:anim calcmode="lin" valueType="num">
                                      <p:cBhvr>
                                        <p:cTn id="25" dur="3000" fill="hold"/>
                                        <p:tgtEl>
                                          <p:spTgt spid="4"/>
                                        </p:tgtEl>
                                        <p:attrNameLst>
                                          <p:attrName>ppt_h</p:attrName>
                                        </p:attrNameLst>
                                      </p:cBhvr>
                                      <p:tavLst>
                                        <p:tav tm="0">
                                          <p:val>
                                            <p:strVal val="#ppt_h"/>
                                          </p:val>
                                        </p:tav>
                                        <p:tav tm="100000">
                                          <p:val>
                                            <p:strVal val="#ppt_h"/>
                                          </p:val>
                                        </p:tav>
                                      </p:tavLst>
                                    </p:anim>
                                    <p:animEffect transition="in" filter="fade">
                                      <p:cBhvr>
                                        <p:cTn id="26" dur="3000"/>
                                        <p:tgtEl>
                                          <p:spTgt spid="4"/>
                                        </p:tgtEl>
                                      </p:cBhvr>
                                    </p:animEffect>
                                  </p:childTnLst>
                                </p:cTn>
                              </p:par>
                              <p:par>
                                <p:cTn id="27" presetID="9" presetClass="entr" presetSubtype="0" fill="hold" nodeType="withEffect">
                                  <p:stCondLst>
                                    <p:cond delay="300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2000"/>
                                        <p:tgtEl>
                                          <p:spTgt spid="12"/>
                                        </p:tgtEl>
                                      </p:cBhvr>
                                    </p:animEffect>
                                  </p:childTnLst>
                                </p:cTn>
                              </p:par>
                            </p:childTnLst>
                          </p:cTn>
                        </p:par>
                        <p:par>
                          <p:cTn id="30" fill="hold">
                            <p:stCondLst>
                              <p:cond delay="8500"/>
                            </p:stCondLst>
                            <p:childTnLst>
                              <p:par>
                                <p:cTn id="31" presetID="47" presetClass="entr" presetSubtype="0" fill="hold" nodeType="afterEffect">
                                  <p:stCondLst>
                                    <p:cond delay="50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par>
                          <p:cTn id="36" fill="hold">
                            <p:stCondLst>
                              <p:cond delay="10000"/>
                            </p:stCondLst>
                            <p:childTnLst>
                              <p:par>
                                <p:cTn id="37" presetID="47" presetClass="entr" presetSubtype="0" fill="hold" nodeType="afterEffect">
                                  <p:stCondLst>
                                    <p:cond delay="5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11500"/>
                            </p:stCondLst>
                            <p:childTnLst>
                              <p:par>
                                <p:cTn id="43" presetID="47" presetClass="entr" presetSubtype="0" fill="hold" nodeType="afterEffect">
                                  <p:stCondLst>
                                    <p:cond delay="50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3000"/>
                                        <p:tgtEl>
                                          <p:spTgt spid="10"/>
                                        </p:tgtEl>
                                      </p:cBhvr>
                                    </p:animEffect>
                                    <p:anim calcmode="lin" valueType="num">
                                      <p:cBhvr>
                                        <p:cTn id="51" dur="3000" fill="hold"/>
                                        <p:tgtEl>
                                          <p:spTgt spid="10"/>
                                        </p:tgtEl>
                                        <p:attrNameLst>
                                          <p:attrName>ppt_x</p:attrName>
                                        </p:attrNameLst>
                                      </p:cBhvr>
                                      <p:tavLst>
                                        <p:tav tm="0">
                                          <p:val>
                                            <p:strVal val="#ppt_x"/>
                                          </p:val>
                                        </p:tav>
                                        <p:tav tm="100000">
                                          <p:val>
                                            <p:strVal val="#ppt_x"/>
                                          </p:val>
                                        </p:tav>
                                      </p:tavLst>
                                    </p:anim>
                                    <p:anim calcmode="lin" valueType="num">
                                      <p:cBhvr>
                                        <p:cTn id="52" dur="3000" fill="hold"/>
                                        <p:tgtEl>
                                          <p:spTgt spid="10"/>
                                        </p:tgtEl>
                                        <p:attrNameLst>
                                          <p:attrName>ppt_y</p:attrName>
                                        </p:attrNameLst>
                                      </p:cBhvr>
                                      <p:tavLst>
                                        <p:tav tm="0">
                                          <p:val>
                                            <p:strVal val="#ppt_y+.1"/>
                                          </p:val>
                                        </p:tav>
                                        <p:tav tm="100000">
                                          <p:val>
                                            <p:strVal val="#ppt_y"/>
                                          </p:val>
                                        </p:tav>
                                      </p:tavLst>
                                    </p:anim>
                                  </p:childTnLst>
                                </p:cTn>
                              </p:par>
                            </p:childTnLst>
                          </p:cTn>
                        </p:par>
                        <p:par>
                          <p:cTn id="53" fill="hold">
                            <p:stCondLst>
                              <p:cond delay="14500"/>
                            </p:stCondLst>
                            <p:childTnLst>
                              <p:par>
                                <p:cTn id="54" presetID="10"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4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C0AC861-830E-4E03-ACC5-217D31669398}"/>
              </a:ext>
            </a:extLst>
          </p:cNvPr>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2" name="Vertical Title 1"/>
          <p:cNvSpPr>
            <a:spLocks noGrp="1"/>
          </p:cNvSpPr>
          <p:nvPr>
            <p:ph type="title" orient="vert"/>
          </p:nvPr>
        </p:nvSpPr>
        <p:spPr>
          <a:xfrm>
            <a:off x="6543675" y="304271"/>
            <a:ext cx="1971675" cy="48431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pic>
        <p:nvPicPr>
          <p:cNvPr id="7" name="Imagen 6" descr="Imagen que contiene Texto&#10;&#10;Descripción generada automáticamente">
            <a:extLst>
              <a:ext uri="{FF2B5EF4-FFF2-40B4-BE49-F238E27FC236}">
                <a16:creationId xmlns:a16="http://schemas.microsoft.com/office/drawing/2014/main" id="{0CCF9FE2-A2B4-4C9E-A97F-11D6FDCF59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3573" y="5360080"/>
            <a:ext cx="1303313" cy="237785"/>
          </a:xfrm>
          <a:prstGeom prst="rect">
            <a:avLst/>
          </a:prstGeom>
        </p:spPr>
      </p:pic>
    </p:spTree>
    <p:extLst>
      <p:ext uri="{BB962C8B-B14F-4D97-AF65-F5344CB8AC3E}">
        <p14:creationId xmlns:p14="http://schemas.microsoft.com/office/powerpoint/2010/main" val="98311851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GN">
    <p:spTree>
      <p:nvGrpSpPr>
        <p:cNvPr id="1" name=""/>
        <p:cNvGrpSpPr/>
        <p:nvPr/>
      </p:nvGrpSpPr>
      <p:grpSpPr>
        <a:xfrm>
          <a:off x="0" y="0"/>
          <a:ext cx="0" cy="0"/>
          <a:chOff x="0" y="0"/>
          <a:chExt cx="0" cy="0"/>
        </a:xfrm>
      </p:grpSpPr>
      <p:sp>
        <p:nvSpPr>
          <p:cNvPr id="10" name="Elipse 9">
            <a:extLst>
              <a:ext uri="{FF2B5EF4-FFF2-40B4-BE49-F238E27FC236}">
                <a16:creationId xmlns:a16="http://schemas.microsoft.com/office/drawing/2014/main" id="{1AF6E073-8DBE-4149-BCAB-E5146B3CC141}"/>
              </a:ext>
            </a:extLst>
          </p:cNvPr>
          <p:cNvSpPr/>
          <p:nvPr/>
        </p:nvSpPr>
        <p:spPr>
          <a:xfrm>
            <a:off x="7678738" y="4240213"/>
            <a:ext cx="328612" cy="307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sp>
        <p:nvSpPr>
          <p:cNvPr id="11" name="Rectángulo 10">
            <a:extLst>
              <a:ext uri="{FF2B5EF4-FFF2-40B4-BE49-F238E27FC236}">
                <a16:creationId xmlns:a16="http://schemas.microsoft.com/office/drawing/2014/main" id="{8932B9A9-7307-4076-832E-C03EC80EE979}"/>
              </a:ext>
            </a:extLst>
          </p:cNvPr>
          <p:cNvSpPr/>
          <p:nvPr/>
        </p:nvSpPr>
        <p:spPr>
          <a:xfrm>
            <a:off x="0" y="12700"/>
            <a:ext cx="9144000" cy="5702300"/>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3" name="Imagen 2" descr="Logotipo, nombre de la empresa&#10;&#10;Descripción generada automáticamente">
            <a:extLst>
              <a:ext uri="{FF2B5EF4-FFF2-40B4-BE49-F238E27FC236}">
                <a16:creationId xmlns:a16="http://schemas.microsoft.com/office/drawing/2014/main" id="{1126635D-B29E-435A-AA3E-0D322DDD7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6045"/>
            <a:ext cx="9144000" cy="5142910"/>
          </a:xfrm>
          <a:prstGeom prst="rect">
            <a:avLst/>
          </a:prstGeom>
        </p:spPr>
      </p:pic>
    </p:spTree>
    <p:extLst>
      <p:ext uri="{BB962C8B-B14F-4D97-AF65-F5344CB8AC3E}">
        <p14:creationId xmlns:p14="http://schemas.microsoft.com/office/powerpoint/2010/main" val="672459466"/>
      </p:ext>
    </p:extLst>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4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mbre Evento - Bienvenida">
    <p:spTree>
      <p:nvGrpSpPr>
        <p:cNvPr id="1" name=""/>
        <p:cNvGrpSpPr/>
        <p:nvPr/>
      </p:nvGrpSpPr>
      <p:grpSpPr>
        <a:xfrm>
          <a:off x="0" y="0"/>
          <a:ext cx="0" cy="0"/>
          <a:chOff x="0" y="0"/>
          <a:chExt cx="0" cy="0"/>
        </a:xfrm>
      </p:grpSpPr>
      <p:pic>
        <p:nvPicPr>
          <p:cNvPr id="4" name="Imagen 7">
            <a:extLst>
              <a:ext uri="{FF2B5EF4-FFF2-40B4-BE49-F238E27FC236}">
                <a16:creationId xmlns:a16="http://schemas.microsoft.com/office/drawing/2014/main" id="{470B8E1C-9E51-4ABB-931C-7CE8FD548C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8">
            <a:extLst>
              <a:ext uri="{FF2B5EF4-FFF2-40B4-BE49-F238E27FC236}">
                <a16:creationId xmlns:a16="http://schemas.microsoft.com/office/drawing/2014/main" id="{B2147F18-BB94-4EC5-96A2-D918FD3C48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 y="1146175"/>
            <a:ext cx="2719388"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a:extLst>
              <a:ext uri="{FF2B5EF4-FFF2-40B4-BE49-F238E27FC236}">
                <a16:creationId xmlns:a16="http://schemas.microsoft.com/office/drawing/2014/main" id="{99FCEDC7-B8A2-41F5-AF77-18FB32081B8D}"/>
              </a:ext>
            </a:extLst>
          </p:cNvPr>
          <p:cNvSpPr txBox="1"/>
          <p:nvPr/>
        </p:nvSpPr>
        <p:spPr>
          <a:xfrm>
            <a:off x="1752600" y="1308100"/>
            <a:ext cx="684803" cy="923330"/>
          </a:xfrm>
          <a:prstGeom prst="rect">
            <a:avLst/>
          </a:prstGeom>
          <a:noFill/>
        </p:spPr>
        <p:txBody>
          <a:bodyPr wrap="none">
            <a:spAutoFit/>
          </a:bodyPr>
          <a:lstStyle/>
          <a:p>
            <a:pPr defTabSz="713232" eaLnBrk="1" fontAlgn="auto" hangingPunct="1">
              <a:spcBef>
                <a:spcPts val="0"/>
              </a:spcBef>
              <a:spcAft>
                <a:spcPts val="0"/>
              </a:spcAft>
              <a:defRPr/>
            </a:pPr>
            <a:r>
              <a:rPr lang="es-CO" sz="54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C</a:t>
            </a:r>
          </a:p>
        </p:txBody>
      </p:sp>
      <p:sp>
        <p:nvSpPr>
          <p:cNvPr id="7" name="CuadroTexto 6">
            <a:extLst>
              <a:ext uri="{FF2B5EF4-FFF2-40B4-BE49-F238E27FC236}">
                <a16:creationId xmlns:a16="http://schemas.microsoft.com/office/drawing/2014/main" id="{5E4DAD0C-4081-4319-A58E-8E78A7353C7F}"/>
              </a:ext>
            </a:extLst>
          </p:cNvPr>
          <p:cNvSpPr txBox="1"/>
          <p:nvPr/>
        </p:nvSpPr>
        <p:spPr>
          <a:xfrm>
            <a:off x="557657" y="2794000"/>
            <a:ext cx="543739" cy="646331"/>
          </a:xfrm>
          <a:prstGeom prst="rect">
            <a:avLst/>
          </a:prstGeom>
          <a:noFill/>
        </p:spPr>
        <p:txBody>
          <a:bodyPr wrap="none">
            <a:spAutoFit/>
          </a:bodyPr>
          <a:lstStyle/>
          <a:p>
            <a:pPr defTabSz="713232" eaLnBrk="1" fontAlgn="auto" hangingPunct="1">
              <a:spcBef>
                <a:spcPts val="0"/>
              </a:spcBef>
              <a:spcAft>
                <a:spcPts val="0"/>
              </a:spcAft>
              <a:defRPr/>
            </a:pPr>
            <a:r>
              <a:rPr lang="es-CO" sz="36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G</a:t>
            </a:r>
          </a:p>
        </p:txBody>
      </p:sp>
      <p:sp>
        <p:nvSpPr>
          <p:cNvPr id="8" name="CuadroTexto 7">
            <a:extLst>
              <a:ext uri="{FF2B5EF4-FFF2-40B4-BE49-F238E27FC236}">
                <a16:creationId xmlns:a16="http://schemas.microsoft.com/office/drawing/2014/main" id="{48838191-C08E-4556-8C5E-B085E8F9B4F1}"/>
              </a:ext>
            </a:extLst>
          </p:cNvPr>
          <p:cNvSpPr txBox="1"/>
          <p:nvPr/>
        </p:nvSpPr>
        <p:spPr>
          <a:xfrm>
            <a:off x="1736148" y="4433817"/>
            <a:ext cx="518091" cy="646331"/>
          </a:xfrm>
          <a:prstGeom prst="rect">
            <a:avLst/>
          </a:prstGeom>
          <a:noFill/>
        </p:spPr>
        <p:txBody>
          <a:bodyPr wrap="none">
            <a:spAutoFit/>
          </a:bodyPr>
          <a:lstStyle/>
          <a:p>
            <a:pPr defTabSz="713232" eaLnBrk="1" fontAlgn="auto" hangingPunct="1">
              <a:spcBef>
                <a:spcPts val="0"/>
              </a:spcBef>
              <a:spcAft>
                <a:spcPts val="0"/>
              </a:spcAft>
              <a:defRPr/>
            </a:pPr>
            <a:r>
              <a:rPr lang="es-CO" sz="36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N</a:t>
            </a:r>
          </a:p>
        </p:txBody>
      </p:sp>
      <p:sp>
        <p:nvSpPr>
          <p:cNvPr id="9" name="Elipse 8">
            <a:extLst>
              <a:ext uri="{FF2B5EF4-FFF2-40B4-BE49-F238E27FC236}">
                <a16:creationId xmlns:a16="http://schemas.microsoft.com/office/drawing/2014/main" id="{C6682696-946A-4140-9C5E-B38C5D4E4517}"/>
              </a:ext>
            </a:extLst>
          </p:cNvPr>
          <p:cNvSpPr/>
          <p:nvPr/>
        </p:nvSpPr>
        <p:spPr>
          <a:xfrm>
            <a:off x="8378825" y="392113"/>
            <a:ext cx="328613" cy="307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sp>
        <p:nvSpPr>
          <p:cNvPr id="3" name="Subtitle 2"/>
          <p:cNvSpPr>
            <a:spLocks noGrp="1"/>
          </p:cNvSpPr>
          <p:nvPr>
            <p:ph type="subTitle" idx="1"/>
          </p:nvPr>
        </p:nvSpPr>
        <p:spPr>
          <a:xfrm>
            <a:off x="2868718" y="3389881"/>
            <a:ext cx="5079531" cy="1379802"/>
          </a:xfrm>
        </p:spPr>
        <p:txBody>
          <a:bodyPr/>
          <a:lstStyle>
            <a:lvl1pPr marL="0" indent="0" algn="ctr">
              <a:buNone/>
              <a:defRPr sz="2000">
                <a:solidFill>
                  <a:schemeClr val="bg1">
                    <a:lumMod val="50000"/>
                  </a:schemeClr>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16" name="Título 15"/>
          <p:cNvSpPr>
            <a:spLocks noGrp="1"/>
          </p:cNvSpPr>
          <p:nvPr>
            <p:ph type="title"/>
          </p:nvPr>
        </p:nvSpPr>
        <p:spPr>
          <a:xfrm>
            <a:off x="2868665" y="1479397"/>
            <a:ext cx="5079636" cy="1751165"/>
          </a:xfrm>
        </p:spPr>
        <p:txBody>
          <a:bodyPr/>
          <a:lstStyle/>
          <a:p>
            <a:r>
              <a:rPr lang="es-ES"/>
              <a:t>Haga clic para modificar el estilo de título del patrón</a:t>
            </a:r>
            <a:endParaRPr lang="es-CO" dirty="0"/>
          </a:p>
        </p:txBody>
      </p:sp>
      <p:pic>
        <p:nvPicPr>
          <p:cNvPr id="10" name="Imagen 9" descr="Imagen que contiene Texto&#10;&#10;Descripción generada automáticamente">
            <a:extLst>
              <a:ext uri="{FF2B5EF4-FFF2-40B4-BE49-F238E27FC236}">
                <a16:creationId xmlns:a16="http://schemas.microsoft.com/office/drawing/2014/main" id="{2B69C6A0-7419-4520-8796-C15E1687B6B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23573" y="5360080"/>
            <a:ext cx="1303313" cy="237785"/>
          </a:xfrm>
          <a:prstGeom prst="rect">
            <a:avLst/>
          </a:prstGeom>
        </p:spPr>
      </p:pic>
    </p:spTree>
    <p:extLst>
      <p:ext uri="{BB962C8B-B14F-4D97-AF65-F5344CB8AC3E}">
        <p14:creationId xmlns:p14="http://schemas.microsoft.com/office/powerpoint/2010/main" val="1937742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MAS">
    <p:spTree>
      <p:nvGrpSpPr>
        <p:cNvPr id="1" name=""/>
        <p:cNvGrpSpPr/>
        <p:nvPr/>
      </p:nvGrpSpPr>
      <p:grpSpPr>
        <a:xfrm>
          <a:off x="0" y="0"/>
          <a:ext cx="0" cy="0"/>
          <a:chOff x="0" y="0"/>
          <a:chExt cx="0" cy="0"/>
        </a:xfrm>
      </p:grpSpPr>
      <p:sp>
        <p:nvSpPr>
          <p:cNvPr id="3" name="Elipse 5">
            <a:extLst>
              <a:ext uri="{FF2B5EF4-FFF2-40B4-BE49-F238E27FC236}">
                <a16:creationId xmlns:a16="http://schemas.microsoft.com/office/drawing/2014/main" id="{CD5C0870-9920-4310-84D0-3FA60F5EDD0E}"/>
              </a:ext>
            </a:extLst>
          </p:cNvPr>
          <p:cNvSpPr/>
          <p:nvPr/>
        </p:nvSpPr>
        <p:spPr>
          <a:xfrm>
            <a:off x="31750" y="481013"/>
            <a:ext cx="317500" cy="477837"/>
          </a:xfrm>
          <a:custGeom>
            <a:avLst/>
            <a:gdLst>
              <a:gd name="connsiteX0" fmla="*/ 0 w 354419"/>
              <a:gd name="connsiteY0" fmla="*/ 237461 h 474921"/>
              <a:gd name="connsiteX1" fmla="*/ 177210 w 354419"/>
              <a:gd name="connsiteY1" fmla="*/ 0 h 474921"/>
              <a:gd name="connsiteX2" fmla="*/ 354420 w 354419"/>
              <a:gd name="connsiteY2" fmla="*/ 237461 h 474921"/>
              <a:gd name="connsiteX3" fmla="*/ 177210 w 354419"/>
              <a:gd name="connsiteY3" fmla="*/ 474922 h 474921"/>
              <a:gd name="connsiteX4" fmla="*/ 0 w 354419"/>
              <a:gd name="connsiteY4" fmla="*/ 237461 h 474921"/>
              <a:gd name="connsiteX0" fmla="*/ 0 w 317739"/>
              <a:gd name="connsiteY0" fmla="*/ 237667 h 475418"/>
              <a:gd name="connsiteX1" fmla="*/ 177210 w 317739"/>
              <a:gd name="connsiteY1" fmla="*/ 206 h 475418"/>
              <a:gd name="connsiteX2" fmla="*/ 317739 w 317739"/>
              <a:gd name="connsiteY2" fmla="*/ 271728 h 475418"/>
              <a:gd name="connsiteX3" fmla="*/ 177210 w 317739"/>
              <a:gd name="connsiteY3" fmla="*/ 475128 h 475418"/>
              <a:gd name="connsiteX4" fmla="*/ 0 w 317739"/>
              <a:gd name="connsiteY4" fmla="*/ 237667 h 475418"/>
              <a:gd name="connsiteX0" fmla="*/ 0 w 349180"/>
              <a:gd name="connsiteY0" fmla="*/ 237972 h 476338"/>
              <a:gd name="connsiteX1" fmla="*/ 177210 w 349180"/>
              <a:gd name="connsiteY1" fmla="*/ 511 h 476338"/>
              <a:gd name="connsiteX2" fmla="*/ 349180 w 349180"/>
              <a:gd name="connsiteY2" fmla="*/ 292994 h 476338"/>
              <a:gd name="connsiteX3" fmla="*/ 177210 w 349180"/>
              <a:gd name="connsiteY3" fmla="*/ 475433 h 476338"/>
              <a:gd name="connsiteX4" fmla="*/ 0 w 349180"/>
              <a:gd name="connsiteY4" fmla="*/ 237972 h 476338"/>
              <a:gd name="connsiteX0" fmla="*/ 0 w 317739"/>
              <a:gd name="connsiteY0" fmla="*/ 230299 h 476761"/>
              <a:gd name="connsiteX1" fmla="*/ 145769 w 317739"/>
              <a:gd name="connsiteY1" fmla="*/ 698 h 476761"/>
              <a:gd name="connsiteX2" fmla="*/ 317739 w 317739"/>
              <a:gd name="connsiteY2" fmla="*/ 293181 h 476761"/>
              <a:gd name="connsiteX3" fmla="*/ 145769 w 317739"/>
              <a:gd name="connsiteY3" fmla="*/ 475620 h 476761"/>
              <a:gd name="connsiteX4" fmla="*/ 0 w 317739"/>
              <a:gd name="connsiteY4" fmla="*/ 230299 h 47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39" h="476761">
                <a:moveTo>
                  <a:pt x="0" y="230299"/>
                </a:moveTo>
                <a:cubicBezTo>
                  <a:pt x="0" y="99153"/>
                  <a:pt x="92813" y="-9782"/>
                  <a:pt x="145769" y="698"/>
                </a:cubicBezTo>
                <a:cubicBezTo>
                  <a:pt x="198726" y="11178"/>
                  <a:pt x="317739" y="162035"/>
                  <a:pt x="317739" y="293181"/>
                </a:cubicBezTo>
                <a:cubicBezTo>
                  <a:pt x="317739" y="424327"/>
                  <a:pt x="198726" y="486100"/>
                  <a:pt x="145769" y="475620"/>
                </a:cubicBezTo>
                <a:cubicBezTo>
                  <a:pt x="92813" y="465140"/>
                  <a:pt x="0" y="361445"/>
                  <a:pt x="0" y="2302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4" name="Imagen 8">
            <a:extLst>
              <a:ext uri="{FF2B5EF4-FFF2-40B4-BE49-F238E27FC236}">
                <a16:creationId xmlns:a16="http://schemas.microsoft.com/office/drawing/2014/main" id="{A9A82C14-1348-493F-995C-E7EFAE50CD90}"/>
              </a:ext>
            </a:extLst>
          </p:cNvPr>
          <p:cNvPicPr>
            <a:picLocks noChangeAspect="1"/>
          </p:cNvPicPr>
          <p:nvPr/>
        </p:nvPicPr>
        <p:blipFill>
          <a:blip r:embed="rId2">
            <a:extLst>
              <a:ext uri="{28A0092B-C50C-407E-A947-70E740481C1C}">
                <a14:useLocalDpi xmlns:a14="http://schemas.microsoft.com/office/drawing/2010/main" val="0"/>
              </a:ext>
            </a:extLst>
          </a:blip>
          <a:srcRect l="32117" b="62918"/>
          <a:stretch>
            <a:fillRect/>
          </a:stretch>
        </p:blipFill>
        <p:spPr bwMode="auto">
          <a:xfrm>
            <a:off x="9525" y="2141538"/>
            <a:ext cx="2043113"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ipse 4">
            <a:extLst>
              <a:ext uri="{FF2B5EF4-FFF2-40B4-BE49-F238E27FC236}">
                <a16:creationId xmlns:a16="http://schemas.microsoft.com/office/drawing/2014/main" id="{C750F9AB-D1C3-4CEE-A399-A3E9F750CFB3}"/>
              </a:ext>
            </a:extLst>
          </p:cNvPr>
          <p:cNvSpPr/>
          <p:nvPr/>
        </p:nvSpPr>
        <p:spPr>
          <a:xfrm>
            <a:off x="8597900" y="184150"/>
            <a:ext cx="361950" cy="296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6" name="Imagen 11">
            <a:extLst>
              <a:ext uri="{FF2B5EF4-FFF2-40B4-BE49-F238E27FC236}">
                <a16:creationId xmlns:a16="http://schemas.microsoft.com/office/drawing/2014/main" id="{57F41D07-A96C-4899-9FD9-0D9DD5CCBF6D}"/>
              </a:ext>
            </a:extLst>
          </p:cNvPr>
          <p:cNvPicPr>
            <a:picLocks noChangeAspect="1"/>
          </p:cNvPicPr>
          <p:nvPr/>
        </p:nvPicPr>
        <p:blipFill rotWithShape="1">
          <a:blip r:embed="rId3" cstate="print"/>
          <a:srcRect r="72119" b="63123"/>
          <a:stretch/>
        </p:blipFill>
        <p:spPr bwMode="auto">
          <a:xfrm>
            <a:off x="1" y="0"/>
            <a:ext cx="2540000" cy="2099733"/>
          </a:xfrm>
          <a:prstGeom prst="ellipse">
            <a:avLst/>
          </a:prstGeom>
          <a:noFill/>
          <a:ln>
            <a:noFill/>
          </a:ln>
        </p:spPr>
      </p:pic>
      <p:sp>
        <p:nvSpPr>
          <p:cNvPr id="7" name="Rectángulo 6">
            <a:extLst>
              <a:ext uri="{FF2B5EF4-FFF2-40B4-BE49-F238E27FC236}">
                <a16:creationId xmlns:a16="http://schemas.microsoft.com/office/drawing/2014/main" id="{0023A8F8-E984-452B-9777-396EAB8C0FC0}"/>
              </a:ext>
            </a:extLst>
          </p:cNvPr>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2" name="Título 1"/>
          <p:cNvSpPr>
            <a:spLocks noGrp="1"/>
          </p:cNvSpPr>
          <p:nvPr>
            <p:ph type="title"/>
          </p:nvPr>
        </p:nvSpPr>
        <p:spPr>
          <a:xfrm>
            <a:off x="2367516" y="2444960"/>
            <a:ext cx="6322828" cy="1104636"/>
          </a:xfrm>
        </p:spPr>
        <p:txBody>
          <a:bodyPr/>
          <a:lstStyle/>
          <a:p>
            <a:r>
              <a:rPr lang="es-ES"/>
              <a:t>Haga clic para modificar el estilo de título del patrón</a:t>
            </a:r>
            <a:endParaRPr lang="es-CO" dirty="0"/>
          </a:p>
        </p:txBody>
      </p:sp>
      <p:pic>
        <p:nvPicPr>
          <p:cNvPr id="11" name="Imagen 10" descr="Imagen que contiene Texto&#10;&#10;Descripción generada automáticamente">
            <a:extLst>
              <a:ext uri="{FF2B5EF4-FFF2-40B4-BE49-F238E27FC236}">
                <a16:creationId xmlns:a16="http://schemas.microsoft.com/office/drawing/2014/main" id="{DD255A3F-C231-4035-A6B3-D3C11A47A75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23573" y="5360080"/>
            <a:ext cx="1303313" cy="237785"/>
          </a:xfrm>
          <a:prstGeom prst="rect">
            <a:avLst/>
          </a:prstGeom>
        </p:spPr>
      </p:pic>
    </p:spTree>
    <p:extLst>
      <p:ext uri="{BB962C8B-B14F-4D97-AF65-F5344CB8AC3E}">
        <p14:creationId xmlns:p14="http://schemas.microsoft.com/office/powerpoint/2010/main" val="147330944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107921E-FEAA-4339-AF89-D2E66914E281}"/>
              </a:ext>
            </a:extLst>
          </p:cNvPr>
          <p:cNvSpPr/>
          <p:nvPr/>
        </p:nvSpPr>
        <p:spPr>
          <a:xfrm>
            <a:off x="5402263" y="5141912"/>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2" name="Title 1"/>
          <p:cNvSpPr>
            <a:spLocks noGrp="1"/>
          </p:cNvSpPr>
          <p:nvPr>
            <p:ph type="title"/>
          </p:nvPr>
        </p:nvSpPr>
        <p:spPr/>
        <p:txBody>
          <a:bodyPr>
            <a:normAutofit/>
          </a:bodyPr>
          <a:lstStyle>
            <a:lvl1pPr algn="ctr">
              <a:defRPr sz="3200" b="0">
                <a:latin typeface="Arial" panose="020B0604020202020204" pitchFamily="34" charset="0"/>
                <a:cs typeface="Arial" panose="020B0604020202020204" pitchFamily="34" charset="0"/>
              </a:defRPr>
            </a:lvl1pPr>
          </a:lstStyle>
          <a:p>
            <a:r>
              <a:rPr lang="es-ES"/>
              <a:t>Haga clic para modificar el estilo de título del patrón</a:t>
            </a:r>
            <a:endParaRPr lang="en-US" dirty="0"/>
          </a:p>
        </p:txBody>
      </p:sp>
      <p:pic>
        <p:nvPicPr>
          <p:cNvPr id="7" name="Imagen 6" descr="Imagen que contiene Texto&#10;&#10;Descripción generada automáticamente">
            <a:extLst>
              <a:ext uri="{FF2B5EF4-FFF2-40B4-BE49-F238E27FC236}">
                <a16:creationId xmlns:a16="http://schemas.microsoft.com/office/drawing/2014/main" id="{7907E877-53E1-45D7-B633-7F0969291D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3573" y="5360080"/>
            <a:ext cx="1303313" cy="237785"/>
          </a:xfrm>
          <a:prstGeom prst="rect">
            <a:avLst/>
          </a:prstGeom>
        </p:spPr>
      </p:pic>
    </p:spTree>
    <p:extLst>
      <p:ext uri="{BB962C8B-B14F-4D97-AF65-F5344CB8AC3E}">
        <p14:creationId xmlns:p14="http://schemas.microsoft.com/office/powerpoint/2010/main" val="875788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nes - panoramicas">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2103F2D-6F15-4D59-AC14-037CDFE61558}"/>
              </a:ext>
            </a:extLst>
          </p:cNvPr>
          <p:cNvSpPr/>
          <p:nvPr/>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3" name="Imagen 8">
            <a:extLst>
              <a:ext uri="{FF2B5EF4-FFF2-40B4-BE49-F238E27FC236}">
                <a16:creationId xmlns:a16="http://schemas.microsoft.com/office/drawing/2014/main" id="{A212F774-3D5C-417A-80A6-8E74736183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672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Imagen que contiene Texto&#10;&#10;Descripción generada automáticamente">
            <a:extLst>
              <a:ext uri="{FF2B5EF4-FFF2-40B4-BE49-F238E27FC236}">
                <a16:creationId xmlns:a16="http://schemas.microsoft.com/office/drawing/2014/main" id="{061C7B44-B9F4-40EC-BB92-888C3D000E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3573" y="5360080"/>
            <a:ext cx="1303313" cy="237785"/>
          </a:xfrm>
          <a:prstGeom prst="rect">
            <a:avLst/>
          </a:prstGeom>
        </p:spPr>
      </p:pic>
    </p:spTree>
    <p:extLst>
      <p:ext uri="{BB962C8B-B14F-4D97-AF65-F5344CB8AC3E}">
        <p14:creationId xmlns:p14="http://schemas.microsoft.com/office/powerpoint/2010/main" val="410147137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431EF97-FF27-457B-8A70-73912B7692F7}"/>
              </a:ext>
            </a:extLst>
          </p:cNvPr>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2" name="Title 1"/>
          <p:cNvSpPr>
            <a:spLocks noGrp="1"/>
          </p:cNvSpPr>
          <p:nvPr>
            <p:ph type="title"/>
          </p:nvPr>
        </p:nvSpPr>
        <p:spPr/>
        <p:txBody>
          <a:bodyPr/>
          <a:lstStyle>
            <a:lvl1pPr>
              <a:defRPr baseline="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pic>
        <p:nvPicPr>
          <p:cNvPr id="8" name="Imagen 7" descr="Imagen que contiene Texto&#10;&#10;Descripción generada automáticamente">
            <a:extLst>
              <a:ext uri="{FF2B5EF4-FFF2-40B4-BE49-F238E27FC236}">
                <a16:creationId xmlns:a16="http://schemas.microsoft.com/office/drawing/2014/main" id="{C9F5F081-A24A-4553-8865-B730357744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3573" y="5360080"/>
            <a:ext cx="1303313" cy="237785"/>
          </a:xfrm>
          <a:prstGeom prst="rect">
            <a:avLst/>
          </a:prstGeom>
        </p:spPr>
      </p:pic>
    </p:spTree>
    <p:extLst>
      <p:ext uri="{BB962C8B-B14F-4D97-AF65-F5344CB8AC3E}">
        <p14:creationId xmlns:p14="http://schemas.microsoft.com/office/powerpoint/2010/main" val="23781266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2EF836C-B806-489A-AC84-414F2A2024C6}"/>
              </a:ext>
            </a:extLst>
          </p:cNvPr>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2" name="Title 1"/>
          <p:cNvSpPr>
            <a:spLocks noGrp="1"/>
          </p:cNvSpPr>
          <p:nvPr>
            <p:ph type="title"/>
          </p:nvPr>
        </p:nvSpPr>
        <p:spPr>
          <a:xfrm>
            <a:off x="629841" y="304271"/>
            <a:ext cx="7886700" cy="110463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087563"/>
            <a:ext cx="3868340" cy="307049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087563"/>
            <a:ext cx="3887391" cy="307049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pic>
        <p:nvPicPr>
          <p:cNvPr id="11" name="Imagen 10" descr="Imagen que contiene Texto&#10;&#10;Descripción generada automáticamente">
            <a:extLst>
              <a:ext uri="{FF2B5EF4-FFF2-40B4-BE49-F238E27FC236}">
                <a16:creationId xmlns:a16="http://schemas.microsoft.com/office/drawing/2014/main" id="{1F6112D4-427A-4588-B311-B312C4045E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3573" y="5360080"/>
            <a:ext cx="1303313" cy="237785"/>
          </a:xfrm>
          <a:prstGeom prst="rect">
            <a:avLst/>
          </a:prstGeom>
        </p:spPr>
      </p:pic>
    </p:spTree>
    <p:extLst>
      <p:ext uri="{BB962C8B-B14F-4D97-AF65-F5344CB8AC3E}">
        <p14:creationId xmlns:p14="http://schemas.microsoft.com/office/powerpoint/2010/main" val="99672293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oton - blanco y logos">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9FA9A97-48A1-40F7-A0CA-5216F09B60DE}"/>
              </a:ext>
            </a:extLst>
          </p:cNvPr>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6" name="Imagen 5" descr="Imagen que contiene Texto&#10;&#10;Descripción generada automáticamente">
            <a:extLst>
              <a:ext uri="{FF2B5EF4-FFF2-40B4-BE49-F238E27FC236}">
                <a16:creationId xmlns:a16="http://schemas.microsoft.com/office/drawing/2014/main" id="{F1D7FB98-9AB5-45B2-8CF8-17D4FA5E24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3573" y="5360080"/>
            <a:ext cx="1303313" cy="237785"/>
          </a:xfrm>
          <a:prstGeom prst="rect">
            <a:avLst/>
          </a:prstGeom>
        </p:spPr>
      </p:pic>
    </p:spTree>
    <p:extLst>
      <p:ext uri="{BB962C8B-B14F-4D97-AF65-F5344CB8AC3E}">
        <p14:creationId xmlns:p14="http://schemas.microsoft.com/office/powerpoint/2010/main" val="144685219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n 11">
            <a:extLst>
              <a:ext uri="{FF2B5EF4-FFF2-40B4-BE49-F238E27FC236}">
                <a16:creationId xmlns:a16="http://schemas.microsoft.com/office/drawing/2014/main" id="{72ACD577-B0BB-4B6A-8B39-9AC2D0A08B49}"/>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B6989A54-B69F-42C2-BC97-33C71B03A282}"/>
              </a:ext>
            </a:extLst>
          </p:cNvPr>
          <p:cNvSpPr>
            <a:spLocks noGrp="1"/>
          </p:cNvSpPr>
          <p:nvPr>
            <p:ph type="title"/>
          </p:nvPr>
        </p:nvSpPr>
        <p:spPr bwMode="auto">
          <a:xfrm>
            <a:off x="796925" y="304800"/>
            <a:ext cx="77184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a:t>Haga clic para modificar el estilo de título del patrón</a:t>
            </a:r>
            <a:endParaRPr lang="en-US" altLang="es-CO"/>
          </a:p>
        </p:txBody>
      </p:sp>
      <p:sp>
        <p:nvSpPr>
          <p:cNvPr id="1028" name="Text Placeholder 2">
            <a:extLst>
              <a:ext uri="{FF2B5EF4-FFF2-40B4-BE49-F238E27FC236}">
                <a16:creationId xmlns:a16="http://schemas.microsoft.com/office/drawing/2014/main" id="{FE0CDBE2-D5BA-4F39-A8DF-64CB97F8BE83}"/>
              </a:ext>
            </a:extLst>
          </p:cNvPr>
          <p:cNvSpPr>
            <a:spLocks noGrp="1"/>
          </p:cNvSpPr>
          <p:nvPr>
            <p:ph type="body" idx="1"/>
          </p:nvPr>
        </p:nvSpPr>
        <p:spPr bwMode="auto">
          <a:xfrm>
            <a:off x="796925" y="1520825"/>
            <a:ext cx="7718425"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a:t>Haga clic para modificar el estilo de texto del patrón</a:t>
            </a:r>
          </a:p>
          <a:p>
            <a:pPr lvl="1"/>
            <a:r>
              <a:rPr lang="es-ES" altLang="es-CO"/>
              <a:t>Segundo nivel</a:t>
            </a:r>
          </a:p>
          <a:p>
            <a:pPr lvl="2"/>
            <a:r>
              <a:rPr lang="es-ES" altLang="es-CO"/>
              <a:t>Tercer nivel</a:t>
            </a:r>
          </a:p>
          <a:p>
            <a:pPr lvl="3"/>
            <a:r>
              <a:rPr lang="es-ES" altLang="es-CO"/>
              <a:t>Cuarto nivel</a:t>
            </a:r>
          </a:p>
          <a:p>
            <a:pPr lvl="4"/>
            <a:r>
              <a:rPr lang="es-ES" altLang="es-CO"/>
              <a:t>Quinto nivel</a:t>
            </a:r>
            <a:endParaRPr lang="en-US" altLang="es-CO"/>
          </a:p>
        </p:txBody>
      </p:sp>
      <p:pic>
        <p:nvPicPr>
          <p:cNvPr id="1029" name="Imagen 6">
            <a:extLst>
              <a:ext uri="{FF2B5EF4-FFF2-40B4-BE49-F238E27FC236}">
                <a16:creationId xmlns:a16="http://schemas.microsoft.com/office/drawing/2014/main" id="{3B1439CA-B863-43B7-8DED-E8FB3C7A0010}"/>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23850" y="304800"/>
            <a:ext cx="24923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Imagen 12">
            <a:extLst>
              <a:ext uri="{FF2B5EF4-FFF2-40B4-BE49-F238E27FC236}">
                <a16:creationId xmlns:a16="http://schemas.microsoft.com/office/drawing/2014/main" id="{4089684F-188B-440A-8084-E107EA0A0679}"/>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748338" y="5281613"/>
            <a:ext cx="2795587"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Lst>
  <p:transition/>
  <p:txStyles>
    <p:titleStyle>
      <a:lvl1pPr algn="l" defTabSz="685800" rtl="0" eaLnBrk="1" fontAlgn="base" hangingPunct="1">
        <a:lnSpc>
          <a:spcPct val="90000"/>
        </a:lnSpc>
        <a:spcBef>
          <a:spcPct val="0"/>
        </a:spcBef>
        <a:spcAft>
          <a:spcPct val="0"/>
        </a:spcAft>
        <a:defRPr sz="330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1.emf"/><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3.emf"/><Relationship Id="rId4" Type="http://schemas.openxmlformats.org/officeDocument/2006/relationships/image" Target="../media/image42.emf"/></Relationships>
</file>

<file path=ppt/slides/_rels/slide21.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4.emf"/></Relationships>
</file>

<file path=ppt/slides/_rels/slide22.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5.emf"/></Relationships>
</file>

<file path=ppt/slides/_rels/slide23.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emf"/></Relationships>
</file>

<file path=ppt/slides/_rels/slide24.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8.emf"/></Relationships>
</file>

<file path=ppt/slides/_rels/slide27.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50.emf"/><Relationship Id="rId4" Type="http://schemas.openxmlformats.org/officeDocument/2006/relationships/image" Target="../media/image49.emf"/></Relationships>
</file>

<file path=ppt/slides/_rels/slide2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s://portal3.siifnacion.gov.co/SIIF.Presentacion/,DanaInfo=cp-fesa.cpsiif2.red+PaginaGlobal.aspx?usr=MH130800-107&amp;hash=#mm-374"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1119991" y="169070"/>
            <a:ext cx="4868390" cy="1118962"/>
          </a:xfrm>
        </p:spPr>
        <p:txBody>
          <a:bodyPr>
            <a:normAutofit/>
          </a:bodyPr>
          <a:lstStyle/>
          <a:p>
            <a:pPr algn="ctr"/>
            <a:r>
              <a:rPr lang="es-CO" sz="2200" b="1" dirty="0">
                <a:solidFill>
                  <a:srgbClr val="00947A"/>
                </a:solidFill>
              </a:rPr>
              <a:t>ANTECEDENTES NORMATIVOS</a:t>
            </a:r>
            <a:r>
              <a:rPr lang="es-CO" altLang="es-CO" sz="2200" b="1" dirty="0">
                <a:solidFill>
                  <a:srgbClr val="00947A"/>
                </a:solidFill>
              </a:rPr>
              <a:t>:</a:t>
            </a:r>
          </a:p>
        </p:txBody>
      </p:sp>
      <p:sp>
        <p:nvSpPr>
          <p:cNvPr id="5" name="Subtítulo 2">
            <a:extLst>
              <a:ext uri="{FF2B5EF4-FFF2-40B4-BE49-F238E27FC236}">
                <a16:creationId xmlns:a16="http://schemas.microsoft.com/office/drawing/2014/main" id="{57EF9B2A-5AC1-41A5-B11C-3FE68985CFF1}"/>
              </a:ext>
            </a:extLst>
          </p:cNvPr>
          <p:cNvSpPr txBox="1">
            <a:spLocks/>
          </p:cNvSpPr>
          <p:nvPr/>
        </p:nvSpPr>
        <p:spPr bwMode="auto">
          <a:xfrm>
            <a:off x="4512878" y="1494263"/>
            <a:ext cx="4162771" cy="37002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buFont typeface="Wingdings" panose="05000000000000000000" pitchFamily="2" charset="2"/>
              <a:buChar char="ü"/>
            </a:pPr>
            <a:r>
              <a:rPr lang="es-CO" sz="1600" b="1" dirty="0">
                <a:latin typeface="Calibri" panose="020F0502020204030204" pitchFamily="34" charset="0"/>
                <a:cs typeface="Times New Roman" panose="02020603050405020304" pitchFamily="18" charset="0"/>
              </a:rPr>
              <a:t>Doctrina Contable Pública Compilada Del 2 de enero al 31 de diciembre de 2020 y lo correspondientes a enero y febrero de 2021.</a:t>
            </a:r>
          </a:p>
          <a:p>
            <a:pPr marL="0" indent="0" algn="just">
              <a:buNone/>
            </a:pPr>
            <a:endParaRPr lang="es-CO" sz="1600" b="1" dirty="0">
              <a:latin typeface="Calibri" panose="020F0502020204030204" pitchFamily="34" charset="0"/>
              <a:cs typeface="Times New Roman" panose="02020603050405020304" pitchFamily="18" charset="0"/>
            </a:endParaRPr>
          </a:p>
          <a:p>
            <a:pPr marL="0" indent="0" algn="just">
              <a:buNone/>
            </a:pPr>
            <a:endParaRPr lang="es-CO" sz="1800" b="1" i="1" dirty="0">
              <a:latin typeface="Bookman Old Style" panose="02050604050505020204" pitchFamily="18" charset="0"/>
              <a:ea typeface="Times New Roman" panose="02020603050405020304" pitchFamily="18" charset="0"/>
              <a:cs typeface="Calibri" panose="020F0502020204030204" pitchFamily="34" charset="0"/>
            </a:endParaRPr>
          </a:p>
          <a:p>
            <a:pPr marL="0" indent="0" algn="just">
              <a:buNone/>
            </a:pPr>
            <a:endParaRPr lang="es-CO" sz="1800" i="1" dirty="0">
              <a:effectLst/>
              <a:latin typeface="Bookman Old Style" panose="02050604050505020204" pitchFamily="18" charset="0"/>
              <a:ea typeface="Times New Roman" panose="02020603050405020304" pitchFamily="18" charset="0"/>
              <a:cs typeface="Times New Roman" panose="02020603050405020304" pitchFamily="18" charset="0"/>
            </a:endParaRPr>
          </a:p>
        </p:txBody>
      </p:sp>
      <p:pic>
        <p:nvPicPr>
          <p:cNvPr id="2" name="Imagen 1">
            <a:extLst>
              <a:ext uri="{FF2B5EF4-FFF2-40B4-BE49-F238E27FC236}">
                <a16:creationId xmlns:a16="http://schemas.microsoft.com/office/drawing/2014/main" id="{74B2ADAF-EB1C-49E0-B4CA-844551EF4F08}"/>
              </a:ext>
            </a:extLst>
          </p:cNvPr>
          <p:cNvPicPr>
            <a:picLocks noChangeAspect="1"/>
          </p:cNvPicPr>
          <p:nvPr/>
        </p:nvPicPr>
        <p:blipFill>
          <a:blip r:embed="rId3"/>
          <a:stretch>
            <a:fillRect/>
          </a:stretch>
        </p:blipFill>
        <p:spPr>
          <a:xfrm>
            <a:off x="189870" y="1744252"/>
            <a:ext cx="3835720" cy="3083312"/>
          </a:xfrm>
          <a:prstGeom prst="rect">
            <a:avLst/>
          </a:prstGeom>
        </p:spPr>
      </p:pic>
    </p:spTree>
    <p:extLst>
      <p:ext uri="{BB962C8B-B14F-4D97-AF65-F5344CB8AC3E}">
        <p14:creationId xmlns:p14="http://schemas.microsoft.com/office/powerpoint/2010/main" val="211898165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1119991" y="169070"/>
            <a:ext cx="4868390" cy="1118962"/>
          </a:xfrm>
        </p:spPr>
        <p:txBody>
          <a:bodyPr>
            <a:normAutofit/>
          </a:bodyPr>
          <a:lstStyle/>
          <a:p>
            <a:pPr algn="ctr"/>
            <a:r>
              <a:rPr lang="es-CO" sz="2200" b="1" dirty="0">
                <a:solidFill>
                  <a:srgbClr val="00947A"/>
                </a:solidFill>
              </a:rPr>
              <a:t>ANTECEDENTES</a:t>
            </a:r>
            <a:r>
              <a:rPr lang="es-CO" altLang="es-CO" sz="2200" b="1" dirty="0">
                <a:solidFill>
                  <a:srgbClr val="00947A"/>
                </a:solidFill>
              </a:rPr>
              <a:t>:</a:t>
            </a:r>
          </a:p>
        </p:txBody>
      </p:sp>
      <p:sp>
        <p:nvSpPr>
          <p:cNvPr id="5" name="Subtítulo 2">
            <a:extLst>
              <a:ext uri="{FF2B5EF4-FFF2-40B4-BE49-F238E27FC236}">
                <a16:creationId xmlns:a16="http://schemas.microsoft.com/office/drawing/2014/main" id="{57EF9B2A-5AC1-41A5-B11C-3FE68985CFF1}"/>
              </a:ext>
            </a:extLst>
          </p:cNvPr>
          <p:cNvSpPr txBox="1">
            <a:spLocks/>
          </p:cNvSpPr>
          <p:nvPr/>
        </p:nvSpPr>
        <p:spPr bwMode="auto">
          <a:xfrm>
            <a:off x="528977" y="3683070"/>
            <a:ext cx="7555658" cy="17041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s-CO" sz="1800" b="1" dirty="0">
                <a:solidFill>
                  <a:srgbClr val="000000"/>
                </a:solidFill>
                <a:effectLst/>
                <a:latin typeface="Calibri" panose="020F0502020204030204" pitchFamily="34" charset="0"/>
                <a:ea typeface="Times New Roman" panose="02020603050405020304" pitchFamily="18" charset="0"/>
              </a:rPr>
              <a:t>Funcionalidad de Interoperabilidad:</a:t>
            </a:r>
          </a:p>
          <a:p>
            <a:pPr marL="0" indent="0" algn="just">
              <a:buNone/>
            </a:pPr>
            <a:r>
              <a:rPr lang="es-CO" sz="1800" dirty="0">
                <a:solidFill>
                  <a:srgbClr val="000000"/>
                </a:solidFill>
                <a:latin typeface="Calibri" panose="020F0502020204030204" pitchFamily="34" charset="0"/>
                <a:ea typeface="Times New Roman" panose="02020603050405020304" pitchFamily="18" charset="0"/>
              </a:rPr>
              <a:t>S</a:t>
            </a:r>
            <a:r>
              <a:rPr lang="es-CO" sz="1800" dirty="0">
                <a:solidFill>
                  <a:srgbClr val="000000"/>
                </a:solidFill>
                <a:effectLst/>
                <a:latin typeface="Calibri" panose="020F0502020204030204" pitchFamily="34" charset="0"/>
                <a:ea typeface="Times New Roman" panose="02020603050405020304" pitchFamily="18" charset="0"/>
              </a:rPr>
              <a:t>ocialización por parte del Ministerio de Hacienda y Crédito Público (MHCP)- SIIF Nación, de las políticas que deberán acoger las entidades que por sus procesos de negocio requieran interoperar con SIIF Nación, sin ir en contravía tanto de la arquitectura del sistema, como de sus atributos de calidad, funcionalidades y procesos ya definidos e implementados. </a:t>
            </a:r>
            <a:endParaRPr lang="es-CO" sz="1800" dirty="0">
              <a:solidFill>
                <a:srgbClr val="000000"/>
              </a:solidFill>
              <a:effectLst/>
              <a:latin typeface="Arial" panose="020B0604020202020204" pitchFamily="34" charset="0"/>
              <a:ea typeface="Times New Roman" panose="02020603050405020304" pitchFamily="18" charset="0"/>
            </a:endParaRPr>
          </a:p>
          <a:p>
            <a:pPr marL="0" indent="0" algn="just">
              <a:buNone/>
            </a:pPr>
            <a:r>
              <a:rPr lang="es-CO" sz="1800" dirty="0">
                <a:effectLst/>
                <a:latin typeface="Calibri" panose="020F0502020204030204" pitchFamily="34" charset="0"/>
                <a:ea typeface="Times New Roman" panose="02020603050405020304" pitchFamily="18" charset="0"/>
              </a:rPr>
              <a:t>Los sistemas externos podrán suministrar datos al SIIF Nación para su operación a través de archivos XML</a:t>
            </a:r>
            <a:endParaRPr lang="es-CO" sz="1800" b="1" i="1" dirty="0">
              <a:latin typeface="Bookman Old Style" panose="02050604050505020204" pitchFamily="18" charset="0"/>
              <a:ea typeface="Times New Roman" panose="02020603050405020304" pitchFamily="18" charset="0"/>
              <a:cs typeface="Calibri" panose="020F0502020204030204" pitchFamily="34" charset="0"/>
            </a:endParaRPr>
          </a:p>
          <a:p>
            <a:pPr marL="0" indent="0" algn="just">
              <a:buNone/>
            </a:pPr>
            <a:endParaRPr lang="es-CO" sz="1800" i="1" dirty="0">
              <a:effectLst/>
              <a:latin typeface="Bookman Old Style" panose="02050604050505020204" pitchFamily="18" charset="0"/>
              <a:ea typeface="Times New Roman" panose="02020603050405020304" pitchFamily="18" charset="0"/>
              <a:cs typeface="Times New Roman" panose="02020603050405020304" pitchFamily="18" charset="0"/>
            </a:endParaRPr>
          </a:p>
        </p:txBody>
      </p:sp>
      <p:pic>
        <p:nvPicPr>
          <p:cNvPr id="2052" name="Imagen 2">
            <a:extLst>
              <a:ext uri="{FF2B5EF4-FFF2-40B4-BE49-F238E27FC236}">
                <a16:creationId xmlns:a16="http://schemas.microsoft.com/office/drawing/2014/main" id="{3608406F-CD42-4960-88C7-9DB37F6F9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726" t="15839" r="13223" b="18449"/>
          <a:stretch>
            <a:fillRect/>
          </a:stretch>
        </p:blipFill>
        <p:spPr bwMode="auto">
          <a:xfrm>
            <a:off x="1684576" y="1006113"/>
            <a:ext cx="25908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Imagen 1">
            <a:extLst>
              <a:ext uri="{FF2B5EF4-FFF2-40B4-BE49-F238E27FC236}">
                <a16:creationId xmlns:a16="http://schemas.microsoft.com/office/drawing/2014/main" id="{575142D6-953D-4EB0-AEE7-1E39EFE2C8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125" t="23589" r="13000" b="14395"/>
          <a:stretch>
            <a:fillRect/>
          </a:stretch>
        </p:blipFill>
        <p:spPr bwMode="auto">
          <a:xfrm>
            <a:off x="4306088" y="1025163"/>
            <a:ext cx="244792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120381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1131143" y="207275"/>
            <a:ext cx="6195208" cy="1118962"/>
          </a:xfrm>
        </p:spPr>
        <p:txBody>
          <a:bodyPr>
            <a:normAutofit/>
          </a:bodyPr>
          <a:lstStyle/>
          <a:p>
            <a:pPr algn="ctr"/>
            <a:r>
              <a:rPr lang="es-CO" sz="2200" b="1" dirty="0">
                <a:solidFill>
                  <a:srgbClr val="00947A"/>
                </a:solidFill>
              </a:rPr>
              <a:t>Reuniones y cruces de información</a:t>
            </a:r>
            <a:r>
              <a:rPr lang="es-CO" altLang="es-CO" sz="2200" b="1" dirty="0">
                <a:solidFill>
                  <a:srgbClr val="00947A"/>
                </a:solidFill>
              </a:rPr>
              <a:t>:</a:t>
            </a:r>
          </a:p>
        </p:txBody>
      </p:sp>
      <p:pic>
        <p:nvPicPr>
          <p:cNvPr id="3" name="Imagen 2">
            <a:extLst>
              <a:ext uri="{FF2B5EF4-FFF2-40B4-BE49-F238E27FC236}">
                <a16:creationId xmlns:a16="http://schemas.microsoft.com/office/drawing/2014/main" id="{7514E90F-AD67-42D9-8BFF-A66D648D2F2D}"/>
              </a:ext>
            </a:extLst>
          </p:cNvPr>
          <p:cNvPicPr>
            <a:picLocks noChangeAspect="1"/>
          </p:cNvPicPr>
          <p:nvPr/>
        </p:nvPicPr>
        <p:blipFill rotWithShape="1">
          <a:blip r:embed="rId3"/>
          <a:srcRect b="8902"/>
          <a:stretch/>
        </p:blipFill>
        <p:spPr>
          <a:xfrm>
            <a:off x="2563098" y="3828186"/>
            <a:ext cx="3144644" cy="1679539"/>
          </a:xfrm>
          <a:prstGeom prst="rect">
            <a:avLst/>
          </a:prstGeom>
        </p:spPr>
      </p:pic>
      <p:pic>
        <p:nvPicPr>
          <p:cNvPr id="2" name="Imagen 1">
            <a:extLst>
              <a:ext uri="{FF2B5EF4-FFF2-40B4-BE49-F238E27FC236}">
                <a16:creationId xmlns:a16="http://schemas.microsoft.com/office/drawing/2014/main" id="{38671322-9E93-41DA-91C1-97C1EC32E751}"/>
              </a:ext>
            </a:extLst>
          </p:cNvPr>
          <p:cNvPicPr>
            <a:picLocks noChangeAspect="1"/>
          </p:cNvPicPr>
          <p:nvPr/>
        </p:nvPicPr>
        <p:blipFill>
          <a:blip r:embed="rId4"/>
          <a:stretch>
            <a:fillRect/>
          </a:stretch>
        </p:blipFill>
        <p:spPr>
          <a:xfrm>
            <a:off x="416720" y="857422"/>
            <a:ext cx="8106936" cy="3286497"/>
          </a:xfrm>
          <a:prstGeom prst="rect">
            <a:avLst/>
          </a:prstGeom>
        </p:spPr>
      </p:pic>
    </p:spTree>
    <p:extLst>
      <p:ext uri="{BB962C8B-B14F-4D97-AF65-F5344CB8AC3E}">
        <p14:creationId xmlns:p14="http://schemas.microsoft.com/office/powerpoint/2010/main" val="269454694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1131143" y="207275"/>
            <a:ext cx="7176516" cy="1118962"/>
          </a:xfrm>
        </p:spPr>
        <p:txBody>
          <a:bodyPr>
            <a:normAutofit/>
          </a:bodyPr>
          <a:lstStyle/>
          <a:p>
            <a:pPr algn="ctr"/>
            <a:r>
              <a:rPr lang="es-CO" sz="2200" b="1" dirty="0">
                <a:solidFill>
                  <a:srgbClr val="00947A"/>
                </a:solidFill>
              </a:rPr>
              <a:t>Asignación de la actividad 15-03-2021 </a:t>
            </a:r>
            <a:br>
              <a:rPr lang="es-CO" sz="2200" b="1" dirty="0">
                <a:solidFill>
                  <a:srgbClr val="00947A"/>
                </a:solidFill>
              </a:rPr>
            </a:br>
            <a:r>
              <a:rPr lang="es-CO" sz="2200" b="1" dirty="0">
                <a:solidFill>
                  <a:srgbClr val="00947A"/>
                </a:solidFill>
              </a:rPr>
              <a:t>Presentación cronograma 25-03-2021</a:t>
            </a:r>
            <a:r>
              <a:rPr lang="es-CO" altLang="es-CO" sz="2200" b="1" dirty="0">
                <a:solidFill>
                  <a:srgbClr val="00947A"/>
                </a:solidFill>
              </a:rPr>
              <a:t>:</a:t>
            </a:r>
          </a:p>
        </p:txBody>
      </p:sp>
      <p:pic>
        <p:nvPicPr>
          <p:cNvPr id="2" name="Imagen 1">
            <a:extLst>
              <a:ext uri="{FF2B5EF4-FFF2-40B4-BE49-F238E27FC236}">
                <a16:creationId xmlns:a16="http://schemas.microsoft.com/office/drawing/2014/main" id="{8A94E7A2-A27B-438B-8AAC-EDA757B60588}"/>
              </a:ext>
            </a:extLst>
          </p:cNvPr>
          <p:cNvPicPr>
            <a:picLocks noChangeAspect="1"/>
          </p:cNvPicPr>
          <p:nvPr/>
        </p:nvPicPr>
        <p:blipFill rotWithShape="1">
          <a:blip r:embed="rId3"/>
          <a:srcRect b="13138"/>
          <a:stretch/>
        </p:blipFill>
        <p:spPr>
          <a:xfrm>
            <a:off x="196536" y="1767759"/>
            <a:ext cx="2641910" cy="2179482"/>
          </a:xfrm>
          <a:prstGeom prst="rect">
            <a:avLst/>
          </a:prstGeom>
        </p:spPr>
      </p:pic>
      <p:pic>
        <p:nvPicPr>
          <p:cNvPr id="5" name="Imagen 4">
            <a:extLst>
              <a:ext uri="{FF2B5EF4-FFF2-40B4-BE49-F238E27FC236}">
                <a16:creationId xmlns:a16="http://schemas.microsoft.com/office/drawing/2014/main" id="{9688D6F6-A102-487C-BCB1-B24CDA8827E5}"/>
              </a:ext>
            </a:extLst>
          </p:cNvPr>
          <p:cNvPicPr>
            <a:picLocks noChangeAspect="1"/>
          </p:cNvPicPr>
          <p:nvPr/>
        </p:nvPicPr>
        <p:blipFill>
          <a:blip r:embed="rId4"/>
          <a:stretch>
            <a:fillRect/>
          </a:stretch>
        </p:blipFill>
        <p:spPr>
          <a:xfrm>
            <a:off x="2817648" y="1147778"/>
            <a:ext cx="5959866" cy="3666967"/>
          </a:xfrm>
          <a:prstGeom prst="rect">
            <a:avLst/>
          </a:prstGeom>
        </p:spPr>
      </p:pic>
      <p:sp>
        <p:nvSpPr>
          <p:cNvPr id="9" name="Título 1">
            <a:extLst>
              <a:ext uri="{FF2B5EF4-FFF2-40B4-BE49-F238E27FC236}">
                <a16:creationId xmlns:a16="http://schemas.microsoft.com/office/drawing/2014/main" id="{6D4685A6-753D-458F-BB0C-786F0804F8CF}"/>
              </a:ext>
            </a:extLst>
          </p:cNvPr>
          <p:cNvSpPr txBox="1">
            <a:spLocks/>
          </p:cNvSpPr>
          <p:nvPr/>
        </p:nvSpPr>
        <p:spPr bwMode="auto">
          <a:xfrm>
            <a:off x="748285" y="4814745"/>
            <a:ext cx="7176516" cy="111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685800" rtl="0" eaLnBrk="1" fontAlgn="base" hangingPunct="1">
              <a:lnSpc>
                <a:spcPct val="90000"/>
              </a:lnSpc>
              <a:spcBef>
                <a:spcPct val="0"/>
              </a:spcBef>
              <a:spcAft>
                <a:spcPct val="0"/>
              </a:spcAft>
              <a:defRPr sz="3300" kern="1200" baseline="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ctr"/>
            <a:r>
              <a:rPr lang="es-CO" altLang="es-CO" sz="2200" b="1" dirty="0">
                <a:solidFill>
                  <a:srgbClr val="00947A"/>
                </a:solidFill>
              </a:rPr>
              <a:t>3 presentaciones de avances: 30-03, 8 y 15-04-2021 </a:t>
            </a:r>
          </a:p>
        </p:txBody>
      </p:sp>
    </p:spTree>
    <p:extLst>
      <p:ext uri="{BB962C8B-B14F-4D97-AF65-F5344CB8AC3E}">
        <p14:creationId xmlns:p14="http://schemas.microsoft.com/office/powerpoint/2010/main" val="23669498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1" y="526827"/>
            <a:ext cx="3189248" cy="1118962"/>
          </a:xfrm>
        </p:spPr>
        <p:txBody>
          <a:bodyPr>
            <a:normAutofit/>
          </a:bodyPr>
          <a:lstStyle/>
          <a:p>
            <a:pPr algn="ctr"/>
            <a:r>
              <a:rPr lang="es-CO" sz="2200" b="1" dirty="0">
                <a:solidFill>
                  <a:srgbClr val="00947A"/>
                </a:solidFill>
              </a:rPr>
              <a:t>POLÍTICAS DE PARAMETRIZACIÓN Y DEFINICIÓN</a:t>
            </a:r>
            <a:r>
              <a:rPr lang="es-CO" altLang="es-CO" sz="2200" b="1" dirty="0">
                <a:solidFill>
                  <a:srgbClr val="00947A"/>
                </a:solidFill>
              </a:rPr>
              <a:t>:</a:t>
            </a:r>
          </a:p>
        </p:txBody>
      </p:sp>
      <p:pic>
        <p:nvPicPr>
          <p:cNvPr id="2" name="Imagen 1">
            <a:extLst>
              <a:ext uri="{FF2B5EF4-FFF2-40B4-BE49-F238E27FC236}">
                <a16:creationId xmlns:a16="http://schemas.microsoft.com/office/drawing/2014/main" id="{2B8BB689-5959-4A06-A1C3-91629D011DFA}"/>
              </a:ext>
            </a:extLst>
          </p:cNvPr>
          <p:cNvPicPr>
            <a:picLocks noChangeAspect="1"/>
          </p:cNvPicPr>
          <p:nvPr/>
        </p:nvPicPr>
        <p:blipFill>
          <a:blip r:embed="rId3"/>
          <a:stretch>
            <a:fillRect/>
          </a:stretch>
        </p:blipFill>
        <p:spPr>
          <a:xfrm>
            <a:off x="649239" y="2154218"/>
            <a:ext cx="2047875" cy="2238375"/>
          </a:xfrm>
          <a:prstGeom prst="rect">
            <a:avLst/>
          </a:prstGeom>
        </p:spPr>
      </p:pic>
      <p:sp>
        <p:nvSpPr>
          <p:cNvPr id="8" name="Subtítulo 2">
            <a:extLst>
              <a:ext uri="{FF2B5EF4-FFF2-40B4-BE49-F238E27FC236}">
                <a16:creationId xmlns:a16="http://schemas.microsoft.com/office/drawing/2014/main" id="{6D204C51-1A41-4B76-9851-2A1776078F48}"/>
              </a:ext>
            </a:extLst>
          </p:cNvPr>
          <p:cNvSpPr txBox="1">
            <a:spLocks/>
          </p:cNvSpPr>
          <p:nvPr/>
        </p:nvSpPr>
        <p:spPr bwMode="auto">
          <a:xfrm>
            <a:off x="3127074" y="734103"/>
            <a:ext cx="5408342" cy="49808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buFont typeface="Wingdings" panose="05000000000000000000" pitchFamily="2" charset="2"/>
              <a:buChar char="ü"/>
            </a:pPr>
            <a:r>
              <a:rPr lang="es-CO" sz="1800" dirty="0">
                <a:effectLst/>
                <a:latin typeface="Calibri" panose="020F0502020204030204" pitchFamily="34" charset="0"/>
                <a:ea typeface="Times New Roman" panose="02020603050405020304" pitchFamily="18" charset="0"/>
              </a:rPr>
              <a:t>En TCON01 - Catálogo Contable - marca “SI” en el valor “MANUAL”, los códigos contables a nivel imputable son objeto de ser afectados con comprobantes automáticos y con comprobantes manuales</a:t>
            </a:r>
            <a:r>
              <a:rPr lang="es-CO" sz="1800" b="1" dirty="0">
                <a:solidFill>
                  <a:srgbClr val="000000"/>
                </a:solidFill>
                <a:latin typeface="Calibri" panose="020F0502020204030204" pitchFamily="34" charset="0"/>
                <a:ea typeface="Times New Roman" panose="02020603050405020304" pitchFamily="18" charset="0"/>
              </a:rPr>
              <a:t>.</a:t>
            </a:r>
          </a:p>
          <a:p>
            <a:pPr algn="just">
              <a:buFont typeface="Wingdings" panose="05000000000000000000" pitchFamily="2" charset="2"/>
              <a:buChar char="ü"/>
            </a:pPr>
            <a:r>
              <a:rPr lang="es-CO" sz="1800" dirty="0">
                <a:latin typeface="Calibri" panose="020F0502020204030204" pitchFamily="34" charset="0"/>
              </a:rPr>
              <a:t>En TCON06-Relación Catálogo Contable-Auxiliares, dado que los códigos contables a nivel imputable se </a:t>
            </a:r>
            <a:r>
              <a:rPr lang="es-CO" sz="1800" dirty="0">
                <a:effectLst/>
                <a:latin typeface="Calibri" panose="020F0502020204030204" pitchFamily="34" charset="0"/>
                <a:ea typeface="Times New Roman" panose="02020603050405020304" pitchFamily="18" charset="0"/>
              </a:rPr>
              <a:t>les pueden vincular máximos 3 Tipos de Auxiliares Contables (TAC), donde el primero que es TAC PCI es obligatorio, y los dos siguientes son opcionales</a:t>
            </a:r>
            <a:r>
              <a:rPr lang="es-CO" sz="1800" b="1" dirty="0">
                <a:solidFill>
                  <a:srgbClr val="000000"/>
                </a:solidFill>
                <a:effectLst/>
                <a:latin typeface="Calibri" panose="020F0502020204030204" pitchFamily="34" charset="0"/>
                <a:ea typeface="Times New Roman" panose="02020603050405020304" pitchFamily="18" charset="0"/>
              </a:rPr>
              <a:t> </a:t>
            </a:r>
            <a:r>
              <a:rPr lang="es-CO" sz="1800" dirty="0">
                <a:solidFill>
                  <a:srgbClr val="000000"/>
                </a:solidFill>
                <a:effectLst/>
                <a:latin typeface="Calibri" panose="020F0502020204030204" pitchFamily="34" charset="0"/>
                <a:ea typeface="Times New Roman" panose="02020603050405020304" pitchFamily="18" charset="0"/>
              </a:rPr>
              <a:t>– MHCP, consideró que </a:t>
            </a:r>
            <a:r>
              <a:rPr lang="es-CO" sz="1800" dirty="0">
                <a:effectLst/>
                <a:latin typeface="Calibri" panose="020F0502020204030204" pitchFamily="34" charset="0"/>
                <a:ea typeface="Times New Roman" panose="02020603050405020304" pitchFamily="18" charset="0"/>
              </a:rPr>
              <a:t>en los comprobantes manuales de interoperabilidad, las ECP puedan diligenciar este campo sin requerir auxiliares adicionales.</a:t>
            </a:r>
          </a:p>
          <a:p>
            <a:pPr algn="just">
              <a:buFont typeface="Wingdings" panose="05000000000000000000" pitchFamily="2" charset="2"/>
              <a:buChar char="ü"/>
            </a:pPr>
            <a:r>
              <a:rPr lang="es-CO" sz="1800" i="0" dirty="0">
                <a:effectLst/>
                <a:latin typeface="Calibri" panose="020F0502020204030204" pitchFamily="34" charset="0"/>
                <a:ea typeface="Times New Roman" panose="02020603050405020304" pitchFamily="18" charset="0"/>
                <a:cs typeface="Times New Roman" panose="02020603050405020304" pitchFamily="18" charset="0"/>
              </a:rPr>
              <a:t>El sistema con el cual va a interoperar SIIF debe estar en condiciones de suministrar la información a nivel auxiliar directo (TCON01) y auxiliares internos (TCON06), esto incluye cuentas de las clases 4, 5 y 6.</a:t>
            </a:r>
            <a:endParaRPr lang="es-CO" sz="1800" i="1"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buNone/>
            </a:pPr>
            <a:endParaRPr lang="es-CO" sz="1800" b="1" dirty="0">
              <a:solidFill>
                <a:srgbClr val="000000"/>
              </a:solidFill>
              <a:effectLst/>
              <a:latin typeface="Calibri" panose="020F0502020204030204" pitchFamily="34" charset="0"/>
              <a:ea typeface="Times New Roman" panose="02020603050405020304" pitchFamily="18" charset="0"/>
            </a:endParaRPr>
          </a:p>
          <a:p>
            <a:pPr marL="0" indent="0" algn="just">
              <a:buNone/>
            </a:pPr>
            <a:endParaRPr lang="es-CO" sz="1800" i="1" dirty="0">
              <a:effectLst/>
              <a:latin typeface="Bookman Old Style" panose="0205060405050502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961274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0" y="526827"/>
            <a:ext cx="2977375" cy="1118962"/>
          </a:xfrm>
        </p:spPr>
        <p:txBody>
          <a:bodyPr>
            <a:normAutofit/>
          </a:bodyPr>
          <a:lstStyle/>
          <a:p>
            <a:pPr algn="ctr"/>
            <a:r>
              <a:rPr lang="es-CO" sz="2200" b="1" dirty="0">
                <a:solidFill>
                  <a:srgbClr val="00947A"/>
                </a:solidFill>
              </a:rPr>
              <a:t>POLÍTICAS DE PARAMETRIZACIÓN Y DEFINICIÓN</a:t>
            </a:r>
            <a:r>
              <a:rPr lang="es-CO" altLang="es-CO" sz="2200" b="1" dirty="0">
                <a:solidFill>
                  <a:srgbClr val="00947A"/>
                </a:solidFill>
              </a:rPr>
              <a:t>:</a:t>
            </a:r>
          </a:p>
        </p:txBody>
      </p:sp>
      <p:sp>
        <p:nvSpPr>
          <p:cNvPr id="8" name="Subtítulo 2">
            <a:extLst>
              <a:ext uri="{FF2B5EF4-FFF2-40B4-BE49-F238E27FC236}">
                <a16:creationId xmlns:a16="http://schemas.microsoft.com/office/drawing/2014/main" id="{6D204C51-1A41-4B76-9851-2A1776078F48}"/>
              </a:ext>
            </a:extLst>
          </p:cNvPr>
          <p:cNvSpPr txBox="1">
            <a:spLocks/>
          </p:cNvSpPr>
          <p:nvPr/>
        </p:nvSpPr>
        <p:spPr bwMode="auto">
          <a:xfrm>
            <a:off x="2977375" y="735980"/>
            <a:ext cx="5631366" cy="49790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buFont typeface="Wingdings" panose="05000000000000000000" pitchFamily="2" charset="2"/>
              <a:buChar char="ü"/>
            </a:pPr>
            <a:r>
              <a:rPr lang="es-CO" sz="1700" dirty="0">
                <a:latin typeface="Calibri" panose="020F0502020204030204" pitchFamily="34" charset="0"/>
              </a:rPr>
              <a:t>Las listas de tipos de asientos y asociación de códigos contables en TCON094 y TCON095, se construyen a partir de las definiciones del Catálogo General de Cuentas - CGC y del Marco Normativo para Entidades de Gobierno - MNEG.</a:t>
            </a:r>
          </a:p>
          <a:p>
            <a:pPr marL="0" indent="0" algn="just">
              <a:buNone/>
            </a:pPr>
            <a:endParaRPr lang="es-CO" sz="1700" dirty="0">
              <a:latin typeface="Calibri" panose="020F0502020204030204" pitchFamily="34" charset="0"/>
            </a:endParaRPr>
          </a:p>
          <a:p>
            <a:pPr algn="just">
              <a:buFont typeface="Wingdings" panose="05000000000000000000" pitchFamily="2" charset="2"/>
              <a:buChar char="ü"/>
            </a:pPr>
            <a:r>
              <a:rPr lang="es-CO" sz="1700" dirty="0">
                <a:latin typeface="Calibri" panose="020F0502020204030204" pitchFamily="34" charset="0"/>
              </a:rPr>
              <a:t>Se agruparon las tipologías en primer lugar por grupo ejemplo: PROPIEDADES, PLANTA Y EQUIPO (grupo 16), abreviado con PPYE. Y posteriormente por cuentas ejemplo: BIENES MUEBLES EN BODEGA (cuenta 1635). </a:t>
            </a:r>
          </a:p>
          <a:p>
            <a:pPr marL="0" indent="0" algn="just">
              <a:buNone/>
            </a:pPr>
            <a:endParaRPr lang="es-CO" sz="1700" dirty="0">
              <a:latin typeface="Calibri" panose="020F0502020204030204" pitchFamily="34" charset="0"/>
            </a:endParaRPr>
          </a:p>
          <a:p>
            <a:pPr algn="just">
              <a:buFont typeface="Wingdings" panose="05000000000000000000" pitchFamily="2" charset="2"/>
              <a:buChar char="ü"/>
            </a:pPr>
            <a:r>
              <a:rPr lang="es-CO" sz="1700" dirty="0">
                <a:latin typeface="Calibri" panose="020F0502020204030204" pitchFamily="34" charset="0"/>
              </a:rPr>
              <a:t>Se contempló dejar otras tipologías para aquellas entidades que desde sus aplicativos misionales lleven el control de los BUPHC, RNNR, Otros activos</a:t>
            </a:r>
            <a:r>
              <a:rPr lang="es-CO" sz="1700" i="0" dirty="0">
                <a:effectLst/>
                <a:latin typeface="Calibri" panose="020F0502020204030204" pitchFamily="34" charset="0"/>
                <a:ea typeface="Times New Roman" panose="02020603050405020304" pitchFamily="18" charset="0"/>
                <a:cs typeface="Times New Roman" panose="02020603050405020304" pitchFamily="18" charset="0"/>
              </a:rPr>
              <a:t>.</a:t>
            </a:r>
          </a:p>
          <a:p>
            <a:pPr marL="0" indent="0" algn="just">
              <a:buNone/>
            </a:pPr>
            <a:endParaRPr lang="es-CO" sz="1700" i="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s-CO" sz="1700" dirty="0">
                <a:effectLst/>
                <a:latin typeface="Calibri" panose="020F0502020204030204" pitchFamily="34" charset="0"/>
                <a:ea typeface="Times New Roman" panose="02020603050405020304" pitchFamily="18" charset="0"/>
              </a:rPr>
              <a:t>Comprobantes contables por ajustes por cambios de política, cambios de estimación contable y corrección de errores - “Guía comprobantes contables de ajustes a periodos bajo convergencia” - ajustes de </a:t>
            </a:r>
            <a:r>
              <a:rPr lang="es-CO" sz="1700" dirty="0" err="1">
                <a:effectLst/>
                <a:latin typeface="Calibri" panose="020F0502020204030204" pitchFamily="34" charset="0"/>
                <a:ea typeface="Times New Roman" panose="02020603050405020304" pitchFamily="18" charset="0"/>
              </a:rPr>
              <a:t>re-expresión</a:t>
            </a:r>
            <a:r>
              <a:rPr lang="es-CO" sz="1700" dirty="0">
                <a:effectLst/>
                <a:latin typeface="Calibri" panose="020F0502020204030204" pitchFamily="34" charset="0"/>
                <a:ea typeface="Times New Roman" panose="02020603050405020304" pitchFamily="18" charset="0"/>
              </a:rPr>
              <a:t> en los Estados financieros, de manera automática .</a:t>
            </a:r>
            <a:endParaRPr lang="es-CO" sz="1700" i="1"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buNone/>
            </a:pPr>
            <a:endParaRPr lang="es-CO" sz="1800" b="1" dirty="0">
              <a:solidFill>
                <a:srgbClr val="000000"/>
              </a:solidFill>
              <a:effectLst/>
              <a:latin typeface="Calibri" panose="020F0502020204030204" pitchFamily="34" charset="0"/>
              <a:ea typeface="Times New Roman" panose="02020603050405020304" pitchFamily="18" charset="0"/>
            </a:endParaRPr>
          </a:p>
          <a:p>
            <a:pPr marL="0" indent="0" algn="just">
              <a:buNone/>
            </a:pPr>
            <a:endParaRPr lang="es-CO" sz="1800" i="1" dirty="0">
              <a:effectLst/>
              <a:latin typeface="Bookman Old Style" panose="02050604050505020204" pitchFamily="18" charset="0"/>
              <a:ea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D9196CF1-501E-4934-9A22-D74B0389AE9B}"/>
              </a:ext>
            </a:extLst>
          </p:cNvPr>
          <p:cNvPicPr>
            <a:picLocks noChangeAspect="1"/>
          </p:cNvPicPr>
          <p:nvPr/>
        </p:nvPicPr>
        <p:blipFill>
          <a:blip r:embed="rId3"/>
          <a:stretch>
            <a:fillRect/>
          </a:stretch>
        </p:blipFill>
        <p:spPr>
          <a:xfrm>
            <a:off x="379142" y="2037212"/>
            <a:ext cx="2598233" cy="2590543"/>
          </a:xfrm>
          <a:prstGeom prst="rect">
            <a:avLst/>
          </a:prstGeom>
        </p:spPr>
      </p:pic>
    </p:spTree>
    <p:extLst>
      <p:ext uri="{BB962C8B-B14F-4D97-AF65-F5344CB8AC3E}">
        <p14:creationId xmlns:p14="http://schemas.microsoft.com/office/powerpoint/2010/main" val="117924412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2877015" y="0"/>
            <a:ext cx="6563281" cy="1118962"/>
          </a:xfrm>
        </p:spPr>
        <p:txBody>
          <a:bodyPr>
            <a:normAutofit/>
          </a:bodyPr>
          <a:lstStyle/>
          <a:p>
            <a:pPr algn="ctr"/>
            <a:r>
              <a:rPr lang="es-CO" sz="2200" b="1" dirty="0">
                <a:solidFill>
                  <a:srgbClr val="00947A"/>
                </a:solidFill>
              </a:rPr>
              <a:t>POLÍTICAS DE PARAMETRIZACIÓN Y DEFINICIÓN</a:t>
            </a:r>
            <a:r>
              <a:rPr lang="es-CO" altLang="es-CO" sz="2200" b="1" dirty="0">
                <a:solidFill>
                  <a:srgbClr val="00947A"/>
                </a:solidFill>
              </a:rPr>
              <a:t>:</a:t>
            </a:r>
          </a:p>
        </p:txBody>
      </p:sp>
      <p:sp>
        <p:nvSpPr>
          <p:cNvPr id="8" name="Subtítulo 2">
            <a:extLst>
              <a:ext uri="{FF2B5EF4-FFF2-40B4-BE49-F238E27FC236}">
                <a16:creationId xmlns:a16="http://schemas.microsoft.com/office/drawing/2014/main" id="{6D204C51-1A41-4B76-9851-2A1776078F48}"/>
              </a:ext>
            </a:extLst>
          </p:cNvPr>
          <p:cNvSpPr txBox="1">
            <a:spLocks/>
          </p:cNvSpPr>
          <p:nvPr/>
        </p:nvSpPr>
        <p:spPr bwMode="auto">
          <a:xfrm>
            <a:off x="200722" y="1600200"/>
            <a:ext cx="6088566" cy="38583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buFont typeface="Wingdings" panose="05000000000000000000" pitchFamily="2" charset="2"/>
              <a:buChar char="ü"/>
            </a:pPr>
            <a:r>
              <a:rPr lang="es-CO" sz="1600" dirty="0">
                <a:latin typeface="Calibri" panose="020F0502020204030204" pitchFamily="34" charset="0"/>
              </a:rPr>
              <a:t>Cesión del control sobre bienes o recursos o si se transfieran obligaciones, con carácter permanente, entre áreas de responsabilidad al interior de la ECP, afectan las subcuentas 589090 – Otros gastos diversos, 480890 – Otros ingresos diversos.</a:t>
            </a:r>
          </a:p>
          <a:p>
            <a:pPr algn="just">
              <a:buFont typeface="Wingdings" panose="05000000000000000000" pitchFamily="2" charset="2"/>
              <a:buChar char="ü"/>
            </a:pPr>
            <a:r>
              <a:rPr lang="es-CO" sz="1600" dirty="0">
                <a:effectLst/>
                <a:latin typeface="Calibri" panose="020F0502020204030204" pitchFamily="34" charset="0"/>
                <a:ea typeface="Times New Roman" panose="02020603050405020304" pitchFamily="18" charset="0"/>
              </a:rPr>
              <a:t>Depreciación de bienes de Propiedad, planta y equipo cuando se reciben los bienes en bodega, o cuando están en mantenimiento o reparaciones o no están siendo utilizados, iniciará cuando los bienes estén disponibles para su uso.</a:t>
            </a:r>
          </a:p>
          <a:p>
            <a:pPr algn="just">
              <a:buFont typeface="Wingdings" panose="05000000000000000000" pitchFamily="2" charset="2"/>
              <a:buChar char="ü"/>
            </a:pPr>
            <a:r>
              <a:rPr lang="es-CO" sz="1600" dirty="0">
                <a:latin typeface="Calibri" panose="020F0502020204030204" pitchFamily="34" charset="0"/>
              </a:rPr>
              <a:t>Los bienes que se trasladen o clasifiquen de acuerdo con su destinación o uso, deberá efectuarse no solo la reclasificación de su costo, sino también de la depreciación acumulada (entre sus subcuentas de la cuenta de 1685) y deterioro del valor.</a:t>
            </a:r>
          </a:p>
          <a:p>
            <a:pPr algn="just">
              <a:buFont typeface="Wingdings" panose="05000000000000000000" pitchFamily="2" charset="2"/>
              <a:buChar char="ü"/>
            </a:pPr>
            <a:r>
              <a:rPr lang="es-CO" sz="1600" dirty="0">
                <a:latin typeface="Calibri" panose="020F0502020204030204" pitchFamily="34" charset="0"/>
                <a:ea typeface="Times New Roman" panose="02020603050405020304" pitchFamily="18" charset="0"/>
              </a:rPr>
              <a:t>R</a:t>
            </a:r>
            <a:r>
              <a:rPr lang="es-CO" sz="1600" dirty="0">
                <a:effectLst/>
                <a:latin typeface="Calibri" panose="020F0502020204030204" pitchFamily="34" charset="0"/>
                <a:ea typeface="Times New Roman" panose="02020603050405020304" pitchFamily="18" charset="0"/>
              </a:rPr>
              <a:t>eporte de las ECP con la marca SIIF registran saldos a 31-12-2020 en cuentas relacionadas con interoperabilidad – 168 cuentas, se excluyen las del  MNEG en TCON01 y TCON06 =27 cuentas. Registros de cuentas con algún movimiento de 2018 a 2020 = 53 que si se parametrizan y 88 que no</a:t>
            </a:r>
            <a:r>
              <a:rPr lang="es-CO" sz="1600" i="0" dirty="0">
                <a:effectLst/>
                <a:latin typeface="Calibri" panose="020F0502020204030204" pitchFamily="34" charset="0"/>
                <a:ea typeface="Times New Roman" panose="02020603050405020304" pitchFamily="18" charset="0"/>
                <a:cs typeface="Times New Roman" panose="02020603050405020304" pitchFamily="18" charset="0"/>
              </a:rPr>
              <a:t>.</a:t>
            </a:r>
          </a:p>
          <a:p>
            <a:pPr marL="0" indent="0" algn="just">
              <a:buNone/>
            </a:pPr>
            <a:endParaRPr lang="es-CO" sz="1800" i="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endParaRPr lang="es-CO" sz="1800" b="1" dirty="0">
              <a:solidFill>
                <a:srgbClr val="000000"/>
              </a:solidFill>
              <a:effectLst/>
              <a:latin typeface="Calibri" panose="020F0502020204030204" pitchFamily="34" charset="0"/>
              <a:ea typeface="Times New Roman" panose="02020603050405020304" pitchFamily="18" charset="0"/>
            </a:endParaRPr>
          </a:p>
          <a:p>
            <a:pPr marL="0" indent="0" algn="just">
              <a:buNone/>
            </a:pPr>
            <a:endParaRPr lang="es-CO" sz="1800" i="1" dirty="0">
              <a:effectLst/>
              <a:latin typeface="Bookman Old Style" panose="02050604050505020204" pitchFamily="18" charset="0"/>
              <a:ea typeface="Times New Roman" panose="02020603050405020304" pitchFamily="18" charset="0"/>
              <a:cs typeface="Times New Roman" panose="02020603050405020304" pitchFamily="18" charset="0"/>
            </a:endParaRPr>
          </a:p>
        </p:txBody>
      </p:sp>
      <p:pic>
        <p:nvPicPr>
          <p:cNvPr id="2" name="Imagen 1">
            <a:extLst>
              <a:ext uri="{FF2B5EF4-FFF2-40B4-BE49-F238E27FC236}">
                <a16:creationId xmlns:a16="http://schemas.microsoft.com/office/drawing/2014/main" id="{DCD56AEB-3C3F-4D32-ABDD-441FA24605AD}"/>
              </a:ext>
            </a:extLst>
          </p:cNvPr>
          <p:cNvPicPr>
            <a:picLocks noChangeAspect="1"/>
          </p:cNvPicPr>
          <p:nvPr/>
        </p:nvPicPr>
        <p:blipFill>
          <a:blip r:embed="rId3"/>
          <a:stretch>
            <a:fillRect/>
          </a:stretch>
        </p:blipFill>
        <p:spPr>
          <a:xfrm>
            <a:off x="6579219" y="1237786"/>
            <a:ext cx="2279953" cy="3526572"/>
          </a:xfrm>
          <a:prstGeom prst="rect">
            <a:avLst/>
          </a:prstGeom>
        </p:spPr>
      </p:pic>
    </p:spTree>
    <p:extLst>
      <p:ext uri="{BB962C8B-B14F-4D97-AF65-F5344CB8AC3E}">
        <p14:creationId xmlns:p14="http://schemas.microsoft.com/office/powerpoint/2010/main" val="428812419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3278459" y="831812"/>
            <a:ext cx="5709424" cy="4051376"/>
          </a:xfrm>
        </p:spPr>
        <p:txBody>
          <a:bodyPr>
            <a:normAutofit/>
          </a:bodyPr>
          <a:lstStyle/>
          <a:p>
            <a:pPr algn="ctr"/>
            <a:br>
              <a:rPr lang="es-CO" sz="2200" b="1" dirty="0">
                <a:solidFill>
                  <a:srgbClr val="00947A"/>
                </a:solidFill>
              </a:rPr>
            </a:br>
            <a:br>
              <a:rPr lang="es-CO" sz="2200" b="1" dirty="0">
                <a:solidFill>
                  <a:srgbClr val="00947A"/>
                </a:solidFill>
              </a:rPr>
            </a:br>
            <a:r>
              <a:rPr lang="es-CO" sz="2200" b="1" dirty="0">
                <a:solidFill>
                  <a:srgbClr val="00947A"/>
                </a:solidFill>
              </a:rPr>
              <a:t>TCON094</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TIPOS ASIENTOS DE INTEROPERABILIDAD</a:t>
            </a:r>
            <a:br>
              <a:rPr lang="es-CO" sz="2200" b="1" dirty="0">
                <a:solidFill>
                  <a:srgbClr val="00947A"/>
                </a:solidFill>
              </a:rPr>
            </a:br>
            <a:br>
              <a:rPr lang="es-CO" sz="2200" b="1" dirty="0">
                <a:solidFill>
                  <a:srgbClr val="00947A"/>
                </a:solidFill>
              </a:rPr>
            </a:br>
            <a:r>
              <a:rPr lang="es-CO" sz="2200" b="1" dirty="0">
                <a:solidFill>
                  <a:srgbClr val="00947A"/>
                </a:solidFill>
              </a:rPr>
              <a:t>TCON095</a:t>
            </a:r>
            <a:br>
              <a:rPr lang="es-CO" sz="2200" b="1" dirty="0">
                <a:solidFill>
                  <a:srgbClr val="00947A"/>
                </a:solidFill>
              </a:rPr>
            </a:br>
            <a:r>
              <a:rPr lang="es-CO" sz="2200" b="1" dirty="0">
                <a:solidFill>
                  <a:srgbClr val="00947A"/>
                </a:solidFill>
              </a:rPr>
              <a:t>REGISTRO 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pic>
        <p:nvPicPr>
          <p:cNvPr id="5" name="Imagen 4" descr="Imagen que contiene foto, sostener, grupo, tabla&#10;&#10;Descripción generada automáticamente">
            <a:extLst>
              <a:ext uri="{FF2B5EF4-FFF2-40B4-BE49-F238E27FC236}">
                <a16:creationId xmlns:a16="http://schemas.microsoft.com/office/drawing/2014/main" id="{DBDDAAEB-F1EC-4C3B-804D-021DF93A6E65}"/>
              </a:ext>
            </a:extLst>
          </p:cNvPr>
          <p:cNvPicPr>
            <a:picLocks noChangeAspect="1"/>
          </p:cNvPicPr>
          <p:nvPr/>
        </p:nvPicPr>
        <p:blipFill rotWithShape="1">
          <a:blip r:embed="rId4">
            <a:extLst>
              <a:ext uri="{28A0092B-C50C-407E-A947-70E740481C1C}">
                <a14:useLocalDpi xmlns:a14="http://schemas.microsoft.com/office/drawing/2010/main" val="0"/>
              </a:ext>
            </a:extLst>
          </a:blip>
          <a:srcRect b="10802"/>
          <a:stretch/>
        </p:blipFill>
        <p:spPr>
          <a:xfrm>
            <a:off x="304658" y="1326995"/>
            <a:ext cx="3152219" cy="3245005"/>
          </a:xfrm>
          <a:prstGeom prst="rect">
            <a:avLst/>
          </a:prstGeom>
        </p:spPr>
      </p:pic>
      <p:sp>
        <p:nvSpPr>
          <p:cNvPr id="9" name="Título 1">
            <a:extLst>
              <a:ext uri="{FF2B5EF4-FFF2-40B4-BE49-F238E27FC236}">
                <a16:creationId xmlns:a16="http://schemas.microsoft.com/office/drawing/2014/main" id="{1B8D4AA1-72D9-47A6-861D-C78E44F68FE0}"/>
              </a:ext>
            </a:extLst>
          </p:cNvPr>
          <p:cNvSpPr txBox="1">
            <a:spLocks/>
          </p:cNvSpPr>
          <p:nvPr/>
        </p:nvSpPr>
        <p:spPr bwMode="auto">
          <a:xfrm>
            <a:off x="814039" y="372177"/>
            <a:ext cx="8173844" cy="99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a:bodyPr>
          <a:lstStyle>
            <a:lvl1pPr algn="l" defTabSz="685800" rtl="0" eaLnBrk="1" fontAlgn="base" hangingPunct="1">
              <a:lnSpc>
                <a:spcPct val="90000"/>
              </a:lnSpc>
              <a:spcBef>
                <a:spcPct val="0"/>
              </a:spcBef>
              <a:spcAft>
                <a:spcPct val="0"/>
              </a:spcAft>
              <a:defRPr sz="3300" kern="1200" baseline="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ctr"/>
            <a:r>
              <a:rPr lang="es-CO" sz="2200" b="1" dirty="0">
                <a:solidFill>
                  <a:srgbClr val="00947A"/>
                </a:solidFill>
              </a:rPr>
              <a:t>TABLAS DE EVENTOS CONTABLES PARA INTEROPERABILIDAD: </a:t>
            </a:r>
            <a:br>
              <a:rPr lang="es-CO" sz="2200" b="1" dirty="0">
                <a:solidFill>
                  <a:srgbClr val="00947A"/>
                </a:solidFill>
              </a:rPr>
            </a:br>
            <a:br>
              <a:rPr lang="es-CO" sz="2200" b="1" dirty="0">
                <a:solidFill>
                  <a:srgbClr val="00947A"/>
                </a:solidFill>
              </a:rPr>
            </a:br>
            <a:endParaRPr lang="es-CO" altLang="es-CO" sz="2200" b="1" dirty="0">
              <a:solidFill>
                <a:srgbClr val="00947A"/>
              </a:solidFill>
            </a:endParaRPr>
          </a:p>
        </p:txBody>
      </p:sp>
    </p:spTree>
    <p:extLst>
      <p:ext uri="{BB962C8B-B14F-4D97-AF65-F5344CB8AC3E}">
        <p14:creationId xmlns:p14="http://schemas.microsoft.com/office/powerpoint/2010/main" val="171142646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1122624"/>
            <a:ext cx="2977375" cy="1118962"/>
          </a:xfrm>
        </p:spPr>
        <p:txBody>
          <a:bodyPr>
            <a:normAutofit fontScale="90000"/>
          </a:bodyPr>
          <a:lstStyle/>
          <a:p>
            <a:pPr algn="ctr"/>
            <a:r>
              <a:rPr lang="es-CO" sz="2200" b="1" dirty="0">
                <a:solidFill>
                  <a:srgbClr val="00947A"/>
                </a:solidFill>
              </a:rPr>
              <a:t>TCON094</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TIPOS ASIENTOS DE INTEROPERABILIDAD</a:t>
            </a:r>
            <a:br>
              <a:rPr lang="es-CO" sz="2200" b="1" dirty="0">
                <a:solidFill>
                  <a:srgbClr val="00947A"/>
                </a:solidFill>
              </a:rPr>
            </a:br>
            <a:endParaRPr lang="es-CO" altLang="es-CO" sz="2200" b="1" dirty="0">
              <a:solidFill>
                <a:srgbClr val="00947A"/>
              </a:solidFill>
            </a:endParaRPr>
          </a:p>
        </p:txBody>
      </p:sp>
      <p:sp>
        <p:nvSpPr>
          <p:cNvPr id="8" name="Subtítulo 2">
            <a:extLst>
              <a:ext uri="{FF2B5EF4-FFF2-40B4-BE49-F238E27FC236}">
                <a16:creationId xmlns:a16="http://schemas.microsoft.com/office/drawing/2014/main" id="{6D204C51-1A41-4B76-9851-2A1776078F48}"/>
              </a:ext>
            </a:extLst>
          </p:cNvPr>
          <p:cNvSpPr txBox="1">
            <a:spLocks/>
          </p:cNvSpPr>
          <p:nvPr/>
        </p:nvSpPr>
        <p:spPr bwMode="auto">
          <a:xfrm>
            <a:off x="2977375" y="735980"/>
            <a:ext cx="5631366" cy="157063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es-CO" sz="1800" i="0" dirty="0">
                <a:effectLst/>
                <a:latin typeface="Calibri" panose="020F0502020204030204" pitchFamily="34" charset="0"/>
                <a:ea typeface="Times New Roman" panose="02020603050405020304" pitchFamily="18" charset="0"/>
                <a:cs typeface="Times New Roman" panose="02020603050405020304" pitchFamily="18" charset="0"/>
              </a:rPr>
              <a:t>TCON094 permite establecer la tipología de asientos de interoperabilidad entre los aplicativos externos de las Entidades Contables Públicas de administración de bienes y el SIIF Nación.</a:t>
            </a:r>
            <a:endParaRPr lang="es-CO" sz="1800" i="1"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buNone/>
            </a:pPr>
            <a:endParaRPr lang="es-CO" sz="1800" dirty="0">
              <a:latin typeface="Calibri" panose="020F0502020204030204" pitchFamily="34" charset="0"/>
            </a:endParaRPr>
          </a:p>
          <a:p>
            <a:pPr marL="0" indent="0" algn="just">
              <a:buNone/>
            </a:pPr>
            <a:endParaRPr lang="es-CO" sz="1800" dirty="0">
              <a:latin typeface="Calibri" panose="020F0502020204030204" pitchFamily="34" charset="0"/>
            </a:endParaRPr>
          </a:p>
          <a:p>
            <a:pPr marL="0" indent="0" algn="just">
              <a:buNone/>
            </a:pPr>
            <a:endParaRPr lang="es-CO" sz="1800" b="1" dirty="0">
              <a:solidFill>
                <a:srgbClr val="000000"/>
              </a:solidFill>
              <a:effectLst/>
              <a:latin typeface="Calibri" panose="020F0502020204030204" pitchFamily="34" charset="0"/>
              <a:ea typeface="Times New Roman" panose="02020603050405020304" pitchFamily="18" charset="0"/>
            </a:endParaRPr>
          </a:p>
          <a:p>
            <a:pPr marL="0" indent="0" algn="just">
              <a:buNone/>
            </a:pPr>
            <a:endParaRPr lang="es-CO" sz="1800" i="1" dirty="0">
              <a:effectLst/>
              <a:latin typeface="Bookman Old Style" panose="02050604050505020204" pitchFamily="18" charset="0"/>
              <a:ea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03F53053-F163-493D-BCCF-C7A60A7E8B67}"/>
              </a:ext>
            </a:extLst>
          </p:cNvPr>
          <p:cNvPicPr>
            <a:picLocks noChangeAspect="1"/>
          </p:cNvPicPr>
          <p:nvPr/>
        </p:nvPicPr>
        <p:blipFill>
          <a:blip r:embed="rId4"/>
          <a:stretch>
            <a:fillRect/>
          </a:stretch>
        </p:blipFill>
        <p:spPr>
          <a:xfrm>
            <a:off x="252597" y="2545765"/>
            <a:ext cx="2925382" cy="1809390"/>
          </a:xfrm>
          <a:prstGeom prst="rect">
            <a:avLst/>
          </a:prstGeom>
        </p:spPr>
      </p:pic>
      <p:pic>
        <p:nvPicPr>
          <p:cNvPr id="10" name="Imagen 9">
            <a:extLst>
              <a:ext uri="{FF2B5EF4-FFF2-40B4-BE49-F238E27FC236}">
                <a16:creationId xmlns:a16="http://schemas.microsoft.com/office/drawing/2014/main" id="{513AEE7D-424C-4B5B-8FA5-E2526DA64112}"/>
              </a:ext>
            </a:extLst>
          </p:cNvPr>
          <p:cNvPicPr>
            <a:picLocks noChangeAspect="1"/>
          </p:cNvPicPr>
          <p:nvPr/>
        </p:nvPicPr>
        <p:blipFill>
          <a:blip r:embed="rId5"/>
          <a:stretch>
            <a:fillRect/>
          </a:stretch>
        </p:blipFill>
        <p:spPr>
          <a:xfrm>
            <a:off x="3328784" y="1499559"/>
            <a:ext cx="5279957" cy="2979436"/>
          </a:xfrm>
          <a:prstGeom prst="rect">
            <a:avLst/>
          </a:prstGeom>
        </p:spPr>
      </p:pic>
      <p:pic>
        <p:nvPicPr>
          <p:cNvPr id="11" name="Imagen 10">
            <a:extLst>
              <a:ext uri="{FF2B5EF4-FFF2-40B4-BE49-F238E27FC236}">
                <a16:creationId xmlns:a16="http://schemas.microsoft.com/office/drawing/2014/main" id="{B41B723F-B48C-443E-B632-413D1FFDD55D}"/>
              </a:ext>
            </a:extLst>
          </p:cNvPr>
          <p:cNvPicPr>
            <a:picLocks noChangeAspect="1"/>
          </p:cNvPicPr>
          <p:nvPr/>
        </p:nvPicPr>
        <p:blipFill>
          <a:blip r:embed="rId6"/>
          <a:stretch>
            <a:fillRect/>
          </a:stretch>
        </p:blipFill>
        <p:spPr>
          <a:xfrm>
            <a:off x="1131849" y="4696947"/>
            <a:ext cx="5943600" cy="400050"/>
          </a:xfrm>
          <a:prstGeom prst="rect">
            <a:avLst/>
          </a:prstGeom>
        </p:spPr>
      </p:pic>
    </p:spTree>
    <p:extLst>
      <p:ext uri="{BB962C8B-B14F-4D97-AF65-F5344CB8AC3E}">
        <p14:creationId xmlns:p14="http://schemas.microsoft.com/office/powerpoint/2010/main" val="5637408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636583" y="217467"/>
            <a:ext cx="8075032" cy="1118962"/>
          </a:xfrm>
        </p:spPr>
        <p:txBody>
          <a:bodyPr>
            <a:normAutofit fontScale="90000"/>
          </a:bodyPr>
          <a:lstStyle/>
          <a:p>
            <a:pPr algn="ctr"/>
            <a:r>
              <a:rPr lang="es-CO" sz="2200" b="1" dirty="0">
                <a:solidFill>
                  <a:srgbClr val="00947A"/>
                </a:solidFill>
              </a:rPr>
              <a:t>TCON094</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TIPOS ASIENTOS DE INTEROPERABILIDAD</a:t>
            </a:r>
            <a:br>
              <a:rPr lang="es-CO" sz="2200" b="1" dirty="0">
                <a:solidFill>
                  <a:srgbClr val="00947A"/>
                </a:solidFill>
              </a:rPr>
            </a:br>
            <a:br>
              <a:rPr lang="es-CO" sz="2200" b="1" dirty="0">
                <a:solidFill>
                  <a:srgbClr val="00947A"/>
                </a:solidFill>
              </a:rPr>
            </a:br>
            <a:r>
              <a:rPr lang="es-CO" sz="2200" b="1" dirty="0">
                <a:solidFill>
                  <a:srgbClr val="00947A"/>
                </a:solidFill>
              </a:rPr>
              <a:t>                                         TIPOLOGÍA PRESENTADA POR MHCP</a:t>
            </a:r>
            <a:endParaRPr lang="es-CO" altLang="es-CO" sz="2200" b="1" dirty="0">
              <a:solidFill>
                <a:srgbClr val="00947A"/>
              </a:solidFill>
            </a:endParaRPr>
          </a:p>
        </p:txBody>
      </p:sp>
      <p:pic>
        <p:nvPicPr>
          <p:cNvPr id="2" name="Imagen 1">
            <a:extLst>
              <a:ext uri="{FF2B5EF4-FFF2-40B4-BE49-F238E27FC236}">
                <a16:creationId xmlns:a16="http://schemas.microsoft.com/office/drawing/2014/main" id="{2BF61C83-F758-4334-A935-9F6025030521}"/>
              </a:ext>
            </a:extLst>
          </p:cNvPr>
          <p:cNvPicPr>
            <a:picLocks noChangeAspect="1"/>
          </p:cNvPicPr>
          <p:nvPr/>
        </p:nvPicPr>
        <p:blipFill>
          <a:blip r:embed="rId4"/>
          <a:stretch>
            <a:fillRect/>
          </a:stretch>
        </p:blipFill>
        <p:spPr>
          <a:xfrm>
            <a:off x="562417" y="1463482"/>
            <a:ext cx="2486025" cy="1838325"/>
          </a:xfrm>
          <a:prstGeom prst="rect">
            <a:avLst/>
          </a:prstGeom>
        </p:spPr>
      </p:pic>
      <p:pic>
        <p:nvPicPr>
          <p:cNvPr id="3" name="Imagen 2">
            <a:extLst>
              <a:ext uri="{FF2B5EF4-FFF2-40B4-BE49-F238E27FC236}">
                <a16:creationId xmlns:a16="http://schemas.microsoft.com/office/drawing/2014/main" id="{9753C95F-8A8E-43FC-A758-6A9578BBC780}"/>
              </a:ext>
            </a:extLst>
          </p:cNvPr>
          <p:cNvPicPr>
            <a:picLocks noChangeAspect="1"/>
          </p:cNvPicPr>
          <p:nvPr/>
        </p:nvPicPr>
        <p:blipFill>
          <a:blip r:embed="rId5"/>
          <a:stretch>
            <a:fillRect/>
          </a:stretch>
        </p:blipFill>
        <p:spPr>
          <a:xfrm>
            <a:off x="3136862" y="1639345"/>
            <a:ext cx="5444721" cy="3456762"/>
          </a:xfrm>
          <a:prstGeom prst="rect">
            <a:avLst/>
          </a:prstGeom>
        </p:spPr>
      </p:pic>
    </p:spTree>
    <p:extLst>
      <p:ext uri="{BB962C8B-B14F-4D97-AF65-F5344CB8AC3E}">
        <p14:creationId xmlns:p14="http://schemas.microsoft.com/office/powerpoint/2010/main" val="272672974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checke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636583" y="217467"/>
            <a:ext cx="8075032" cy="1118962"/>
          </a:xfrm>
        </p:spPr>
        <p:txBody>
          <a:bodyPr>
            <a:normAutofit fontScale="90000"/>
          </a:bodyPr>
          <a:lstStyle/>
          <a:p>
            <a:pPr algn="ctr"/>
            <a:r>
              <a:rPr lang="es-CO" sz="2200" b="1" dirty="0">
                <a:solidFill>
                  <a:srgbClr val="00947A"/>
                </a:solidFill>
              </a:rPr>
              <a:t>TCON094</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TIPOS ASIENTOS DE INTEROPERABILIDAD</a:t>
            </a:r>
            <a:br>
              <a:rPr lang="es-CO" sz="2200" b="1" dirty="0">
                <a:solidFill>
                  <a:srgbClr val="00947A"/>
                </a:solidFill>
              </a:rPr>
            </a:br>
            <a:br>
              <a:rPr lang="es-CO" sz="2200" b="1" dirty="0">
                <a:solidFill>
                  <a:srgbClr val="00947A"/>
                </a:solidFill>
              </a:rPr>
            </a:br>
            <a:r>
              <a:rPr lang="es-CO" sz="2200" b="1" dirty="0">
                <a:solidFill>
                  <a:srgbClr val="00947A"/>
                </a:solidFill>
              </a:rPr>
              <a:t>MHCP                                                           CGN</a:t>
            </a:r>
            <a:endParaRPr lang="es-CO" altLang="es-CO" sz="2200" b="1" dirty="0">
              <a:solidFill>
                <a:srgbClr val="00947A"/>
              </a:solidFill>
            </a:endParaRPr>
          </a:p>
        </p:txBody>
      </p:sp>
      <p:pic>
        <p:nvPicPr>
          <p:cNvPr id="2" name="Imagen 1">
            <a:extLst>
              <a:ext uri="{FF2B5EF4-FFF2-40B4-BE49-F238E27FC236}">
                <a16:creationId xmlns:a16="http://schemas.microsoft.com/office/drawing/2014/main" id="{5B92945A-B4DE-4EB3-9784-422F9654637C}"/>
              </a:ext>
            </a:extLst>
          </p:cNvPr>
          <p:cNvPicPr>
            <a:picLocks noChangeAspect="1"/>
          </p:cNvPicPr>
          <p:nvPr/>
        </p:nvPicPr>
        <p:blipFill>
          <a:blip r:embed="rId4"/>
          <a:stretch>
            <a:fillRect/>
          </a:stretch>
        </p:blipFill>
        <p:spPr>
          <a:xfrm>
            <a:off x="300793" y="1323561"/>
            <a:ext cx="3996559" cy="2835844"/>
          </a:xfrm>
          <a:prstGeom prst="rect">
            <a:avLst/>
          </a:prstGeom>
        </p:spPr>
      </p:pic>
      <p:pic>
        <p:nvPicPr>
          <p:cNvPr id="5" name="Imagen 4">
            <a:extLst>
              <a:ext uri="{FF2B5EF4-FFF2-40B4-BE49-F238E27FC236}">
                <a16:creationId xmlns:a16="http://schemas.microsoft.com/office/drawing/2014/main" id="{6491CAA4-B18D-4B3E-B2AF-50393EC05B3F}"/>
              </a:ext>
            </a:extLst>
          </p:cNvPr>
          <p:cNvPicPr>
            <a:picLocks noChangeAspect="1"/>
          </p:cNvPicPr>
          <p:nvPr/>
        </p:nvPicPr>
        <p:blipFill>
          <a:blip r:embed="rId5"/>
          <a:stretch>
            <a:fillRect/>
          </a:stretch>
        </p:blipFill>
        <p:spPr>
          <a:xfrm>
            <a:off x="4512880" y="1323560"/>
            <a:ext cx="4198736" cy="3928663"/>
          </a:xfrm>
          <a:prstGeom prst="rect">
            <a:avLst/>
          </a:prstGeom>
        </p:spPr>
      </p:pic>
    </p:spTree>
    <p:extLst>
      <p:ext uri="{BB962C8B-B14F-4D97-AF65-F5344CB8AC3E}">
        <p14:creationId xmlns:p14="http://schemas.microsoft.com/office/powerpoint/2010/main" val="135452648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401444" y="40075"/>
            <a:ext cx="8954429" cy="1118962"/>
          </a:xfrm>
        </p:spPr>
        <p:txBody>
          <a:bodyPr>
            <a:normAutofit/>
          </a:bodyPr>
          <a:lstStyle/>
          <a:p>
            <a:pPr algn="ctr"/>
            <a:r>
              <a:rPr lang="es-CO" sz="2200" b="1" dirty="0">
                <a:solidFill>
                  <a:srgbClr val="00947A"/>
                </a:solidFill>
              </a:rPr>
              <a:t>TCON094</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TIPOS ASIENTOS DE INTEROPERABILIDAD</a:t>
            </a:r>
            <a:br>
              <a:rPr lang="es-CO" sz="1800" i="1" dirty="0">
                <a:effectLst/>
                <a:latin typeface="Bookman Old Style" panose="02050604050505020204" pitchFamily="18" charset="0"/>
                <a:ea typeface="Times New Roman" panose="02020603050405020304" pitchFamily="18" charset="0"/>
                <a:cs typeface="Times New Roman" panose="02020603050405020304" pitchFamily="18" charset="0"/>
              </a:rPr>
            </a:br>
            <a:endParaRPr lang="es-CO" altLang="es-CO" sz="2200" b="1" dirty="0">
              <a:solidFill>
                <a:srgbClr val="00947A"/>
              </a:solidFill>
            </a:endParaRPr>
          </a:p>
        </p:txBody>
      </p:sp>
      <p:pic>
        <p:nvPicPr>
          <p:cNvPr id="4098" name="Picture 2">
            <a:extLst>
              <a:ext uri="{FF2B5EF4-FFF2-40B4-BE49-F238E27FC236}">
                <a16:creationId xmlns:a16="http://schemas.microsoft.com/office/drawing/2014/main" id="{FBF4F878-1485-41C8-A4EF-417A3D6BD2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994" y="831812"/>
            <a:ext cx="7081025" cy="472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84796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401444" y="40075"/>
            <a:ext cx="8954429" cy="1118962"/>
          </a:xfrm>
        </p:spPr>
        <p:txBody>
          <a:bodyPr>
            <a:normAutofit/>
          </a:bodyPr>
          <a:lstStyle/>
          <a:p>
            <a:pPr algn="ctr"/>
            <a:r>
              <a:rPr lang="es-CO" sz="2200" b="1" dirty="0">
                <a:solidFill>
                  <a:srgbClr val="00947A"/>
                </a:solidFill>
              </a:rPr>
              <a:t>TCON094</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TIPOS ASIENTOS</a:t>
            </a:r>
            <a:br>
              <a:rPr lang="es-CO" sz="1800" i="1" dirty="0">
                <a:effectLst/>
                <a:latin typeface="Bookman Old Style" panose="02050604050505020204" pitchFamily="18" charset="0"/>
                <a:ea typeface="Times New Roman" panose="02020603050405020304" pitchFamily="18" charset="0"/>
                <a:cs typeface="Times New Roman" panose="02020603050405020304" pitchFamily="18" charset="0"/>
              </a:rPr>
            </a:br>
            <a:endParaRPr lang="es-CO" altLang="es-CO" sz="2200" b="1" dirty="0">
              <a:solidFill>
                <a:srgbClr val="00947A"/>
              </a:solidFill>
            </a:endParaRPr>
          </a:p>
        </p:txBody>
      </p:sp>
      <p:pic>
        <p:nvPicPr>
          <p:cNvPr id="8" name="Imagen 7">
            <a:extLst>
              <a:ext uri="{FF2B5EF4-FFF2-40B4-BE49-F238E27FC236}">
                <a16:creationId xmlns:a16="http://schemas.microsoft.com/office/drawing/2014/main" id="{DFF7FA51-7DC2-4F84-B96D-5BA9AF71EDED}"/>
              </a:ext>
            </a:extLst>
          </p:cNvPr>
          <p:cNvPicPr>
            <a:picLocks noChangeAspect="1"/>
          </p:cNvPicPr>
          <p:nvPr/>
        </p:nvPicPr>
        <p:blipFill>
          <a:blip r:embed="rId4"/>
          <a:stretch>
            <a:fillRect/>
          </a:stretch>
        </p:blipFill>
        <p:spPr>
          <a:xfrm>
            <a:off x="498419" y="831812"/>
            <a:ext cx="8265408" cy="4655634"/>
          </a:xfrm>
          <a:prstGeom prst="rect">
            <a:avLst/>
          </a:prstGeom>
        </p:spPr>
      </p:pic>
    </p:spTree>
    <p:extLst>
      <p:ext uri="{BB962C8B-B14F-4D97-AF65-F5344CB8AC3E}">
        <p14:creationId xmlns:p14="http://schemas.microsoft.com/office/powerpoint/2010/main" val="279443280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1122624"/>
            <a:ext cx="2977375" cy="1118962"/>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sp>
        <p:nvSpPr>
          <p:cNvPr id="8" name="Subtítulo 2">
            <a:extLst>
              <a:ext uri="{FF2B5EF4-FFF2-40B4-BE49-F238E27FC236}">
                <a16:creationId xmlns:a16="http://schemas.microsoft.com/office/drawing/2014/main" id="{6D204C51-1A41-4B76-9851-2A1776078F48}"/>
              </a:ext>
            </a:extLst>
          </p:cNvPr>
          <p:cNvSpPr txBox="1">
            <a:spLocks/>
          </p:cNvSpPr>
          <p:nvPr/>
        </p:nvSpPr>
        <p:spPr bwMode="auto">
          <a:xfrm>
            <a:off x="2977375" y="735980"/>
            <a:ext cx="5631366" cy="157063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es-CO" sz="1800" i="0" dirty="0">
                <a:effectLst/>
                <a:latin typeface="Calibri" panose="020F0502020204030204" pitchFamily="34" charset="0"/>
                <a:ea typeface="Times New Roman" panose="02020603050405020304" pitchFamily="18" charset="0"/>
                <a:cs typeface="Times New Roman" panose="02020603050405020304" pitchFamily="18" charset="0"/>
              </a:rPr>
              <a:t>TCON095 </a:t>
            </a:r>
            <a:r>
              <a:rPr lang="es-CO" sz="1800" dirty="0">
                <a:effectLst/>
                <a:latin typeface="Calibri" panose="020F0502020204030204" pitchFamily="34" charset="0"/>
                <a:ea typeface="Times New Roman" panose="02020603050405020304" pitchFamily="18" charset="0"/>
              </a:rPr>
              <a:t>permite asociar la tipología de asientos de interoperabilidad definidos en la TCON094 con los códigos contables</a:t>
            </a:r>
            <a:r>
              <a:rPr lang="es-CO" sz="1800" i="0" dirty="0">
                <a:effectLst/>
                <a:latin typeface="Calibri" panose="020F0502020204030204" pitchFamily="34" charset="0"/>
                <a:ea typeface="Times New Roman" panose="02020603050405020304" pitchFamily="18" charset="0"/>
                <a:cs typeface="Times New Roman" panose="02020603050405020304" pitchFamily="18" charset="0"/>
              </a:rPr>
              <a:t>.</a:t>
            </a:r>
            <a:endParaRPr lang="es-CO" sz="1800" i="1"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buNone/>
            </a:pPr>
            <a:endParaRPr lang="es-CO" sz="1800" dirty="0">
              <a:latin typeface="Calibri" panose="020F0502020204030204" pitchFamily="34" charset="0"/>
            </a:endParaRPr>
          </a:p>
          <a:p>
            <a:pPr marL="0" indent="0" algn="just">
              <a:buNone/>
            </a:pPr>
            <a:endParaRPr lang="es-CO" sz="1800" dirty="0">
              <a:latin typeface="Calibri" panose="020F0502020204030204" pitchFamily="34" charset="0"/>
            </a:endParaRPr>
          </a:p>
          <a:p>
            <a:pPr marL="0" indent="0" algn="just">
              <a:buNone/>
            </a:pPr>
            <a:endParaRPr lang="es-CO" sz="1800" b="1" dirty="0">
              <a:solidFill>
                <a:srgbClr val="000000"/>
              </a:solidFill>
              <a:effectLst/>
              <a:latin typeface="Calibri" panose="020F0502020204030204" pitchFamily="34" charset="0"/>
              <a:ea typeface="Times New Roman" panose="02020603050405020304" pitchFamily="18" charset="0"/>
            </a:endParaRPr>
          </a:p>
          <a:p>
            <a:pPr marL="0" indent="0" algn="just">
              <a:buNone/>
            </a:pPr>
            <a:endParaRPr lang="es-CO" sz="1800" i="1" dirty="0">
              <a:effectLst/>
              <a:latin typeface="Bookman Old Style" panose="02050604050505020204" pitchFamily="18" charset="0"/>
              <a:ea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FFD150E3-D72E-474D-B0C9-A530B4F78D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743" y="4602784"/>
            <a:ext cx="5961062"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a:extLst>
              <a:ext uri="{FF2B5EF4-FFF2-40B4-BE49-F238E27FC236}">
                <a16:creationId xmlns:a16="http://schemas.microsoft.com/office/drawing/2014/main" id="{AEDE3779-4C28-4EDF-962A-E2E4094B45FC}"/>
              </a:ext>
            </a:extLst>
          </p:cNvPr>
          <p:cNvPicPr>
            <a:picLocks noChangeAspect="1"/>
          </p:cNvPicPr>
          <p:nvPr/>
        </p:nvPicPr>
        <p:blipFill>
          <a:blip r:embed="rId5"/>
          <a:stretch>
            <a:fillRect/>
          </a:stretch>
        </p:blipFill>
        <p:spPr>
          <a:xfrm>
            <a:off x="481800" y="2530777"/>
            <a:ext cx="2466975" cy="1847850"/>
          </a:xfrm>
          <a:prstGeom prst="rect">
            <a:avLst/>
          </a:prstGeom>
        </p:spPr>
      </p:pic>
      <p:graphicFrame>
        <p:nvGraphicFramePr>
          <p:cNvPr id="9" name="Tabla 8">
            <a:extLst>
              <a:ext uri="{FF2B5EF4-FFF2-40B4-BE49-F238E27FC236}">
                <a16:creationId xmlns:a16="http://schemas.microsoft.com/office/drawing/2014/main" id="{39B81AD8-DC84-4158-A49C-B98583A46646}"/>
              </a:ext>
            </a:extLst>
          </p:cNvPr>
          <p:cNvGraphicFramePr>
            <a:graphicFrameLocks noGrp="1"/>
          </p:cNvGraphicFramePr>
          <p:nvPr/>
        </p:nvGraphicFramePr>
        <p:xfrm>
          <a:off x="3175000" y="1225588"/>
          <a:ext cx="5311078" cy="3243520"/>
        </p:xfrm>
        <a:graphic>
          <a:graphicData uri="http://schemas.openxmlformats.org/drawingml/2006/table">
            <a:tbl>
              <a:tblPr firstRow="1" firstCol="1" bandRow="1"/>
              <a:tblGrid>
                <a:gridCol w="1757804">
                  <a:extLst>
                    <a:ext uri="{9D8B030D-6E8A-4147-A177-3AD203B41FA5}">
                      <a16:colId xmlns:a16="http://schemas.microsoft.com/office/drawing/2014/main" val="3384311614"/>
                    </a:ext>
                  </a:extLst>
                </a:gridCol>
                <a:gridCol w="3553274">
                  <a:extLst>
                    <a:ext uri="{9D8B030D-6E8A-4147-A177-3AD203B41FA5}">
                      <a16:colId xmlns:a16="http://schemas.microsoft.com/office/drawing/2014/main" val="4042835889"/>
                    </a:ext>
                  </a:extLst>
                </a:gridCol>
              </a:tblGrid>
              <a:tr h="128042">
                <a:tc>
                  <a:txBody>
                    <a:bodyPr/>
                    <a:lstStyle/>
                    <a:p>
                      <a:pPr algn="ctr"/>
                      <a:r>
                        <a:rPr lang="es-CO" sz="1000" b="1" i="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Marcas de la tabla</a:t>
                      </a:r>
                      <a:endParaRPr lang="es-CO" sz="800" i="1">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7769" marR="37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r>
                        <a:rPr lang="es-CO" sz="1000" b="1" i="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Descripción de las marcas</a:t>
                      </a:r>
                      <a:endParaRPr lang="es-CO" sz="800" i="1">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7769" marR="37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786822482"/>
                  </a:ext>
                </a:extLst>
              </a:tr>
              <a:tr h="256085">
                <a:tc>
                  <a:txBody>
                    <a:bodyPr/>
                    <a:lstStyle/>
                    <a:p>
                      <a:pPr algn="l"/>
                      <a:r>
                        <a:rPr lang="es-CO" sz="1000" i="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a:t>
                      </a:r>
                      <a:endParaRPr lang="es-CO" sz="800" i="1">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7769" marR="37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CO" sz="1000" i="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Indica el número consecutivo </a:t>
                      </a:r>
                      <a:r>
                        <a:rPr lang="es-CO" sz="1000" i="0">
                          <a:effectLst/>
                          <a:latin typeface="Calibri" panose="020F0502020204030204" pitchFamily="34" charset="0"/>
                          <a:ea typeface="Times New Roman" panose="02020603050405020304" pitchFamily="18" charset="0"/>
                          <a:cs typeface="Times New Roman" panose="02020603050405020304" pitchFamily="18" charset="0"/>
                        </a:rPr>
                        <a:t>y es generado automáticamente por el sistema.</a:t>
                      </a:r>
                      <a:endParaRPr lang="es-CO" sz="800" i="1">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7769" marR="37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348116"/>
                  </a:ext>
                </a:extLst>
              </a:tr>
              <a:tr h="256085">
                <a:tc>
                  <a:txBody>
                    <a:bodyPr/>
                    <a:lstStyle/>
                    <a:p>
                      <a:pPr algn="l"/>
                      <a:r>
                        <a:rPr lang="es-CO" sz="1000" i="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Ámbito</a:t>
                      </a:r>
                      <a:endParaRPr lang="es-CO" sz="800" i="1">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7769" marR="37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CO" sz="1000" i="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Indica si es de aplicación general o alguna ECP en particular</a:t>
                      </a:r>
                      <a:endParaRPr lang="es-CO" sz="800" i="1">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7769" marR="37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9008170"/>
                  </a:ext>
                </a:extLst>
              </a:tr>
              <a:tr h="384127">
                <a:tc>
                  <a:txBody>
                    <a:bodyPr/>
                    <a:lstStyle/>
                    <a:p>
                      <a:pPr algn="l"/>
                      <a:r>
                        <a:rPr lang="es-CO" sz="1000" i="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Tabla de eventos </a:t>
                      </a:r>
                      <a:endParaRPr lang="es-CO" sz="800" i="1">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7769" marR="37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CO" sz="1000" i="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Indica la tabla de eventos de donde vincula los códigos contables, </a:t>
                      </a:r>
                      <a:r>
                        <a:rPr lang="es-CO" sz="1000" i="0">
                          <a:effectLst/>
                          <a:latin typeface="Calibri" panose="020F0502020204030204" pitchFamily="34" charset="0"/>
                          <a:ea typeface="Times New Roman" panose="02020603050405020304" pitchFamily="18" charset="0"/>
                          <a:cs typeface="Times New Roman" panose="02020603050405020304" pitchFamily="18" charset="0"/>
                        </a:rPr>
                        <a:t>, se debe diligenciar con la “TCON06”.</a:t>
                      </a:r>
                      <a:endParaRPr lang="es-CO" sz="800" i="1">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7769" marR="37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165788"/>
                  </a:ext>
                </a:extLst>
              </a:tr>
              <a:tr h="768254">
                <a:tc>
                  <a:txBody>
                    <a:bodyPr/>
                    <a:lstStyle/>
                    <a:p>
                      <a:pPr algn="l"/>
                      <a:r>
                        <a:rPr lang="es-CO" sz="1000" i="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Código Contable</a:t>
                      </a:r>
                      <a:endParaRPr lang="es-CO" sz="800" i="1">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7769" marR="37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CO" sz="1000" i="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Estructura compuesta por máximo cinco niveles de clasificación con nueve dígitos que conforman un código </a:t>
                      </a:r>
                      <a:r>
                        <a:rPr lang="es-CO" sz="1000" i="0">
                          <a:effectLst/>
                          <a:latin typeface="Calibri" panose="020F0502020204030204" pitchFamily="34" charset="0"/>
                          <a:ea typeface="Times New Roman" panose="02020603050405020304" pitchFamily="18" charset="0"/>
                          <a:cs typeface="Times New Roman" panose="02020603050405020304" pitchFamily="18" charset="0"/>
                        </a:rPr>
                        <a:t>contable y corresponde a los definidos en la tabla de eventos contables TCON06 con valor “SI” en la marca Vigente, que se van a asociar al asiento de interoperabilidad.</a:t>
                      </a:r>
                      <a:endParaRPr lang="es-CO" sz="800" i="1">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7769" marR="37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0768877"/>
                  </a:ext>
                </a:extLst>
              </a:tr>
              <a:tr h="128042">
                <a:tc>
                  <a:txBody>
                    <a:bodyPr/>
                    <a:lstStyle/>
                    <a:p>
                      <a:pPr algn="l"/>
                      <a:r>
                        <a:rPr lang="es-CO" sz="1000" i="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Descripción</a:t>
                      </a:r>
                      <a:endParaRPr lang="es-CO" sz="800" i="1">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7769" marR="37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CO" sz="1000" i="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Indica el nombre del código contable.</a:t>
                      </a:r>
                      <a:endParaRPr lang="es-CO" sz="800" i="1">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7769" marR="37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5838231"/>
                  </a:ext>
                </a:extLst>
              </a:tr>
              <a:tr h="384127">
                <a:tc>
                  <a:txBody>
                    <a:bodyPr/>
                    <a:lstStyle/>
                    <a:p>
                      <a:pPr algn="l"/>
                      <a:r>
                        <a:rPr lang="es-CO" sz="1000" i="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 asiento interoperabilidad</a:t>
                      </a:r>
                      <a:endParaRPr lang="es-CO" sz="800" i="1">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7769" marR="37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CO" sz="1000" i="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Corresponde al código de asiento de interoperabilidad, definido previamente en TCON094.</a:t>
                      </a:r>
                      <a:endParaRPr lang="es-CO" sz="800" i="1">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7769" marR="37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1628124"/>
                  </a:ext>
                </a:extLst>
              </a:tr>
              <a:tr h="384127">
                <a:tc>
                  <a:txBody>
                    <a:bodyPr/>
                    <a:lstStyle/>
                    <a:p>
                      <a:pPr algn="l"/>
                      <a:r>
                        <a:rPr lang="es-CO" sz="1000" i="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Descripción</a:t>
                      </a:r>
                      <a:endParaRPr lang="es-CO" sz="800" i="1">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7769" marR="37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CO" sz="1000" i="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Corresponde al nombre del asiento de interoperabilidad que previamente se definió en la tabla de eventos contables TCON094.</a:t>
                      </a:r>
                      <a:endParaRPr lang="es-CO" sz="800" i="1">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7769" marR="37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0022149"/>
                  </a:ext>
                </a:extLst>
              </a:tr>
              <a:tr h="384127">
                <a:tc>
                  <a:txBody>
                    <a:bodyPr/>
                    <a:lstStyle/>
                    <a:p>
                      <a:pPr algn="l"/>
                      <a:r>
                        <a:rPr lang="es-CO" sz="1000" i="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Vigente</a:t>
                      </a:r>
                      <a:endParaRPr lang="es-CO" sz="800" i="1">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7769" marR="37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CO" sz="10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Identifica si la relación del </a:t>
                      </a:r>
                      <a:r>
                        <a:rPr lang="es-CO" sz="1000" i="0" dirty="0">
                          <a:effectLst/>
                          <a:latin typeface="Calibri" panose="020F0502020204030204" pitchFamily="34" charset="0"/>
                          <a:ea typeface="Times New Roman" panose="02020603050405020304" pitchFamily="18" charset="0"/>
                          <a:cs typeface="Times New Roman" panose="02020603050405020304" pitchFamily="18" charset="0"/>
                        </a:rPr>
                        <a:t>código contable con el asiento de interoperabilidad está disponible para su utilización y contiene los valores (SI) </a:t>
                      </a:r>
                      <a:r>
                        <a:rPr lang="es-CO" sz="1000" i="0" dirty="0" err="1">
                          <a:effectLst/>
                          <a:latin typeface="Calibri" panose="020F0502020204030204" pitchFamily="34" charset="0"/>
                          <a:ea typeface="Times New Roman" panose="02020603050405020304" pitchFamily="18" charset="0"/>
                          <a:cs typeface="Times New Roman" panose="02020603050405020304" pitchFamily="18" charset="0"/>
                        </a:rPr>
                        <a:t>ó</a:t>
                      </a:r>
                      <a:r>
                        <a:rPr lang="es-CO" sz="1000" i="0" dirty="0">
                          <a:effectLst/>
                          <a:latin typeface="Calibri" panose="020F0502020204030204" pitchFamily="34" charset="0"/>
                          <a:ea typeface="Times New Roman" panose="02020603050405020304" pitchFamily="18" charset="0"/>
                          <a:cs typeface="Times New Roman" panose="02020603050405020304" pitchFamily="18" charset="0"/>
                        </a:rPr>
                        <a:t> (NO)</a:t>
                      </a:r>
                      <a:r>
                        <a:rPr lang="es-CO" sz="10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O" sz="800" i="1"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7769" marR="377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648159"/>
                  </a:ext>
                </a:extLst>
              </a:tr>
            </a:tbl>
          </a:graphicData>
        </a:graphic>
      </p:graphicFrame>
    </p:spTree>
    <p:extLst>
      <p:ext uri="{BB962C8B-B14F-4D97-AF65-F5344CB8AC3E}">
        <p14:creationId xmlns:p14="http://schemas.microsoft.com/office/powerpoint/2010/main" val="119811416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2" name="Tabla 1">
            <a:extLst>
              <a:ext uri="{FF2B5EF4-FFF2-40B4-BE49-F238E27FC236}">
                <a16:creationId xmlns:a16="http://schemas.microsoft.com/office/drawing/2014/main" id="{5F7B8BF4-811A-49CB-82E2-7F7DF4C80496}"/>
              </a:ext>
            </a:extLst>
          </p:cNvPr>
          <p:cNvGraphicFramePr>
            <a:graphicFrameLocks noGrp="1"/>
          </p:cNvGraphicFramePr>
          <p:nvPr/>
        </p:nvGraphicFramePr>
        <p:xfrm>
          <a:off x="653666" y="1185525"/>
          <a:ext cx="7718425" cy="1671975"/>
        </p:xfrm>
        <a:graphic>
          <a:graphicData uri="http://schemas.openxmlformats.org/drawingml/2006/table">
            <a:tbl>
              <a:tblPr/>
              <a:tblGrid>
                <a:gridCol w="431138">
                  <a:extLst>
                    <a:ext uri="{9D8B030D-6E8A-4147-A177-3AD203B41FA5}">
                      <a16:colId xmlns:a16="http://schemas.microsoft.com/office/drawing/2014/main" val="207818244"/>
                    </a:ext>
                  </a:extLst>
                </a:gridCol>
                <a:gridCol w="1745584">
                  <a:extLst>
                    <a:ext uri="{9D8B030D-6E8A-4147-A177-3AD203B41FA5}">
                      <a16:colId xmlns:a16="http://schemas.microsoft.com/office/drawing/2014/main" val="3568206153"/>
                    </a:ext>
                  </a:extLst>
                </a:gridCol>
                <a:gridCol w="5541703">
                  <a:extLst>
                    <a:ext uri="{9D8B030D-6E8A-4147-A177-3AD203B41FA5}">
                      <a16:colId xmlns:a16="http://schemas.microsoft.com/office/drawing/2014/main" val="3466623068"/>
                    </a:ext>
                  </a:extLst>
                </a:gridCol>
              </a:tblGrid>
              <a:tr h="173507">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911211520"/>
                  </a:ext>
                </a:extLst>
              </a:tr>
              <a:tr h="1498468">
                <a:tc>
                  <a:txBody>
                    <a:bodyPr/>
                    <a:lstStyle/>
                    <a:p>
                      <a:pPr algn="l" fontAlgn="ctr"/>
                      <a:r>
                        <a:rPr lang="es-CO" sz="1000" b="0" i="0" u="none" strike="noStrike">
                          <a:solidFill>
                            <a:srgbClr val="000000"/>
                          </a:solidFill>
                          <a:effectLst/>
                          <a:latin typeface="Calibri" panose="020F0502020204030204" pitchFamily="34" charset="0"/>
                        </a:rPr>
                        <a:t>T01</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Calibri" panose="020F0502020204030204" pitchFamily="34" charset="0"/>
                        </a:rPr>
                        <a:t>PPYE Reconocimiento Bienes muebles en bodega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En esta tipología se reconocen todos los bienes muebles nuevos, adquiridos a cualquier título, los cuales se espera serán usados por la entidad durante más de 12 meses para la producción o suministro de bienes, para la prestación de servicios o para propósitos administrativos, hasta su disposición para el servicio. Estos registros incluyen los costos directamente atribuibles a la ubicación del activo en el lugar y en las condiciones necesarias para que pueda operar de la forma prevista por la administración de la entidad.</a:t>
                      </a:r>
                      <a:br>
                        <a:rPr lang="es-ES" sz="1000" b="0" i="0" u="none" strike="noStrike" dirty="0">
                          <a:solidFill>
                            <a:srgbClr val="000000"/>
                          </a:solidFill>
                          <a:effectLst/>
                          <a:latin typeface="Calibri" panose="020F0502020204030204" pitchFamily="34" charset="0"/>
                        </a:rPr>
                      </a:br>
                      <a:r>
                        <a:rPr lang="es-ES" sz="1000" b="0" i="0" u="none" strike="noStrike" dirty="0">
                          <a:solidFill>
                            <a:srgbClr val="000000"/>
                          </a:solidFill>
                          <a:effectLst/>
                          <a:latin typeface="Calibri" panose="020F0502020204030204" pitchFamily="34" charset="0"/>
                        </a:rPr>
                        <a:t>Los bienes clasificados en esta tipología, pueden ser objeto de depreciación, cuando estén listos para su uso, o para aquellos que no requieran acondicionamiento alguno, son objeto de cálculo de depreciación desde su ingreso a la contabilidad.</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7769131"/>
                  </a:ext>
                </a:extLst>
              </a:tr>
            </a:tbl>
          </a:graphicData>
        </a:graphic>
      </p:graphicFrame>
      <p:graphicFrame>
        <p:nvGraphicFramePr>
          <p:cNvPr id="6" name="Tabla 5">
            <a:extLst>
              <a:ext uri="{FF2B5EF4-FFF2-40B4-BE49-F238E27FC236}">
                <a16:creationId xmlns:a16="http://schemas.microsoft.com/office/drawing/2014/main" id="{89613314-6206-4056-890E-B4445A9A50B9}"/>
              </a:ext>
            </a:extLst>
          </p:cNvPr>
          <p:cNvGraphicFramePr>
            <a:graphicFrameLocks noGrp="1"/>
          </p:cNvGraphicFramePr>
          <p:nvPr/>
        </p:nvGraphicFramePr>
        <p:xfrm>
          <a:off x="2372928" y="2994432"/>
          <a:ext cx="4279900" cy="2286000"/>
        </p:xfrm>
        <a:graphic>
          <a:graphicData uri="http://schemas.openxmlformats.org/drawingml/2006/table">
            <a:tbl>
              <a:tblPr/>
              <a:tblGrid>
                <a:gridCol w="2286000">
                  <a:extLst>
                    <a:ext uri="{9D8B030D-6E8A-4147-A177-3AD203B41FA5}">
                      <a16:colId xmlns:a16="http://schemas.microsoft.com/office/drawing/2014/main" val="3849943839"/>
                    </a:ext>
                  </a:extLst>
                </a:gridCol>
                <a:gridCol w="1993900">
                  <a:extLst>
                    <a:ext uri="{9D8B030D-6E8A-4147-A177-3AD203B41FA5}">
                      <a16:colId xmlns:a16="http://schemas.microsoft.com/office/drawing/2014/main" val="2134179961"/>
                    </a:ext>
                  </a:extLst>
                </a:gridCol>
              </a:tblGrid>
              <a:tr h="190500">
                <a:tc>
                  <a:txBody>
                    <a:bodyPr/>
                    <a:lstStyle/>
                    <a:p>
                      <a:pPr algn="ctr" fontAlgn="b"/>
                      <a:r>
                        <a:rPr lang="es-CO" sz="1100" b="1" i="0" u="none" strike="noStrike">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ES" sz="1100" b="1" i="0" u="none" strike="noStrike">
                          <a:solidFill>
                            <a:srgbClr val="000000"/>
                          </a:solidFill>
                          <a:effectLst/>
                          <a:latin typeface="Calibri" panose="020F0502020204030204" pitchFamily="34" charset="0"/>
                        </a:rPr>
                        <a:t>CUENTAS y/o AUXILIAR DIRECTO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982099933"/>
                  </a:ext>
                </a:extLst>
              </a:tr>
              <a:tr h="190500">
                <a:tc>
                  <a:txBody>
                    <a:bodyPr/>
                    <a:lstStyle/>
                    <a:p>
                      <a:pPr algn="l" fontAlgn="b"/>
                      <a:r>
                        <a:rPr lang="es-CO" sz="1100" b="0" i="0" u="none" strike="noStrike">
                          <a:solidFill>
                            <a:srgbClr val="000000"/>
                          </a:solidFill>
                          <a:effectLst/>
                          <a:latin typeface="Calibri" panose="020F0502020204030204" pitchFamily="34" charset="0"/>
                        </a:rPr>
                        <a:t>Bienes muebles en bodega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753584"/>
                  </a:ext>
                </a:extLst>
              </a:tr>
              <a:tr h="190500">
                <a:tc>
                  <a:txBody>
                    <a:bodyPr/>
                    <a:lstStyle/>
                    <a:p>
                      <a:pPr algn="l" fontAlgn="b"/>
                      <a:r>
                        <a:rPr lang="es-CO" sz="1100" b="0" i="0" u="none" strike="noStrike">
                          <a:solidFill>
                            <a:srgbClr val="000000"/>
                          </a:solidFill>
                          <a:effectLst/>
                          <a:latin typeface="Calibri" panose="020F0502020204030204" pitchFamily="34" charset="0"/>
                        </a:rPr>
                        <a:t>Bienes y servicios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240101001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3507939"/>
                  </a:ext>
                </a:extLst>
              </a:tr>
              <a:tr h="190500">
                <a:tc>
                  <a:txBody>
                    <a:bodyPr/>
                    <a:lstStyle/>
                    <a:p>
                      <a:pPr algn="l" fontAlgn="b"/>
                      <a:r>
                        <a:rPr lang="es-CO" sz="1100" b="0" i="0" u="none" strike="noStrike">
                          <a:solidFill>
                            <a:srgbClr val="000000"/>
                          </a:solidFill>
                          <a:effectLst/>
                          <a:latin typeface="Calibri" panose="020F0502020204030204" pitchFamily="34" charset="0"/>
                        </a:rPr>
                        <a:t>Proyectos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240102001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876315"/>
                  </a:ext>
                </a:extLst>
              </a:tr>
              <a:tr h="190500">
                <a:tc>
                  <a:txBody>
                    <a:bodyPr/>
                    <a:lstStyle/>
                    <a:p>
                      <a:pPr algn="l" fontAlgn="b"/>
                      <a:r>
                        <a:rPr lang="es-CO" sz="1100" b="0" i="0" u="none" strike="noStrike">
                          <a:solidFill>
                            <a:srgbClr val="000000"/>
                          </a:solidFill>
                          <a:effectLst/>
                          <a:latin typeface="Calibri" panose="020F0502020204030204" pitchFamily="34" charset="0"/>
                        </a:rPr>
                        <a:t>Bienes y servicios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240601001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1652840"/>
                  </a:ext>
                </a:extLst>
              </a:tr>
              <a:tr h="190500">
                <a:tc>
                  <a:txBody>
                    <a:bodyPr/>
                    <a:lstStyle/>
                    <a:p>
                      <a:pPr algn="l" fontAlgn="b"/>
                      <a:r>
                        <a:rPr lang="es-CO" sz="1100" b="0" i="0" u="none" strike="noStrike">
                          <a:solidFill>
                            <a:srgbClr val="000000"/>
                          </a:solidFill>
                          <a:effectLst/>
                          <a:latin typeface="Calibri" panose="020F0502020204030204" pitchFamily="34" charset="0"/>
                        </a:rPr>
                        <a:t>Proyectos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240607001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2440691"/>
                  </a:ext>
                </a:extLst>
              </a:tr>
              <a:tr h="190500">
                <a:tc>
                  <a:txBody>
                    <a:bodyPr/>
                    <a:lstStyle/>
                    <a:p>
                      <a:pPr algn="l" fontAlgn="b"/>
                      <a:r>
                        <a:rPr lang="es-CO" sz="1100" b="0" i="0" u="none" strike="noStrike">
                          <a:solidFill>
                            <a:srgbClr val="000000"/>
                          </a:solidFill>
                          <a:effectLst/>
                          <a:latin typeface="Calibri" panose="020F0502020204030204" pitchFamily="34" charset="0"/>
                        </a:rPr>
                        <a:t>Compra de bienes (db)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244505001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6011956"/>
                  </a:ext>
                </a:extLst>
              </a:tr>
              <a:tr h="190500">
                <a:tc>
                  <a:txBody>
                    <a:bodyPr/>
                    <a:lstStyle/>
                    <a:p>
                      <a:pPr algn="l" fontAlgn="b"/>
                      <a:r>
                        <a:rPr lang="es-CO" sz="1100" b="0" i="0" u="none" strike="noStrike">
                          <a:solidFill>
                            <a:srgbClr val="000000"/>
                          </a:solidFill>
                          <a:effectLst/>
                          <a:latin typeface="Calibri" panose="020F0502020204030204" pitchFamily="34" charset="0"/>
                        </a:rPr>
                        <a:t>Bienes recibidos sin contraprestación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442807001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4149517"/>
                  </a:ext>
                </a:extLst>
              </a:tr>
              <a:tr h="190500">
                <a:tc>
                  <a:txBody>
                    <a:bodyPr/>
                    <a:lstStyle/>
                    <a:p>
                      <a:pPr algn="l" fontAlgn="b"/>
                      <a:r>
                        <a:rPr lang="es-CO" sz="1100" b="0" i="0" u="none" strike="noStrike">
                          <a:solidFill>
                            <a:srgbClr val="000000"/>
                          </a:solidFill>
                          <a:effectLst/>
                          <a:latin typeface="Calibri" panose="020F0502020204030204" pitchFamily="34" charset="0"/>
                        </a:rPr>
                        <a:t>Donaciones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442808001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484564"/>
                  </a:ext>
                </a:extLst>
              </a:tr>
              <a:tr h="190500">
                <a:tc>
                  <a:txBody>
                    <a:bodyPr/>
                    <a:lstStyle/>
                    <a:p>
                      <a:pPr algn="l" fontAlgn="b"/>
                      <a:r>
                        <a:rPr lang="es-ES" sz="1100" b="0" i="0" u="none" strike="noStrike">
                          <a:solidFill>
                            <a:srgbClr val="000000"/>
                          </a:solidFill>
                          <a:effectLst/>
                          <a:latin typeface="Calibri" panose="020F0502020204030204" pitchFamily="34" charset="0"/>
                        </a:rPr>
                        <a:t>Bienes declarados a favor de la nación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442809001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4574245"/>
                  </a:ext>
                </a:extLst>
              </a:tr>
              <a:tr h="190500">
                <a:tc>
                  <a:txBody>
                    <a:bodyPr/>
                    <a:lstStyle/>
                    <a:p>
                      <a:pPr algn="l" fontAlgn="b"/>
                      <a:r>
                        <a:rPr lang="es-CO" sz="1100" b="0" i="0" u="none" strike="noStrike">
                          <a:solidFill>
                            <a:srgbClr val="000000"/>
                          </a:solidFill>
                          <a:effectLst/>
                          <a:latin typeface="Calibri" panose="020F0502020204030204" pitchFamily="34" charset="0"/>
                        </a:rPr>
                        <a:t>Bienes o recursos expropiados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442810001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301467"/>
                  </a:ext>
                </a:extLst>
              </a:tr>
              <a:tr h="190500">
                <a:tc>
                  <a:txBody>
                    <a:bodyPr/>
                    <a:lstStyle/>
                    <a:p>
                      <a:pPr algn="l" fontAlgn="b"/>
                      <a:r>
                        <a:rPr lang="es-CO" sz="1100" b="0" i="0" u="none" strike="noStrike">
                          <a:solidFill>
                            <a:srgbClr val="000000"/>
                          </a:solidFill>
                          <a:effectLst/>
                          <a:latin typeface="Calibri" panose="020F0502020204030204" pitchFamily="34" charset="0"/>
                        </a:rPr>
                        <a:t>Otras transferencias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442890001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546793"/>
                  </a:ext>
                </a:extLst>
              </a:tr>
            </a:tbl>
          </a:graphicData>
        </a:graphic>
      </p:graphicFrame>
    </p:spTree>
    <p:extLst>
      <p:ext uri="{BB962C8B-B14F-4D97-AF65-F5344CB8AC3E}">
        <p14:creationId xmlns:p14="http://schemas.microsoft.com/office/powerpoint/2010/main" val="262611209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6" name="Tabla 5">
            <a:extLst>
              <a:ext uri="{FF2B5EF4-FFF2-40B4-BE49-F238E27FC236}">
                <a16:creationId xmlns:a16="http://schemas.microsoft.com/office/drawing/2014/main" id="{6F6494E0-2534-4153-8DF7-8FB03DD67E14}"/>
              </a:ext>
            </a:extLst>
          </p:cNvPr>
          <p:cNvGraphicFramePr>
            <a:graphicFrameLocks noGrp="1"/>
          </p:cNvGraphicFramePr>
          <p:nvPr/>
        </p:nvGraphicFramePr>
        <p:xfrm>
          <a:off x="712787" y="1216840"/>
          <a:ext cx="7718425" cy="1340735"/>
        </p:xfrm>
        <a:graphic>
          <a:graphicData uri="http://schemas.openxmlformats.org/drawingml/2006/table">
            <a:tbl>
              <a:tblPr/>
              <a:tblGrid>
                <a:gridCol w="431138">
                  <a:extLst>
                    <a:ext uri="{9D8B030D-6E8A-4147-A177-3AD203B41FA5}">
                      <a16:colId xmlns:a16="http://schemas.microsoft.com/office/drawing/2014/main" val="308690995"/>
                    </a:ext>
                  </a:extLst>
                </a:gridCol>
                <a:gridCol w="1745584">
                  <a:extLst>
                    <a:ext uri="{9D8B030D-6E8A-4147-A177-3AD203B41FA5}">
                      <a16:colId xmlns:a16="http://schemas.microsoft.com/office/drawing/2014/main" val="2113768524"/>
                    </a:ext>
                  </a:extLst>
                </a:gridCol>
                <a:gridCol w="5541703">
                  <a:extLst>
                    <a:ext uri="{9D8B030D-6E8A-4147-A177-3AD203B41FA5}">
                      <a16:colId xmlns:a16="http://schemas.microsoft.com/office/drawing/2014/main" val="1443388802"/>
                    </a:ext>
                  </a:extLst>
                </a:gridCol>
              </a:tblGrid>
              <a:tr h="173507">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546180971"/>
                  </a:ext>
                </a:extLst>
              </a:tr>
              <a:tr h="1167228">
                <a:tc>
                  <a:txBody>
                    <a:bodyPr/>
                    <a:lstStyle/>
                    <a:p>
                      <a:pPr algn="l" fontAlgn="ctr"/>
                      <a:r>
                        <a:rPr lang="es-CO" sz="1000" b="0" i="0" u="none" strike="noStrike">
                          <a:solidFill>
                            <a:srgbClr val="000000"/>
                          </a:solidFill>
                          <a:effectLst/>
                          <a:latin typeface="Calibri" panose="020F0502020204030204" pitchFamily="34" charset="0"/>
                        </a:rPr>
                        <a:t>T02</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Calibri" panose="020F0502020204030204" pitchFamily="34" charset="0"/>
                        </a:rPr>
                        <a:t>PPYE Bienes muebles en servicio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En esta tipología se reconoce el registro contable de los bienes muebles que pasan de la bodega a ser dispuestos al servicio. Adicionalmente se incluyen los registros asociados a las adicionas, mejoras, erogaciones que se reconocen como un mayor valor del activo.</a:t>
                      </a:r>
                      <a:br>
                        <a:rPr lang="es-ES" sz="1000" b="0" i="0" u="none" strike="noStrike" dirty="0">
                          <a:solidFill>
                            <a:srgbClr val="000000"/>
                          </a:solidFill>
                          <a:effectLst/>
                          <a:latin typeface="Calibri" panose="020F0502020204030204" pitchFamily="34" charset="0"/>
                        </a:rPr>
                      </a:br>
                      <a:r>
                        <a:rPr lang="es-ES" sz="1000" b="0" i="0" u="none" strike="noStrike" dirty="0">
                          <a:solidFill>
                            <a:srgbClr val="000000"/>
                          </a:solidFill>
                          <a:effectLst/>
                          <a:latin typeface="Calibri" panose="020F0502020204030204" pitchFamily="34" charset="0"/>
                        </a:rPr>
                        <a:t>Los ajustes por cambios significativos en el valor residual o la vida útil y demás registros acordes a lo establecido en el MNPEG, relacionados con la medición posterior, se asociarán a la tipología que corresponda, esto es depreciación acumulada, deterioro acumulado o baja en cuentas, según corresponda.</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3660715"/>
                  </a:ext>
                </a:extLst>
              </a:tr>
            </a:tbl>
          </a:graphicData>
        </a:graphic>
      </p:graphicFrame>
      <p:graphicFrame>
        <p:nvGraphicFramePr>
          <p:cNvPr id="2" name="Tabla 1">
            <a:extLst>
              <a:ext uri="{FF2B5EF4-FFF2-40B4-BE49-F238E27FC236}">
                <a16:creationId xmlns:a16="http://schemas.microsoft.com/office/drawing/2014/main" id="{D416AFDA-7138-4C4C-BD51-964C465BFC44}"/>
              </a:ext>
            </a:extLst>
          </p:cNvPr>
          <p:cNvGraphicFramePr>
            <a:graphicFrameLocks noGrp="1"/>
          </p:cNvGraphicFramePr>
          <p:nvPr>
            <p:extLst>
              <p:ext uri="{D42A27DB-BD31-4B8C-83A1-F6EECF244321}">
                <p14:modId xmlns:p14="http://schemas.microsoft.com/office/powerpoint/2010/main" val="4242955262"/>
              </p:ext>
            </p:extLst>
          </p:nvPr>
        </p:nvGraphicFramePr>
        <p:xfrm>
          <a:off x="1892298" y="2623324"/>
          <a:ext cx="5359401" cy="2857500"/>
        </p:xfrm>
        <a:graphic>
          <a:graphicData uri="http://schemas.openxmlformats.org/drawingml/2006/table">
            <a:tbl>
              <a:tblPr/>
              <a:tblGrid>
                <a:gridCol w="3040704">
                  <a:extLst>
                    <a:ext uri="{9D8B030D-6E8A-4147-A177-3AD203B41FA5}">
                      <a16:colId xmlns:a16="http://schemas.microsoft.com/office/drawing/2014/main" val="3209643177"/>
                    </a:ext>
                  </a:extLst>
                </a:gridCol>
                <a:gridCol w="772899">
                  <a:extLst>
                    <a:ext uri="{9D8B030D-6E8A-4147-A177-3AD203B41FA5}">
                      <a16:colId xmlns:a16="http://schemas.microsoft.com/office/drawing/2014/main" val="3458725304"/>
                    </a:ext>
                  </a:extLst>
                </a:gridCol>
                <a:gridCol w="772899">
                  <a:extLst>
                    <a:ext uri="{9D8B030D-6E8A-4147-A177-3AD203B41FA5}">
                      <a16:colId xmlns:a16="http://schemas.microsoft.com/office/drawing/2014/main" val="1688361146"/>
                    </a:ext>
                  </a:extLst>
                </a:gridCol>
                <a:gridCol w="772899">
                  <a:extLst>
                    <a:ext uri="{9D8B030D-6E8A-4147-A177-3AD203B41FA5}">
                      <a16:colId xmlns:a16="http://schemas.microsoft.com/office/drawing/2014/main" val="966241656"/>
                    </a:ext>
                  </a:extLst>
                </a:gridCol>
              </a:tblGrid>
              <a:tr h="190500">
                <a:tc>
                  <a:txBody>
                    <a:bodyPr/>
                    <a:lstStyle/>
                    <a:p>
                      <a:pPr algn="ctr" fontAlgn="b"/>
                      <a:r>
                        <a:rPr lang="es-CO" sz="1100" b="1" i="0" u="none" strike="noStrike">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3">
                  <a:txBody>
                    <a:bodyPr/>
                    <a:lstStyle/>
                    <a:p>
                      <a:pPr algn="ctr" fontAlgn="b"/>
                      <a:r>
                        <a:rPr lang="es-ES" sz="800" b="1" i="0" u="none" strike="noStrike">
                          <a:solidFill>
                            <a:srgbClr val="000000"/>
                          </a:solidFill>
                          <a:effectLst/>
                          <a:latin typeface="Calibri" panose="020F0502020204030204" pitchFamily="34" charset="0"/>
                        </a:rPr>
                        <a:t>CUENTAS y/o SUBCUENTAS y/o AUXILIAR DIRECTO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637571464"/>
                  </a:ext>
                </a:extLst>
              </a:tr>
              <a:tr h="190500">
                <a:tc>
                  <a:txBody>
                    <a:bodyPr/>
                    <a:lstStyle/>
                    <a:p>
                      <a:pPr algn="l" fontAlgn="b"/>
                      <a:r>
                        <a:rPr lang="es-CO" sz="1100" b="0" i="0" u="none" strike="noStrike">
                          <a:solidFill>
                            <a:srgbClr val="000000"/>
                          </a:solidFill>
                          <a:effectLst/>
                          <a:latin typeface="Calibri" panose="020F0502020204030204" pitchFamily="34" charset="0"/>
                        </a:rPr>
                        <a:t>Bienes muebles en bodega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168513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169523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292450"/>
                  </a:ext>
                </a:extLst>
              </a:tr>
              <a:tr h="190500">
                <a:tc>
                  <a:txBody>
                    <a:bodyPr/>
                    <a:lstStyle/>
                    <a:p>
                      <a:pPr algn="l" fontAlgn="b"/>
                      <a:r>
                        <a:rPr lang="es-ES" sz="1100" b="0" i="0" u="none" strike="noStrike">
                          <a:solidFill>
                            <a:srgbClr val="000000"/>
                          </a:solidFill>
                          <a:effectLst/>
                          <a:latin typeface="Calibri" panose="020F0502020204030204" pitchFamily="34" charset="0"/>
                        </a:rPr>
                        <a:t>Propiedades, planta y equipo no explotados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168515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169525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636037"/>
                  </a:ext>
                </a:extLst>
              </a:tr>
              <a:tr h="190500">
                <a:tc>
                  <a:txBody>
                    <a:bodyPr/>
                    <a:lstStyle/>
                    <a:p>
                      <a:pPr algn="l" fontAlgn="b"/>
                      <a:r>
                        <a:rPr lang="es-CO" sz="1100" b="0" i="0" u="none" strike="noStrike">
                          <a:solidFill>
                            <a:srgbClr val="000000"/>
                          </a:solidFill>
                          <a:effectLst/>
                          <a:latin typeface="Calibri" panose="020F0502020204030204" pitchFamily="34" charset="0"/>
                        </a:rPr>
                        <a:t>Maquinaria y equipo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168504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169508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3699648"/>
                  </a:ext>
                </a:extLst>
              </a:tr>
              <a:tr h="190500">
                <a:tc>
                  <a:txBody>
                    <a:bodyPr/>
                    <a:lstStyle/>
                    <a:p>
                      <a:pPr algn="l" fontAlgn="b"/>
                      <a:r>
                        <a:rPr lang="es-CO" sz="1100" b="0" i="0" u="none" strike="noStrike">
                          <a:solidFill>
                            <a:srgbClr val="000000"/>
                          </a:solidFill>
                          <a:effectLst/>
                          <a:latin typeface="Calibri" panose="020F0502020204030204" pitchFamily="34" charset="0"/>
                        </a:rPr>
                        <a:t>Equipo médico y científico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168505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169509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0587901"/>
                  </a:ext>
                </a:extLst>
              </a:tr>
              <a:tr h="190500">
                <a:tc>
                  <a:txBody>
                    <a:bodyPr/>
                    <a:lstStyle/>
                    <a:p>
                      <a:pPr algn="l" fontAlgn="b"/>
                      <a:r>
                        <a:rPr lang="es-ES" sz="1100" b="0" i="0" u="none" strike="noStrike">
                          <a:solidFill>
                            <a:srgbClr val="000000"/>
                          </a:solidFill>
                          <a:effectLst/>
                          <a:latin typeface="Calibri" panose="020F0502020204030204" pitchFamily="34" charset="0"/>
                        </a:rPr>
                        <a:t>Muebles, enseres y equipo de oficina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168506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169510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42916"/>
                  </a:ext>
                </a:extLst>
              </a:tr>
              <a:tr h="190500">
                <a:tc>
                  <a:txBody>
                    <a:bodyPr/>
                    <a:lstStyle/>
                    <a:p>
                      <a:pPr algn="l" fontAlgn="b"/>
                      <a:r>
                        <a:rPr lang="es-ES" sz="1100" b="0" i="0" u="none" strike="noStrike">
                          <a:solidFill>
                            <a:srgbClr val="000000"/>
                          </a:solidFill>
                          <a:effectLst/>
                          <a:latin typeface="Calibri" panose="020F0502020204030204" pitchFamily="34" charset="0"/>
                        </a:rPr>
                        <a:t>Equipos de comunicación y computación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168507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169511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4341940"/>
                  </a:ext>
                </a:extLst>
              </a:tr>
              <a:tr h="190500">
                <a:tc>
                  <a:txBody>
                    <a:bodyPr/>
                    <a:lstStyle/>
                    <a:p>
                      <a:pPr algn="l" fontAlgn="b"/>
                      <a:r>
                        <a:rPr lang="es-ES" sz="1100" b="0" i="0" u="none" strike="noStrike">
                          <a:solidFill>
                            <a:srgbClr val="000000"/>
                          </a:solidFill>
                          <a:effectLst/>
                          <a:latin typeface="Calibri" panose="020F0502020204030204" pitchFamily="34" charset="0"/>
                        </a:rPr>
                        <a:t>Equipos de transporte, tracción y elevación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168508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169512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052670"/>
                  </a:ext>
                </a:extLst>
              </a:tr>
              <a:tr h="190500">
                <a:tc>
                  <a:txBody>
                    <a:bodyPr/>
                    <a:lstStyle/>
                    <a:p>
                      <a:pPr algn="l" fontAlgn="b"/>
                      <a:r>
                        <a:rPr lang="es-CO" sz="1100" b="0" i="0" u="none" strike="noStrike">
                          <a:solidFill>
                            <a:srgbClr val="000000"/>
                          </a:solidFill>
                          <a:effectLst/>
                          <a:latin typeface="Calibri" panose="020F0502020204030204" pitchFamily="34" charset="0"/>
                        </a:rPr>
                        <a:t>Redes, líneas y cables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168503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169507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3035862"/>
                  </a:ext>
                </a:extLst>
              </a:tr>
              <a:tr h="190500">
                <a:tc>
                  <a:txBody>
                    <a:bodyPr/>
                    <a:lstStyle/>
                    <a:p>
                      <a:pPr algn="l" fontAlgn="b"/>
                      <a:r>
                        <a:rPr lang="es-ES" sz="1100" b="0" i="0" u="none" strike="noStrike">
                          <a:solidFill>
                            <a:srgbClr val="000000"/>
                          </a:solidFill>
                          <a:effectLst/>
                          <a:latin typeface="Calibri" panose="020F0502020204030204" pitchFamily="34" charset="0"/>
                        </a:rPr>
                        <a:t>Equipos de comedor, cocina, despensa y hotelería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168509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169513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4324683"/>
                  </a:ext>
                </a:extLst>
              </a:tr>
              <a:tr h="381000">
                <a:tc>
                  <a:txBody>
                    <a:bodyPr/>
                    <a:lstStyle/>
                    <a:p>
                      <a:pPr algn="l" fontAlgn="b"/>
                      <a:r>
                        <a:rPr lang="es-ES" sz="1100" b="0" i="0" u="none" strike="noStrike">
                          <a:solidFill>
                            <a:srgbClr val="000000"/>
                          </a:solidFill>
                          <a:effectLst/>
                          <a:latin typeface="Calibri" panose="020F0502020204030204" pitchFamily="34" charset="0"/>
                        </a:rPr>
                        <a:t>Otros bienes muebles en bodega:</a:t>
                      </a:r>
                      <a:br>
                        <a:rPr lang="es-ES" sz="1100" b="0" i="0" u="none" strike="noStrike">
                          <a:solidFill>
                            <a:srgbClr val="000000"/>
                          </a:solidFill>
                          <a:effectLst/>
                          <a:latin typeface="Calibri" panose="020F0502020204030204" pitchFamily="34" charset="0"/>
                        </a:rPr>
                      </a:br>
                      <a:r>
                        <a:rPr lang="es-ES" sz="1100" b="0" i="0" u="none" strike="noStrike">
                          <a:solidFill>
                            <a:srgbClr val="000000"/>
                          </a:solidFill>
                          <a:effectLst/>
                          <a:latin typeface="Calibri" panose="020F0502020204030204" pitchFamily="34" charset="0"/>
                        </a:rPr>
                        <a:t>Bienes de arte y cultura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168512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169521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207796"/>
                  </a:ext>
                </a:extLst>
              </a:tr>
              <a:tr h="190500">
                <a:tc>
                  <a:txBody>
                    <a:bodyPr/>
                    <a:lstStyle/>
                    <a:p>
                      <a:pPr algn="l" fontAlgn="b"/>
                      <a:r>
                        <a:rPr lang="es-ES" sz="1100" b="0" i="0" u="none" strike="noStrike">
                          <a:solidFill>
                            <a:srgbClr val="000000"/>
                          </a:solidFill>
                          <a:effectLst/>
                          <a:latin typeface="Calibri" panose="020F0502020204030204" pitchFamily="34" charset="0"/>
                        </a:rPr>
                        <a:t>Propiedades, planta y equipo en concesión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168516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169522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1936557"/>
                  </a:ext>
                </a:extLst>
              </a:tr>
              <a:tr h="190500">
                <a:tc>
                  <a:txBody>
                    <a:bodyPr/>
                    <a:lstStyle/>
                    <a:p>
                      <a:pPr algn="l" fontAlgn="b"/>
                      <a:r>
                        <a:rPr lang="es-CO" sz="1100" b="0" i="0" u="none" strike="noStrike">
                          <a:solidFill>
                            <a:srgbClr val="000000"/>
                          </a:solidFill>
                          <a:effectLst/>
                          <a:latin typeface="Calibri" panose="020F0502020204030204" pitchFamily="34" charset="0"/>
                        </a:rPr>
                        <a:t>Otros ingresos diversos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480890001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rowSpan="2" hMerge="1">
                  <a:txBody>
                    <a:bodyPr/>
                    <a:lstStyle/>
                    <a:p>
                      <a:endParaRPr lang="es-CO"/>
                    </a:p>
                  </a:txBody>
                  <a:tcPr/>
                </a:tc>
                <a:extLst>
                  <a:ext uri="{0D108BD9-81ED-4DB2-BD59-A6C34878D82A}">
                    <a16:rowId xmlns:a16="http://schemas.microsoft.com/office/drawing/2014/main" val="604682438"/>
                  </a:ext>
                </a:extLst>
              </a:tr>
              <a:tr h="190500">
                <a:tc>
                  <a:txBody>
                    <a:bodyPr/>
                    <a:lstStyle/>
                    <a:p>
                      <a:pPr algn="l" fontAlgn="b"/>
                      <a:r>
                        <a:rPr lang="es-CO" sz="1100" b="0" i="0" u="none" strike="noStrike">
                          <a:solidFill>
                            <a:srgbClr val="000000"/>
                          </a:solidFill>
                          <a:effectLst/>
                          <a:latin typeface="Calibri" panose="020F0502020204030204" pitchFamily="34" charset="0"/>
                        </a:rPr>
                        <a:t>Otros gastos diversos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589090001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123674080"/>
                  </a:ext>
                </a:extLst>
              </a:tr>
            </a:tbl>
          </a:graphicData>
        </a:graphic>
      </p:graphicFrame>
    </p:spTree>
    <p:extLst>
      <p:ext uri="{BB962C8B-B14F-4D97-AF65-F5344CB8AC3E}">
        <p14:creationId xmlns:p14="http://schemas.microsoft.com/office/powerpoint/2010/main" val="22428216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2" name="Tabla 1">
            <a:extLst>
              <a:ext uri="{FF2B5EF4-FFF2-40B4-BE49-F238E27FC236}">
                <a16:creationId xmlns:a16="http://schemas.microsoft.com/office/drawing/2014/main" id="{2B3095B6-A5A2-4E63-845D-18B05AB000F7}"/>
              </a:ext>
            </a:extLst>
          </p:cNvPr>
          <p:cNvGraphicFramePr>
            <a:graphicFrameLocks noGrp="1"/>
          </p:cNvGraphicFramePr>
          <p:nvPr/>
        </p:nvGraphicFramePr>
        <p:xfrm>
          <a:off x="762193" y="1229598"/>
          <a:ext cx="7718425" cy="1009494"/>
        </p:xfrm>
        <a:graphic>
          <a:graphicData uri="http://schemas.openxmlformats.org/drawingml/2006/table">
            <a:tbl>
              <a:tblPr/>
              <a:tblGrid>
                <a:gridCol w="431138">
                  <a:extLst>
                    <a:ext uri="{9D8B030D-6E8A-4147-A177-3AD203B41FA5}">
                      <a16:colId xmlns:a16="http://schemas.microsoft.com/office/drawing/2014/main" val="2521023639"/>
                    </a:ext>
                  </a:extLst>
                </a:gridCol>
                <a:gridCol w="1745584">
                  <a:extLst>
                    <a:ext uri="{9D8B030D-6E8A-4147-A177-3AD203B41FA5}">
                      <a16:colId xmlns:a16="http://schemas.microsoft.com/office/drawing/2014/main" val="3796043203"/>
                    </a:ext>
                  </a:extLst>
                </a:gridCol>
                <a:gridCol w="5541703">
                  <a:extLst>
                    <a:ext uri="{9D8B030D-6E8A-4147-A177-3AD203B41FA5}">
                      <a16:colId xmlns:a16="http://schemas.microsoft.com/office/drawing/2014/main" val="2649748454"/>
                    </a:ext>
                  </a:extLst>
                </a:gridCol>
              </a:tblGrid>
              <a:tr h="173507">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dirty="0">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729700064"/>
                  </a:ext>
                </a:extLst>
              </a:tr>
              <a:tr h="835987">
                <a:tc>
                  <a:txBody>
                    <a:bodyPr/>
                    <a:lstStyle/>
                    <a:p>
                      <a:pPr algn="l" fontAlgn="ctr"/>
                      <a:r>
                        <a:rPr lang="es-CO" sz="1000" b="0" i="0" u="none" strike="noStrike">
                          <a:solidFill>
                            <a:srgbClr val="000000"/>
                          </a:solidFill>
                          <a:effectLst/>
                          <a:latin typeface="Calibri" panose="020F0502020204030204" pitchFamily="34" charset="0"/>
                        </a:rPr>
                        <a:t>T03</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Calibri" panose="020F0502020204030204" pitchFamily="34" charset="0"/>
                        </a:rPr>
                        <a:t>PPYE Reconocimiento Terrenos, Edificaciones, Semovientes y plantas, repuestos y plantas ductos y túneles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Se dispone para realizar los registros contables relacionados con el reconocimiento, de los Terrenos, Edificaciones, Semovientes y Plantas, repuestos y plantas, ductos y túneles. Esto es, los costos directamente atribuibles a la ubicación del activo en el lugar y en las condiciones necesarias para que pueda operar de la forma prevista por la administración de la entidad, adicionas, mejoras, erogaciones que se reconocen como un mayor valor del activo.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639207"/>
                  </a:ext>
                </a:extLst>
              </a:tr>
            </a:tbl>
          </a:graphicData>
        </a:graphic>
      </p:graphicFrame>
      <p:pic>
        <p:nvPicPr>
          <p:cNvPr id="5" name="Imagen 4">
            <a:extLst>
              <a:ext uri="{FF2B5EF4-FFF2-40B4-BE49-F238E27FC236}">
                <a16:creationId xmlns:a16="http://schemas.microsoft.com/office/drawing/2014/main" id="{61F7BA8E-A60B-4C42-ADC0-66D5527D5EDA}"/>
              </a:ext>
            </a:extLst>
          </p:cNvPr>
          <p:cNvPicPr>
            <a:picLocks noChangeAspect="1"/>
          </p:cNvPicPr>
          <p:nvPr/>
        </p:nvPicPr>
        <p:blipFill>
          <a:blip r:embed="rId4"/>
          <a:stretch>
            <a:fillRect/>
          </a:stretch>
        </p:blipFill>
        <p:spPr>
          <a:xfrm>
            <a:off x="1711710" y="2397512"/>
            <a:ext cx="5838825" cy="3083312"/>
          </a:xfrm>
          <a:prstGeom prst="rect">
            <a:avLst/>
          </a:prstGeom>
        </p:spPr>
      </p:pic>
    </p:spTree>
    <p:extLst>
      <p:ext uri="{BB962C8B-B14F-4D97-AF65-F5344CB8AC3E}">
        <p14:creationId xmlns:p14="http://schemas.microsoft.com/office/powerpoint/2010/main" val="322144421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pic>
        <p:nvPicPr>
          <p:cNvPr id="6" name="Imagen 5">
            <a:extLst>
              <a:ext uri="{FF2B5EF4-FFF2-40B4-BE49-F238E27FC236}">
                <a16:creationId xmlns:a16="http://schemas.microsoft.com/office/drawing/2014/main" id="{EDD491C1-9F31-4517-BDD4-4399BE5A7063}"/>
              </a:ext>
            </a:extLst>
          </p:cNvPr>
          <p:cNvPicPr>
            <a:picLocks noChangeAspect="1"/>
          </p:cNvPicPr>
          <p:nvPr/>
        </p:nvPicPr>
        <p:blipFill>
          <a:blip r:embed="rId4"/>
          <a:stretch>
            <a:fillRect/>
          </a:stretch>
        </p:blipFill>
        <p:spPr>
          <a:xfrm>
            <a:off x="1898266" y="2298552"/>
            <a:ext cx="4752975" cy="3080533"/>
          </a:xfrm>
          <a:prstGeom prst="rect">
            <a:avLst/>
          </a:prstGeom>
        </p:spPr>
      </p:pic>
      <p:pic>
        <p:nvPicPr>
          <p:cNvPr id="7" name="Imagen 6">
            <a:extLst>
              <a:ext uri="{FF2B5EF4-FFF2-40B4-BE49-F238E27FC236}">
                <a16:creationId xmlns:a16="http://schemas.microsoft.com/office/drawing/2014/main" id="{06966A80-1549-4697-85A7-003264EEF782}"/>
              </a:ext>
            </a:extLst>
          </p:cNvPr>
          <p:cNvPicPr>
            <a:picLocks noChangeAspect="1"/>
          </p:cNvPicPr>
          <p:nvPr/>
        </p:nvPicPr>
        <p:blipFill>
          <a:blip r:embed="rId5"/>
          <a:stretch>
            <a:fillRect/>
          </a:stretch>
        </p:blipFill>
        <p:spPr>
          <a:xfrm>
            <a:off x="276163" y="1127648"/>
            <a:ext cx="8769025" cy="976327"/>
          </a:xfrm>
          <a:prstGeom prst="rect">
            <a:avLst/>
          </a:prstGeom>
        </p:spPr>
      </p:pic>
    </p:spTree>
    <p:extLst>
      <p:ext uri="{BB962C8B-B14F-4D97-AF65-F5344CB8AC3E}">
        <p14:creationId xmlns:p14="http://schemas.microsoft.com/office/powerpoint/2010/main" val="312653125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165719" y="363504"/>
            <a:ext cx="4406281" cy="628955"/>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br>
              <a:rPr lang="es-CO" sz="2200" b="1" dirty="0">
                <a:solidFill>
                  <a:srgbClr val="00947A"/>
                </a:solidFill>
              </a:rPr>
            </a:br>
            <a:endParaRPr lang="es-CO" altLang="es-CO" sz="2200" b="1" dirty="0">
              <a:solidFill>
                <a:srgbClr val="00947A"/>
              </a:solidFill>
            </a:endParaRPr>
          </a:p>
        </p:txBody>
      </p:sp>
      <p:graphicFrame>
        <p:nvGraphicFramePr>
          <p:cNvPr id="2" name="Tabla 1">
            <a:extLst>
              <a:ext uri="{FF2B5EF4-FFF2-40B4-BE49-F238E27FC236}">
                <a16:creationId xmlns:a16="http://schemas.microsoft.com/office/drawing/2014/main" id="{A9A2D0EC-0C64-4D00-8DB1-24A4A2E6B348}"/>
              </a:ext>
            </a:extLst>
          </p:cNvPr>
          <p:cNvGraphicFramePr>
            <a:graphicFrameLocks noGrp="1"/>
          </p:cNvGraphicFramePr>
          <p:nvPr/>
        </p:nvGraphicFramePr>
        <p:xfrm>
          <a:off x="365533" y="1496422"/>
          <a:ext cx="4265590" cy="2228086"/>
        </p:xfrm>
        <a:graphic>
          <a:graphicData uri="http://schemas.openxmlformats.org/drawingml/2006/table">
            <a:tbl>
              <a:tblPr/>
              <a:tblGrid>
                <a:gridCol w="580322">
                  <a:extLst>
                    <a:ext uri="{9D8B030D-6E8A-4147-A177-3AD203B41FA5}">
                      <a16:colId xmlns:a16="http://schemas.microsoft.com/office/drawing/2014/main" val="2071173720"/>
                    </a:ext>
                  </a:extLst>
                </a:gridCol>
                <a:gridCol w="730532">
                  <a:extLst>
                    <a:ext uri="{9D8B030D-6E8A-4147-A177-3AD203B41FA5}">
                      <a16:colId xmlns:a16="http://schemas.microsoft.com/office/drawing/2014/main" val="2183499802"/>
                    </a:ext>
                  </a:extLst>
                </a:gridCol>
                <a:gridCol w="2954736">
                  <a:extLst>
                    <a:ext uri="{9D8B030D-6E8A-4147-A177-3AD203B41FA5}">
                      <a16:colId xmlns:a16="http://schemas.microsoft.com/office/drawing/2014/main" val="2530020382"/>
                    </a:ext>
                  </a:extLst>
                </a:gridCol>
              </a:tblGrid>
              <a:tr h="612381">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307426492"/>
                  </a:ext>
                </a:extLst>
              </a:tr>
              <a:tr h="1615705">
                <a:tc>
                  <a:txBody>
                    <a:bodyPr/>
                    <a:lstStyle/>
                    <a:p>
                      <a:pPr algn="l" fontAlgn="ctr"/>
                      <a:r>
                        <a:rPr lang="es-CO" sz="1000" b="0" i="0" u="none" strike="noStrike">
                          <a:solidFill>
                            <a:srgbClr val="000000"/>
                          </a:solidFill>
                          <a:effectLst/>
                          <a:latin typeface="Calibri" panose="020F0502020204030204" pitchFamily="34" charset="0"/>
                        </a:rPr>
                        <a:t>T05</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PPYE Deterioro acumulado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Es utilizada para reconocer los registros contables relacionados con la pérdida del potencial de servicio o de los beneficios económicos futuros de la propiedad, planta y equipo cuando el valor en libros del activo excede el valor recuperable, adicional al reconocimiento sistemático realizado a través de la depreciación.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7965318"/>
                  </a:ext>
                </a:extLst>
              </a:tr>
            </a:tbl>
          </a:graphicData>
        </a:graphic>
      </p:graphicFrame>
      <p:pic>
        <p:nvPicPr>
          <p:cNvPr id="8" name="Imagen 7">
            <a:extLst>
              <a:ext uri="{FF2B5EF4-FFF2-40B4-BE49-F238E27FC236}">
                <a16:creationId xmlns:a16="http://schemas.microsoft.com/office/drawing/2014/main" id="{41E5E39A-5BED-49FE-BE85-C670ACAF9479}"/>
              </a:ext>
            </a:extLst>
          </p:cNvPr>
          <p:cNvPicPr>
            <a:picLocks noChangeAspect="1"/>
          </p:cNvPicPr>
          <p:nvPr/>
        </p:nvPicPr>
        <p:blipFill>
          <a:blip r:embed="rId3"/>
          <a:stretch>
            <a:fillRect/>
          </a:stretch>
        </p:blipFill>
        <p:spPr>
          <a:xfrm>
            <a:off x="4996656" y="183995"/>
            <a:ext cx="3981625" cy="5167501"/>
          </a:xfrm>
          <a:prstGeom prst="rect">
            <a:avLst/>
          </a:prstGeom>
        </p:spPr>
      </p:pic>
    </p:spTree>
    <p:extLst>
      <p:ext uri="{BB962C8B-B14F-4D97-AF65-F5344CB8AC3E}">
        <p14:creationId xmlns:p14="http://schemas.microsoft.com/office/powerpoint/2010/main" val="216313476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165719" y="363504"/>
            <a:ext cx="4406281" cy="628955"/>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br>
              <a:rPr lang="es-CO" sz="2200" b="1" dirty="0">
                <a:solidFill>
                  <a:srgbClr val="00947A"/>
                </a:solidFill>
              </a:rPr>
            </a:br>
            <a:endParaRPr lang="es-CO" altLang="es-CO" sz="2200" b="1" dirty="0">
              <a:solidFill>
                <a:srgbClr val="00947A"/>
              </a:solidFill>
            </a:endParaRPr>
          </a:p>
        </p:txBody>
      </p:sp>
      <p:pic>
        <p:nvPicPr>
          <p:cNvPr id="9" name="Imagen 8">
            <a:extLst>
              <a:ext uri="{FF2B5EF4-FFF2-40B4-BE49-F238E27FC236}">
                <a16:creationId xmlns:a16="http://schemas.microsoft.com/office/drawing/2014/main" id="{E1E49964-D4D5-48D5-8C19-8C9DE7F26001}"/>
              </a:ext>
            </a:extLst>
          </p:cNvPr>
          <p:cNvPicPr>
            <a:picLocks noChangeAspect="1"/>
          </p:cNvPicPr>
          <p:nvPr/>
        </p:nvPicPr>
        <p:blipFill>
          <a:blip r:embed="rId3"/>
          <a:stretch>
            <a:fillRect/>
          </a:stretch>
        </p:blipFill>
        <p:spPr>
          <a:xfrm>
            <a:off x="3992524" y="105204"/>
            <a:ext cx="5151476" cy="5351490"/>
          </a:xfrm>
          <a:prstGeom prst="rect">
            <a:avLst/>
          </a:prstGeom>
        </p:spPr>
      </p:pic>
      <p:graphicFrame>
        <p:nvGraphicFramePr>
          <p:cNvPr id="10" name="Tabla 9">
            <a:extLst>
              <a:ext uri="{FF2B5EF4-FFF2-40B4-BE49-F238E27FC236}">
                <a16:creationId xmlns:a16="http://schemas.microsoft.com/office/drawing/2014/main" id="{A8B1820C-DABF-4BEC-BC34-BAD4D264B372}"/>
              </a:ext>
            </a:extLst>
          </p:cNvPr>
          <p:cNvGraphicFramePr>
            <a:graphicFrameLocks noGrp="1"/>
          </p:cNvGraphicFramePr>
          <p:nvPr/>
        </p:nvGraphicFramePr>
        <p:xfrm>
          <a:off x="310595" y="1005433"/>
          <a:ext cx="3510949" cy="3120519"/>
        </p:xfrm>
        <a:graphic>
          <a:graphicData uri="http://schemas.openxmlformats.org/drawingml/2006/table">
            <a:tbl>
              <a:tblPr/>
              <a:tblGrid>
                <a:gridCol w="287372">
                  <a:extLst>
                    <a:ext uri="{9D8B030D-6E8A-4147-A177-3AD203B41FA5}">
                      <a16:colId xmlns:a16="http://schemas.microsoft.com/office/drawing/2014/main" val="3078984049"/>
                    </a:ext>
                  </a:extLst>
                </a:gridCol>
                <a:gridCol w="702772">
                  <a:extLst>
                    <a:ext uri="{9D8B030D-6E8A-4147-A177-3AD203B41FA5}">
                      <a16:colId xmlns:a16="http://schemas.microsoft.com/office/drawing/2014/main" val="3056229946"/>
                    </a:ext>
                  </a:extLst>
                </a:gridCol>
                <a:gridCol w="2520805">
                  <a:extLst>
                    <a:ext uri="{9D8B030D-6E8A-4147-A177-3AD203B41FA5}">
                      <a16:colId xmlns:a16="http://schemas.microsoft.com/office/drawing/2014/main" val="3900351895"/>
                    </a:ext>
                  </a:extLst>
                </a:gridCol>
              </a:tblGrid>
              <a:tr h="353663">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dirty="0">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603503316"/>
                  </a:ext>
                </a:extLst>
              </a:tr>
              <a:tr h="2766856">
                <a:tc>
                  <a:txBody>
                    <a:bodyPr/>
                    <a:lstStyle/>
                    <a:p>
                      <a:pPr algn="l" fontAlgn="ctr"/>
                      <a:r>
                        <a:rPr lang="es-CO" sz="1000" b="0" i="0" u="none" strike="noStrike">
                          <a:solidFill>
                            <a:srgbClr val="000000"/>
                          </a:solidFill>
                          <a:effectLst/>
                          <a:latin typeface="Calibri" panose="020F0502020204030204" pitchFamily="34" charset="0"/>
                        </a:rPr>
                        <a:t>T06</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PPYE Baja en cuentas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Corresponde a los registros contables relacionados con la baja de los elementos clasificados en la categoría de Propiedad, Planta y Equipo – PPYE. La baja de los elementos aplica cuando se disponga del elemento para esta transacción o cuando no se espere obtener un potencial de servicio o beneficios económicos futuros por su uso o enajenación. </a:t>
                      </a:r>
                      <a:br>
                        <a:rPr lang="es-ES" sz="1000" b="0" i="0" u="none" strike="noStrike" dirty="0">
                          <a:solidFill>
                            <a:srgbClr val="000000"/>
                          </a:solidFill>
                          <a:effectLst/>
                          <a:latin typeface="Calibri" panose="020F0502020204030204" pitchFamily="34" charset="0"/>
                        </a:rPr>
                      </a:br>
                      <a:r>
                        <a:rPr lang="es-ES" sz="1000" b="0" i="0" u="none" strike="noStrike" dirty="0">
                          <a:solidFill>
                            <a:srgbClr val="000000"/>
                          </a:solidFill>
                          <a:effectLst/>
                          <a:latin typeface="Calibri" panose="020F0502020204030204" pitchFamily="34" charset="0"/>
                        </a:rPr>
                        <a:t>La pérdida o ganancia originada en la baja en cuentas de un elemento de propiedades, planta y equipo se calculará como la diferencia entre el valor neto obtenido por la disposición del activo y su valor en libros, y se reconocerá como ingreso o gasto en el resultado del periodo.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3065334"/>
                  </a:ext>
                </a:extLst>
              </a:tr>
            </a:tbl>
          </a:graphicData>
        </a:graphic>
      </p:graphicFrame>
    </p:spTree>
    <p:extLst>
      <p:ext uri="{BB962C8B-B14F-4D97-AF65-F5344CB8AC3E}">
        <p14:creationId xmlns:p14="http://schemas.microsoft.com/office/powerpoint/2010/main" val="195215137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0E0EEA1-1DAE-492D-B0F1-3CDDFF41B86C}"/>
              </a:ext>
            </a:extLst>
          </p:cNvPr>
          <p:cNvSpPr>
            <a:spLocks noGrp="1"/>
          </p:cNvSpPr>
          <p:nvPr>
            <p:ph type="subTitle" idx="1"/>
          </p:nvPr>
        </p:nvSpPr>
        <p:spPr>
          <a:xfrm>
            <a:off x="2755879" y="2857500"/>
            <a:ext cx="6037392" cy="1381125"/>
          </a:xfrm>
        </p:spPr>
        <p:txBody>
          <a:bodyPr/>
          <a:lstStyle/>
          <a:p>
            <a:pPr algn="l" eaLnBrk="1" hangingPunct="1">
              <a:defRPr/>
            </a:pPr>
            <a:r>
              <a:rPr lang="es-CO" dirty="0"/>
              <a:t>Avances en la parametrización de Interoperabilidad.</a:t>
            </a:r>
          </a:p>
          <a:p>
            <a:pPr algn="l">
              <a:defRPr/>
            </a:pPr>
            <a:r>
              <a:rPr lang="es-CO" dirty="0"/>
              <a:t>Tablas de eventos contables:</a:t>
            </a:r>
          </a:p>
          <a:p>
            <a:pPr marL="342900" indent="-342900" algn="l">
              <a:buFont typeface="Wingdings" panose="05000000000000000000" pitchFamily="2" charset="2"/>
              <a:buChar char="ü"/>
              <a:defRPr/>
            </a:pPr>
            <a:r>
              <a:rPr lang="es-CO" dirty="0"/>
              <a:t>TCON094  </a:t>
            </a:r>
            <a:r>
              <a:rPr lang="es-CO" u="sng" dirty="0">
                <a:hlinkClick r:id="rId3" tooltip="T-CON-094 Registro Tipos Asientos de Interoperabildiad">
                  <a:extLst>
                    <a:ext uri="{A12FA001-AC4F-418D-AE19-62706E023703}">
                      <ahyp:hlinkClr xmlns:ahyp="http://schemas.microsoft.com/office/drawing/2018/hyperlinkcolor" val="tx"/>
                    </a:ext>
                  </a:extLst>
                </a:hlinkClick>
              </a:rPr>
              <a:t>Registro Tipos Asientos de Interoperabilidad</a:t>
            </a:r>
            <a:endParaRPr lang="es-CO" u="sng" dirty="0"/>
          </a:p>
          <a:p>
            <a:pPr marL="342900" indent="-342900" algn="l">
              <a:buFont typeface="Wingdings" panose="05000000000000000000" pitchFamily="2" charset="2"/>
              <a:buChar char="ü"/>
              <a:defRPr/>
            </a:pPr>
            <a:r>
              <a:rPr lang="es-CO" dirty="0"/>
              <a:t>TCON095 </a:t>
            </a:r>
            <a:r>
              <a:rPr lang="es-CO" u="sng" dirty="0"/>
              <a:t>Registro de relaciones de Tipos Asientos de Interoperabilidad y códigos contables</a:t>
            </a:r>
          </a:p>
          <a:p>
            <a:pPr eaLnBrk="1" hangingPunct="1">
              <a:defRPr/>
            </a:pPr>
            <a:endParaRPr lang="es-CO" dirty="0"/>
          </a:p>
        </p:txBody>
      </p:sp>
      <p:sp>
        <p:nvSpPr>
          <p:cNvPr id="20483" name="Título 1">
            <a:extLst>
              <a:ext uri="{FF2B5EF4-FFF2-40B4-BE49-F238E27FC236}">
                <a16:creationId xmlns:a16="http://schemas.microsoft.com/office/drawing/2014/main" id="{3C6B1FFC-BF82-468D-8E90-058431ED6327}"/>
              </a:ext>
            </a:extLst>
          </p:cNvPr>
          <p:cNvSpPr>
            <a:spLocks noGrp="1"/>
          </p:cNvSpPr>
          <p:nvPr>
            <p:ph type="title"/>
          </p:nvPr>
        </p:nvSpPr>
        <p:spPr>
          <a:xfrm>
            <a:off x="2868613" y="1479550"/>
            <a:ext cx="5080000" cy="1751013"/>
          </a:xfrm>
        </p:spPr>
        <p:txBody>
          <a:bodyPr/>
          <a:lstStyle/>
          <a:p>
            <a:pPr eaLnBrk="1" hangingPunct="1"/>
            <a:r>
              <a:rPr lang="es-CO" altLang="es-CO" dirty="0"/>
              <a:t>GIT SIIN </a:t>
            </a:r>
          </a:p>
        </p:txBody>
      </p:sp>
      <p:pic>
        <p:nvPicPr>
          <p:cNvPr id="4" name="Imagen 3">
            <a:extLst>
              <a:ext uri="{FF2B5EF4-FFF2-40B4-BE49-F238E27FC236}">
                <a16:creationId xmlns:a16="http://schemas.microsoft.com/office/drawing/2014/main" id="{F4003304-ECF8-40D1-976B-954627DB2081}"/>
              </a:ext>
            </a:extLst>
          </p:cNvPr>
          <p:cNvPicPr>
            <a:picLocks noChangeAspect="1"/>
          </p:cNvPicPr>
          <p:nvPr/>
        </p:nvPicPr>
        <p:blipFill>
          <a:blip r:embed="rId4"/>
          <a:stretch>
            <a:fillRect/>
          </a:stretch>
        </p:blipFill>
        <p:spPr>
          <a:xfrm>
            <a:off x="5821190" y="502424"/>
            <a:ext cx="2687190" cy="1954251"/>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3" name="Tabla 2">
            <a:extLst>
              <a:ext uri="{FF2B5EF4-FFF2-40B4-BE49-F238E27FC236}">
                <a16:creationId xmlns:a16="http://schemas.microsoft.com/office/drawing/2014/main" id="{6FB5746C-A85E-4265-8AA7-8F634685F025}"/>
              </a:ext>
            </a:extLst>
          </p:cNvPr>
          <p:cNvGraphicFramePr>
            <a:graphicFrameLocks noGrp="1"/>
          </p:cNvGraphicFramePr>
          <p:nvPr/>
        </p:nvGraphicFramePr>
        <p:xfrm>
          <a:off x="1715288" y="2639490"/>
          <a:ext cx="5435600" cy="2286000"/>
        </p:xfrm>
        <a:graphic>
          <a:graphicData uri="http://schemas.openxmlformats.org/drawingml/2006/table">
            <a:tbl>
              <a:tblPr/>
              <a:tblGrid>
                <a:gridCol w="3035300">
                  <a:extLst>
                    <a:ext uri="{9D8B030D-6E8A-4147-A177-3AD203B41FA5}">
                      <a16:colId xmlns:a16="http://schemas.microsoft.com/office/drawing/2014/main" val="1543564098"/>
                    </a:ext>
                  </a:extLst>
                </a:gridCol>
                <a:gridCol w="2400300">
                  <a:extLst>
                    <a:ext uri="{9D8B030D-6E8A-4147-A177-3AD203B41FA5}">
                      <a16:colId xmlns:a16="http://schemas.microsoft.com/office/drawing/2014/main" val="87217464"/>
                    </a:ext>
                  </a:extLst>
                </a:gridCol>
              </a:tblGrid>
              <a:tr h="190500">
                <a:tc>
                  <a:txBody>
                    <a:bodyPr/>
                    <a:lstStyle/>
                    <a:p>
                      <a:pPr algn="ctr" fontAlgn="b"/>
                      <a:r>
                        <a:rPr lang="es-CO" sz="1100" b="1" i="0" u="none" strike="noStrike">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ES" sz="800" b="1" i="0" u="none" strike="noStrike">
                          <a:solidFill>
                            <a:srgbClr val="000000"/>
                          </a:solidFill>
                          <a:effectLst/>
                          <a:latin typeface="Calibri" panose="020F0502020204030204" pitchFamily="34" charset="0"/>
                        </a:rPr>
                        <a:t>CUENTAS y/o SUBCUENTAS y/o AUXILIAR DIRECTO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101998519"/>
                  </a:ext>
                </a:extLst>
              </a:tr>
              <a:tr h="190500">
                <a:tc>
                  <a:txBody>
                    <a:bodyPr/>
                    <a:lstStyle/>
                    <a:p>
                      <a:pPr algn="l" fontAlgn="b"/>
                      <a:r>
                        <a:rPr lang="es-CO" sz="1100" b="0" i="0" u="none" strike="noStrike">
                          <a:solidFill>
                            <a:srgbClr val="000000"/>
                          </a:solidFill>
                          <a:effectLst/>
                          <a:latin typeface="Calibri" panose="020F0502020204030204" pitchFamily="34" charset="0"/>
                        </a:rPr>
                        <a:t>Construcciones en curso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088526"/>
                  </a:ext>
                </a:extLst>
              </a:tr>
              <a:tr h="190500">
                <a:tc>
                  <a:txBody>
                    <a:bodyPr/>
                    <a:lstStyle/>
                    <a:p>
                      <a:pPr algn="l" fontAlgn="b"/>
                      <a:r>
                        <a:rPr lang="es-CO" sz="1100" b="0" i="0" u="none" strike="noStrike">
                          <a:solidFill>
                            <a:srgbClr val="000000"/>
                          </a:solidFill>
                          <a:effectLst/>
                          <a:latin typeface="Calibri" panose="020F0502020204030204" pitchFamily="34" charset="0"/>
                        </a:rPr>
                        <a:t>Bienes y servicios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240101001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2792566"/>
                  </a:ext>
                </a:extLst>
              </a:tr>
              <a:tr h="190500">
                <a:tc>
                  <a:txBody>
                    <a:bodyPr/>
                    <a:lstStyle/>
                    <a:p>
                      <a:pPr algn="l" fontAlgn="b"/>
                      <a:r>
                        <a:rPr lang="es-CO" sz="1100" b="0" i="0" u="none" strike="noStrike">
                          <a:solidFill>
                            <a:srgbClr val="000000"/>
                          </a:solidFill>
                          <a:effectLst/>
                          <a:latin typeface="Calibri" panose="020F0502020204030204" pitchFamily="34" charset="0"/>
                        </a:rPr>
                        <a:t>Proyectos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240102001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2105018"/>
                  </a:ext>
                </a:extLst>
              </a:tr>
              <a:tr h="190500">
                <a:tc>
                  <a:txBody>
                    <a:bodyPr/>
                    <a:lstStyle/>
                    <a:p>
                      <a:pPr algn="l" fontAlgn="b"/>
                      <a:r>
                        <a:rPr lang="es-CO" sz="1100" b="0" i="0" u="none" strike="noStrike">
                          <a:solidFill>
                            <a:srgbClr val="000000"/>
                          </a:solidFill>
                          <a:effectLst/>
                          <a:latin typeface="Calibri" panose="020F0502020204030204" pitchFamily="34" charset="0"/>
                        </a:rPr>
                        <a:t>Bienes y servicios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240601001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506197"/>
                  </a:ext>
                </a:extLst>
              </a:tr>
              <a:tr h="190500">
                <a:tc>
                  <a:txBody>
                    <a:bodyPr/>
                    <a:lstStyle/>
                    <a:p>
                      <a:pPr algn="l" fontAlgn="b"/>
                      <a:r>
                        <a:rPr lang="es-CO" sz="1100" b="0" i="0" u="none" strike="noStrike">
                          <a:solidFill>
                            <a:srgbClr val="000000"/>
                          </a:solidFill>
                          <a:effectLst/>
                          <a:latin typeface="Calibri" panose="020F0502020204030204" pitchFamily="34" charset="0"/>
                        </a:rPr>
                        <a:t>Proyectos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240607001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3985200"/>
                  </a:ext>
                </a:extLst>
              </a:tr>
              <a:tr h="190500">
                <a:tc>
                  <a:txBody>
                    <a:bodyPr/>
                    <a:lstStyle/>
                    <a:p>
                      <a:pPr algn="l" fontAlgn="b"/>
                      <a:r>
                        <a:rPr lang="es-CO" sz="1100" b="0" i="0" u="none" strike="noStrike">
                          <a:solidFill>
                            <a:srgbClr val="000000"/>
                          </a:solidFill>
                          <a:effectLst/>
                          <a:latin typeface="Calibri" panose="020F0502020204030204" pitchFamily="34" charset="0"/>
                        </a:rPr>
                        <a:t>Compra de bienes (db)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244505001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497261"/>
                  </a:ext>
                </a:extLst>
              </a:tr>
              <a:tr h="190500">
                <a:tc>
                  <a:txBody>
                    <a:bodyPr/>
                    <a:lstStyle/>
                    <a:p>
                      <a:pPr algn="l" fontAlgn="b"/>
                      <a:r>
                        <a:rPr lang="es-CO" sz="1100" b="0" i="0" u="none" strike="noStrike">
                          <a:solidFill>
                            <a:srgbClr val="000000"/>
                          </a:solidFill>
                          <a:effectLst/>
                          <a:latin typeface="Calibri" panose="020F0502020204030204" pitchFamily="34" charset="0"/>
                        </a:rPr>
                        <a:t>Bienes recibidos sin contraprestación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442807001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306778"/>
                  </a:ext>
                </a:extLst>
              </a:tr>
              <a:tr h="190500">
                <a:tc>
                  <a:txBody>
                    <a:bodyPr/>
                    <a:lstStyle/>
                    <a:p>
                      <a:pPr algn="l" fontAlgn="b"/>
                      <a:r>
                        <a:rPr lang="es-CO" sz="1100" b="0" i="0" u="none" strike="noStrike">
                          <a:solidFill>
                            <a:srgbClr val="000000"/>
                          </a:solidFill>
                          <a:effectLst/>
                          <a:latin typeface="Calibri" panose="020F0502020204030204" pitchFamily="34" charset="0"/>
                        </a:rPr>
                        <a:t>Donaciones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442808001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980655"/>
                  </a:ext>
                </a:extLst>
              </a:tr>
              <a:tr h="190500">
                <a:tc>
                  <a:txBody>
                    <a:bodyPr/>
                    <a:lstStyle/>
                    <a:p>
                      <a:pPr algn="l" fontAlgn="b"/>
                      <a:r>
                        <a:rPr lang="es-ES" sz="1100" b="0" i="0" u="none" strike="noStrike">
                          <a:solidFill>
                            <a:srgbClr val="000000"/>
                          </a:solidFill>
                          <a:effectLst/>
                          <a:latin typeface="Calibri" panose="020F0502020204030204" pitchFamily="34" charset="0"/>
                        </a:rPr>
                        <a:t>Bienes declarados a favor de la nación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442809001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425181"/>
                  </a:ext>
                </a:extLst>
              </a:tr>
              <a:tr h="190500">
                <a:tc>
                  <a:txBody>
                    <a:bodyPr/>
                    <a:lstStyle/>
                    <a:p>
                      <a:pPr algn="l" fontAlgn="b"/>
                      <a:r>
                        <a:rPr lang="es-CO" sz="1100" b="0" i="0" u="none" strike="noStrike">
                          <a:solidFill>
                            <a:srgbClr val="000000"/>
                          </a:solidFill>
                          <a:effectLst/>
                          <a:latin typeface="Calibri" panose="020F0502020204030204" pitchFamily="34" charset="0"/>
                        </a:rPr>
                        <a:t>Bienes o recursos expropiados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442810001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7533107"/>
                  </a:ext>
                </a:extLst>
              </a:tr>
              <a:tr h="190500">
                <a:tc>
                  <a:txBody>
                    <a:bodyPr/>
                    <a:lstStyle/>
                    <a:p>
                      <a:pPr algn="l" fontAlgn="b"/>
                      <a:r>
                        <a:rPr lang="es-CO" sz="1100" b="0" i="0" u="none" strike="noStrike">
                          <a:solidFill>
                            <a:srgbClr val="000000"/>
                          </a:solidFill>
                          <a:effectLst/>
                          <a:latin typeface="Calibri" panose="020F0502020204030204" pitchFamily="34" charset="0"/>
                        </a:rPr>
                        <a:t>Otras transferencias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442890001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8413821"/>
                  </a:ext>
                </a:extLst>
              </a:tr>
            </a:tbl>
          </a:graphicData>
        </a:graphic>
      </p:graphicFrame>
      <p:graphicFrame>
        <p:nvGraphicFramePr>
          <p:cNvPr id="6" name="Tabla 5">
            <a:extLst>
              <a:ext uri="{FF2B5EF4-FFF2-40B4-BE49-F238E27FC236}">
                <a16:creationId xmlns:a16="http://schemas.microsoft.com/office/drawing/2014/main" id="{91F22B38-1EBE-4554-8D91-5E6DFE0596EB}"/>
              </a:ext>
            </a:extLst>
          </p:cNvPr>
          <p:cNvGraphicFramePr>
            <a:graphicFrameLocks noGrp="1"/>
          </p:cNvGraphicFramePr>
          <p:nvPr/>
        </p:nvGraphicFramePr>
        <p:xfrm>
          <a:off x="490654" y="1278257"/>
          <a:ext cx="7881437" cy="1030039"/>
        </p:xfrm>
        <a:graphic>
          <a:graphicData uri="http://schemas.openxmlformats.org/drawingml/2006/table">
            <a:tbl>
              <a:tblPr/>
              <a:tblGrid>
                <a:gridCol w="440244">
                  <a:extLst>
                    <a:ext uri="{9D8B030D-6E8A-4147-A177-3AD203B41FA5}">
                      <a16:colId xmlns:a16="http://schemas.microsoft.com/office/drawing/2014/main" val="3575591659"/>
                    </a:ext>
                  </a:extLst>
                </a:gridCol>
                <a:gridCol w="1782450">
                  <a:extLst>
                    <a:ext uri="{9D8B030D-6E8A-4147-A177-3AD203B41FA5}">
                      <a16:colId xmlns:a16="http://schemas.microsoft.com/office/drawing/2014/main" val="850182412"/>
                    </a:ext>
                  </a:extLst>
                </a:gridCol>
                <a:gridCol w="5658743">
                  <a:extLst>
                    <a:ext uri="{9D8B030D-6E8A-4147-A177-3AD203B41FA5}">
                      <a16:colId xmlns:a16="http://schemas.microsoft.com/office/drawing/2014/main" val="1881777517"/>
                    </a:ext>
                  </a:extLst>
                </a:gridCol>
              </a:tblGrid>
              <a:tr h="177038">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316472869"/>
                  </a:ext>
                </a:extLst>
              </a:tr>
              <a:tr h="853001">
                <a:tc>
                  <a:txBody>
                    <a:bodyPr/>
                    <a:lstStyle/>
                    <a:p>
                      <a:pPr algn="l" fontAlgn="ctr"/>
                      <a:r>
                        <a:rPr lang="es-CO" sz="1000" b="0" i="0" u="none" strike="noStrike">
                          <a:solidFill>
                            <a:srgbClr val="000000"/>
                          </a:solidFill>
                          <a:effectLst/>
                          <a:latin typeface="Calibri" panose="020F0502020204030204" pitchFamily="34" charset="0"/>
                        </a:rPr>
                        <a:t>T07</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Calibri" panose="020F0502020204030204" pitchFamily="34" charset="0"/>
                        </a:rPr>
                        <a:t>PPYE Reconocimiento Construcciones en curso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Se utiliza para reconocer todos los registros contables relacionados con las edificaciones recibidas que aún se encuentran en construcción, así como los costos y demás cargos en que se incurre durante el proceso de construcción de bienes inmuebles, hasta cuando estén en condiciones de operar de la forma prevista por la administración de la entidad. </a:t>
                      </a:r>
                      <a:br>
                        <a:rPr lang="es-ES" sz="1000" b="0" i="0" u="none" strike="noStrike" dirty="0">
                          <a:solidFill>
                            <a:srgbClr val="000000"/>
                          </a:solidFill>
                          <a:effectLst/>
                          <a:latin typeface="Calibri" panose="020F0502020204030204" pitchFamily="34" charset="0"/>
                        </a:rPr>
                      </a:br>
                      <a:r>
                        <a:rPr lang="es-ES" sz="1000" b="0" i="0" u="none" strike="noStrike" dirty="0">
                          <a:solidFill>
                            <a:srgbClr val="000000"/>
                          </a:solidFill>
                          <a:effectLst/>
                          <a:latin typeface="Calibri" panose="020F0502020204030204" pitchFamily="34" charset="0"/>
                        </a:rPr>
                        <a:t>Los bienes clasificados en esta tipología, pueden ser objeto de deterioro.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2168725"/>
                  </a:ext>
                </a:extLst>
              </a:tr>
            </a:tbl>
          </a:graphicData>
        </a:graphic>
      </p:graphicFrame>
    </p:spTree>
    <p:extLst>
      <p:ext uri="{BB962C8B-B14F-4D97-AF65-F5344CB8AC3E}">
        <p14:creationId xmlns:p14="http://schemas.microsoft.com/office/powerpoint/2010/main" val="233829156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2" name="Tabla 1">
            <a:extLst>
              <a:ext uri="{FF2B5EF4-FFF2-40B4-BE49-F238E27FC236}">
                <a16:creationId xmlns:a16="http://schemas.microsoft.com/office/drawing/2014/main" id="{893D9711-D2E7-4610-A1C8-5588ECE39C43}"/>
              </a:ext>
            </a:extLst>
          </p:cNvPr>
          <p:cNvGraphicFramePr>
            <a:graphicFrameLocks noGrp="1"/>
          </p:cNvGraphicFramePr>
          <p:nvPr/>
        </p:nvGraphicFramePr>
        <p:xfrm>
          <a:off x="762193" y="1387972"/>
          <a:ext cx="7718425" cy="678254"/>
        </p:xfrm>
        <a:graphic>
          <a:graphicData uri="http://schemas.openxmlformats.org/drawingml/2006/table">
            <a:tbl>
              <a:tblPr/>
              <a:tblGrid>
                <a:gridCol w="431138">
                  <a:extLst>
                    <a:ext uri="{9D8B030D-6E8A-4147-A177-3AD203B41FA5}">
                      <a16:colId xmlns:a16="http://schemas.microsoft.com/office/drawing/2014/main" val="3263640263"/>
                    </a:ext>
                  </a:extLst>
                </a:gridCol>
                <a:gridCol w="1745584">
                  <a:extLst>
                    <a:ext uri="{9D8B030D-6E8A-4147-A177-3AD203B41FA5}">
                      <a16:colId xmlns:a16="http://schemas.microsoft.com/office/drawing/2014/main" val="1541671149"/>
                    </a:ext>
                  </a:extLst>
                </a:gridCol>
                <a:gridCol w="5541703">
                  <a:extLst>
                    <a:ext uri="{9D8B030D-6E8A-4147-A177-3AD203B41FA5}">
                      <a16:colId xmlns:a16="http://schemas.microsoft.com/office/drawing/2014/main" val="80761559"/>
                    </a:ext>
                  </a:extLst>
                </a:gridCol>
              </a:tblGrid>
              <a:tr h="173507">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81790610"/>
                  </a:ext>
                </a:extLst>
              </a:tr>
              <a:tr h="504747">
                <a:tc>
                  <a:txBody>
                    <a:bodyPr/>
                    <a:lstStyle/>
                    <a:p>
                      <a:pPr algn="l" fontAlgn="ctr"/>
                      <a:r>
                        <a:rPr lang="es-CO" sz="1000" b="0" i="0" u="none" strike="noStrike">
                          <a:solidFill>
                            <a:srgbClr val="000000"/>
                          </a:solidFill>
                          <a:effectLst/>
                          <a:latin typeface="Calibri" panose="020F0502020204030204" pitchFamily="34" charset="0"/>
                        </a:rPr>
                        <a:t>T08</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Calibri" panose="020F0502020204030204" pitchFamily="34" charset="0"/>
                        </a:rPr>
                        <a:t>Traslado al activo de construcciones en curso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Se utiliza para realizar el registro contable del traslado de las obras terminadas a la cuenta del activo correspondiente, cuando la obra se encuentre en condiciones de operar de la forma prevista por la administración de la entidad.</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6209810"/>
                  </a:ext>
                </a:extLst>
              </a:tr>
            </a:tbl>
          </a:graphicData>
        </a:graphic>
      </p:graphicFrame>
      <p:graphicFrame>
        <p:nvGraphicFramePr>
          <p:cNvPr id="5" name="Tabla 4">
            <a:extLst>
              <a:ext uri="{FF2B5EF4-FFF2-40B4-BE49-F238E27FC236}">
                <a16:creationId xmlns:a16="http://schemas.microsoft.com/office/drawing/2014/main" id="{443B42C1-F425-4D0B-9489-CC70C3A6C71B}"/>
              </a:ext>
            </a:extLst>
          </p:cNvPr>
          <p:cNvGraphicFramePr>
            <a:graphicFrameLocks noGrp="1"/>
          </p:cNvGraphicFramePr>
          <p:nvPr/>
        </p:nvGraphicFramePr>
        <p:xfrm>
          <a:off x="1715288" y="2497880"/>
          <a:ext cx="5055400" cy="2007215"/>
        </p:xfrm>
        <a:graphic>
          <a:graphicData uri="http://schemas.openxmlformats.org/drawingml/2006/table">
            <a:tbl>
              <a:tblPr/>
              <a:tblGrid>
                <a:gridCol w="1990255">
                  <a:extLst>
                    <a:ext uri="{9D8B030D-6E8A-4147-A177-3AD203B41FA5}">
                      <a16:colId xmlns:a16="http://schemas.microsoft.com/office/drawing/2014/main" val="509130119"/>
                    </a:ext>
                  </a:extLst>
                </a:gridCol>
                <a:gridCol w="2016843">
                  <a:extLst>
                    <a:ext uri="{9D8B030D-6E8A-4147-A177-3AD203B41FA5}">
                      <a16:colId xmlns:a16="http://schemas.microsoft.com/office/drawing/2014/main" val="3316212125"/>
                    </a:ext>
                  </a:extLst>
                </a:gridCol>
                <a:gridCol w="1048302">
                  <a:extLst>
                    <a:ext uri="{9D8B030D-6E8A-4147-A177-3AD203B41FA5}">
                      <a16:colId xmlns:a16="http://schemas.microsoft.com/office/drawing/2014/main" val="2775390094"/>
                    </a:ext>
                  </a:extLst>
                </a:gridCol>
              </a:tblGrid>
              <a:tr h="286745">
                <a:tc>
                  <a:txBody>
                    <a:bodyPr/>
                    <a:lstStyle/>
                    <a:p>
                      <a:pPr algn="ctr" fontAlgn="b"/>
                      <a:r>
                        <a:rPr lang="es-CO" sz="1100" b="1" i="0" u="none" strike="noStrike">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2">
                  <a:txBody>
                    <a:bodyPr/>
                    <a:lstStyle/>
                    <a:p>
                      <a:pPr algn="ctr" fontAlgn="b"/>
                      <a:r>
                        <a:rPr lang="es-ES" sz="900" b="1" i="0" u="none" strike="noStrike">
                          <a:solidFill>
                            <a:srgbClr val="000000"/>
                          </a:solidFill>
                          <a:effectLst/>
                          <a:latin typeface="Calibri" panose="020F0502020204030204" pitchFamily="34" charset="0"/>
                        </a:rPr>
                        <a:t>CUENTAS y/o SUBCUENTAS y/o AUXILIAR DIRECTO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s-CO"/>
                    </a:p>
                  </a:txBody>
                  <a:tcPr/>
                </a:tc>
                <a:extLst>
                  <a:ext uri="{0D108BD9-81ED-4DB2-BD59-A6C34878D82A}">
                    <a16:rowId xmlns:a16="http://schemas.microsoft.com/office/drawing/2014/main" val="3946603520"/>
                  </a:ext>
                </a:extLst>
              </a:tr>
              <a:tr h="286745">
                <a:tc>
                  <a:txBody>
                    <a:bodyPr/>
                    <a:lstStyle/>
                    <a:p>
                      <a:pPr algn="l" fontAlgn="b"/>
                      <a:r>
                        <a:rPr lang="es-CO" sz="1100" b="0" i="0" u="none" strike="noStrike">
                          <a:solidFill>
                            <a:srgbClr val="000000"/>
                          </a:solidFill>
                          <a:effectLst/>
                          <a:latin typeface="Calibri" panose="020F0502020204030204" pitchFamily="34" charset="0"/>
                        </a:rPr>
                        <a:t>Construcciones en curso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2716912"/>
                  </a:ext>
                </a:extLst>
              </a:tr>
              <a:tr h="286745">
                <a:tc>
                  <a:txBody>
                    <a:bodyPr/>
                    <a:lstStyle/>
                    <a:p>
                      <a:pPr algn="l" fontAlgn="b"/>
                      <a:r>
                        <a:rPr lang="es-CO" sz="1100" b="0" i="0" u="none" strike="noStrike">
                          <a:solidFill>
                            <a:srgbClr val="000000"/>
                          </a:solidFill>
                          <a:effectLst/>
                          <a:latin typeface="Calibri" panose="020F0502020204030204" pitchFamily="34" charset="0"/>
                        </a:rPr>
                        <a:t>Edificaciones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0085386"/>
                  </a:ext>
                </a:extLst>
              </a:tr>
              <a:tr h="286745">
                <a:tc>
                  <a:txBody>
                    <a:bodyPr/>
                    <a:lstStyle/>
                    <a:p>
                      <a:pPr algn="l" fontAlgn="b"/>
                      <a:r>
                        <a:rPr lang="es-CO" sz="1100" b="0" i="0" u="none" strike="noStrike">
                          <a:solidFill>
                            <a:srgbClr val="000000"/>
                          </a:solidFill>
                          <a:effectLst/>
                          <a:latin typeface="Calibri" panose="020F0502020204030204" pitchFamily="34" charset="0"/>
                        </a:rPr>
                        <a:t>Plantas, ductos y túneles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1189220"/>
                  </a:ext>
                </a:extLst>
              </a:tr>
              <a:tr h="286745">
                <a:tc>
                  <a:txBody>
                    <a:bodyPr/>
                    <a:lstStyle/>
                    <a:p>
                      <a:pPr algn="l" fontAlgn="b"/>
                      <a:r>
                        <a:rPr lang="es-CO" sz="1100" b="0" i="0" u="none" strike="noStrike">
                          <a:solidFill>
                            <a:srgbClr val="000000"/>
                          </a:solidFill>
                          <a:effectLst/>
                          <a:latin typeface="Calibri" panose="020F0502020204030204" pitchFamily="34" charset="0"/>
                        </a:rPr>
                        <a:t>Redes, líneas y cables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6658152"/>
                  </a:ext>
                </a:extLst>
              </a:tr>
              <a:tr h="286745">
                <a:tc>
                  <a:txBody>
                    <a:bodyPr/>
                    <a:lstStyle/>
                    <a:p>
                      <a:pPr algn="l" fontAlgn="b"/>
                      <a:r>
                        <a:rPr lang="es-CO" sz="1100" b="0" i="0" u="none" strike="noStrike">
                          <a:solidFill>
                            <a:srgbClr val="000000"/>
                          </a:solidFill>
                          <a:effectLst/>
                          <a:latin typeface="Calibri" panose="020F0502020204030204" pitchFamily="34" charset="0"/>
                        </a:rPr>
                        <a:t>Construcciones en curso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163702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3229078"/>
                  </a:ext>
                </a:extLst>
              </a:tr>
              <a:tr h="286745">
                <a:tc>
                  <a:txBody>
                    <a:bodyPr/>
                    <a:lstStyle/>
                    <a:p>
                      <a:pPr algn="l" fontAlgn="b"/>
                      <a:r>
                        <a:rPr lang="es-CO" sz="1100" b="0" i="0" u="none" strike="noStrike">
                          <a:solidFill>
                            <a:srgbClr val="000000"/>
                          </a:solidFill>
                          <a:effectLst/>
                          <a:latin typeface="Calibri" panose="020F0502020204030204" pitchFamily="34" charset="0"/>
                        </a:rPr>
                        <a:t>Construcciones en curso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168310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722172"/>
                  </a:ext>
                </a:extLst>
              </a:tr>
            </a:tbl>
          </a:graphicData>
        </a:graphic>
      </p:graphicFrame>
    </p:spTree>
    <p:extLst>
      <p:ext uri="{BB962C8B-B14F-4D97-AF65-F5344CB8AC3E}">
        <p14:creationId xmlns:p14="http://schemas.microsoft.com/office/powerpoint/2010/main" val="340933666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3" name="Tabla 2">
            <a:extLst>
              <a:ext uri="{FF2B5EF4-FFF2-40B4-BE49-F238E27FC236}">
                <a16:creationId xmlns:a16="http://schemas.microsoft.com/office/drawing/2014/main" id="{BF5C9C54-E1CF-4C13-9ED9-A2A5224192DF}"/>
              </a:ext>
            </a:extLst>
          </p:cNvPr>
          <p:cNvGraphicFramePr>
            <a:graphicFrameLocks noGrp="1"/>
          </p:cNvGraphicFramePr>
          <p:nvPr/>
        </p:nvGraphicFramePr>
        <p:xfrm>
          <a:off x="1628078" y="2667794"/>
          <a:ext cx="5529959" cy="1881901"/>
        </p:xfrm>
        <a:graphic>
          <a:graphicData uri="http://schemas.openxmlformats.org/drawingml/2006/table">
            <a:tbl>
              <a:tblPr/>
              <a:tblGrid>
                <a:gridCol w="2722926">
                  <a:extLst>
                    <a:ext uri="{9D8B030D-6E8A-4147-A177-3AD203B41FA5}">
                      <a16:colId xmlns:a16="http://schemas.microsoft.com/office/drawing/2014/main" val="2875540313"/>
                    </a:ext>
                  </a:extLst>
                </a:gridCol>
                <a:gridCol w="2807033">
                  <a:extLst>
                    <a:ext uri="{9D8B030D-6E8A-4147-A177-3AD203B41FA5}">
                      <a16:colId xmlns:a16="http://schemas.microsoft.com/office/drawing/2014/main" val="1523276793"/>
                    </a:ext>
                  </a:extLst>
                </a:gridCol>
              </a:tblGrid>
              <a:tr h="268843">
                <a:tc>
                  <a:txBody>
                    <a:bodyPr/>
                    <a:lstStyle/>
                    <a:p>
                      <a:pPr algn="ctr" fontAlgn="b"/>
                      <a:r>
                        <a:rPr lang="es-CO" sz="1100" b="1" i="0" u="none" strike="noStrike">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ES" sz="900" b="1" i="0" u="none" strike="noStrike">
                          <a:solidFill>
                            <a:srgbClr val="000000"/>
                          </a:solidFill>
                          <a:effectLst/>
                          <a:latin typeface="Calibri" panose="020F0502020204030204" pitchFamily="34" charset="0"/>
                        </a:rPr>
                        <a:t>CUENTAS y/o SUBCUENTAS y/o AUXILIAR DIRECTO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694835241"/>
                  </a:ext>
                </a:extLst>
              </a:tr>
              <a:tr h="268843">
                <a:tc>
                  <a:txBody>
                    <a:bodyPr/>
                    <a:lstStyle/>
                    <a:p>
                      <a:pPr algn="l" fontAlgn="b"/>
                      <a:r>
                        <a:rPr lang="es-ES" sz="1100" b="0" i="0" u="none" strike="noStrike">
                          <a:solidFill>
                            <a:srgbClr val="000000"/>
                          </a:solidFill>
                          <a:effectLst/>
                          <a:latin typeface="Calibri" panose="020F0502020204030204" pitchFamily="34" charset="0"/>
                        </a:rPr>
                        <a:t>Maquinaria, planta y equipo en montaje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549709"/>
                  </a:ext>
                </a:extLst>
              </a:tr>
              <a:tr h="268843">
                <a:tc>
                  <a:txBody>
                    <a:bodyPr/>
                    <a:lstStyle/>
                    <a:p>
                      <a:pPr algn="l" fontAlgn="b"/>
                      <a:r>
                        <a:rPr lang="es-CO" sz="1100" b="0" i="0" u="none" strike="noStrike">
                          <a:solidFill>
                            <a:srgbClr val="000000"/>
                          </a:solidFill>
                          <a:effectLst/>
                          <a:latin typeface="Calibri" panose="020F0502020204030204" pitchFamily="34" charset="0"/>
                        </a:rPr>
                        <a:t>Bienes y servicios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240101001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994550"/>
                  </a:ext>
                </a:extLst>
              </a:tr>
              <a:tr h="268843">
                <a:tc>
                  <a:txBody>
                    <a:bodyPr/>
                    <a:lstStyle/>
                    <a:p>
                      <a:pPr algn="l" fontAlgn="b"/>
                      <a:r>
                        <a:rPr lang="es-CO" sz="1100" b="0" i="0" u="none" strike="noStrike">
                          <a:solidFill>
                            <a:srgbClr val="000000"/>
                          </a:solidFill>
                          <a:effectLst/>
                          <a:latin typeface="Calibri" panose="020F0502020204030204" pitchFamily="34" charset="0"/>
                        </a:rPr>
                        <a:t>Proyectos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240102001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190762"/>
                  </a:ext>
                </a:extLst>
              </a:tr>
              <a:tr h="268843">
                <a:tc>
                  <a:txBody>
                    <a:bodyPr/>
                    <a:lstStyle/>
                    <a:p>
                      <a:pPr algn="l" fontAlgn="b"/>
                      <a:r>
                        <a:rPr lang="es-CO" sz="1100" b="0" i="0" u="none" strike="noStrike">
                          <a:solidFill>
                            <a:srgbClr val="000000"/>
                          </a:solidFill>
                          <a:effectLst/>
                          <a:latin typeface="Calibri" panose="020F0502020204030204" pitchFamily="34" charset="0"/>
                        </a:rPr>
                        <a:t>Bienes y servicios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240601001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1995493"/>
                  </a:ext>
                </a:extLst>
              </a:tr>
              <a:tr h="268843">
                <a:tc>
                  <a:txBody>
                    <a:bodyPr/>
                    <a:lstStyle/>
                    <a:p>
                      <a:pPr algn="l" fontAlgn="b"/>
                      <a:r>
                        <a:rPr lang="es-CO" sz="1100" b="0" i="0" u="none" strike="noStrike">
                          <a:solidFill>
                            <a:srgbClr val="000000"/>
                          </a:solidFill>
                          <a:effectLst/>
                          <a:latin typeface="Calibri" panose="020F0502020204030204" pitchFamily="34" charset="0"/>
                        </a:rPr>
                        <a:t>Proyectos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240607001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9887918"/>
                  </a:ext>
                </a:extLst>
              </a:tr>
              <a:tr h="268843">
                <a:tc>
                  <a:txBody>
                    <a:bodyPr/>
                    <a:lstStyle/>
                    <a:p>
                      <a:pPr algn="l" fontAlgn="b"/>
                      <a:r>
                        <a:rPr lang="es-CO" sz="1100" b="0" i="0" u="none" strike="noStrike">
                          <a:solidFill>
                            <a:srgbClr val="000000"/>
                          </a:solidFill>
                          <a:effectLst/>
                          <a:latin typeface="Calibri" panose="020F0502020204030204" pitchFamily="34" charset="0"/>
                        </a:rPr>
                        <a:t>Compra de bienes (db)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244505001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2564494"/>
                  </a:ext>
                </a:extLst>
              </a:tr>
            </a:tbl>
          </a:graphicData>
        </a:graphic>
      </p:graphicFrame>
      <p:graphicFrame>
        <p:nvGraphicFramePr>
          <p:cNvPr id="6" name="Tabla 5">
            <a:extLst>
              <a:ext uri="{FF2B5EF4-FFF2-40B4-BE49-F238E27FC236}">
                <a16:creationId xmlns:a16="http://schemas.microsoft.com/office/drawing/2014/main" id="{610C3172-8389-45A4-AF89-B912DAFD046B}"/>
              </a:ext>
            </a:extLst>
          </p:cNvPr>
          <p:cNvGraphicFramePr>
            <a:graphicFrameLocks noGrp="1"/>
          </p:cNvGraphicFramePr>
          <p:nvPr/>
        </p:nvGraphicFramePr>
        <p:xfrm>
          <a:off x="762193" y="1328637"/>
          <a:ext cx="7718425" cy="1113480"/>
        </p:xfrm>
        <a:graphic>
          <a:graphicData uri="http://schemas.openxmlformats.org/drawingml/2006/table">
            <a:tbl>
              <a:tblPr/>
              <a:tblGrid>
                <a:gridCol w="431138">
                  <a:extLst>
                    <a:ext uri="{9D8B030D-6E8A-4147-A177-3AD203B41FA5}">
                      <a16:colId xmlns:a16="http://schemas.microsoft.com/office/drawing/2014/main" val="455982065"/>
                    </a:ext>
                  </a:extLst>
                </a:gridCol>
                <a:gridCol w="1745584">
                  <a:extLst>
                    <a:ext uri="{9D8B030D-6E8A-4147-A177-3AD203B41FA5}">
                      <a16:colId xmlns:a16="http://schemas.microsoft.com/office/drawing/2014/main" val="746822174"/>
                    </a:ext>
                  </a:extLst>
                </a:gridCol>
                <a:gridCol w="5541703">
                  <a:extLst>
                    <a:ext uri="{9D8B030D-6E8A-4147-A177-3AD203B41FA5}">
                      <a16:colId xmlns:a16="http://schemas.microsoft.com/office/drawing/2014/main" val="4151750947"/>
                    </a:ext>
                  </a:extLst>
                </a:gridCol>
              </a:tblGrid>
              <a:tr h="191380">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545472082"/>
                  </a:ext>
                </a:extLst>
              </a:tr>
              <a:tr h="922100">
                <a:tc>
                  <a:txBody>
                    <a:bodyPr/>
                    <a:lstStyle/>
                    <a:p>
                      <a:pPr algn="l" fontAlgn="ctr"/>
                      <a:r>
                        <a:rPr lang="es-CO" sz="1000" b="0" i="0" u="none" strike="noStrike">
                          <a:solidFill>
                            <a:srgbClr val="000000"/>
                          </a:solidFill>
                          <a:effectLst/>
                          <a:latin typeface="Calibri" panose="020F0502020204030204" pitchFamily="34" charset="0"/>
                        </a:rPr>
                        <a:t>T09</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Calibri" panose="020F0502020204030204" pitchFamily="34" charset="0"/>
                        </a:rPr>
                        <a:t>PPYE Reconocimiento Maquinaria planta y equipo en montaje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Se reconocen los registros contables de la maquinaria y equipo recibido que aún se encuentra en montaje; así como los costos en que se incurre para la adquisición y montaje de plantas, ductos y túneles; redes, líneas y cables; maquinaria y equipo; equipo médico y científico; entre otros, los cuales aún no se encuentran en condiciones de utilización. </a:t>
                      </a:r>
                      <a:br>
                        <a:rPr lang="es-ES" sz="1000" b="0" i="0" u="none" strike="noStrike" dirty="0">
                          <a:solidFill>
                            <a:srgbClr val="000000"/>
                          </a:solidFill>
                          <a:effectLst/>
                          <a:latin typeface="Calibri" panose="020F0502020204030204" pitchFamily="34" charset="0"/>
                        </a:rPr>
                      </a:br>
                      <a:r>
                        <a:rPr lang="es-ES" sz="1000" b="0" i="0" u="none" strike="noStrike" dirty="0">
                          <a:solidFill>
                            <a:srgbClr val="000000"/>
                          </a:solidFill>
                          <a:effectLst/>
                          <a:latin typeface="Calibri" panose="020F0502020204030204" pitchFamily="34" charset="0"/>
                        </a:rPr>
                        <a:t>Los bienes clasificados en esta tipología, pueden ser objeto de deterioro.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6435073"/>
                  </a:ext>
                </a:extLst>
              </a:tr>
            </a:tbl>
          </a:graphicData>
        </a:graphic>
      </p:graphicFrame>
    </p:spTree>
    <p:extLst>
      <p:ext uri="{BB962C8B-B14F-4D97-AF65-F5344CB8AC3E}">
        <p14:creationId xmlns:p14="http://schemas.microsoft.com/office/powerpoint/2010/main" val="427188727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2" name="Tabla 1">
            <a:extLst>
              <a:ext uri="{FF2B5EF4-FFF2-40B4-BE49-F238E27FC236}">
                <a16:creationId xmlns:a16="http://schemas.microsoft.com/office/drawing/2014/main" id="{9BF892C9-8751-4974-AE7D-68FC2506A446}"/>
              </a:ext>
            </a:extLst>
          </p:cNvPr>
          <p:cNvGraphicFramePr>
            <a:graphicFrameLocks noGrp="1"/>
          </p:cNvGraphicFramePr>
          <p:nvPr/>
        </p:nvGraphicFramePr>
        <p:xfrm>
          <a:off x="771910" y="1285312"/>
          <a:ext cx="7718425" cy="981306"/>
        </p:xfrm>
        <a:graphic>
          <a:graphicData uri="http://schemas.openxmlformats.org/drawingml/2006/table">
            <a:tbl>
              <a:tblPr/>
              <a:tblGrid>
                <a:gridCol w="431138">
                  <a:extLst>
                    <a:ext uri="{9D8B030D-6E8A-4147-A177-3AD203B41FA5}">
                      <a16:colId xmlns:a16="http://schemas.microsoft.com/office/drawing/2014/main" val="1645303222"/>
                    </a:ext>
                  </a:extLst>
                </a:gridCol>
                <a:gridCol w="1745584">
                  <a:extLst>
                    <a:ext uri="{9D8B030D-6E8A-4147-A177-3AD203B41FA5}">
                      <a16:colId xmlns:a16="http://schemas.microsoft.com/office/drawing/2014/main" val="3972117116"/>
                    </a:ext>
                  </a:extLst>
                </a:gridCol>
                <a:gridCol w="5541703">
                  <a:extLst>
                    <a:ext uri="{9D8B030D-6E8A-4147-A177-3AD203B41FA5}">
                      <a16:colId xmlns:a16="http://schemas.microsoft.com/office/drawing/2014/main" val="878850312"/>
                    </a:ext>
                  </a:extLst>
                </a:gridCol>
              </a:tblGrid>
              <a:tr h="251032">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dirty="0">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050627905"/>
                  </a:ext>
                </a:extLst>
              </a:tr>
              <a:tr h="730274">
                <a:tc>
                  <a:txBody>
                    <a:bodyPr/>
                    <a:lstStyle/>
                    <a:p>
                      <a:pPr algn="l" fontAlgn="ctr"/>
                      <a:r>
                        <a:rPr lang="es-CO" sz="1000" b="0" i="0" u="none" strike="noStrike">
                          <a:solidFill>
                            <a:srgbClr val="000000"/>
                          </a:solidFill>
                          <a:effectLst/>
                          <a:latin typeface="Calibri" panose="020F0502020204030204" pitchFamily="34" charset="0"/>
                        </a:rPr>
                        <a:t>T10</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Calibri" panose="020F0502020204030204" pitchFamily="34" charset="0"/>
                        </a:rPr>
                        <a:t>Traslado al activo de maquinaria planta y equipo en montaje</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Se utiliza para realizar el registro contable del traslado de la maquinaria, planta y equipo en montaje al activo correspondiente, una vez se encuentre en condiciones de operar de la forma prevista por la administración de la entidad.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0998059"/>
                  </a:ext>
                </a:extLst>
              </a:tr>
            </a:tbl>
          </a:graphicData>
        </a:graphic>
      </p:graphicFrame>
      <p:graphicFrame>
        <p:nvGraphicFramePr>
          <p:cNvPr id="5" name="Tabla 4">
            <a:extLst>
              <a:ext uri="{FF2B5EF4-FFF2-40B4-BE49-F238E27FC236}">
                <a16:creationId xmlns:a16="http://schemas.microsoft.com/office/drawing/2014/main" id="{5F1C0CBD-4FBE-4A60-B482-D44C9ADEBA24}"/>
              </a:ext>
            </a:extLst>
          </p:cNvPr>
          <p:cNvGraphicFramePr>
            <a:graphicFrameLocks noGrp="1"/>
          </p:cNvGraphicFramePr>
          <p:nvPr/>
        </p:nvGraphicFramePr>
        <p:xfrm>
          <a:off x="1651804" y="2527010"/>
          <a:ext cx="5722149" cy="2501140"/>
        </p:xfrm>
        <a:graphic>
          <a:graphicData uri="http://schemas.openxmlformats.org/drawingml/2006/table">
            <a:tbl>
              <a:tblPr/>
              <a:tblGrid>
                <a:gridCol w="3124143">
                  <a:extLst>
                    <a:ext uri="{9D8B030D-6E8A-4147-A177-3AD203B41FA5}">
                      <a16:colId xmlns:a16="http://schemas.microsoft.com/office/drawing/2014/main" val="4012121928"/>
                    </a:ext>
                  </a:extLst>
                </a:gridCol>
                <a:gridCol w="1549000">
                  <a:extLst>
                    <a:ext uri="{9D8B030D-6E8A-4147-A177-3AD203B41FA5}">
                      <a16:colId xmlns:a16="http://schemas.microsoft.com/office/drawing/2014/main" val="1187494681"/>
                    </a:ext>
                  </a:extLst>
                </a:gridCol>
                <a:gridCol w="1049006">
                  <a:extLst>
                    <a:ext uri="{9D8B030D-6E8A-4147-A177-3AD203B41FA5}">
                      <a16:colId xmlns:a16="http://schemas.microsoft.com/office/drawing/2014/main" val="2361108357"/>
                    </a:ext>
                  </a:extLst>
                </a:gridCol>
              </a:tblGrid>
              <a:tr h="250114">
                <a:tc>
                  <a:txBody>
                    <a:bodyPr/>
                    <a:lstStyle/>
                    <a:p>
                      <a:pPr algn="ctr" fontAlgn="b"/>
                      <a:r>
                        <a:rPr lang="es-CO" sz="1100" b="1" i="0" u="none" strike="noStrike">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2">
                  <a:txBody>
                    <a:bodyPr/>
                    <a:lstStyle/>
                    <a:p>
                      <a:pPr algn="ctr" fontAlgn="b"/>
                      <a:r>
                        <a:rPr lang="es-ES" sz="900" b="1" i="0" u="none" strike="noStrike">
                          <a:solidFill>
                            <a:srgbClr val="000000"/>
                          </a:solidFill>
                          <a:effectLst/>
                          <a:latin typeface="Calibri" panose="020F0502020204030204" pitchFamily="34" charset="0"/>
                        </a:rPr>
                        <a:t>CUENTAS y/o SUBCUENTAS y/o AUXILIAR DIRECTO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s-CO"/>
                    </a:p>
                  </a:txBody>
                  <a:tcPr/>
                </a:tc>
                <a:extLst>
                  <a:ext uri="{0D108BD9-81ED-4DB2-BD59-A6C34878D82A}">
                    <a16:rowId xmlns:a16="http://schemas.microsoft.com/office/drawing/2014/main" val="3516104288"/>
                  </a:ext>
                </a:extLst>
              </a:tr>
              <a:tr h="250114">
                <a:tc>
                  <a:txBody>
                    <a:bodyPr/>
                    <a:lstStyle/>
                    <a:p>
                      <a:pPr algn="l" fontAlgn="b"/>
                      <a:r>
                        <a:rPr lang="es-ES" sz="1100" b="0" i="0" u="none" strike="noStrike">
                          <a:solidFill>
                            <a:srgbClr val="000000"/>
                          </a:solidFill>
                          <a:effectLst/>
                          <a:latin typeface="Calibri" panose="020F0502020204030204" pitchFamily="34" charset="0"/>
                        </a:rPr>
                        <a:t>Maquinaria, planta y equipo en montaje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4228244"/>
                  </a:ext>
                </a:extLst>
              </a:tr>
              <a:tr h="250114">
                <a:tc>
                  <a:txBody>
                    <a:bodyPr/>
                    <a:lstStyle/>
                    <a:p>
                      <a:pPr algn="l" fontAlgn="b"/>
                      <a:r>
                        <a:rPr lang="es-CO" sz="1100" b="0" i="0" u="none" strike="noStrike">
                          <a:solidFill>
                            <a:srgbClr val="000000"/>
                          </a:solidFill>
                          <a:effectLst/>
                          <a:latin typeface="Calibri" panose="020F0502020204030204" pitchFamily="34" charset="0"/>
                        </a:rPr>
                        <a:t>Plantas, ductos y túneles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842196"/>
                  </a:ext>
                </a:extLst>
              </a:tr>
              <a:tr h="250114">
                <a:tc>
                  <a:txBody>
                    <a:bodyPr/>
                    <a:lstStyle/>
                    <a:p>
                      <a:pPr algn="l" fontAlgn="b"/>
                      <a:r>
                        <a:rPr lang="es-CO" sz="1100" b="0" i="0" u="none" strike="noStrike">
                          <a:solidFill>
                            <a:srgbClr val="000000"/>
                          </a:solidFill>
                          <a:effectLst/>
                          <a:latin typeface="Calibri" panose="020F0502020204030204" pitchFamily="34" charset="0"/>
                        </a:rPr>
                        <a:t>Redes, líneas y cables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5512888"/>
                  </a:ext>
                </a:extLst>
              </a:tr>
              <a:tr h="250114">
                <a:tc>
                  <a:txBody>
                    <a:bodyPr/>
                    <a:lstStyle/>
                    <a:p>
                      <a:pPr algn="l" fontAlgn="b"/>
                      <a:r>
                        <a:rPr lang="es-CO" sz="1100" b="0" i="0" u="none" strike="noStrike">
                          <a:solidFill>
                            <a:srgbClr val="000000"/>
                          </a:solidFill>
                          <a:effectLst/>
                          <a:latin typeface="Calibri" panose="020F0502020204030204" pitchFamily="34" charset="0"/>
                        </a:rPr>
                        <a:t>Maquinaria y equipo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0081006"/>
                  </a:ext>
                </a:extLst>
              </a:tr>
              <a:tr h="250114">
                <a:tc>
                  <a:txBody>
                    <a:bodyPr/>
                    <a:lstStyle/>
                    <a:p>
                      <a:pPr algn="l" fontAlgn="b"/>
                      <a:r>
                        <a:rPr lang="es-CO" sz="1100" b="0" i="0" u="none" strike="noStrike">
                          <a:solidFill>
                            <a:srgbClr val="000000"/>
                          </a:solidFill>
                          <a:effectLst/>
                          <a:latin typeface="Calibri" panose="020F0502020204030204" pitchFamily="34" charset="0"/>
                        </a:rPr>
                        <a:t>Equipo médico y científico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4876760"/>
                  </a:ext>
                </a:extLst>
              </a:tr>
              <a:tr h="250114">
                <a:tc>
                  <a:txBody>
                    <a:bodyPr/>
                    <a:lstStyle/>
                    <a:p>
                      <a:pPr algn="l" fontAlgn="b"/>
                      <a:r>
                        <a:rPr lang="es-ES" sz="1100" b="0" i="0" u="none" strike="noStrike">
                          <a:solidFill>
                            <a:srgbClr val="000000"/>
                          </a:solidFill>
                          <a:effectLst/>
                          <a:latin typeface="Calibri" panose="020F0502020204030204" pitchFamily="34" charset="0"/>
                        </a:rPr>
                        <a:t>Muebles, enseres y equipo de oficina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5333315"/>
                  </a:ext>
                </a:extLst>
              </a:tr>
              <a:tr h="250114">
                <a:tc>
                  <a:txBody>
                    <a:bodyPr/>
                    <a:lstStyle/>
                    <a:p>
                      <a:pPr algn="l" fontAlgn="b"/>
                      <a:r>
                        <a:rPr lang="es-ES" sz="1100" b="0" i="0" u="none" strike="noStrike">
                          <a:solidFill>
                            <a:srgbClr val="000000"/>
                          </a:solidFill>
                          <a:effectLst/>
                          <a:latin typeface="Calibri" panose="020F0502020204030204" pitchFamily="34" charset="0"/>
                        </a:rPr>
                        <a:t>Equipos de comunicación y computación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056619"/>
                  </a:ext>
                </a:extLst>
              </a:tr>
              <a:tr h="250114">
                <a:tc>
                  <a:txBody>
                    <a:bodyPr/>
                    <a:lstStyle/>
                    <a:p>
                      <a:pPr algn="l" fontAlgn="b"/>
                      <a:r>
                        <a:rPr lang="es-ES" sz="1100" b="0" i="0" u="none" strike="noStrike">
                          <a:solidFill>
                            <a:srgbClr val="000000"/>
                          </a:solidFill>
                          <a:effectLst/>
                          <a:latin typeface="Calibri" panose="020F0502020204030204" pitchFamily="34" charset="0"/>
                        </a:rPr>
                        <a:t>Equipos de transporte, tracción y elevación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4670989"/>
                  </a:ext>
                </a:extLst>
              </a:tr>
              <a:tr h="250114">
                <a:tc>
                  <a:txBody>
                    <a:bodyPr/>
                    <a:lstStyle/>
                    <a:p>
                      <a:pPr algn="l" fontAlgn="b"/>
                      <a:r>
                        <a:rPr lang="es-ES" sz="1100" b="0" i="0" u="none" strike="noStrike">
                          <a:solidFill>
                            <a:srgbClr val="000000"/>
                          </a:solidFill>
                          <a:effectLst/>
                          <a:latin typeface="Calibri" panose="020F0502020204030204" pitchFamily="34" charset="0"/>
                        </a:rPr>
                        <a:t>Equipos de comedor, cocina, despensa y hotelería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169513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7657459"/>
                  </a:ext>
                </a:extLst>
              </a:tr>
            </a:tbl>
          </a:graphicData>
        </a:graphic>
      </p:graphicFrame>
    </p:spTree>
    <p:extLst>
      <p:ext uri="{BB962C8B-B14F-4D97-AF65-F5344CB8AC3E}">
        <p14:creationId xmlns:p14="http://schemas.microsoft.com/office/powerpoint/2010/main" val="85169898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3" name="Tabla 2">
            <a:extLst>
              <a:ext uri="{FF2B5EF4-FFF2-40B4-BE49-F238E27FC236}">
                <a16:creationId xmlns:a16="http://schemas.microsoft.com/office/drawing/2014/main" id="{078DC595-A92E-4B5F-9D40-56050D8A945E}"/>
              </a:ext>
            </a:extLst>
          </p:cNvPr>
          <p:cNvGraphicFramePr>
            <a:graphicFrameLocks noGrp="1"/>
          </p:cNvGraphicFramePr>
          <p:nvPr/>
        </p:nvGraphicFramePr>
        <p:xfrm>
          <a:off x="1628078" y="2667794"/>
          <a:ext cx="5726809" cy="2015720"/>
        </p:xfrm>
        <a:graphic>
          <a:graphicData uri="http://schemas.openxmlformats.org/drawingml/2006/table">
            <a:tbl>
              <a:tblPr/>
              <a:tblGrid>
                <a:gridCol w="3030058">
                  <a:extLst>
                    <a:ext uri="{9D8B030D-6E8A-4147-A177-3AD203B41FA5}">
                      <a16:colId xmlns:a16="http://schemas.microsoft.com/office/drawing/2014/main" val="1017154171"/>
                    </a:ext>
                  </a:extLst>
                </a:gridCol>
                <a:gridCol w="2696751">
                  <a:extLst>
                    <a:ext uri="{9D8B030D-6E8A-4147-A177-3AD203B41FA5}">
                      <a16:colId xmlns:a16="http://schemas.microsoft.com/office/drawing/2014/main" val="2765246220"/>
                    </a:ext>
                  </a:extLst>
                </a:gridCol>
              </a:tblGrid>
              <a:tr h="287960">
                <a:tc>
                  <a:txBody>
                    <a:bodyPr/>
                    <a:lstStyle/>
                    <a:p>
                      <a:pPr algn="ctr" fontAlgn="b"/>
                      <a:r>
                        <a:rPr lang="es-CO" sz="1100" b="1" i="0" u="none" strike="noStrike">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ES" sz="900" b="1" i="0" u="none" strike="noStrike">
                          <a:solidFill>
                            <a:srgbClr val="000000"/>
                          </a:solidFill>
                          <a:effectLst/>
                          <a:latin typeface="Calibri" panose="020F0502020204030204" pitchFamily="34" charset="0"/>
                        </a:rPr>
                        <a:t>CUENTAS y/o SUBCUENTAS y/o AUXILIAR DIRECTO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757165332"/>
                  </a:ext>
                </a:extLst>
              </a:tr>
              <a:tr h="287960">
                <a:tc>
                  <a:txBody>
                    <a:bodyPr/>
                    <a:lstStyle/>
                    <a:p>
                      <a:pPr algn="l" fontAlgn="b"/>
                      <a:r>
                        <a:rPr lang="es-ES" sz="1100" b="0" i="0" u="none" strike="noStrike">
                          <a:solidFill>
                            <a:srgbClr val="000000"/>
                          </a:solidFill>
                          <a:effectLst/>
                          <a:latin typeface="Calibri" panose="020F0502020204030204" pitchFamily="34" charset="0"/>
                        </a:rPr>
                        <a:t>PROPIEDADES, PLANTA Y EQUIPO EN TRÁNSITO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2722266"/>
                  </a:ext>
                </a:extLst>
              </a:tr>
              <a:tr h="287960">
                <a:tc>
                  <a:txBody>
                    <a:bodyPr/>
                    <a:lstStyle/>
                    <a:p>
                      <a:pPr algn="l" fontAlgn="b"/>
                      <a:r>
                        <a:rPr lang="es-CO" sz="1100" b="0" i="0" u="none" strike="noStrike">
                          <a:solidFill>
                            <a:srgbClr val="000000"/>
                          </a:solidFill>
                          <a:effectLst/>
                          <a:latin typeface="Calibri" panose="020F0502020204030204" pitchFamily="34" charset="0"/>
                        </a:rPr>
                        <a:t>Bienes y servicios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240101001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4666933"/>
                  </a:ext>
                </a:extLst>
              </a:tr>
              <a:tr h="287960">
                <a:tc>
                  <a:txBody>
                    <a:bodyPr/>
                    <a:lstStyle/>
                    <a:p>
                      <a:pPr algn="l" fontAlgn="b"/>
                      <a:r>
                        <a:rPr lang="es-CO" sz="1100" b="0" i="0" u="none" strike="noStrike">
                          <a:solidFill>
                            <a:srgbClr val="000000"/>
                          </a:solidFill>
                          <a:effectLst/>
                          <a:latin typeface="Calibri" panose="020F0502020204030204" pitchFamily="34" charset="0"/>
                        </a:rPr>
                        <a:t>Proyectos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240102001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26852"/>
                  </a:ext>
                </a:extLst>
              </a:tr>
              <a:tr h="287960">
                <a:tc>
                  <a:txBody>
                    <a:bodyPr/>
                    <a:lstStyle/>
                    <a:p>
                      <a:pPr algn="l" fontAlgn="b"/>
                      <a:r>
                        <a:rPr lang="es-CO" sz="1100" b="0" i="0" u="none" strike="noStrike">
                          <a:solidFill>
                            <a:srgbClr val="000000"/>
                          </a:solidFill>
                          <a:effectLst/>
                          <a:latin typeface="Calibri" panose="020F0502020204030204" pitchFamily="34" charset="0"/>
                        </a:rPr>
                        <a:t>Bienes y servicios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240601001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819404"/>
                  </a:ext>
                </a:extLst>
              </a:tr>
              <a:tr h="287960">
                <a:tc>
                  <a:txBody>
                    <a:bodyPr/>
                    <a:lstStyle/>
                    <a:p>
                      <a:pPr algn="l" fontAlgn="b"/>
                      <a:r>
                        <a:rPr lang="es-CO" sz="1100" b="0" i="0" u="none" strike="noStrike">
                          <a:solidFill>
                            <a:srgbClr val="000000"/>
                          </a:solidFill>
                          <a:effectLst/>
                          <a:latin typeface="Calibri" panose="020F0502020204030204" pitchFamily="34" charset="0"/>
                        </a:rPr>
                        <a:t>Proyectos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240607001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5579722"/>
                  </a:ext>
                </a:extLst>
              </a:tr>
              <a:tr h="287960">
                <a:tc>
                  <a:txBody>
                    <a:bodyPr/>
                    <a:lstStyle/>
                    <a:p>
                      <a:pPr algn="l" fontAlgn="b"/>
                      <a:r>
                        <a:rPr lang="es-CO" sz="1100" b="0" i="0" u="none" strike="noStrike">
                          <a:solidFill>
                            <a:srgbClr val="000000"/>
                          </a:solidFill>
                          <a:effectLst/>
                          <a:latin typeface="Calibri" panose="020F0502020204030204" pitchFamily="34" charset="0"/>
                        </a:rPr>
                        <a:t>Compra de bienes (db)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244505001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9064860"/>
                  </a:ext>
                </a:extLst>
              </a:tr>
            </a:tbl>
          </a:graphicData>
        </a:graphic>
      </p:graphicFrame>
      <p:graphicFrame>
        <p:nvGraphicFramePr>
          <p:cNvPr id="7" name="Tabla 6">
            <a:extLst>
              <a:ext uri="{FF2B5EF4-FFF2-40B4-BE49-F238E27FC236}">
                <a16:creationId xmlns:a16="http://schemas.microsoft.com/office/drawing/2014/main" id="{26C0DF4E-C48E-4FF1-AB20-2D3372506EE7}"/>
              </a:ext>
            </a:extLst>
          </p:cNvPr>
          <p:cNvGraphicFramePr>
            <a:graphicFrameLocks noGrp="1"/>
          </p:cNvGraphicFramePr>
          <p:nvPr/>
        </p:nvGraphicFramePr>
        <p:xfrm>
          <a:off x="632269" y="1328636"/>
          <a:ext cx="7718425" cy="981305"/>
        </p:xfrm>
        <a:graphic>
          <a:graphicData uri="http://schemas.openxmlformats.org/drawingml/2006/table">
            <a:tbl>
              <a:tblPr/>
              <a:tblGrid>
                <a:gridCol w="431138">
                  <a:extLst>
                    <a:ext uri="{9D8B030D-6E8A-4147-A177-3AD203B41FA5}">
                      <a16:colId xmlns:a16="http://schemas.microsoft.com/office/drawing/2014/main" val="3085119123"/>
                    </a:ext>
                  </a:extLst>
                </a:gridCol>
                <a:gridCol w="1745584">
                  <a:extLst>
                    <a:ext uri="{9D8B030D-6E8A-4147-A177-3AD203B41FA5}">
                      <a16:colId xmlns:a16="http://schemas.microsoft.com/office/drawing/2014/main" val="1011311903"/>
                    </a:ext>
                  </a:extLst>
                </a:gridCol>
                <a:gridCol w="5541703">
                  <a:extLst>
                    <a:ext uri="{9D8B030D-6E8A-4147-A177-3AD203B41FA5}">
                      <a16:colId xmlns:a16="http://schemas.microsoft.com/office/drawing/2014/main" val="1097821288"/>
                    </a:ext>
                  </a:extLst>
                </a:gridCol>
              </a:tblGrid>
              <a:tr h="251032">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917715891"/>
                  </a:ext>
                </a:extLst>
              </a:tr>
              <a:tr h="730273">
                <a:tc>
                  <a:txBody>
                    <a:bodyPr/>
                    <a:lstStyle/>
                    <a:p>
                      <a:pPr algn="l" fontAlgn="ctr"/>
                      <a:r>
                        <a:rPr lang="es-CO" sz="1000" b="0" i="0" u="none" strike="noStrike">
                          <a:solidFill>
                            <a:srgbClr val="000000"/>
                          </a:solidFill>
                          <a:effectLst/>
                          <a:latin typeface="Calibri" panose="020F0502020204030204" pitchFamily="34" charset="0"/>
                        </a:rPr>
                        <a:t>T11</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PPYE Reconocimiento en tránsito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Corresponde al registro contable de las erogaciones efectuadas para la adquisición de propiedades, planta y equipo que no están disponibles para ser utilizadas por encontrarse en procesos de importación, trámite, transporte, legalización o entrega.</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4683119"/>
                  </a:ext>
                </a:extLst>
              </a:tr>
            </a:tbl>
          </a:graphicData>
        </a:graphic>
      </p:graphicFrame>
    </p:spTree>
    <p:extLst>
      <p:ext uri="{BB962C8B-B14F-4D97-AF65-F5344CB8AC3E}">
        <p14:creationId xmlns:p14="http://schemas.microsoft.com/office/powerpoint/2010/main" val="322543097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2" name="Tabla 1">
            <a:extLst>
              <a:ext uri="{FF2B5EF4-FFF2-40B4-BE49-F238E27FC236}">
                <a16:creationId xmlns:a16="http://schemas.microsoft.com/office/drawing/2014/main" id="{20F177DA-429A-4CBC-B27F-1FE206BF78CC}"/>
              </a:ext>
            </a:extLst>
          </p:cNvPr>
          <p:cNvGraphicFramePr>
            <a:graphicFrameLocks noGrp="1"/>
          </p:cNvGraphicFramePr>
          <p:nvPr/>
        </p:nvGraphicFramePr>
        <p:xfrm>
          <a:off x="632269" y="1215481"/>
          <a:ext cx="7718425" cy="1137425"/>
        </p:xfrm>
        <a:graphic>
          <a:graphicData uri="http://schemas.openxmlformats.org/drawingml/2006/table">
            <a:tbl>
              <a:tblPr/>
              <a:tblGrid>
                <a:gridCol w="431138">
                  <a:extLst>
                    <a:ext uri="{9D8B030D-6E8A-4147-A177-3AD203B41FA5}">
                      <a16:colId xmlns:a16="http://schemas.microsoft.com/office/drawing/2014/main" val="786339322"/>
                    </a:ext>
                  </a:extLst>
                </a:gridCol>
                <a:gridCol w="1745584">
                  <a:extLst>
                    <a:ext uri="{9D8B030D-6E8A-4147-A177-3AD203B41FA5}">
                      <a16:colId xmlns:a16="http://schemas.microsoft.com/office/drawing/2014/main" val="813597073"/>
                    </a:ext>
                  </a:extLst>
                </a:gridCol>
                <a:gridCol w="5541703">
                  <a:extLst>
                    <a:ext uri="{9D8B030D-6E8A-4147-A177-3AD203B41FA5}">
                      <a16:colId xmlns:a16="http://schemas.microsoft.com/office/drawing/2014/main" val="3886752286"/>
                    </a:ext>
                  </a:extLst>
                </a:gridCol>
              </a:tblGrid>
              <a:tr h="290969">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583905569"/>
                  </a:ext>
                </a:extLst>
              </a:tr>
              <a:tr h="846456">
                <a:tc>
                  <a:txBody>
                    <a:bodyPr/>
                    <a:lstStyle/>
                    <a:p>
                      <a:pPr algn="l" fontAlgn="ctr"/>
                      <a:r>
                        <a:rPr lang="es-CO" sz="1000" b="0" i="0" u="none" strike="noStrike">
                          <a:solidFill>
                            <a:srgbClr val="000000"/>
                          </a:solidFill>
                          <a:effectLst/>
                          <a:latin typeface="Calibri" panose="020F0502020204030204" pitchFamily="34" charset="0"/>
                        </a:rPr>
                        <a:t>T12</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Calibri" panose="020F0502020204030204" pitchFamily="34" charset="0"/>
                        </a:rPr>
                        <a:t>Traslado al activo de PPYE en tránsito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Se utiliza para el registro contable del traslado de los bienes que se encontraban en tránsito, esto es, por encontrarse en procesos de importación, trámite, transporte, legalización o entrega, a las cuentas de propiedades, planta y equipo correspondientes cuando estos se hayan recibido. </a:t>
                      </a:r>
                    </a:p>
                    <a:p>
                      <a:pPr algn="just" fontAlgn="ctr"/>
                      <a:r>
                        <a:rPr lang="es-ES" sz="1000" b="0" i="0" u="none" strike="noStrike" dirty="0">
                          <a:solidFill>
                            <a:srgbClr val="000000"/>
                          </a:solidFill>
                          <a:effectLst/>
                          <a:latin typeface="Calibri" panose="020F0502020204030204" pitchFamily="34" charset="0"/>
                        </a:rPr>
                        <a:t>Los bienes clasificados en esta tipología, pueden ser objeto de deterioro.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8514526"/>
                  </a:ext>
                </a:extLst>
              </a:tr>
            </a:tbl>
          </a:graphicData>
        </a:graphic>
      </p:graphicFrame>
      <p:graphicFrame>
        <p:nvGraphicFramePr>
          <p:cNvPr id="5" name="Tabla 4">
            <a:extLst>
              <a:ext uri="{FF2B5EF4-FFF2-40B4-BE49-F238E27FC236}">
                <a16:creationId xmlns:a16="http://schemas.microsoft.com/office/drawing/2014/main" id="{B333199A-8199-4251-BDE2-17A78CA59EBC}"/>
              </a:ext>
            </a:extLst>
          </p:cNvPr>
          <p:cNvGraphicFramePr>
            <a:graphicFrameLocks noGrp="1"/>
          </p:cNvGraphicFramePr>
          <p:nvPr/>
        </p:nvGraphicFramePr>
        <p:xfrm>
          <a:off x="1648193" y="2724966"/>
          <a:ext cx="5847614" cy="2286000"/>
        </p:xfrm>
        <a:graphic>
          <a:graphicData uri="http://schemas.openxmlformats.org/drawingml/2006/table">
            <a:tbl>
              <a:tblPr/>
              <a:tblGrid>
                <a:gridCol w="3198123">
                  <a:extLst>
                    <a:ext uri="{9D8B030D-6E8A-4147-A177-3AD203B41FA5}">
                      <a16:colId xmlns:a16="http://schemas.microsoft.com/office/drawing/2014/main" val="328700829"/>
                    </a:ext>
                  </a:extLst>
                </a:gridCol>
                <a:gridCol w="1013631">
                  <a:extLst>
                    <a:ext uri="{9D8B030D-6E8A-4147-A177-3AD203B41FA5}">
                      <a16:colId xmlns:a16="http://schemas.microsoft.com/office/drawing/2014/main" val="1984452622"/>
                    </a:ext>
                  </a:extLst>
                </a:gridCol>
                <a:gridCol w="1635860">
                  <a:extLst>
                    <a:ext uri="{9D8B030D-6E8A-4147-A177-3AD203B41FA5}">
                      <a16:colId xmlns:a16="http://schemas.microsoft.com/office/drawing/2014/main" val="3652143985"/>
                    </a:ext>
                  </a:extLst>
                </a:gridCol>
              </a:tblGrid>
              <a:tr h="190500">
                <a:tc>
                  <a:txBody>
                    <a:bodyPr/>
                    <a:lstStyle/>
                    <a:p>
                      <a:pPr algn="ctr" fontAlgn="b"/>
                      <a:r>
                        <a:rPr lang="es-CO" sz="1100" b="1" i="0" u="none" strike="noStrike" dirty="0">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2">
                  <a:txBody>
                    <a:bodyPr/>
                    <a:lstStyle/>
                    <a:p>
                      <a:pPr algn="ctr" fontAlgn="b"/>
                      <a:r>
                        <a:rPr lang="es-ES" sz="900" b="1" i="0" u="none" strike="noStrike">
                          <a:solidFill>
                            <a:srgbClr val="000000"/>
                          </a:solidFill>
                          <a:effectLst/>
                          <a:latin typeface="Calibri" panose="020F0502020204030204" pitchFamily="34" charset="0"/>
                        </a:rPr>
                        <a:t>CUENTAS y/o SUBCUENTAS y/o AUXILIAR DIRECTO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s-CO"/>
                    </a:p>
                  </a:txBody>
                  <a:tcPr/>
                </a:tc>
                <a:extLst>
                  <a:ext uri="{0D108BD9-81ED-4DB2-BD59-A6C34878D82A}">
                    <a16:rowId xmlns:a16="http://schemas.microsoft.com/office/drawing/2014/main" val="1110161931"/>
                  </a:ext>
                </a:extLst>
              </a:tr>
              <a:tr h="190500">
                <a:tc>
                  <a:txBody>
                    <a:bodyPr/>
                    <a:lstStyle/>
                    <a:p>
                      <a:pPr algn="l" fontAlgn="b"/>
                      <a:r>
                        <a:rPr lang="es-ES" sz="1100" b="0" i="0" u="none" strike="noStrike">
                          <a:solidFill>
                            <a:srgbClr val="000000"/>
                          </a:solidFill>
                          <a:effectLst/>
                          <a:latin typeface="Calibri" panose="020F0502020204030204" pitchFamily="34" charset="0"/>
                        </a:rPr>
                        <a:t>PROPIEDADES, PLANTA Y EQUIPO EN TRÁNSITO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EFF5"/>
                    </a:solidFill>
                  </a:tcPr>
                </a:tc>
                <a:extLst>
                  <a:ext uri="{0D108BD9-81ED-4DB2-BD59-A6C34878D82A}">
                    <a16:rowId xmlns:a16="http://schemas.microsoft.com/office/drawing/2014/main" val="2326877400"/>
                  </a:ext>
                </a:extLst>
              </a:tr>
              <a:tr h="190500">
                <a:tc>
                  <a:txBody>
                    <a:bodyPr/>
                    <a:lstStyle/>
                    <a:p>
                      <a:pPr algn="l" fontAlgn="b"/>
                      <a:r>
                        <a:rPr lang="es-CO" sz="1100" b="0" i="0" u="none" strike="noStrike">
                          <a:solidFill>
                            <a:srgbClr val="000000"/>
                          </a:solidFill>
                          <a:effectLst/>
                          <a:latin typeface="Calibri" panose="020F0502020204030204" pitchFamily="34" charset="0"/>
                        </a:rPr>
                        <a:t>Plantas, ductos y túneles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EFF5"/>
                    </a:solidFill>
                  </a:tcPr>
                </a:tc>
                <a:extLst>
                  <a:ext uri="{0D108BD9-81ED-4DB2-BD59-A6C34878D82A}">
                    <a16:rowId xmlns:a16="http://schemas.microsoft.com/office/drawing/2014/main" val="560771597"/>
                  </a:ext>
                </a:extLst>
              </a:tr>
              <a:tr h="190500">
                <a:tc>
                  <a:txBody>
                    <a:bodyPr/>
                    <a:lstStyle/>
                    <a:p>
                      <a:pPr algn="l" fontAlgn="b"/>
                      <a:r>
                        <a:rPr lang="es-CO" sz="1100" b="0" i="0" u="none" strike="noStrike">
                          <a:solidFill>
                            <a:srgbClr val="000000"/>
                          </a:solidFill>
                          <a:effectLst/>
                          <a:latin typeface="Calibri" panose="020F0502020204030204" pitchFamily="34" charset="0"/>
                        </a:rPr>
                        <a:t>Redes, líneas y cables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EFF5"/>
                    </a:solidFill>
                  </a:tcPr>
                </a:tc>
                <a:extLst>
                  <a:ext uri="{0D108BD9-81ED-4DB2-BD59-A6C34878D82A}">
                    <a16:rowId xmlns:a16="http://schemas.microsoft.com/office/drawing/2014/main" val="755050719"/>
                  </a:ext>
                </a:extLst>
              </a:tr>
              <a:tr h="190500">
                <a:tc>
                  <a:txBody>
                    <a:bodyPr/>
                    <a:lstStyle/>
                    <a:p>
                      <a:pPr algn="l" fontAlgn="b"/>
                      <a:r>
                        <a:rPr lang="es-CO" sz="1100" b="0" i="0" u="none" strike="noStrike">
                          <a:solidFill>
                            <a:srgbClr val="000000"/>
                          </a:solidFill>
                          <a:effectLst/>
                          <a:latin typeface="Calibri" panose="020F0502020204030204" pitchFamily="34" charset="0"/>
                        </a:rPr>
                        <a:t>Maquinaria y equipo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EFF5"/>
                    </a:solidFill>
                  </a:tcPr>
                </a:tc>
                <a:extLst>
                  <a:ext uri="{0D108BD9-81ED-4DB2-BD59-A6C34878D82A}">
                    <a16:rowId xmlns:a16="http://schemas.microsoft.com/office/drawing/2014/main" val="3731885154"/>
                  </a:ext>
                </a:extLst>
              </a:tr>
              <a:tr h="190500">
                <a:tc>
                  <a:txBody>
                    <a:bodyPr/>
                    <a:lstStyle/>
                    <a:p>
                      <a:pPr algn="l" fontAlgn="b"/>
                      <a:r>
                        <a:rPr lang="es-CO" sz="1100" b="0" i="0" u="none" strike="noStrike">
                          <a:solidFill>
                            <a:srgbClr val="000000"/>
                          </a:solidFill>
                          <a:effectLst/>
                          <a:latin typeface="Calibri" panose="020F0502020204030204" pitchFamily="34" charset="0"/>
                        </a:rPr>
                        <a:t>Equipo médico y científico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EFF5"/>
                    </a:solidFill>
                  </a:tcPr>
                </a:tc>
                <a:extLst>
                  <a:ext uri="{0D108BD9-81ED-4DB2-BD59-A6C34878D82A}">
                    <a16:rowId xmlns:a16="http://schemas.microsoft.com/office/drawing/2014/main" val="319596077"/>
                  </a:ext>
                </a:extLst>
              </a:tr>
              <a:tr h="190500">
                <a:tc>
                  <a:txBody>
                    <a:bodyPr/>
                    <a:lstStyle/>
                    <a:p>
                      <a:pPr algn="l" fontAlgn="b"/>
                      <a:r>
                        <a:rPr lang="es-ES" sz="1100" b="0" i="0" u="none" strike="noStrike">
                          <a:solidFill>
                            <a:srgbClr val="000000"/>
                          </a:solidFill>
                          <a:effectLst/>
                          <a:latin typeface="Calibri" panose="020F0502020204030204" pitchFamily="34" charset="0"/>
                        </a:rPr>
                        <a:t>Muebles, enseres y equipo de oficina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EFF5"/>
                    </a:solidFill>
                  </a:tcPr>
                </a:tc>
                <a:extLst>
                  <a:ext uri="{0D108BD9-81ED-4DB2-BD59-A6C34878D82A}">
                    <a16:rowId xmlns:a16="http://schemas.microsoft.com/office/drawing/2014/main" val="3644392783"/>
                  </a:ext>
                </a:extLst>
              </a:tr>
              <a:tr h="190500">
                <a:tc>
                  <a:txBody>
                    <a:bodyPr/>
                    <a:lstStyle/>
                    <a:p>
                      <a:pPr algn="l" fontAlgn="b"/>
                      <a:r>
                        <a:rPr lang="es-ES" sz="1100" b="0" i="0" u="none" strike="noStrike">
                          <a:solidFill>
                            <a:srgbClr val="000000"/>
                          </a:solidFill>
                          <a:effectLst/>
                          <a:latin typeface="Calibri" panose="020F0502020204030204" pitchFamily="34" charset="0"/>
                        </a:rPr>
                        <a:t>Equipos de comunicación y computación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EFF5"/>
                    </a:solidFill>
                  </a:tcPr>
                </a:tc>
                <a:extLst>
                  <a:ext uri="{0D108BD9-81ED-4DB2-BD59-A6C34878D82A}">
                    <a16:rowId xmlns:a16="http://schemas.microsoft.com/office/drawing/2014/main" val="3111819851"/>
                  </a:ext>
                </a:extLst>
              </a:tr>
              <a:tr h="190500">
                <a:tc>
                  <a:txBody>
                    <a:bodyPr/>
                    <a:lstStyle/>
                    <a:p>
                      <a:pPr algn="l" fontAlgn="b"/>
                      <a:r>
                        <a:rPr lang="es-ES" sz="1100" b="0" i="0" u="none" strike="noStrike">
                          <a:solidFill>
                            <a:srgbClr val="000000"/>
                          </a:solidFill>
                          <a:effectLst/>
                          <a:latin typeface="Calibri" panose="020F0502020204030204" pitchFamily="34" charset="0"/>
                        </a:rPr>
                        <a:t>Equipos de transporte, tracción y elevación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EFF5"/>
                    </a:solidFill>
                  </a:tcPr>
                </a:tc>
                <a:extLst>
                  <a:ext uri="{0D108BD9-81ED-4DB2-BD59-A6C34878D82A}">
                    <a16:rowId xmlns:a16="http://schemas.microsoft.com/office/drawing/2014/main" val="3464963131"/>
                  </a:ext>
                </a:extLst>
              </a:tr>
              <a:tr h="190500">
                <a:tc>
                  <a:txBody>
                    <a:bodyPr/>
                    <a:lstStyle/>
                    <a:p>
                      <a:pPr algn="l" fontAlgn="b"/>
                      <a:r>
                        <a:rPr lang="es-ES" sz="1100" b="0" i="0" u="none" strike="noStrike">
                          <a:solidFill>
                            <a:srgbClr val="000000"/>
                          </a:solidFill>
                          <a:effectLst/>
                          <a:latin typeface="Calibri" panose="020F0502020204030204" pitchFamily="34" charset="0"/>
                        </a:rPr>
                        <a:t>Equipos de comedor, cocina, despensa y hotelería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EFF5"/>
                    </a:solidFill>
                  </a:tcPr>
                </a:tc>
                <a:extLst>
                  <a:ext uri="{0D108BD9-81ED-4DB2-BD59-A6C34878D82A}">
                    <a16:rowId xmlns:a16="http://schemas.microsoft.com/office/drawing/2014/main" val="3106006030"/>
                  </a:ext>
                </a:extLst>
              </a:tr>
              <a:tr h="190500">
                <a:tc>
                  <a:txBody>
                    <a:bodyPr/>
                    <a:lstStyle/>
                    <a:p>
                      <a:pPr algn="l" fontAlgn="b"/>
                      <a:r>
                        <a:rPr lang="es-CO" sz="1100" b="0" i="0" u="none" strike="noStrike">
                          <a:solidFill>
                            <a:srgbClr val="000000"/>
                          </a:solidFill>
                          <a:effectLst/>
                          <a:latin typeface="Calibri" panose="020F0502020204030204" pitchFamily="34" charset="0"/>
                        </a:rPr>
                        <a:t>Semovientes y plantas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EFF5"/>
                    </a:solidFill>
                  </a:tcPr>
                </a:tc>
                <a:extLst>
                  <a:ext uri="{0D108BD9-81ED-4DB2-BD59-A6C34878D82A}">
                    <a16:rowId xmlns:a16="http://schemas.microsoft.com/office/drawing/2014/main" val="4214985214"/>
                  </a:ext>
                </a:extLst>
              </a:tr>
              <a:tr h="190500">
                <a:tc>
                  <a:txBody>
                    <a:bodyPr/>
                    <a:lstStyle/>
                    <a:p>
                      <a:pPr algn="l" fontAlgn="b"/>
                      <a:r>
                        <a:rPr lang="es-CO" sz="1100" b="0" i="0" u="none" strike="noStrike">
                          <a:solidFill>
                            <a:srgbClr val="000000"/>
                          </a:solidFill>
                          <a:effectLst/>
                          <a:latin typeface="Calibri" panose="020F0502020204030204" pitchFamily="34" charset="0"/>
                        </a:rPr>
                        <a:t>Bienes muebles en bodega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169523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EFF5"/>
                    </a:solidFill>
                  </a:tcPr>
                </a:tc>
                <a:extLst>
                  <a:ext uri="{0D108BD9-81ED-4DB2-BD59-A6C34878D82A}">
                    <a16:rowId xmlns:a16="http://schemas.microsoft.com/office/drawing/2014/main" val="1975418323"/>
                  </a:ext>
                </a:extLst>
              </a:tr>
            </a:tbl>
          </a:graphicData>
        </a:graphic>
      </p:graphicFrame>
    </p:spTree>
    <p:extLst>
      <p:ext uri="{BB962C8B-B14F-4D97-AF65-F5344CB8AC3E}">
        <p14:creationId xmlns:p14="http://schemas.microsoft.com/office/powerpoint/2010/main" val="34736409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3" name="Tabla 2">
            <a:extLst>
              <a:ext uri="{FF2B5EF4-FFF2-40B4-BE49-F238E27FC236}">
                <a16:creationId xmlns:a16="http://schemas.microsoft.com/office/drawing/2014/main" id="{DF9406DA-0237-4544-AC6D-85C0D0EF7894}"/>
              </a:ext>
            </a:extLst>
          </p:cNvPr>
          <p:cNvGraphicFramePr>
            <a:graphicFrameLocks noGrp="1"/>
          </p:cNvGraphicFramePr>
          <p:nvPr/>
        </p:nvGraphicFramePr>
        <p:xfrm>
          <a:off x="712784" y="1148859"/>
          <a:ext cx="7718425" cy="981305"/>
        </p:xfrm>
        <a:graphic>
          <a:graphicData uri="http://schemas.openxmlformats.org/drawingml/2006/table">
            <a:tbl>
              <a:tblPr/>
              <a:tblGrid>
                <a:gridCol w="431138">
                  <a:extLst>
                    <a:ext uri="{9D8B030D-6E8A-4147-A177-3AD203B41FA5}">
                      <a16:colId xmlns:a16="http://schemas.microsoft.com/office/drawing/2014/main" val="1377896697"/>
                    </a:ext>
                  </a:extLst>
                </a:gridCol>
                <a:gridCol w="1745584">
                  <a:extLst>
                    <a:ext uri="{9D8B030D-6E8A-4147-A177-3AD203B41FA5}">
                      <a16:colId xmlns:a16="http://schemas.microsoft.com/office/drawing/2014/main" val="305180126"/>
                    </a:ext>
                  </a:extLst>
                </a:gridCol>
                <a:gridCol w="5541703">
                  <a:extLst>
                    <a:ext uri="{9D8B030D-6E8A-4147-A177-3AD203B41FA5}">
                      <a16:colId xmlns:a16="http://schemas.microsoft.com/office/drawing/2014/main" val="2517940390"/>
                    </a:ext>
                  </a:extLst>
                </a:gridCol>
              </a:tblGrid>
              <a:tr h="251032">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dirty="0">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580386753"/>
                  </a:ext>
                </a:extLst>
              </a:tr>
              <a:tr h="730273">
                <a:tc>
                  <a:txBody>
                    <a:bodyPr/>
                    <a:lstStyle/>
                    <a:p>
                      <a:pPr algn="l" fontAlgn="ctr"/>
                      <a:r>
                        <a:rPr lang="es-CO" sz="1000" b="0" i="0" u="none" strike="noStrike">
                          <a:solidFill>
                            <a:srgbClr val="000000"/>
                          </a:solidFill>
                          <a:effectLst/>
                          <a:latin typeface="Calibri" panose="020F0502020204030204" pitchFamily="34" charset="0"/>
                        </a:rPr>
                        <a:t>T13</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PPYE En mantenimiento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Con esta tipología se reconocen los registros contables de las propiedades, planta y equipo que se encuentran en mantenimiento preventivo o correctivo específico.</a:t>
                      </a:r>
                      <a:br>
                        <a:rPr lang="es-ES" sz="1000" b="0" i="0" u="none" strike="noStrike" dirty="0">
                          <a:solidFill>
                            <a:srgbClr val="000000"/>
                          </a:solidFill>
                          <a:effectLst/>
                          <a:latin typeface="Calibri" panose="020F0502020204030204" pitchFamily="34" charset="0"/>
                        </a:rPr>
                      </a:br>
                      <a:r>
                        <a:rPr lang="es-ES" sz="1000" b="0" i="0" u="none" strike="noStrike" dirty="0">
                          <a:solidFill>
                            <a:srgbClr val="000000"/>
                          </a:solidFill>
                          <a:effectLst/>
                          <a:latin typeface="Calibri" panose="020F0502020204030204" pitchFamily="34" charset="0"/>
                        </a:rPr>
                        <a:t>Los bienes clasificados en esta tipología, pueden ser objeto de depreciación y deterioro.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86280"/>
                  </a:ext>
                </a:extLst>
              </a:tr>
            </a:tbl>
          </a:graphicData>
        </a:graphic>
      </p:graphicFrame>
      <p:graphicFrame>
        <p:nvGraphicFramePr>
          <p:cNvPr id="6" name="Tabla 5">
            <a:extLst>
              <a:ext uri="{FF2B5EF4-FFF2-40B4-BE49-F238E27FC236}">
                <a16:creationId xmlns:a16="http://schemas.microsoft.com/office/drawing/2014/main" id="{95D7D454-078F-4AEC-B376-3F45AB871E78}"/>
              </a:ext>
            </a:extLst>
          </p:cNvPr>
          <p:cNvGraphicFramePr>
            <a:graphicFrameLocks noGrp="1"/>
          </p:cNvGraphicFramePr>
          <p:nvPr/>
        </p:nvGraphicFramePr>
        <p:xfrm>
          <a:off x="1663697" y="2285999"/>
          <a:ext cx="5816601" cy="3305620"/>
        </p:xfrm>
        <a:graphic>
          <a:graphicData uri="http://schemas.openxmlformats.org/drawingml/2006/table">
            <a:tbl>
              <a:tblPr/>
              <a:tblGrid>
                <a:gridCol w="3040279">
                  <a:extLst>
                    <a:ext uri="{9D8B030D-6E8A-4147-A177-3AD203B41FA5}">
                      <a16:colId xmlns:a16="http://schemas.microsoft.com/office/drawing/2014/main" val="2884675885"/>
                    </a:ext>
                  </a:extLst>
                </a:gridCol>
                <a:gridCol w="1011306">
                  <a:extLst>
                    <a:ext uri="{9D8B030D-6E8A-4147-A177-3AD203B41FA5}">
                      <a16:colId xmlns:a16="http://schemas.microsoft.com/office/drawing/2014/main" val="3737997980"/>
                    </a:ext>
                  </a:extLst>
                </a:gridCol>
                <a:gridCol w="896819">
                  <a:extLst>
                    <a:ext uri="{9D8B030D-6E8A-4147-A177-3AD203B41FA5}">
                      <a16:colId xmlns:a16="http://schemas.microsoft.com/office/drawing/2014/main" val="3005063173"/>
                    </a:ext>
                  </a:extLst>
                </a:gridCol>
                <a:gridCol w="868197">
                  <a:extLst>
                    <a:ext uri="{9D8B030D-6E8A-4147-A177-3AD203B41FA5}">
                      <a16:colId xmlns:a16="http://schemas.microsoft.com/office/drawing/2014/main" val="278343211"/>
                    </a:ext>
                  </a:extLst>
                </a:gridCol>
              </a:tblGrid>
              <a:tr h="173980">
                <a:tc>
                  <a:txBody>
                    <a:bodyPr/>
                    <a:lstStyle/>
                    <a:p>
                      <a:pPr algn="ctr" fontAlgn="b"/>
                      <a:r>
                        <a:rPr lang="es-CO" sz="1100" b="1" i="0" u="none" strike="noStrike">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3">
                  <a:txBody>
                    <a:bodyPr/>
                    <a:lstStyle/>
                    <a:p>
                      <a:pPr algn="ctr" fontAlgn="b"/>
                      <a:r>
                        <a:rPr lang="es-ES" sz="900" b="1" i="0" u="none" strike="noStrike">
                          <a:solidFill>
                            <a:srgbClr val="000000"/>
                          </a:solidFill>
                          <a:effectLst/>
                          <a:latin typeface="Calibri" panose="020F0502020204030204" pitchFamily="34" charset="0"/>
                        </a:rPr>
                        <a:t>CUENTAS y/o SUBCUENTAS y/o AUXILIAR DIRECTO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501148853"/>
                  </a:ext>
                </a:extLst>
              </a:tr>
              <a:tr h="173980">
                <a:tc>
                  <a:txBody>
                    <a:bodyPr/>
                    <a:lstStyle/>
                    <a:p>
                      <a:pPr algn="l" fontAlgn="b"/>
                      <a:r>
                        <a:rPr lang="es-CO" sz="1100" b="0" i="0" u="none" strike="noStrike">
                          <a:solidFill>
                            <a:srgbClr val="000000"/>
                          </a:solidFill>
                          <a:effectLst/>
                          <a:latin typeface="Calibri" panose="020F0502020204030204" pitchFamily="34" charset="0"/>
                        </a:rPr>
                        <a:t>En mantenimiento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168514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0897972"/>
                  </a:ext>
                </a:extLst>
              </a:tr>
              <a:tr h="173980">
                <a:tc>
                  <a:txBody>
                    <a:bodyPr/>
                    <a:lstStyle/>
                    <a:p>
                      <a:pPr algn="l" fontAlgn="b"/>
                      <a:r>
                        <a:rPr lang="es-CO" sz="1100" b="0" i="0" u="none" strike="noStrike">
                          <a:solidFill>
                            <a:srgbClr val="000000"/>
                          </a:solidFill>
                          <a:effectLst/>
                          <a:latin typeface="Calibri" panose="020F0502020204030204" pitchFamily="34" charset="0"/>
                        </a:rPr>
                        <a:t>Edificaciones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168501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2916589"/>
                  </a:ext>
                </a:extLst>
              </a:tr>
              <a:tr h="173980">
                <a:tc>
                  <a:txBody>
                    <a:bodyPr/>
                    <a:lstStyle/>
                    <a:p>
                      <a:pPr algn="l" fontAlgn="b"/>
                      <a:r>
                        <a:rPr lang="es-CO" sz="1100" b="0" i="0" u="none" strike="noStrike">
                          <a:solidFill>
                            <a:srgbClr val="000000"/>
                          </a:solidFill>
                          <a:effectLst/>
                          <a:latin typeface="Calibri" panose="020F0502020204030204" pitchFamily="34" charset="0"/>
                        </a:rPr>
                        <a:t>Plantas, ductos y túneles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168502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005305"/>
                  </a:ext>
                </a:extLst>
              </a:tr>
              <a:tr h="173980">
                <a:tc>
                  <a:txBody>
                    <a:bodyPr/>
                    <a:lstStyle/>
                    <a:p>
                      <a:pPr algn="l" fontAlgn="b"/>
                      <a:r>
                        <a:rPr lang="es-CO" sz="1100" b="0" i="0" u="none" strike="noStrike">
                          <a:solidFill>
                            <a:srgbClr val="000000"/>
                          </a:solidFill>
                          <a:effectLst/>
                          <a:latin typeface="Calibri" panose="020F0502020204030204" pitchFamily="34" charset="0"/>
                        </a:rPr>
                        <a:t>Maquinaria y equipo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168504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3379628"/>
                  </a:ext>
                </a:extLst>
              </a:tr>
              <a:tr h="173980">
                <a:tc>
                  <a:txBody>
                    <a:bodyPr/>
                    <a:lstStyle/>
                    <a:p>
                      <a:pPr algn="l" fontAlgn="b"/>
                      <a:r>
                        <a:rPr lang="es-CO" sz="1100" b="0" i="0" u="none" strike="noStrike">
                          <a:solidFill>
                            <a:srgbClr val="000000"/>
                          </a:solidFill>
                          <a:effectLst/>
                          <a:latin typeface="Calibri" panose="020F0502020204030204" pitchFamily="34" charset="0"/>
                        </a:rPr>
                        <a:t>Equipo médico y científico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168505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071768"/>
                  </a:ext>
                </a:extLst>
              </a:tr>
              <a:tr h="173980">
                <a:tc>
                  <a:txBody>
                    <a:bodyPr/>
                    <a:lstStyle/>
                    <a:p>
                      <a:pPr algn="l" fontAlgn="b"/>
                      <a:r>
                        <a:rPr lang="es-ES" sz="1100" b="0" i="0" u="none" strike="noStrike">
                          <a:solidFill>
                            <a:srgbClr val="000000"/>
                          </a:solidFill>
                          <a:effectLst/>
                          <a:latin typeface="Calibri" panose="020F0502020204030204" pitchFamily="34" charset="0"/>
                        </a:rPr>
                        <a:t>Muebles, enseres y equipo de oficina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168506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8918819"/>
                  </a:ext>
                </a:extLst>
              </a:tr>
              <a:tr h="173980">
                <a:tc>
                  <a:txBody>
                    <a:bodyPr/>
                    <a:lstStyle/>
                    <a:p>
                      <a:pPr algn="l" fontAlgn="b"/>
                      <a:r>
                        <a:rPr lang="es-ES" sz="1100" b="0" i="0" u="none" strike="noStrike">
                          <a:solidFill>
                            <a:srgbClr val="000000"/>
                          </a:solidFill>
                          <a:effectLst/>
                          <a:latin typeface="Calibri" panose="020F0502020204030204" pitchFamily="34" charset="0"/>
                        </a:rPr>
                        <a:t>Equipos de comunicación y computación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168507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410703"/>
                  </a:ext>
                </a:extLst>
              </a:tr>
              <a:tr h="173980">
                <a:tc>
                  <a:txBody>
                    <a:bodyPr/>
                    <a:lstStyle/>
                    <a:p>
                      <a:pPr algn="l" fontAlgn="b"/>
                      <a:r>
                        <a:rPr lang="es-ES" sz="1100" b="0" i="0" u="none" strike="noStrike">
                          <a:solidFill>
                            <a:srgbClr val="000000"/>
                          </a:solidFill>
                          <a:effectLst/>
                          <a:latin typeface="Calibri" panose="020F0502020204030204" pitchFamily="34" charset="0"/>
                        </a:rPr>
                        <a:t>Equipos de transporte, tracción y elevación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168508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962220"/>
                  </a:ext>
                </a:extLst>
              </a:tr>
              <a:tr h="173980">
                <a:tc>
                  <a:txBody>
                    <a:bodyPr/>
                    <a:lstStyle/>
                    <a:p>
                      <a:pPr algn="l" fontAlgn="b"/>
                      <a:r>
                        <a:rPr lang="es-CO" sz="1100" b="0" i="0" u="none" strike="noStrike">
                          <a:solidFill>
                            <a:srgbClr val="000000"/>
                          </a:solidFill>
                          <a:effectLst/>
                          <a:latin typeface="Calibri" panose="020F0502020204030204" pitchFamily="34" charset="0"/>
                        </a:rPr>
                        <a:t>Redes, líneas y cables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168503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295996"/>
                  </a:ext>
                </a:extLst>
              </a:tr>
              <a:tr h="173980">
                <a:tc>
                  <a:txBody>
                    <a:bodyPr/>
                    <a:lstStyle/>
                    <a:p>
                      <a:pPr algn="l" fontAlgn="b"/>
                      <a:r>
                        <a:rPr lang="es-ES" sz="1100" b="0" i="0" u="none" strike="noStrike">
                          <a:solidFill>
                            <a:srgbClr val="000000"/>
                          </a:solidFill>
                          <a:effectLst/>
                          <a:latin typeface="Calibri" panose="020F0502020204030204" pitchFamily="34" charset="0"/>
                        </a:rPr>
                        <a:t>Equipos de comedor, cocina, despensa y hotelería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168509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169513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551378"/>
                  </a:ext>
                </a:extLst>
              </a:tr>
              <a:tr h="173980">
                <a:tc>
                  <a:txBody>
                    <a:bodyPr/>
                    <a:lstStyle/>
                    <a:p>
                      <a:pPr algn="l" fontAlgn="b"/>
                      <a:r>
                        <a:rPr lang="es-CO" sz="1100" b="0" i="0" u="none" strike="noStrike">
                          <a:solidFill>
                            <a:srgbClr val="000000"/>
                          </a:solidFill>
                          <a:effectLst/>
                          <a:latin typeface="Calibri" panose="020F0502020204030204" pitchFamily="34" charset="0"/>
                        </a:rPr>
                        <a:t>Bienes y servicios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240101001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gridSpan="2">
                  <a:txBody>
                    <a:bodyPr/>
                    <a:lstStyle/>
                    <a:p>
                      <a:pPr algn="r"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hMerge="1">
                  <a:txBody>
                    <a:bodyPr/>
                    <a:lstStyle/>
                    <a:p>
                      <a:endParaRPr lang="es-CO"/>
                    </a:p>
                  </a:txBody>
                  <a:tcPr/>
                </a:tc>
                <a:extLst>
                  <a:ext uri="{0D108BD9-81ED-4DB2-BD59-A6C34878D82A}">
                    <a16:rowId xmlns:a16="http://schemas.microsoft.com/office/drawing/2014/main" val="243130632"/>
                  </a:ext>
                </a:extLst>
              </a:tr>
              <a:tr h="173980">
                <a:tc>
                  <a:txBody>
                    <a:bodyPr/>
                    <a:lstStyle/>
                    <a:p>
                      <a:pPr algn="l" fontAlgn="b"/>
                      <a:r>
                        <a:rPr lang="es-CO" sz="1100" b="0" i="0" u="none" strike="noStrike">
                          <a:solidFill>
                            <a:srgbClr val="000000"/>
                          </a:solidFill>
                          <a:effectLst/>
                          <a:latin typeface="Calibri" panose="020F0502020204030204" pitchFamily="34" charset="0"/>
                        </a:rPr>
                        <a:t>Proyectos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240102001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3122697417"/>
                  </a:ext>
                </a:extLst>
              </a:tr>
              <a:tr h="173980">
                <a:tc>
                  <a:txBody>
                    <a:bodyPr/>
                    <a:lstStyle/>
                    <a:p>
                      <a:pPr algn="l" fontAlgn="b"/>
                      <a:r>
                        <a:rPr lang="es-CO" sz="1100" b="0" i="0" u="none" strike="noStrike">
                          <a:solidFill>
                            <a:srgbClr val="000000"/>
                          </a:solidFill>
                          <a:effectLst/>
                          <a:latin typeface="Calibri" panose="020F0502020204030204" pitchFamily="34" charset="0"/>
                        </a:rPr>
                        <a:t>Bienes y servicios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240601001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4186144213"/>
                  </a:ext>
                </a:extLst>
              </a:tr>
              <a:tr h="173980">
                <a:tc>
                  <a:txBody>
                    <a:bodyPr/>
                    <a:lstStyle/>
                    <a:p>
                      <a:pPr algn="l" fontAlgn="b"/>
                      <a:r>
                        <a:rPr lang="es-CO" sz="1100" b="0" i="0" u="none" strike="noStrike">
                          <a:solidFill>
                            <a:srgbClr val="000000"/>
                          </a:solidFill>
                          <a:effectLst/>
                          <a:latin typeface="Calibri" panose="020F0502020204030204" pitchFamily="34" charset="0"/>
                        </a:rPr>
                        <a:t>Proyectos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240607001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1362944460"/>
                  </a:ext>
                </a:extLst>
              </a:tr>
              <a:tr h="173980">
                <a:tc>
                  <a:txBody>
                    <a:bodyPr/>
                    <a:lstStyle/>
                    <a:p>
                      <a:pPr algn="l" fontAlgn="b"/>
                      <a:r>
                        <a:rPr lang="es-CO" sz="1100" b="0" i="0" u="none" strike="noStrike">
                          <a:solidFill>
                            <a:srgbClr val="000000"/>
                          </a:solidFill>
                          <a:effectLst/>
                          <a:latin typeface="Calibri" panose="020F0502020204030204" pitchFamily="34" charset="0"/>
                        </a:rPr>
                        <a:t>Compra de bienes (db)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244505001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1786280098"/>
                  </a:ext>
                </a:extLst>
              </a:tr>
              <a:tr h="173980">
                <a:tc>
                  <a:txBody>
                    <a:bodyPr/>
                    <a:lstStyle/>
                    <a:p>
                      <a:pPr algn="l" fontAlgn="b"/>
                      <a:r>
                        <a:rPr lang="es-CO" sz="1100" b="0" i="0" u="none" strike="noStrike">
                          <a:solidFill>
                            <a:srgbClr val="000000"/>
                          </a:solidFill>
                          <a:effectLst/>
                          <a:latin typeface="Calibri" panose="020F0502020204030204" pitchFamily="34" charset="0"/>
                        </a:rPr>
                        <a:t>Materiales y suministros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511114001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2793719000"/>
                  </a:ext>
                </a:extLst>
              </a:tr>
              <a:tr h="173980">
                <a:tc>
                  <a:txBody>
                    <a:bodyPr/>
                    <a:lstStyle/>
                    <a:p>
                      <a:pPr algn="l" fontAlgn="b"/>
                      <a:r>
                        <a:rPr lang="es-CO" sz="1100" b="0" i="0" u="none" strike="noStrike">
                          <a:solidFill>
                            <a:srgbClr val="000000"/>
                          </a:solidFill>
                          <a:effectLst/>
                          <a:latin typeface="Calibri" panose="020F0502020204030204" pitchFamily="34" charset="0"/>
                        </a:rPr>
                        <a:t>Mantenimiento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511115001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1974318027"/>
                  </a:ext>
                </a:extLst>
              </a:tr>
              <a:tr h="173980">
                <a:tc>
                  <a:txBody>
                    <a:bodyPr/>
                    <a:lstStyle/>
                    <a:p>
                      <a:pPr algn="l" fontAlgn="b"/>
                      <a:r>
                        <a:rPr lang="es-CO" sz="1100" b="0" i="0" u="none" strike="noStrike">
                          <a:solidFill>
                            <a:srgbClr val="000000"/>
                          </a:solidFill>
                          <a:effectLst/>
                          <a:latin typeface="Calibri" panose="020F0502020204030204" pitchFamily="34" charset="0"/>
                        </a:rPr>
                        <a:t>Reparaciones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511116001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4184932482"/>
                  </a:ext>
                </a:extLst>
              </a:tr>
            </a:tbl>
          </a:graphicData>
        </a:graphic>
      </p:graphicFrame>
    </p:spTree>
    <p:extLst>
      <p:ext uri="{BB962C8B-B14F-4D97-AF65-F5344CB8AC3E}">
        <p14:creationId xmlns:p14="http://schemas.microsoft.com/office/powerpoint/2010/main" val="365726907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2" name="Tabla 1">
            <a:extLst>
              <a:ext uri="{FF2B5EF4-FFF2-40B4-BE49-F238E27FC236}">
                <a16:creationId xmlns:a16="http://schemas.microsoft.com/office/drawing/2014/main" id="{237101F3-8C9A-4A1D-9E51-71585A35FBA3}"/>
              </a:ext>
            </a:extLst>
          </p:cNvPr>
          <p:cNvGraphicFramePr>
            <a:graphicFrameLocks noGrp="1"/>
          </p:cNvGraphicFramePr>
          <p:nvPr/>
        </p:nvGraphicFramePr>
        <p:xfrm>
          <a:off x="653666" y="1215482"/>
          <a:ext cx="7718425" cy="836342"/>
        </p:xfrm>
        <a:graphic>
          <a:graphicData uri="http://schemas.openxmlformats.org/drawingml/2006/table">
            <a:tbl>
              <a:tblPr/>
              <a:tblGrid>
                <a:gridCol w="431138">
                  <a:extLst>
                    <a:ext uri="{9D8B030D-6E8A-4147-A177-3AD203B41FA5}">
                      <a16:colId xmlns:a16="http://schemas.microsoft.com/office/drawing/2014/main" val="4020071185"/>
                    </a:ext>
                  </a:extLst>
                </a:gridCol>
                <a:gridCol w="1745584">
                  <a:extLst>
                    <a:ext uri="{9D8B030D-6E8A-4147-A177-3AD203B41FA5}">
                      <a16:colId xmlns:a16="http://schemas.microsoft.com/office/drawing/2014/main" val="2432812678"/>
                    </a:ext>
                  </a:extLst>
                </a:gridCol>
                <a:gridCol w="5541703">
                  <a:extLst>
                    <a:ext uri="{9D8B030D-6E8A-4147-A177-3AD203B41FA5}">
                      <a16:colId xmlns:a16="http://schemas.microsoft.com/office/drawing/2014/main" val="1239108697"/>
                    </a:ext>
                  </a:extLst>
                </a:gridCol>
              </a:tblGrid>
              <a:tr h="213948">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46722968"/>
                  </a:ext>
                </a:extLst>
              </a:tr>
              <a:tr h="622394">
                <a:tc>
                  <a:txBody>
                    <a:bodyPr/>
                    <a:lstStyle/>
                    <a:p>
                      <a:pPr algn="l" fontAlgn="ctr"/>
                      <a:r>
                        <a:rPr lang="es-CO" sz="1000" b="0" i="0" u="none" strike="noStrike">
                          <a:solidFill>
                            <a:srgbClr val="000000"/>
                          </a:solidFill>
                          <a:effectLst/>
                          <a:latin typeface="Calibri" panose="020F0502020204030204" pitchFamily="34" charset="0"/>
                        </a:rPr>
                        <a:t>T14</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Calibri" panose="020F0502020204030204" pitchFamily="34" charset="0"/>
                        </a:rPr>
                        <a:t>Reconocimiento de materiales de Bienes de Uso Público Históricos y Culturales</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Corresponde al reconocimiento de los registros contables de los materiales que se emplearán en la construcción y mantenimiento de los bienes de uso público, que no están concesionados, así como los que se emplearán en la restauración de los bienes históricos y culturales.</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7025483"/>
                  </a:ext>
                </a:extLst>
              </a:tr>
            </a:tbl>
          </a:graphicData>
        </a:graphic>
      </p:graphicFrame>
      <p:graphicFrame>
        <p:nvGraphicFramePr>
          <p:cNvPr id="5" name="Tabla 4">
            <a:extLst>
              <a:ext uri="{FF2B5EF4-FFF2-40B4-BE49-F238E27FC236}">
                <a16:creationId xmlns:a16="http://schemas.microsoft.com/office/drawing/2014/main" id="{8312E61E-125C-471F-ADFD-E4BEA2EBBE3E}"/>
              </a:ext>
            </a:extLst>
          </p:cNvPr>
          <p:cNvGraphicFramePr>
            <a:graphicFrameLocks noGrp="1"/>
          </p:cNvGraphicFramePr>
          <p:nvPr/>
        </p:nvGraphicFramePr>
        <p:xfrm>
          <a:off x="1561154" y="2317359"/>
          <a:ext cx="5267286" cy="2691636"/>
        </p:xfrm>
        <a:graphic>
          <a:graphicData uri="http://schemas.openxmlformats.org/drawingml/2006/table">
            <a:tbl>
              <a:tblPr/>
              <a:tblGrid>
                <a:gridCol w="2536479">
                  <a:extLst>
                    <a:ext uri="{9D8B030D-6E8A-4147-A177-3AD203B41FA5}">
                      <a16:colId xmlns:a16="http://schemas.microsoft.com/office/drawing/2014/main" val="4160421301"/>
                    </a:ext>
                  </a:extLst>
                </a:gridCol>
                <a:gridCol w="2730807">
                  <a:extLst>
                    <a:ext uri="{9D8B030D-6E8A-4147-A177-3AD203B41FA5}">
                      <a16:colId xmlns:a16="http://schemas.microsoft.com/office/drawing/2014/main" val="2819109478"/>
                    </a:ext>
                  </a:extLst>
                </a:gridCol>
              </a:tblGrid>
              <a:tr h="224303">
                <a:tc>
                  <a:txBody>
                    <a:bodyPr/>
                    <a:lstStyle/>
                    <a:p>
                      <a:pPr algn="ctr" fontAlgn="b"/>
                      <a:r>
                        <a:rPr lang="es-CO" sz="1100" b="1" i="0" u="none" strike="noStrike">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ES" sz="900" b="1" i="0" u="none" strike="noStrike">
                          <a:solidFill>
                            <a:srgbClr val="000000"/>
                          </a:solidFill>
                          <a:effectLst/>
                          <a:latin typeface="Calibri" panose="020F0502020204030204" pitchFamily="34" charset="0"/>
                        </a:rPr>
                        <a:t>CUENTAS y/o SUBCUENTAS y/o AUXILIAR DIRECTO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017343356"/>
                  </a:ext>
                </a:extLst>
              </a:tr>
              <a:tr h="224303">
                <a:tc>
                  <a:txBody>
                    <a:bodyPr/>
                    <a:lstStyle/>
                    <a:p>
                      <a:pPr algn="l" fontAlgn="b"/>
                      <a:r>
                        <a:rPr lang="es-CO" sz="1100" b="0" i="0" u="none" strike="noStrike">
                          <a:solidFill>
                            <a:srgbClr val="000000"/>
                          </a:solidFill>
                          <a:effectLst/>
                          <a:latin typeface="Calibri" panose="020F0502020204030204" pitchFamily="34" charset="0"/>
                        </a:rPr>
                        <a:t>MATERIALES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1703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134595"/>
                  </a:ext>
                </a:extLst>
              </a:tr>
              <a:tr h="224303">
                <a:tc>
                  <a:txBody>
                    <a:bodyPr/>
                    <a:lstStyle/>
                    <a:p>
                      <a:pPr algn="l" fontAlgn="b"/>
                      <a:r>
                        <a:rPr lang="es-CO" sz="1100" b="0" i="0" u="none" strike="noStrike">
                          <a:solidFill>
                            <a:srgbClr val="000000"/>
                          </a:solidFill>
                          <a:effectLst/>
                          <a:latin typeface="Calibri" panose="020F0502020204030204" pitchFamily="34" charset="0"/>
                        </a:rPr>
                        <a:t>Bienes y servicios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240101001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661714"/>
                  </a:ext>
                </a:extLst>
              </a:tr>
              <a:tr h="224303">
                <a:tc>
                  <a:txBody>
                    <a:bodyPr/>
                    <a:lstStyle/>
                    <a:p>
                      <a:pPr algn="l" fontAlgn="b"/>
                      <a:r>
                        <a:rPr lang="es-CO" sz="1100" b="0" i="0" u="none" strike="noStrike">
                          <a:solidFill>
                            <a:srgbClr val="000000"/>
                          </a:solidFill>
                          <a:effectLst/>
                          <a:latin typeface="Calibri" panose="020F0502020204030204" pitchFamily="34" charset="0"/>
                        </a:rPr>
                        <a:t>Proyectos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240102001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2191437"/>
                  </a:ext>
                </a:extLst>
              </a:tr>
              <a:tr h="224303">
                <a:tc>
                  <a:txBody>
                    <a:bodyPr/>
                    <a:lstStyle/>
                    <a:p>
                      <a:pPr algn="l" fontAlgn="b"/>
                      <a:r>
                        <a:rPr lang="es-CO" sz="1100" b="0" i="0" u="none" strike="noStrike">
                          <a:solidFill>
                            <a:srgbClr val="000000"/>
                          </a:solidFill>
                          <a:effectLst/>
                          <a:latin typeface="Calibri" panose="020F0502020204030204" pitchFamily="34" charset="0"/>
                        </a:rPr>
                        <a:t>Bienes y servicios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240601001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893888"/>
                  </a:ext>
                </a:extLst>
              </a:tr>
              <a:tr h="224303">
                <a:tc>
                  <a:txBody>
                    <a:bodyPr/>
                    <a:lstStyle/>
                    <a:p>
                      <a:pPr algn="l" fontAlgn="b"/>
                      <a:r>
                        <a:rPr lang="es-CO" sz="1100" b="0" i="0" u="none" strike="noStrike">
                          <a:solidFill>
                            <a:srgbClr val="000000"/>
                          </a:solidFill>
                          <a:effectLst/>
                          <a:latin typeface="Calibri" panose="020F0502020204030204" pitchFamily="34" charset="0"/>
                        </a:rPr>
                        <a:t>Proyectos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240607001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8064993"/>
                  </a:ext>
                </a:extLst>
              </a:tr>
              <a:tr h="224303">
                <a:tc>
                  <a:txBody>
                    <a:bodyPr/>
                    <a:lstStyle/>
                    <a:p>
                      <a:pPr algn="l" fontAlgn="b"/>
                      <a:r>
                        <a:rPr lang="es-CO" sz="1100" b="0" i="0" u="none" strike="noStrike">
                          <a:solidFill>
                            <a:srgbClr val="000000"/>
                          </a:solidFill>
                          <a:effectLst/>
                          <a:latin typeface="Calibri" panose="020F0502020204030204" pitchFamily="34" charset="0"/>
                        </a:rPr>
                        <a:t>Compra de bienes (db)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244505001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934085"/>
                  </a:ext>
                </a:extLst>
              </a:tr>
              <a:tr h="224303">
                <a:tc>
                  <a:txBody>
                    <a:bodyPr/>
                    <a:lstStyle/>
                    <a:p>
                      <a:pPr algn="l" fontAlgn="b"/>
                      <a:r>
                        <a:rPr lang="es-CO" sz="1100" b="0" i="0" u="none" strike="noStrike">
                          <a:solidFill>
                            <a:srgbClr val="000000"/>
                          </a:solidFill>
                          <a:effectLst/>
                          <a:latin typeface="Calibri" panose="020F0502020204030204" pitchFamily="34" charset="0"/>
                        </a:rPr>
                        <a:t>Bienes recibidos sin contraprestación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442807001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9861983"/>
                  </a:ext>
                </a:extLst>
              </a:tr>
              <a:tr h="224303">
                <a:tc>
                  <a:txBody>
                    <a:bodyPr/>
                    <a:lstStyle/>
                    <a:p>
                      <a:pPr algn="l" fontAlgn="b"/>
                      <a:r>
                        <a:rPr lang="es-CO" sz="1100" b="0" i="0" u="none" strike="noStrike">
                          <a:solidFill>
                            <a:srgbClr val="000000"/>
                          </a:solidFill>
                          <a:effectLst/>
                          <a:latin typeface="Calibri" panose="020F0502020204030204" pitchFamily="34" charset="0"/>
                        </a:rPr>
                        <a:t>Donaciones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442808001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3674916"/>
                  </a:ext>
                </a:extLst>
              </a:tr>
              <a:tr h="224303">
                <a:tc>
                  <a:txBody>
                    <a:bodyPr/>
                    <a:lstStyle/>
                    <a:p>
                      <a:pPr algn="l" fontAlgn="b"/>
                      <a:r>
                        <a:rPr lang="es-ES" sz="1100" b="0" i="0" u="none" strike="noStrike">
                          <a:solidFill>
                            <a:srgbClr val="000000"/>
                          </a:solidFill>
                          <a:effectLst/>
                          <a:latin typeface="Calibri" panose="020F0502020204030204" pitchFamily="34" charset="0"/>
                        </a:rPr>
                        <a:t>Bienes declarados a favor de la nación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442809001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1892009"/>
                  </a:ext>
                </a:extLst>
              </a:tr>
              <a:tr h="224303">
                <a:tc>
                  <a:txBody>
                    <a:bodyPr/>
                    <a:lstStyle/>
                    <a:p>
                      <a:pPr algn="l" fontAlgn="b"/>
                      <a:r>
                        <a:rPr lang="es-CO" sz="1100" b="0" i="0" u="none" strike="noStrike">
                          <a:solidFill>
                            <a:srgbClr val="000000"/>
                          </a:solidFill>
                          <a:effectLst/>
                          <a:latin typeface="Calibri" panose="020F0502020204030204" pitchFamily="34" charset="0"/>
                        </a:rPr>
                        <a:t>Bienes o recursos expropiados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442810001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3238767"/>
                  </a:ext>
                </a:extLst>
              </a:tr>
              <a:tr h="224303">
                <a:tc>
                  <a:txBody>
                    <a:bodyPr/>
                    <a:lstStyle/>
                    <a:p>
                      <a:pPr algn="l" fontAlgn="b"/>
                      <a:r>
                        <a:rPr lang="es-CO" sz="1100" b="0" i="0" u="none" strike="noStrike">
                          <a:solidFill>
                            <a:srgbClr val="000000"/>
                          </a:solidFill>
                          <a:effectLst/>
                          <a:latin typeface="Calibri" panose="020F0502020204030204" pitchFamily="34" charset="0"/>
                        </a:rPr>
                        <a:t>Otras transferencias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442890001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622842"/>
                  </a:ext>
                </a:extLst>
              </a:tr>
            </a:tbl>
          </a:graphicData>
        </a:graphic>
      </p:graphicFrame>
    </p:spTree>
    <p:extLst>
      <p:ext uri="{BB962C8B-B14F-4D97-AF65-F5344CB8AC3E}">
        <p14:creationId xmlns:p14="http://schemas.microsoft.com/office/powerpoint/2010/main" val="61208401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3" name="Tabla 2">
            <a:extLst>
              <a:ext uri="{FF2B5EF4-FFF2-40B4-BE49-F238E27FC236}">
                <a16:creationId xmlns:a16="http://schemas.microsoft.com/office/drawing/2014/main" id="{90F814A4-E453-45F3-8E64-C3D0B7A32305}"/>
              </a:ext>
            </a:extLst>
          </p:cNvPr>
          <p:cNvGraphicFramePr>
            <a:graphicFrameLocks noGrp="1"/>
          </p:cNvGraphicFramePr>
          <p:nvPr/>
        </p:nvGraphicFramePr>
        <p:xfrm>
          <a:off x="712787" y="1186031"/>
          <a:ext cx="7718425" cy="1066511"/>
        </p:xfrm>
        <a:graphic>
          <a:graphicData uri="http://schemas.openxmlformats.org/drawingml/2006/table">
            <a:tbl>
              <a:tblPr/>
              <a:tblGrid>
                <a:gridCol w="431138">
                  <a:extLst>
                    <a:ext uri="{9D8B030D-6E8A-4147-A177-3AD203B41FA5}">
                      <a16:colId xmlns:a16="http://schemas.microsoft.com/office/drawing/2014/main" val="3823863092"/>
                    </a:ext>
                  </a:extLst>
                </a:gridCol>
                <a:gridCol w="1745584">
                  <a:extLst>
                    <a:ext uri="{9D8B030D-6E8A-4147-A177-3AD203B41FA5}">
                      <a16:colId xmlns:a16="http://schemas.microsoft.com/office/drawing/2014/main" val="44510228"/>
                    </a:ext>
                  </a:extLst>
                </a:gridCol>
                <a:gridCol w="5541703">
                  <a:extLst>
                    <a:ext uri="{9D8B030D-6E8A-4147-A177-3AD203B41FA5}">
                      <a16:colId xmlns:a16="http://schemas.microsoft.com/office/drawing/2014/main" val="3037544803"/>
                    </a:ext>
                  </a:extLst>
                </a:gridCol>
              </a:tblGrid>
              <a:tr h="272829">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099435277"/>
                  </a:ext>
                </a:extLst>
              </a:tr>
              <a:tr h="793682">
                <a:tc>
                  <a:txBody>
                    <a:bodyPr/>
                    <a:lstStyle/>
                    <a:p>
                      <a:pPr algn="l" fontAlgn="ctr"/>
                      <a:r>
                        <a:rPr lang="es-CO" sz="1000" b="0" i="0" u="none" strike="noStrike">
                          <a:solidFill>
                            <a:srgbClr val="000000"/>
                          </a:solidFill>
                          <a:effectLst/>
                          <a:latin typeface="Calibri" panose="020F0502020204030204" pitchFamily="34" charset="0"/>
                        </a:rPr>
                        <a:t>T15</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Calibri" panose="020F0502020204030204" pitchFamily="34" charset="0"/>
                        </a:rPr>
                        <a:t>Traslado al activo de materiales de Bienes de Uso Público Históricos y Culturales</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En esta tipología se reconocen los registros contables relacionados con los materiales que se emplearán en la ejecución de proyectos específicos de los bienes de uso público, históricos y culturales.</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145549"/>
                  </a:ext>
                </a:extLst>
              </a:tr>
            </a:tbl>
          </a:graphicData>
        </a:graphic>
      </p:graphicFrame>
      <p:graphicFrame>
        <p:nvGraphicFramePr>
          <p:cNvPr id="6" name="Tabla 5">
            <a:extLst>
              <a:ext uri="{FF2B5EF4-FFF2-40B4-BE49-F238E27FC236}">
                <a16:creationId xmlns:a16="http://schemas.microsoft.com/office/drawing/2014/main" id="{89197448-8589-4A3C-983A-0D4B17B0F1DE}"/>
              </a:ext>
            </a:extLst>
          </p:cNvPr>
          <p:cNvGraphicFramePr>
            <a:graphicFrameLocks noGrp="1"/>
          </p:cNvGraphicFramePr>
          <p:nvPr/>
        </p:nvGraphicFramePr>
        <p:xfrm>
          <a:off x="1715288" y="2646819"/>
          <a:ext cx="5220667" cy="921036"/>
        </p:xfrm>
        <a:graphic>
          <a:graphicData uri="http://schemas.openxmlformats.org/drawingml/2006/table">
            <a:tbl>
              <a:tblPr/>
              <a:tblGrid>
                <a:gridCol w="2640930">
                  <a:extLst>
                    <a:ext uri="{9D8B030D-6E8A-4147-A177-3AD203B41FA5}">
                      <a16:colId xmlns:a16="http://schemas.microsoft.com/office/drawing/2014/main" val="3337270601"/>
                    </a:ext>
                  </a:extLst>
                </a:gridCol>
                <a:gridCol w="2579737">
                  <a:extLst>
                    <a:ext uri="{9D8B030D-6E8A-4147-A177-3AD203B41FA5}">
                      <a16:colId xmlns:a16="http://schemas.microsoft.com/office/drawing/2014/main" val="3886461785"/>
                    </a:ext>
                  </a:extLst>
                </a:gridCol>
              </a:tblGrid>
              <a:tr h="307012">
                <a:tc>
                  <a:txBody>
                    <a:bodyPr/>
                    <a:lstStyle/>
                    <a:p>
                      <a:pPr algn="ctr" fontAlgn="b"/>
                      <a:r>
                        <a:rPr lang="es-CO" sz="1100" b="1" i="0" u="none" strike="noStrike">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ES" sz="900" b="1" i="0" u="none" strike="noStrike">
                          <a:solidFill>
                            <a:srgbClr val="000000"/>
                          </a:solidFill>
                          <a:effectLst/>
                          <a:latin typeface="Calibri" panose="020F0502020204030204" pitchFamily="34" charset="0"/>
                        </a:rPr>
                        <a:t>CUENTAS y/o SUBCUENTAS y/o AUXILIAR DIRECTO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125655346"/>
                  </a:ext>
                </a:extLst>
              </a:tr>
              <a:tr h="307012">
                <a:tc>
                  <a:txBody>
                    <a:bodyPr/>
                    <a:lstStyle/>
                    <a:p>
                      <a:pPr algn="l" fontAlgn="b"/>
                      <a:r>
                        <a:rPr lang="es-CO" sz="1100" b="0" i="0" u="none" strike="noStrike">
                          <a:solidFill>
                            <a:srgbClr val="000000"/>
                          </a:solidFill>
                          <a:effectLst/>
                          <a:latin typeface="Calibri" panose="020F0502020204030204" pitchFamily="34" charset="0"/>
                        </a:rPr>
                        <a:t>MATERIALES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1703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269950"/>
                  </a:ext>
                </a:extLst>
              </a:tr>
              <a:tr h="307012">
                <a:tc>
                  <a:txBody>
                    <a:bodyPr/>
                    <a:lstStyle/>
                    <a:p>
                      <a:pPr algn="l" fontAlgn="b"/>
                      <a:r>
                        <a:rPr lang="es-ES" sz="1100" b="0" i="0" u="none" strike="noStrike">
                          <a:solidFill>
                            <a:srgbClr val="000000"/>
                          </a:solidFill>
                          <a:effectLst/>
                          <a:latin typeface="Calibri" panose="020F0502020204030204" pitchFamily="34" charset="0"/>
                        </a:rPr>
                        <a:t>BIENES DE USO PÚBLICO EN CONSTRUCCIÓN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1705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78989"/>
                  </a:ext>
                </a:extLst>
              </a:tr>
            </a:tbl>
          </a:graphicData>
        </a:graphic>
      </p:graphicFrame>
    </p:spTree>
    <p:extLst>
      <p:ext uri="{BB962C8B-B14F-4D97-AF65-F5344CB8AC3E}">
        <p14:creationId xmlns:p14="http://schemas.microsoft.com/office/powerpoint/2010/main" val="383208000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2" name="Tabla 1">
            <a:extLst>
              <a:ext uri="{FF2B5EF4-FFF2-40B4-BE49-F238E27FC236}">
                <a16:creationId xmlns:a16="http://schemas.microsoft.com/office/drawing/2014/main" id="{8C6E8F08-E3BA-46DF-8106-C745F515DFC1}"/>
              </a:ext>
            </a:extLst>
          </p:cNvPr>
          <p:cNvGraphicFramePr>
            <a:graphicFrameLocks noGrp="1"/>
          </p:cNvGraphicFramePr>
          <p:nvPr/>
        </p:nvGraphicFramePr>
        <p:xfrm>
          <a:off x="653666" y="1172886"/>
          <a:ext cx="7718425" cy="1246926"/>
        </p:xfrm>
        <a:graphic>
          <a:graphicData uri="http://schemas.openxmlformats.org/drawingml/2006/table">
            <a:tbl>
              <a:tblPr/>
              <a:tblGrid>
                <a:gridCol w="431138">
                  <a:extLst>
                    <a:ext uri="{9D8B030D-6E8A-4147-A177-3AD203B41FA5}">
                      <a16:colId xmlns:a16="http://schemas.microsoft.com/office/drawing/2014/main" val="2795727375"/>
                    </a:ext>
                  </a:extLst>
                </a:gridCol>
                <a:gridCol w="1745584">
                  <a:extLst>
                    <a:ext uri="{9D8B030D-6E8A-4147-A177-3AD203B41FA5}">
                      <a16:colId xmlns:a16="http://schemas.microsoft.com/office/drawing/2014/main" val="2427344649"/>
                    </a:ext>
                  </a:extLst>
                </a:gridCol>
                <a:gridCol w="5541703">
                  <a:extLst>
                    <a:ext uri="{9D8B030D-6E8A-4147-A177-3AD203B41FA5}">
                      <a16:colId xmlns:a16="http://schemas.microsoft.com/office/drawing/2014/main" val="1012570746"/>
                    </a:ext>
                  </a:extLst>
                </a:gridCol>
              </a:tblGrid>
              <a:tr h="184110">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088149596"/>
                  </a:ext>
                </a:extLst>
              </a:tr>
              <a:tr h="1062816">
                <a:tc>
                  <a:txBody>
                    <a:bodyPr/>
                    <a:lstStyle/>
                    <a:p>
                      <a:pPr algn="l" fontAlgn="ctr"/>
                      <a:r>
                        <a:rPr lang="es-CO" sz="1000" b="0" i="0" u="none" strike="noStrike">
                          <a:solidFill>
                            <a:srgbClr val="000000"/>
                          </a:solidFill>
                          <a:effectLst/>
                          <a:latin typeface="Calibri" panose="020F0502020204030204" pitchFamily="34" charset="0"/>
                        </a:rPr>
                        <a:t>T16</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Calibri" panose="020F0502020204030204" pitchFamily="34" charset="0"/>
                        </a:rPr>
                        <a:t>Reconocimiento de materiales en tránsito de Bienes de Uso Público Históricos y Culturales</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Con esta tipología se pueden reconocer los registros contables relacionados con las erogaciones efectuadas para la adquisición de materiales que no están disponibles para ser utilizados por encontrarse en trámite de importación, transporte, legalización o entrega, a cargo de los proveedores o terceros responsables, y que se emplearán en la construcción y mantenimiento de los bienes de uso público, que no están concesionados, así como los que se emplearán en la restauración de los bienes históricos y culturales.</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589413"/>
                  </a:ext>
                </a:extLst>
              </a:tr>
            </a:tbl>
          </a:graphicData>
        </a:graphic>
      </p:graphicFrame>
      <p:graphicFrame>
        <p:nvGraphicFramePr>
          <p:cNvPr id="5" name="Tabla 4">
            <a:extLst>
              <a:ext uri="{FF2B5EF4-FFF2-40B4-BE49-F238E27FC236}">
                <a16:creationId xmlns:a16="http://schemas.microsoft.com/office/drawing/2014/main" id="{EB04B469-8E85-4C70-987C-93CDFA840D30}"/>
              </a:ext>
            </a:extLst>
          </p:cNvPr>
          <p:cNvGraphicFramePr>
            <a:graphicFrameLocks noGrp="1"/>
          </p:cNvGraphicFramePr>
          <p:nvPr/>
        </p:nvGraphicFramePr>
        <p:xfrm>
          <a:off x="1591084" y="2597188"/>
          <a:ext cx="5322671" cy="2286000"/>
        </p:xfrm>
        <a:graphic>
          <a:graphicData uri="http://schemas.openxmlformats.org/drawingml/2006/table">
            <a:tbl>
              <a:tblPr/>
              <a:tblGrid>
                <a:gridCol w="2534273">
                  <a:extLst>
                    <a:ext uri="{9D8B030D-6E8A-4147-A177-3AD203B41FA5}">
                      <a16:colId xmlns:a16="http://schemas.microsoft.com/office/drawing/2014/main" val="742510607"/>
                    </a:ext>
                  </a:extLst>
                </a:gridCol>
                <a:gridCol w="2788398">
                  <a:extLst>
                    <a:ext uri="{9D8B030D-6E8A-4147-A177-3AD203B41FA5}">
                      <a16:colId xmlns:a16="http://schemas.microsoft.com/office/drawing/2014/main" val="3543648015"/>
                    </a:ext>
                  </a:extLst>
                </a:gridCol>
              </a:tblGrid>
              <a:tr h="190500">
                <a:tc>
                  <a:txBody>
                    <a:bodyPr/>
                    <a:lstStyle/>
                    <a:p>
                      <a:pPr algn="ctr" fontAlgn="b"/>
                      <a:r>
                        <a:rPr lang="es-CO" sz="1100" b="1" i="0" u="none" strike="noStrike">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ES" sz="900" b="1" i="0" u="none" strike="noStrike">
                          <a:solidFill>
                            <a:srgbClr val="000000"/>
                          </a:solidFill>
                          <a:effectLst/>
                          <a:latin typeface="Calibri" panose="020F0502020204030204" pitchFamily="34" charset="0"/>
                        </a:rPr>
                        <a:t>CUENTAS y/o SUBCUENTAS y/o AUXILIAR DIRECTO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625219159"/>
                  </a:ext>
                </a:extLst>
              </a:tr>
              <a:tr h="190500">
                <a:tc>
                  <a:txBody>
                    <a:bodyPr/>
                    <a:lstStyle/>
                    <a:p>
                      <a:pPr algn="l" fontAlgn="b"/>
                      <a:r>
                        <a:rPr lang="es-CO" sz="1100" b="0" i="0" u="none" strike="noStrike">
                          <a:solidFill>
                            <a:srgbClr val="000000"/>
                          </a:solidFill>
                          <a:effectLst/>
                          <a:latin typeface="Calibri" panose="020F0502020204030204" pitchFamily="34" charset="0"/>
                        </a:rPr>
                        <a:t>MATERIALES EN TRÁNSITO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1704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9506564"/>
                  </a:ext>
                </a:extLst>
              </a:tr>
              <a:tr h="190500">
                <a:tc>
                  <a:txBody>
                    <a:bodyPr/>
                    <a:lstStyle/>
                    <a:p>
                      <a:pPr algn="l" fontAlgn="b"/>
                      <a:r>
                        <a:rPr lang="es-CO" sz="1100" b="0" i="0" u="none" strike="noStrike">
                          <a:solidFill>
                            <a:srgbClr val="000000"/>
                          </a:solidFill>
                          <a:effectLst/>
                          <a:latin typeface="Calibri" panose="020F0502020204030204" pitchFamily="34" charset="0"/>
                        </a:rPr>
                        <a:t>Bienes y servicios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240101001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0995569"/>
                  </a:ext>
                </a:extLst>
              </a:tr>
              <a:tr h="190500">
                <a:tc>
                  <a:txBody>
                    <a:bodyPr/>
                    <a:lstStyle/>
                    <a:p>
                      <a:pPr algn="l" fontAlgn="b"/>
                      <a:r>
                        <a:rPr lang="es-CO" sz="1100" b="0" i="0" u="none" strike="noStrike">
                          <a:solidFill>
                            <a:srgbClr val="000000"/>
                          </a:solidFill>
                          <a:effectLst/>
                          <a:latin typeface="Calibri" panose="020F0502020204030204" pitchFamily="34" charset="0"/>
                        </a:rPr>
                        <a:t>Proyectos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240102001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7395043"/>
                  </a:ext>
                </a:extLst>
              </a:tr>
              <a:tr h="190500">
                <a:tc>
                  <a:txBody>
                    <a:bodyPr/>
                    <a:lstStyle/>
                    <a:p>
                      <a:pPr algn="l" fontAlgn="b"/>
                      <a:r>
                        <a:rPr lang="es-CO" sz="1100" b="0" i="0" u="none" strike="noStrike">
                          <a:solidFill>
                            <a:srgbClr val="000000"/>
                          </a:solidFill>
                          <a:effectLst/>
                          <a:latin typeface="Calibri" panose="020F0502020204030204" pitchFamily="34" charset="0"/>
                        </a:rPr>
                        <a:t>Bienes y servicios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240601001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208485"/>
                  </a:ext>
                </a:extLst>
              </a:tr>
              <a:tr h="190500">
                <a:tc>
                  <a:txBody>
                    <a:bodyPr/>
                    <a:lstStyle/>
                    <a:p>
                      <a:pPr algn="l" fontAlgn="b"/>
                      <a:r>
                        <a:rPr lang="es-CO" sz="1100" b="0" i="0" u="none" strike="noStrike">
                          <a:solidFill>
                            <a:srgbClr val="000000"/>
                          </a:solidFill>
                          <a:effectLst/>
                          <a:latin typeface="Calibri" panose="020F0502020204030204" pitchFamily="34" charset="0"/>
                        </a:rPr>
                        <a:t>Proyectos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240607001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910751"/>
                  </a:ext>
                </a:extLst>
              </a:tr>
              <a:tr h="190500">
                <a:tc>
                  <a:txBody>
                    <a:bodyPr/>
                    <a:lstStyle/>
                    <a:p>
                      <a:pPr algn="l" fontAlgn="b"/>
                      <a:r>
                        <a:rPr lang="es-CO" sz="1100" b="0" i="0" u="none" strike="noStrike">
                          <a:solidFill>
                            <a:srgbClr val="000000"/>
                          </a:solidFill>
                          <a:effectLst/>
                          <a:latin typeface="Calibri" panose="020F0502020204030204" pitchFamily="34" charset="0"/>
                        </a:rPr>
                        <a:t>Compra de bienes (db)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244505001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8775087"/>
                  </a:ext>
                </a:extLst>
              </a:tr>
              <a:tr h="190500">
                <a:tc>
                  <a:txBody>
                    <a:bodyPr/>
                    <a:lstStyle/>
                    <a:p>
                      <a:pPr algn="l" fontAlgn="b"/>
                      <a:r>
                        <a:rPr lang="es-CO" sz="1100" b="0" i="0" u="none" strike="noStrike">
                          <a:solidFill>
                            <a:srgbClr val="000000"/>
                          </a:solidFill>
                          <a:effectLst/>
                          <a:latin typeface="Calibri" panose="020F0502020204030204" pitchFamily="34" charset="0"/>
                        </a:rPr>
                        <a:t>Bienes recibidos sin contraprestación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442807001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3862618"/>
                  </a:ext>
                </a:extLst>
              </a:tr>
              <a:tr h="190500">
                <a:tc>
                  <a:txBody>
                    <a:bodyPr/>
                    <a:lstStyle/>
                    <a:p>
                      <a:pPr algn="l" fontAlgn="b"/>
                      <a:r>
                        <a:rPr lang="es-CO" sz="1100" b="0" i="0" u="none" strike="noStrike">
                          <a:solidFill>
                            <a:srgbClr val="000000"/>
                          </a:solidFill>
                          <a:effectLst/>
                          <a:latin typeface="Calibri" panose="020F0502020204030204" pitchFamily="34" charset="0"/>
                        </a:rPr>
                        <a:t>Donaciones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442808001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5790760"/>
                  </a:ext>
                </a:extLst>
              </a:tr>
              <a:tr h="190500">
                <a:tc>
                  <a:txBody>
                    <a:bodyPr/>
                    <a:lstStyle/>
                    <a:p>
                      <a:pPr algn="l" fontAlgn="b"/>
                      <a:r>
                        <a:rPr lang="es-ES" sz="1100" b="0" i="0" u="none" strike="noStrike">
                          <a:solidFill>
                            <a:srgbClr val="000000"/>
                          </a:solidFill>
                          <a:effectLst/>
                          <a:latin typeface="Calibri" panose="020F0502020204030204" pitchFamily="34" charset="0"/>
                        </a:rPr>
                        <a:t>Bienes declarados a favor de la nación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442809001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1658893"/>
                  </a:ext>
                </a:extLst>
              </a:tr>
              <a:tr h="190500">
                <a:tc>
                  <a:txBody>
                    <a:bodyPr/>
                    <a:lstStyle/>
                    <a:p>
                      <a:pPr algn="l" fontAlgn="b"/>
                      <a:r>
                        <a:rPr lang="es-CO" sz="1100" b="0" i="0" u="none" strike="noStrike">
                          <a:solidFill>
                            <a:srgbClr val="000000"/>
                          </a:solidFill>
                          <a:effectLst/>
                          <a:latin typeface="Calibri" panose="020F0502020204030204" pitchFamily="34" charset="0"/>
                        </a:rPr>
                        <a:t>Bienes o recursos expropiados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442810001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5917501"/>
                  </a:ext>
                </a:extLst>
              </a:tr>
              <a:tr h="190500">
                <a:tc>
                  <a:txBody>
                    <a:bodyPr/>
                    <a:lstStyle/>
                    <a:p>
                      <a:pPr algn="l" fontAlgn="b"/>
                      <a:r>
                        <a:rPr lang="es-CO" sz="1100" b="0" i="0" u="none" strike="noStrike">
                          <a:solidFill>
                            <a:srgbClr val="000000"/>
                          </a:solidFill>
                          <a:effectLst/>
                          <a:latin typeface="Calibri" panose="020F0502020204030204" pitchFamily="34" charset="0"/>
                        </a:rPr>
                        <a:t>Otras transferencias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442890001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0593533"/>
                  </a:ext>
                </a:extLst>
              </a:tr>
            </a:tbl>
          </a:graphicData>
        </a:graphic>
      </p:graphicFrame>
    </p:spTree>
    <p:extLst>
      <p:ext uri="{BB962C8B-B14F-4D97-AF65-F5344CB8AC3E}">
        <p14:creationId xmlns:p14="http://schemas.microsoft.com/office/powerpoint/2010/main" val="144134341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a:extLst>
              <a:ext uri="{FF2B5EF4-FFF2-40B4-BE49-F238E27FC236}">
                <a16:creationId xmlns:a16="http://schemas.microsoft.com/office/drawing/2014/main" id="{866EEEF7-DFC2-4322-A761-983412690EDF}"/>
              </a:ext>
            </a:extLst>
          </p:cNvPr>
          <p:cNvSpPr>
            <a:spLocks noGrp="1"/>
          </p:cNvSpPr>
          <p:nvPr>
            <p:ph type="title"/>
          </p:nvPr>
        </p:nvSpPr>
        <p:spPr>
          <a:xfrm>
            <a:off x="2563095" y="566737"/>
            <a:ext cx="2697837" cy="734860"/>
          </a:xfrm>
        </p:spPr>
        <p:txBody>
          <a:bodyPr/>
          <a:lstStyle/>
          <a:p>
            <a:pPr eaLnBrk="1" hangingPunct="1"/>
            <a:r>
              <a:rPr lang="es-CO" altLang="es-CO" sz="2400" b="1" dirty="0">
                <a:solidFill>
                  <a:srgbClr val="00947A"/>
                </a:solidFill>
              </a:rPr>
              <a:t>OBJETIVO:</a:t>
            </a:r>
            <a:endParaRPr lang="es-CO" altLang="es-CO" sz="2400" dirty="0"/>
          </a:p>
        </p:txBody>
      </p:sp>
      <p:sp>
        <p:nvSpPr>
          <p:cNvPr id="22531" name="Marcador de contenido 2">
            <a:extLst>
              <a:ext uri="{FF2B5EF4-FFF2-40B4-BE49-F238E27FC236}">
                <a16:creationId xmlns:a16="http://schemas.microsoft.com/office/drawing/2014/main" id="{E3B852AB-B44A-4743-B163-F36791313A75}"/>
              </a:ext>
            </a:extLst>
          </p:cNvPr>
          <p:cNvSpPr>
            <a:spLocks noGrp="1"/>
          </p:cNvSpPr>
          <p:nvPr>
            <p:ph idx="1"/>
          </p:nvPr>
        </p:nvSpPr>
        <p:spPr>
          <a:xfrm>
            <a:off x="4233797" y="1301597"/>
            <a:ext cx="4294079" cy="2575186"/>
          </a:xfrm>
        </p:spPr>
        <p:txBody>
          <a:bodyPr/>
          <a:lstStyle/>
          <a:p>
            <a:pPr marL="0" indent="0">
              <a:buNone/>
            </a:pPr>
            <a:r>
              <a:rPr lang="es-CO" sz="2000" i="0" dirty="0">
                <a:effectLst/>
                <a:latin typeface="Calibri" panose="020F0502020204030204" pitchFamily="34" charset="0"/>
                <a:ea typeface="Times New Roman" panose="02020603050405020304" pitchFamily="18" charset="0"/>
                <a:cs typeface="Times New Roman" panose="02020603050405020304" pitchFamily="18" charset="0"/>
              </a:rPr>
              <a:t>Definir, en el Sistema Integrado de Información Financiera - SIIF Nación, la funcionalidad de interoperabilidad, con el fin de que la información de</a:t>
            </a:r>
            <a:r>
              <a:rPr lang="es-CO" sz="2000" i="0" dirty="0">
                <a:effectLst/>
                <a:latin typeface="Calibri" panose="020F0502020204030204" pitchFamily="34" charset="0"/>
                <a:ea typeface="Calibri" panose="020F0502020204030204" pitchFamily="34" charset="0"/>
                <a:cs typeface="Times New Roman" panose="02020603050405020304" pitchFamily="18" charset="0"/>
              </a:rPr>
              <a:t> los hechos económicos relacionados con </a:t>
            </a:r>
            <a:r>
              <a:rPr lang="es-CO" sz="2000" i="0" dirty="0">
                <a:effectLst/>
                <a:latin typeface="Calibri" panose="020F0502020204030204" pitchFamily="34" charset="0"/>
                <a:ea typeface="Times New Roman" panose="02020603050405020304" pitchFamily="18" charset="0"/>
                <a:cs typeface="Times New Roman" panose="02020603050405020304" pitchFamily="18" charset="0"/>
              </a:rPr>
              <a:t>Propiedad, Planta y Equipo, originada en los softwares de administración bienes, suba directamente al SIIF Nación, con el propósito de que la información contable pública cumpla con las características, principios, normas técnicas y procedimentales, establecidas en el Marco Normativo para Entidades de Gobierno.</a:t>
            </a:r>
            <a:endParaRPr lang="es-CO" sz="2000" i="1"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eaLnBrk="1" hangingPunct="1"/>
            <a:endParaRPr lang="es-CO" altLang="es-CO" sz="2000" dirty="0"/>
          </a:p>
        </p:txBody>
      </p:sp>
      <p:pic>
        <p:nvPicPr>
          <p:cNvPr id="4" name="Imagen 3">
            <a:extLst>
              <a:ext uri="{FF2B5EF4-FFF2-40B4-BE49-F238E27FC236}">
                <a16:creationId xmlns:a16="http://schemas.microsoft.com/office/drawing/2014/main" id="{A21CD47A-A606-4398-A347-C7B8B61E43B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5292" y="1968802"/>
            <a:ext cx="2832188" cy="2462050"/>
          </a:xfrm>
          <a:prstGeom prst="rect">
            <a:avLst/>
          </a:prstGeom>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3" name="Tabla 2">
            <a:extLst>
              <a:ext uri="{FF2B5EF4-FFF2-40B4-BE49-F238E27FC236}">
                <a16:creationId xmlns:a16="http://schemas.microsoft.com/office/drawing/2014/main" id="{E9BBB1B8-D7B5-4A2D-8B3C-0F1A4E6EB995}"/>
              </a:ext>
            </a:extLst>
          </p:cNvPr>
          <p:cNvGraphicFramePr>
            <a:graphicFrameLocks noGrp="1"/>
          </p:cNvGraphicFramePr>
          <p:nvPr/>
        </p:nvGraphicFramePr>
        <p:xfrm>
          <a:off x="495842" y="1251928"/>
          <a:ext cx="7718425" cy="1089828"/>
        </p:xfrm>
        <a:graphic>
          <a:graphicData uri="http://schemas.openxmlformats.org/drawingml/2006/table">
            <a:tbl>
              <a:tblPr/>
              <a:tblGrid>
                <a:gridCol w="431138">
                  <a:extLst>
                    <a:ext uri="{9D8B030D-6E8A-4147-A177-3AD203B41FA5}">
                      <a16:colId xmlns:a16="http://schemas.microsoft.com/office/drawing/2014/main" val="2352558204"/>
                    </a:ext>
                  </a:extLst>
                </a:gridCol>
                <a:gridCol w="1745584">
                  <a:extLst>
                    <a:ext uri="{9D8B030D-6E8A-4147-A177-3AD203B41FA5}">
                      <a16:colId xmlns:a16="http://schemas.microsoft.com/office/drawing/2014/main" val="711993579"/>
                    </a:ext>
                  </a:extLst>
                </a:gridCol>
                <a:gridCol w="5541703">
                  <a:extLst>
                    <a:ext uri="{9D8B030D-6E8A-4147-A177-3AD203B41FA5}">
                      <a16:colId xmlns:a16="http://schemas.microsoft.com/office/drawing/2014/main" val="2743624621"/>
                    </a:ext>
                  </a:extLst>
                </a:gridCol>
              </a:tblGrid>
              <a:tr h="224077">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60560550"/>
                  </a:ext>
                </a:extLst>
              </a:tr>
              <a:tr h="865751">
                <a:tc>
                  <a:txBody>
                    <a:bodyPr/>
                    <a:lstStyle/>
                    <a:p>
                      <a:pPr algn="l" fontAlgn="ctr"/>
                      <a:r>
                        <a:rPr lang="es-CO" sz="1000" b="0" i="0" u="none" strike="noStrike">
                          <a:solidFill>
                            <a:srgbClr val="000000"/>
                          </a:solidFill>
                          <a:effectLst/>
                          <a:latin typeface="Calibri" panose="020F0502020204030204" pitchFamily="34" charset="0"/>
                        </a:rPr>
                        <a:t>T17</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Calibri" panose="020F0502020204030204" pitchFamily="34" charset="0"/>
                        </a:rPr>
                        <a:t>Traslado al activo de materiales en tránsito de Bienes de Uso Público Históricos y Culturales</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Con esta tipología se pueden reconocer los registros contables relacionados con los traslados a la cuenta Materiales cuando estos se hayan recibido.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3799058"/>
                  </a:ext>
                </a:extLst>
              </a:tr>
            </a:tbl>
          </a:graphicData>
        </a:graphic>
      </p:graphicFrame>
      <p:graphicFrame>
        <p:nvGraphicFramePr>
          <p:cNvPr id="6" name="Tabla 5">
            <a:extLst>
              <a:ext uri="{FF2B5EF4-FFF2-40B4-BE49-F238E27FC236}">
                <a16:creationId xmlns:a16="http://schemas.microsoft.com/office/drawing/2014/main" id="{E1BC8E34-2759-4148-B335-C42487A81847}"/>
              </a:ext>
            </a:extLst>
          </p:cNvPr>
          <p:cNvGraphicFramePr>
            <a:graphicFrameLocks noGrp="1"/>
          </p:cNvGraphicFramePr>
          <p:nvPr/>
        </p:nvGraphicFramePr>
        <p:xfrm>
          <a:off x="1516565" y="2726172"/>
          <a:ext cx="5759024" cy="987942"/>
        </p:xfrm>
        <a:graphic>
          <a:graphicData uri="http://schemas.openxmlformats.org/drawingml/2006/table">
            <a:tbl>
              <a:tblPr/>
              <a:tblGrid>
                <a:gridCol w="2942798">
                  <a:extLst>
                    <a:ext uri="{9D8B030D-6E8A-4147-A177-3AD203B41FA5}">
                      <a16:colId xmlns:a16="http://schemas.microsoft.com/office/drawing/2014/main" val="3306036644"/>
                    </a:ext>
                  </a:extLst>
                </a:gridCol>
                <a:gridCol w="2816226">
                  <a:extLst>
                    <a:ext uri="{9D8B030D-6E8A-4147-A177-3AD203B41FA5}">
                      <a16:colId xmlns:a16="http://schemas.microsoft.com/office/drawing/2014/main" val="1418720123"/>
                    </a:ext>
                  </a:extLst>
                </a:gridCol>
              </a:tblGrid>
              <a:tr h="329314">
                <a:tc>
                  <a:txBody>
                    <a:bodyPr/>
                    <a:lstStyle/>
                    <a:p>
                      <a:pPr algn="ctr" fontAlgn="b"/>
                      <a:r>
                        <a:rPr lang="es-CO" sz="1100" b="1" i="0" u="none" strike="noStrike">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ES" sz="900" b="1" i="0" u="none" strike="noStrike">
                          <a:solidFill>
                            <a:srgbClr val="000000"/>
                          </a:solidFill>
                          <a:effectLst/>
                          <a:latin typeface="Calibri" panose="020F0502020204030204" pitchFamily="34" charset="0"/>
                        </a:rPr>
                        <a:t>CUENTAS y/o SUBCUENTAS y/o AUXILIAR DIRECTO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517863070"/>
                  </a:ext>
                </a:extLst>
              </a:tr>
              <a:tr h="329314">
                <a:tc>
                  <a:txBody>
                    <a:bodyPr/>
                    <a:lstStyle/>
                    <a:p>
                      <a:pPr algn="l" fontAlgn="b"/>
                      <a:r>
                        <a:rPr lang="es-CO" sz="1100" b="0" i="0" u="none" strike="noStrike">
                          <a:solidFill>
                            <a:srgbClr val="000000"/>
                          </a:solidFill>
                          <a:effectLst/>
                          <a:latin typeface="Calibri" panose="020F0502020204030204" pitchFamily="34" charset="0"/>
                        </a:rPr>
                        <a:t>MATERIALES EN TRÁNSITO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1704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348687"/>
                  </a:ext>
                </a:extLst>
              </a:tr>
              <a:tr h="329314">
                <a:tc>
                  <a:txBody>
                    <a:bodyPr/>
                    <a:lstStyle/>
                    <a:p>
                      <a:pPr algn="l" fontAlgn="b"/>
                      <a:r>
                        <a:rPr lang="es-ES" sz="1100" b="0" i="0" u="none" strike="noStrike">
                          <a:solidFill>
                            <a:srgbClr val="000000"/>
                          </a:solidFill>
                          <a:effectLst/>
                          <a:latin typeface="Calibri" panose="020F0502020204030204" pitchFamily="34" charset="0"/>
                        </a:rPr>
                        <a:t>BIENES DE USO PÚBLICO EN CONSTRUCCIÓN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1705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5357054"/>
                  </a:ext>
                </a:extLst>
              </a:tr>
            </a:tbl>
          </a:graphicData>
        </a:graphic>
      </p:graphicFrame>
    </p:spTree>
    <p:extLst>
      <p:ext uri="{BB962C8B-B14F-4D97-AF65-F5344CB8AC3E}">
        <p14:creationId xmlns:p14="http://schemas.microsoft.com/office/powerpoint/2010/main" val="385804919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2" name="Tabla 1">
            <a:extLst>
              <a:ext uri="{FF2B5EF4-FFF2-40B4-BE49-F238E27FC236}">
                <a16:creationId xmlns:a16="http://schemas.microsoft.com/office/drawing/2014/main" id="{A9AB9874-D340-463C-9F88-54446D30D860}"/>
              </a:ext>
            </a:extLst>
          </p:cNvPr>
          <p:cNvGraphicFramePr>
            <a:graphicFrameLocks noGrp="1"/>
          </p:cNvGraphicFramePr>
          <p:nvPr/>
        </p:nvGraphicFramePr>
        <p:xfrm>
          <a:off x="536864" y="1086619"/>
          <a:ext cx="7718425" cy="1340735"/>
        </p:xfrm>
        <a:graphic>
          <a:graphicData uri="http://schemas.openxmlformats.org/drawingml/2006/table">
            <a:tbl>
              <a:tblPr/>
              <a:tblGrid>
                <a:gridCol w="431138">
                  <a:extLst>
                    <a:ext uri="{9D8B030D-6E8A-4147-A177-3AD203B41FA5}">
                      <a16:colId xmlns:a16="http://schemas.microsoft.com/office/drawing/2014/main" val="3374785808"/>
                    </a:ext>
                  </a:extLst>
                </a:gridCol>
                <a:gridCol w="1745584">
                  <a:extLst>
                    <a:ext uri="{9D8B030D-6E8A-4147-A177-3AD203B41FA5}">
                      <a16:colId xmlns:a16="http://schemas.microsoft.com/office/drawing/2014/main" val="967012110"/>
                    </a:ext>
                  </a:extLst>
                </a:gridCol>
                <a:gridCol w="5541703">
                  <a:extLst>
                    <a:ext uri="{9D8B030D-6E8A-4147-A177-3AD203B41FA5}">
                      <a16:colId xmlns:a16="http://schemas.microsoft.com/office/drawing/2014/main" val="2572810186"/>
                    </a:ext>
                  </a:extLst>
                </a:gridCol>
              </a:tblGrid>
              <a:tr h="173507">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185198573"/>
                  </a:ext>
                </a:extLst>
              </a:tr>
              <a:tr h="1167228">
                <a:tc>
                  <a:txBody>
                    <a:bodyPr/>
                    <a:lstStyle/>
                    <a:p>
                      <a:pPr algn="l" fontAlgn="ctr"/>
                      <a:r>
                        <a:rPr lang="es-CO" sz="1000" b="0" i="0" u="none" strike="noStrike">
                          <a:solidFill>
                            <a:srgbClr val="000000"/>
                          </a:solidFill>
                          <a:effectLst/>
                          <a:latin typeface="Calibri" panose="020F0502020204030204" pitchFamily="34" charset="0"/>
                        </a:rPr>
                        <a:t>T18</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Calibri" panose="020F0502020204030204" pitchFamily="34" charset="0"/>
                        </a:rPr>
                        <a:t>Reconocimiento de Bienes de Uso Público Históricos en construcción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Se utiliza para reconocer los registros contables relacionados con los costos y demás cargos en que se incurre durante el proceso de construcción de los bienes de uso público, hasta cuando estén en condiciones de operar de la forma prevista por la administración de la entidad, así como el valor de los bienes de uso público en construcción recibidos en una transacción sin contraprestación. También incluye el valor de los terrenos sobre los cuales se realiza la construcción de los bienes de uso público. En esta tipología se incluyen de igual manera los bienes de uso público que se encuentren amparados en acuerdos de concesión y el valor de los terrenos relacionados con estos.</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842398"/>
                  </a:ext>
                </a:extLst>
              </a:tr>
            </a:tbl>
          </a:graphicData>
        </a:graphic>
      </p:graphicFrame>
      <p:graphicFrame>
        <p:nvGraphicFramePr>
          <p:cNvPr id="5" name="Tabla 4">
            <a:extLst>
              <a:ext uri="{FF2B5EF4-FFF2-40B4-BE49-F238E27FC236}">
                <a16:creationId xmlns:a16="http://schemas.microsoft.com/office/drawing/2014/main" id="{87FF047F-41C5-4B37-838A-D60F9E64B54A}"/>
              </a:ext>
            </a:extLst>
          </p:cNvPr>
          <p:cNvGraphicFramePr>
            <a:graphicFrameLocks noGrp="1"/>
          </p:cNvGraphicFramePr>
          <p:nvPr/>
        </p:nvGraphicFramePr>
        <p:xfrm>
          <a:off x="1570640" y="2682161"/>
          <a:ext cx="5257800" cy="2667000"/>
        </p:xfrm>
        <a:graphic>
          <a:graphicData uri="http://schemas.openxmlformats.org/drawingml/2006/table">
            <a:tbl>
              <a:tblPr/>
              <a:tblGrid>
                <a:gridCol w="2716160">
                  <a:extLst>
                    <a:ext uri="{9D8B030D-6E8A-4147-A177-3AD203B41FA5}">
                      <a16:colId xmlns:a16="http://schemas.microsoft.com/office/drawing/2014/main" val="587932449"/>
                    </a:ext>
                  </a:extLst>
                </a:gridCol>
                <a:gridCol w="2541640">
                  <a:extLst>
                    <a:ext uri="{9D8B030D-6E8A-4147-A177-3AD203B41FA5}">
                      <a16:colId xmlns:a16="http://schemas.microsoft.com/office/drawing/2014/main" val="646312875"/>
                    </a:ext>
                  </a:extLst>
                </a:gridCol>
              </a:tblGrid>
              <a:tr h="190500">
                <a:tc>
                  <a:txBody>
                    <a:bodyPr/>
                    <a:lstStyle/>
                    <a:p>
                      <a:pPr algn="ctr" fontAlgn="b"/>
                      <a:r>
                        <a:rPr lang="es-CO" sz="1100" b="1" i="0" u="none" strike="noStrike">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ES" sz="900" b="1" i="0" u="none" strike="noStrike">
                          <a:solidFill>
                            <a:srgbClr val="000000"/>
                          </a:solidFill>
                          <a:effectLst/>
                          <a:latin typeface="Calibri" panose="020F0502020204030204" pitchFamily="34" charset="0"/>
                        </a:rPr>
                        <a:t>CUENTAS y/o SUBCUENTAS y/o AUXILIAR DIRECTO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61919949"/>
                  </a:ext>
                </a:extLst>
              </a:tr>
              <a:tr h="190500">
                <a:tc>
                  <a:txBody>
                    <a:bodyPr/>
                    <a:lstStyle/>
                    <a:p>
                      <a:pPr algn="l" fontAlgn="b"/>
                      <a:r>
                        <a:rPr lang="es-ES" sz="1100" b="0" i="0" u="none" strike="noStrike">
                          <a:solidFill>
                            <a:srgbClr val="000000"/>
                          </a:solidFill>
                          <a:effectLst/>
                          <a:latin typeface="Calibri" panose="020F0502020204030204" pitchFamily="34" charset="0"/>
                        </a:rPr>
                        <a:t>BIENES DE USO PÚBLICO EN CONSTRUCCIÓN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1705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5049611"/>
                  </a:ext>
                </a:extLst>
              </a:tr>
              <a:tr h="381000">
                <a:tc>
                  <a:txBody>
                    <a:bodyPr/>
                    <a:lstStyle/>
                    <a:p>
                      <a:pPr algn="l" fontAlgn="t"/>
                      <a:r>
                        <a:rPr lang="es-ES" sz="1100" b="0" i="0" u="none" strike="noStrike">
                          <a:solidFill>
                            <a:srgbClr val="000000"/>
                          </a:solidFill>
                          <a:effectLst/>
                          <a:latin typeface="Calibri" panose="020F0502020204030204" pitchFamily="34" charset="0"/>
                        </a:rPr>
                        <a:t>BIENES DE USO PÚBLICO EN CONSTRUCCIÓN - CONCESIÓN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1706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246426"/>
                  </a:ext>
                </a:extLst>
              </a:tr>
              <a:tr h="190500">
                <a:tc>
                  <a:txBody>
                    <a:bodyPr/>
                    <a:lstStyle/>
                    <a:p>
                      <a:pPr algn="l" fontAlgn="b"/>
                      <a:r>
                        <a:rPr lang="es-CO" sz="1100" b="0" i="0" u="none" strike="noStrike">
                          <a:solidFill>
                            <a:srgbClr val="000000"/>
                          </a:solidFill>
                          <a:effectLst/>
                          <a:latin typeface="Calibri" panose="020F0502020204030204" pitchFamily="34" charset="0"/>
                        </a:rPr>
                        <a:t>Bienes y servicios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240101001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0474777"/>
                  </a:ext>
                </a:extLst>
              </a:tr>
              <a:tr h="190500">
                <a:tc>
                  <a:txBody>
                    <a:bodyPr/>
                    <a:lstStyle/>
                    <a:p>
                      <a:pPr algn="l" fontAlgn="b"/>
                      <a:r>
                        <a:rPr lang="es-CO" sz="1100" b="0" i="0" u="none" strike="noStrike">
                          <a:solidFill>
                            <a:srgbClr val="000000"/>
                          </a:solidFill>
                          <a:effectLst/>
                          <a:latin typeface="Calibri" panose="020F0502020204030204" pitchFamily="34" charset="0"/>
                        </a:rPr>
                        <a:t>Proyectos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240102001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222037"/>
                  </a:ext>
                </a:extLst>
              </a:tr>
              <a:tr h="190500">
                <a:tc>
                  <a:txBody>
                    <a:bodyPr/>
                    <a:lstStyle/>
                    <a:p>
                      <a:pPr algn="l" fontAlgn="b"/>
                      <a:r>
                        <a:rPr lang="es-CO" sz="1100" b="0" i="0" u="none" strike="noStrike">
                          <a:solidFill>
                            <a:srgbClr val="000000"/>
                          </a:solidFill>
                          <a:effectLst/>
                          <a:latin typeface="Calibri" panose="020F0502020204030204" pitchFamily="34" charset="0"/>
                        </a:rPr>
                        <a:t>Bienes y servicios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240601001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7526926"/>
                  </a:ext>
                </a:extLst>
              </a:tr>
              <a:tr h="190500">
                <a:tc>
                  <a:txBody>
                    <a:bodyPr/>
                    <a:lstStyle/>
                    <a:p>
                      <a:pPr algn="l" fontAlgn="b"/>
                      <a:r>
                        <a:rPr lang="es-CO" sz="1100" b="0" i="0" u="none" strike="noStrike">
                          <a:solidFill>
                            <a:srgbClr val="000000"/>
                          </a:solidFill>
                          <a:effectLst/>
                          <a:latin typeface="Calibri" panose="020F0502020204030204" pitchFamily="34" charset="0"/>
                        </a:rPr>
                        <a:t>Proyectos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240607001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6441046"/>
                  </a:ext>
                </a:extLst>
              </a:tr>
              <a:tr h="190500">
                <a:tc>
                  <a:txBody>
                    <a:bodyPr/>
                    <a:lstStyle/>
                    <a:p>
                      <a:pPr algn="l" fontAlgn="b"/>
                      <a:r>
                        <a:rPr lang="es-CO" sz="1100" b="0" i="0" u="none" strike="noStrike">
                          <a:solidFill>
                            <a:srgbClr val="000000"/>
                          </a:solidFill>
                          <a:effectLst/>
                          <a:latin typeface="Calibri" panose="020F0502020204030204" pitchFamily="34" charset="0"/>
                        </a:rPr>
                        <a:t>Compra de bienes (db)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244505001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203187"/>
                  </a:ext>
                </a:extLst>
              </a:tr>
              <a:tr h="190500">
                <a:tc>
                  <a:txBody>
                    <a:bodyPr/>
                    <a:lstStyle/>
                    <a:p>
                      <a:pPr algn="l" fontAlgn="b"/>
                      <a:r>
                        <a:rPr lang="es-CO" sz="1100" b="0" i="0" u="none" strike="noStrike">
                          <a:solidFill>
                            <a:srgbClr val="000000"/>
                          </a:solidFill>
                          <a:effectLst/>
                          <a:latin typeface="Calibri" panose="020F0502020204030204" pitchFamily="34" charset="0"/>
                        </a:rPr>
                        <a:t>Bienes recibidos sin contraprestación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442807001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9402543"/>
                  </a:ext>
                </a:extLst>
              </a:tr>
              <a:tr h="190500">
                <a:tc>
                  <a:txBody>
                    <a:bodyPr/>
                    <a:lstStyle/>
                    <a:p>
                      <a:pPr algn="l" fontAlgn="b"/>
                      <a:r>
                        <a:rPr lang="es-CO" sz="1100" b="0" i="0" u="none" strike="noStrike">
                          <a:solidFill>
                            <a:srgbClr val="000000"/>
                          </a:solidFill>
                          <a:effectLst/>
                          <a:latin typeface="Calibri" panose="020F0502020204030204" pitchFamily="34" charset="0"/>
                        </a:rPr>
                        <a:t>Donaciones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442808001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2399747"/>
                  </a:ext>
                </a:extLst>
              </a:tr>
              <a:tr h="190500">
                <a:tc>
                  <a:txBody>
                    <a:bodyPr/>
                    <a:lstStyle/>
                    <a:p>
                      <a:pPr algn="l" fontAlgn="b"/>
                      <a:r>
                        <a:rPr lang="es-ES" sz="1100" b="0" i="0" u="none" strike="noStrike">
                          <a:solidFill>
                            <a:srgbClr val="000000"/>
                          </a:solidFill>
                          <a:effectLst/>
                          <a:latin typeface="Calibri" panose="020F0502020204030204" pitchFamily="34" charset="0"/>
                        </a:rPr>
                        <a:t>Bienes declarados a favor de la nación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442809001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0669661"/>
                  </a:ext>
                </a:extLst>
              </a:tr>
              <a:tr h="190500">
                <a:tc>
                  <a:txBody>
                    <a:bodyPr/>
                    <a:lstStyle/>
                    <a:p>
                      <a:pPr algn="l" fontAlgn="b"/>
                      <a:r>
                        <a:rPr lang="es-CO" sz="1100" b="0" i="0" u="none" strike="noStrike">
                          <a:solidFill>
                            <a:srgbClr val="000000"/>
                          </a:solidFill>
                          <a:effectLst/>
                          <a:latin typeface="Calibri" panose="020F0502020204030204" pitchFamily="34" charset="0"/>
                        </a:rPr>
                        <a:t>Bienes o recursos expropiados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442810001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920780"/>
                  </a:ext>
                </a:extLst>
              </a:tr>
              <a:tr h="190500">
                <a:tc>
                  <a:txBody>
                    <a:bodyPr/>
                    <a:lstStyle/>
                    <a:p>
                      <a:pPr algn="l" fontAlgn="b"/>
                      <a:r>
                        <a:rPr lang="es-CO" sz="1100" b="0" i="0" u="none" strike="noStrike">
                          <a:solidFill>
                            <a:srgbClr val="000000"/>
                          </a:solidFill>
                          <a:effectLst/>
                          <a:latin typeface="Calibri" panose="020F0502020204030204" pitchFamily="34" charset="0"/>
                        </a:rPr>
                        <a:t>Otras transferencias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442890001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36158"/>
                  </a:ext>
                </a:extLst>
              </a:tr>
            </a:tbl>
          </a:graphicData>
        </a:graphic>
      </p:graphicFrame>
    </p:spTree>
    <p:extLst>
      <p:ext uri="{BB962C8B-B14F-4D97-AF65-F5344CB8AC3E}">
        <p14:creationId xmlns:p14="http://schemas.microsoft.com/office/powerpoint/2010/main" val="326243676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3" name="Tabla 2">
            <a:extLst>
              <a:ext uri="{FF2B5EF4-FFF2-40B4-BE49-F238E27FC236}">
                <a16:creationId xmlns:a16="http://schemas.microsoft.com/office/drawing/2014/main" id="{EC85DE00-B11D-4E3F-8DE8-B1614E30ACFD}"/>
              </a:ext>
            </a:extLst>
          </p:cNvPr>
          <p:cNvGraphicFramePr>
            <a:graphicFrameLocks noGrp="1"/>
          </p:cNvGraphicFramePr>
          <p:nvPr/>
        </p:nvGraphicFramePr>
        <p:xfrm>
          <a:off x="712787" y="1215482"/>
          <a:ext cx="7718425" cy="1215484"/>
        </p:xfrm>
        <a:graphic>
          <a:graphicData uri="http://schemas.openxmlformats.org/drawingml/2006/table">
            <a:tbl>
              <a:tblPr/>
              <a:tblGrid>
                <a:gridCol w="431138">
                  <a:extLst>
                    <a:ext uri="{9D8B030D-6E8A-4147-A177-3AD203B41FA5}">
                      <a16:colId xmlns:a16="http://schemas.microsoft.com/office/drawing/2014/main" val="4134742159"/>
                    </a:ext>
                  </a:extLst>
                </a:gridCol>
                <a:gridCol w="1745584">
                  <a:extLst>
                    <a:ext uri="{9D8B030D-6E8A-4147-A177-3AD203B41FA5}">
                      <a16:colId xmlns:a16="http://schemas.microsoft.com/office/drawing/2014/main" val="4119388676"/>
                    </a:ext>
                  </a:extLst>
                </a:gridCol>
                <a:gridCol w="5541703">
                  <a:extLst>
                    <a:ext uri="{9D8B030D-6E8A-4147-A177-3AD203B41FA5}">
                      <a16:colId xmlns:a16="http://schemas.microsoft.com/office/drawing/2014/main" val="4180676342"/>
                    </a:ext>
                  </a:extLst>
                </a:gridCol>
              </a:tblGrid>
              <a:tr h="208912">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72384899"/>
                  </a:ext>
                </a:extLst>
              </a:tr>
              <a:tr h="1006572">
                <a:tc>
                  <a:txBody>
                    <a:bodyPr/>
                    <a:lstStyle/>
                    <a:p>
                      <a:pPr algn="l" fontAlgn="ctr"/>
                      <a:r>
                        <a:rPr lang="es-CO" sz="1000" b="0" i="0" u="none" strike="noStrike">
                          <a:solidFill>
                            <a:srgbClr val="000000"/>
                          </a:solidFill>
                          <a:effectLst/>
                          <a:latin typeface="Calibri" panose="020F0502020204030204" pitchFamily="34" charset="0"/>
                        </a:rPr>
                        <a:t>T19</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Calibri" panose="020F0502020204030204" pitchFamily="34" charset="0"/>
                        </a:rPr>
                        <a:t>Reconocimiento de Bienes de Uso Público Históricos en servicio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Con esta tipología se pueden reconocer los registros contables relacionados con los bienes de uso público que se encuentran en condiciones de operar de la forma prevista por la administración de la entidad. De igual manera, en esta tipología se reconocen los bienes de uso público en servicio amparados en acuerdos de concesión.</a:t>
                      </a:r>
                      <a:br>
                        <a:rPr lang="es-ES" sz="1000" b="0" i="0" u="none" strike="noStrike" dirty="0">
                          <a:solidFill>
                            <a:srgbClr val="000000"/>
                          </a:solidFill>
                          <a:effectLst/>
                          <a:latin typeface="Calibri" panose="020F0502020204030204" pitchFamily="34" charset="0"/>
                        </a:rPr>
                      </a:br>
                      <a:r>
                        <a:rPr lang="es-ES" sz="1000" b="0" i="0" u="none" strike="noStrike" dirty="0">
                          <a:solidFill>
                            <a:srgbClr val="000000"/>
                          </a:solidFill>
                          <a:effectLst/>
                          <a:latin typeface="Calibri" panose="020F0502020204030204" pitchFamily="34" charset="0"/>
                        </a:rPr>
                        <a:t>Los bienes clasificados en esta tipología, pueden ser objeto de depreciación y deterioro.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759487"/>
                  </a:ext>
                </a:extLst>
              </a:tr>
            </a:tbl>
          </a:graphicData>
        </a:graphic>
      </p:graphicFrame>
      <p:graphicFrame>
        <p:nvGraphicFramePr>
          <p:cNvPr id="6" name="Tabla 5">
            <a:extLst>
              <a:ext uri="{FF2B5EF4-FFF2-40B4-BE49-F238E27FC236}">
                <a16:creationId xmlns:a16="http://schemas.microsoft.com/office/drawing/2014/main" id="{E989F592-6E02-4B9E-A62B-AD1817F7F3D9}"/>
              </a:ext>
            </a:extLst>
          </p:cNvPr>
          <p:cNvGraphicFramePr>
            <a:graphicFrameLocks noGrp="1"/>
          </p:cNvGraphicFramePr>
          <p:nvPr/>
        </p:nvGraphicFramePr>
        <p:xfrm>
          <a:off x="1646518" y="2651492"/>
          <a:ext cx="5575300" cy="2821880"/>
        </p:xfrm>
        <a:graphic>
          <a:graphicData uri="http://schemas.openxmlformats.org/drawingml/2006/table">
            <a:tbl>
              <a:tblPr/>
              <a:tblGrid>
                <a:gridCol w="3033572">
                  <a:extLst>
                    <a:ext uri="{9D8B030D-6E8A-4147-A177-3AD203B41FA5}">
                      <a16:colId xmlns:a16="http://schemas.microsoft.com/office/drawing/2014/main" val="2913438523"/>
                    </a:ext>
                  </a:extLst>
                </a:gridCol>
                <a:gridCol w="2541728">
                  <a:extLst>
                    <a:ext uri="{9D8B030D-6E8A-4147-A177-3AD203B41FA5}">
                      <a16:colId xmlns:a16="http://schemas.microsoft.com/office/drawing/2014/main" val="483591345"/>
                    </a:ext>
                  </a:extLst>
                </a:gridCol>
              </a:tblGrid>
              <a:tr h="153640">
                <a:tc>
                  <a:txBody>
                    <a:bodyPr/>
                    <a:lstStyle/>
                    <a:p>
                      <a:pPr algn="ctr" fontAlgn="b"/>
                      <a:r>
                        <a:rPr lang="es-CO" sz="1100" b="1" i="0" u="none" strike="noStrike">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ES" sz="900" b="1" i="0" u="none" strike="noStrike">
                          <a:solidFill>
                            <a:srgbClr val="000000"/>
                          </a:solidFill>
                          <a:effectLst/>
                          <a:latin typeface="Calibri" panose="020F0502020204030204" pitchFamily="34" charset="0"/>
                        </a:rPr>
                        <a:t>CUENTAS y/o SUBCUENTAS y/o AUXILIAR DIRECTO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911101705"/>
                  </a:ext>
                </a:extLst>
              </a:tr>
              <a:tr h="153640">
                <a:tc>
                  <a:txBody>
                    <a:bodyPr/>
                    <a:lstStyle/>
                    <a:p>
                      <a:pPr algn="l" fontAlgn="b"/>
                      <a:r>
                        <a:rPr lang="es-ES" sz="1100" b="0" i="0" u="none" strike="noStrike">
                          <a:solidFill>
                            <a:srgbClr val="000000"/>
                          </a:solidFill>
                          <a:effectLst/>
                          <a:latin typeface="Calibri" panose="020F0502020204030204" pitchFamily="34" charset="0"/>
                        </a:rPr>
                        <a:t>BIENES DE USO PÚBLICO EN CONSTRUCCIÓN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1705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9209649"/>
                  </a:ext>
                </a:extLst>
              </a:tr>
              <a:tr h="307280">
                <a:tc>
                  <a:txBody>
                    <a:bodyPr/>
                    <a:lstStyle/>
                    <a:p>
                      <a:pPr algn="l" fontAlgn="t"/>
                      <a:r>
                        <a:rPr lang="es-ES" sz="1100" b="0" i="0" u="none" strike="noStrike">
                          <a:solidFill>
                            <a:srgbClr val="000000"/>
                          </a:solidFill>
                          <a:effectLst/>
                          <a:latin typeface="Calibri" panose="020F0502020204030204" pitchFamily="34" charset="0"/>
                        </a:rPr>
                        <a:t>BIENES DE USO PÚBLICO EN CONSTRUCCIÓN - CONCESIÓN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1706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3044421"/>
                  </a:ext>
                </a:extLst>
              </a:tr>
              <a:tr h="153640">
                <a:tc>
                  <a:txBody>
                    <a:bodyPr/>
                    <a:lstStyle/>
                    <a:p>
                      <a:pPr algn="l" fontAlgn="t"/>
                      <a:r>
                        <a:rPr lang="es-ES" sz="1100" b="0" i="0" u="none" strike="noStrike">
                          <a:solidFill>
                            <a:srgbClr val="000000"/>
                          </a:solidFill>
                          <a:effectLst/>
                          <a:latin typeface="Calibri" panose="020F0502020204030204" pitchFamily="34" charset="0"/>
                        </a:rPr>
                        <a:t>BIENES DE USO PÚBLICO EN SERVICIO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1710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0757062"/>
                  </a:ext>
                </a:extLst>
              </a:tr>
              <a:tr h="307280">
                <a:tc>
                  <a:txBody>
                    <a:bodyPr/>
                    <a:lstStyle/>
                    <a:p>
                      <a:pPr algn="l" fontAlgn="t"/>
                      <a:r>
                        <a:rPr lang="es-ES" sz="1100" b="0" i="0" u="none" strike="noStrike">
                          <a:solidFill>
                            <a:srgbClr val="000000"/>
                          </a:solidFill>
                          <a:effectLst/>
                          <a:latin typeface="Calibri" panose="020F0502020204030204" pitchFamily="34" charset="0"/>
                        </a:rPr>
                        <a:t>BIENES DE USO PÚBLICO EN SERVICIO-CONCESIONES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1711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2879479"/>
                  </a:ext>
                </a:extLst>
              </a:tr>
              <a:tr h="153640">
                <a:tc>
                  <a:txBody>
                    <a:bodyPr/>
                    <a:lstStyle/>
                    <a:p>
                      <a:pPr algn="l" fontAlgn="b"/>
                      <a:r>
                        <a:rPr lang="es-CO" sz="1100" b="0" i="0" u="none" strike="noStrike">
                          <a:solidFill>
                            <a:srgbClr val="000000"/>
                          </a:solidFill>
                          <a:effectLst/>
                          <a:latin typeface="Calibri" panose="020F0502020204030204" pitchFamily="34" charset="0"/>
                        </a:rPr>
                        <a:t>Bienes y servicios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240101001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5427212"/>
                  </a:ext>
                </a:extLst>
              </a:tr>
              <a:tr h="153640">
                <a:tc>
                  <a:txBody>
                    <a:bodyPr/>
                    <a:lstStyle/>
                    <a:p>
                      <a:pPr algn="l" fontAlgn="b"/>
                      <a:r>
                        <a:rPr lang="es-CO" sz="1100" b="0" i="0" u="none" strike="noStrike">
                          <a:solidFill>
                            <a:srgbClr val="000000"/>
                          </a:solidFill>
                          <a:effectLst/>
                          <a:latin typeface="Calibri" panose="020F0502020204030204" pitchFamily="34" charset="0"/>
                        </a:rPr>
                        <a:t>Proyectos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240102001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6423063"/>
                  </a:ext>
                </a:extLst>
              </a:tr>
              <a:tr h="153640">
                <a:tc>
                  <a:txBody>
                    <a:bodyPr/>
                    <a:lstStyle/>
                    <a:p>
                      <a:pPr algn="l" fontAlgn="b"/>
                      <a:r>
                        <a:rPr lang="es-CO" sz="1100" b="0" i="0" u="none" strike="noStrike">
                          <a:solidFill>
                            <a:srgbClr val="000000"/>
                          </a:solidFill>
                          <a:effectLst/>
                          <a:latin typeface="Calibri" panose="020F0502020204030204" pitchFamily="34" charset="0"/>
                        </a:rPr>
                        <a:t>Bienes y servicios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240601001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8343738"/>
                  </a:ext>
                </a:extLst>
              </a:tr>
              <a:tr h="153640">
                <a:tc>
                  <a:txBody>
                    <a:bodyPr/>
                    <a:lstStyle/>
                    <a:p>
                      <a:pPr algn="l" fontAlgn="b"/>
                      <a:r>
                        <a:rPr lang="es-CO" sz="1100" b="0" i="0" u="none" strike="noStrike">
                          <a:solidFill>
                            <a:srgbClr val="000000"/>
                          </a:solidFill>
                          <a:effectLst/>
                          <a:latin typeface="Calibri" panose="020F0502020204030204" pitchFamily="34" charset="0"/>
                        </a:rPr>
                        <a:t>Proyectos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240607001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241650"/>
                  </a:ext>
                </a:extLst>
              </a:tr>
              <a:tr h="153640">
                <a:tc>
                  <a:txBody>
                    <a:bodyPr/>
                    <a:lstStyle/>
                    <a:p>
                      <a:pPr algn="l" fontAlgn="b"/>
                      <a:r>
                        <a:rPr lang="es-CO" sz="1100" b="0" i="0" u="none" strike="noStrike">
                          <a:solidFill>
                            <a:srgbClr val="000000"/>
                          </a:solidFill>
                          <a:effectLst/>
                          <a:latin typeface="Calibri" panose="020F0502020204030204" pitchFamily="34" charset="0"/>
                        </a:rPr>
                        <a:t>Compra de bienes (db)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244505001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177321"/>
                  </a:ext>
                </a:extLst>
              </a:tr>
              <a:tr h="153640">
                <a:tc>
                  <a:txBody>
                    <a:bodyPr/>
                    <a:lstStyle/>
                    <a:p>
                      <a:pPr algn="l" fontAlgn="b"/>
                      <a:r>
                        <a:rPr lang="es-CO" sz="1100" b="0" i="0" u="none" strike="noStrike">
                          <a:solidFill>
                            <a:srgbClr val="000000"/>
                          </a:solidFill>
                          <a:effectLst/>
                          <a:latin typeface="Calibri" panose="020F0502020204030204" pitchFamily="34" charset="0"/>
                        </a:rPr>
                        <a:t>Bienes recibidos sin contraprestación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442807001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3743993"/>
                  </a:ext>
                </a:extLst>
              </a:tr>
              <a:tr h="153640">
                <a:tc>
                  <a:txBody>
                    <a:bodyPr/>
                    <a:lstStyle/>
                    <a:p>
                      <a:pPr algn="l" fontAlgn="b"/>
                      <a:r>
                        <a:rPr lang="es-CO" sz="1100" b="0" i="0" u="none" strike="noStrike">
                          <a:solidFill>
                            <a:srgbClr val="000000"/>
                          </a:solidFill>
                          <a:effectLst/>
                          <a:latin typeface="Calibri" panose="020F0502020204030204" pitchFamily="34" charset="0"/>
                        </a:rPr>
                        <a:t>Donaciones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442808001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8658291"/>
                  </a:ext>
                </a:extLst>
              </a:tr>
              <a:tr h="153640">
                <a:tc>
                  <a:txBody>
                    <a:bodyPr/>
                    <a:lstStyle/>
                    <a:p>
                      <a:pPr algn="l" fontAlgn="b"/>
                      <a:r>
                        <a:rPr lang="es-ES" sz="1100" b="0" i="0" u="none" strike="noStrike">
                          <a:solidFill>
                            <a:srgbClr val="000000"/>
                          </a:solidFill>
                          <a:effectLst/>
                          <a:latin typeface="Calibri" panose="020F0502020204030204" pitchFamily="34" charset="0"/>
                        </a:rPr>
                        <a:t>Bienes declarados a favor de la nación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442809001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6385772"/>
                  </a:ext>
                </a:extLst>
              </a:tr>
              <a:tr h="153640">
                <a:tc>
                  <a:txBody>
                    <a:bodyPr/>
                    <a:lstStyle/>
                    <a:p>
                      <a:pPr algn="l" fontAlgn="b"/>
                      <a:r>
                        <a:rPr lang="es-CO" sz="1100" b="0" i="0" u="none" strike="noStrike">
                          <a:solidFill>
                            <a:srgbClr val="000000"/>
                          </a:solidFill>
                          <a:effectLst/>
                          <a:latin typeface="Calibri" panose="020F0502020204030204" pitchFamily="34" charset="0"/>
                        </a:rPr>
                        <a:t>Bienes o recursos expropiados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442810001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021961"/>
                  </a:ext>
                </a:extLst>
              </a:tr>
              <a:tr h="153640">
                <a:tc>
                  <a:txBody>
                    <a:bodyPr/>
                    <a:lstStyle/>
                    <a:p>
                      <a:pPr algn="l" fontAlgn="b"/>
                      <a:r>
                        <a:rPr lang="es-CO" sz="1100" b="0" i="0" u="none" strike="noStrike">
                          <a:solidFill>
                            <a:srgbClr val="000000"/>
                          </a:solidFill>
                          <a:effectLst/>
                          <a:latin typeface="Calibri" panose="020F0502020204030204" pitchFamily="34" charset="0"/>
                        </a:rPr>
                        <a:t>Otras transferencias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442890001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8441889"/>
                  </a:ext>
                </a:extLst>
              </a:tr>
            </a:tbl>
          </a:graphicData>
        </a:graphic>
      </p:graphicFrame>
    </p:spTree>
    <p:extLst>
      <p:ext uri="{BB962C8B-B14F-4D97-AF65-F5344CB8AC3E}">
        <p14:creationId xmlns:p14="http://schemas.microsoft.com/office/powerpoint/2010/main" val="29821889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2" name="Tabla 1">
            <a:extLst>
              <a:ext uri="{FF2B5EF4-FFF2-40B4-BE49-F238E27FC236}">
                <a16:creationId xmlns:a16="http://schemas.microsoft.com/office/drawing/2014/main" id="{0EABC1C1-73D5-4D58-AB33-0C89009B565F}"/>
              </a:ext>
            </a:extLst>
          </p:cNvPr>
          <p:cNvGraphicFramePr>
            <a:graphicFrameLocks noGrp="1"/>
          </p:cNvGraphicFramePr>
          <p:nvPr/>
        </p:nvGraphicFramePr>
        <p:xfrm>
          <a:off x="752478" y="1177559"/>
          <a:ext cx="7718425" cy="1175115"/>
        </p:xfrm>
        <a:graphic>
          <a:graphicData uri="http://schemas.openxmlformats.org/drawingml/2006/table">
            <a:tbl>
              <a:tblPr/>
              <a:tblGrid>
                <a:gridCol w="431138">
                  <a:extLst>
                    <a:ext uri="{9D8B030D-6E8A-4147-A177-3AD203B41FA5}">
                      <a16:colId xmlns:a16="http://schemas.microsoft.com/office/drawing/2014/main" val="2864641179"/>
                    </a:ext>
                  </a:extLst>
                </a:gridCol>
                <a:gridCol w="1745584">
                  <a:extLst>
                    <a:ext uri="{9D8B030D-6E8A-4147-A177-3AD203B41FA5}">
                      <a16:colId xmlns:a16="http://schemas.microsoft.com/office/drawing/2014/main" val="1404033007"/>
                    </a:ext>
                  </a:extLst>
                </a:gridCol>
                <a:gridCol w="5541703">
                  <a:extLst>
                    <a:ext uri="{9D8B030D-6E8A-4147-A177-3AD203B41FA5}">
                      <a16:colId xmlns:a16="http://schemas.microsoft.com/office/drawing/2014/main" val="1479037894"/>
                    </a:ext>
                  </a:extLst>
                </a:gridCol>
              </a:tblGrid>
              <a:tr h="173507">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98659594"/>
                  </a:ext>
                </a:extLst>
              </a:tr>
              <a:tr h="1001608">
                <a:tc>
                  <a:txBody>
                    <a:bodyPr/>
                    <a:lstStyle/>
                    <a:p>
                      <a:pPr algn="l" fontAlgn="ctr"/>
                      <a:r>
                        <a:rPr lang="es-CO" sz="1000" b="0" i="0" u="none" strike="noStrike">
                          <a:solidFill>
                            <a:srgbClr val="000000"/>
                          </a:solidFill>
                          <a:effectLst/>
                          <a:latin typeface="Calibri" panose="020F0502020204030204" pitchFamily="34" charset="0"/>
                        </a:rPr>
                        <a:t>T20</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Calibri" panose="020F0502020204030204" pitchFamily="34" charset="0"/>
                        </a:rPr>
                        <a:t>Reconocimiento de Bienes Históricos y culturales</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Con esta tipología se pueden reconocer los registros contables relacionados con los bienes tangibles que han sido declarados históricos, culturales o del patrimonio nacional, los cuales han sido construidos o adquiridos, que su dominio y administración pertenece a la entidad, y que no pueden ser clasificados como elementos de propiedades, planta y equipo; propiedades de inversión o bienes de uso público.</a:t>
                      </a:r>
                      <a:br>
                        <a:rPr lang="es-ES" sz="1000" b="0" i="0" u="none" strike="noStrike" dirty="0">
                          <a:solidFill>
                            <a:srgbClr val="000000"/>
                          </a:solidFill>
                          <a:effectLst/>
                          <a:latin typeface="Calibri" panose="020F0502020204030204" pitchFamily="34" charset="0"/>
                        </a:rPr>
                      </a:br>
                      <a:r>
                        <a:rPr lang="es-ES" sz="1000" b="0" i="0" u="none" strike="noStrike" dirty="0">
                          <a:solidFill>
                            <a:srgbClr val="000000"/>
                          </a:solidFill>
                          <a:effectLst/>
                          <a:latin typeface="Calibri" panose="020F0502020204030204" pitchFamily="34" charset="0"/>
                        </a:rPr>
                        <a:t>Los bienes clasificados en esta tipología, pueden ser objeto de depreciación.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0210010"/>
                  </a:ext>
                </a:extLst>
              </a:tr>
            </a:tbl>
          </a:graphicData>
        </a:graphic>
      </p:graphicFrame>
      <p:graphicFrame>
        <p:nvGraphicFramePr>
          <p:cNvPr id="5" name="Tabla 4">
            <a:extLst>
              <a:ext uri="{FF2B5EF4-FFF2-40B4-BE49-F238E27FC236}">
                <a16:creationId xmlns:a16="http://schemas.microsoft.com/office/drawing/2014/main" id="{82B87A03-8685-4BBE-93F2-FE29D77E0A45}"/>
              </a:ext>
            </a:extLst>
          </p:cNvPr>
          <p:cNvGraphicFramePr>
            <a:graphicFrameLocks noGrp="1"/>
          </p:cNvGraphicFramePr>
          <p:nvPr/>
        </p:nvGraphicFramePr>
        <p:xfrm>
          <a:off x="1623160" y="2698421"/>
          <a:ext cx="5575300" cy="2286000"/>
        </p:xfrm>
        <a:graphic>
          <a:graphicData uri="http://schemas.openxmlformats.org/drawingml/2006/table">
            <a:tbl>
              <a:tblPr/>
              <a:tblGrid>
                <a:gridCol w="3033572">
                  <a:extLst>
                    <a:ext uri="{9D8B030D-6E8A-4147-A177-3AD203B41FA5}">
                      <a16:colId xmlns:a16="http://schemas.microsoft.com/office/drawing/2014/main" val="3177681612"/>
                    </a:ext>
                  </a:extLst>
                </a:gridCol>
                <a:gridCol w="2541728">
                  <a:extLst>
                    <a:ext uri="{9D8B030D-6E8A-4147-A177-3AD203B41FA5}">
                      <a16:colId xmlns:a16="http://schemas.microsoft.com/office/drawing/2014/main" val="3635831445"/>
                    </a:ext>
                  </a:extLst>
                </a:gridCol>
              </a:tblGrid>
              <a:tr h="190500">
                <a:tc>
                  <a:txBody>
                    <a:bodyPr/>
                    <a:lstStyle/>
                    <a:p>
                      <a:pPr algn="ctr" fontAlgn="b"/>
                      <a:r>
                        <a:rPr lang="es-CO" sz="1100" b="1" i="0" u="none" strike="noStrike">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ES" sz="900" b="1" i="0" u="none" strike="noStrike">
                          <a:solidFill>
                            <a:srgbClr val="000000"/>
                          </a:solidFill>
                          <a:effectLst/>
                          <a:latin typeface="Calibri" panose="020F0502020204030204" pitchFamily="34" charset="0"/>
                        </a:rPr>
                        <a:t>CUENTAS y/o SUBCUENTAS y/o AUXILIAR DIRECTO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757419059"/>
                  </a:ext>
                </a:extLst>
              </a:tr>
              <a:tr h="190500">
                <a:tc>
                  <a:txBody>
                    <a:bodyPr/>
                    <a:lstStyle/>
                    <a:p>
                      <a:pPr algn="l" fontAlgn="b"/>
                      <a:r>
                        <a:rPr lang="es-CO" sz="1100" b="0" i="0" u="none" strike="noStrike">
                          <a:solidFill>
                            <a:srgbClr val="000000"/>
                          </a:solidFill>
                          <a:effectLst/>
                          <a:latin typeface="Calibri" panose="020F0502020204030204" pitchFamily="34" charset="0"/>
                        </a:rPr>
                        <a:t>BIENES HISTÓRICOS Y CULTURALES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1715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3212994"/>
                  </a:ext>
                </a:extLst>
              </a:tr>
              <a:tr h="190500">
                <a:tc>
                  <a:txBody>
                    <a:bodyPr/>
                    <a:lstStyle/>
                    <a:p>
                      <a:pPr algn="l" fontAlgn="b"/>
                      <a:r>
                        <a:rPr lang="es-CO" sz="1100" b="0" i="0" u="none" strike="noStrike">
                          <a:solidFill>
                            <a:srgbClr val="000000"/>
                          </a:solidFill>
                          <a:effectLst/>
                          <a:latin typeface="Calibri" panose="020F0502020204030204" pitchFamily="34" charset="0"/>
                        </a:rPr>
                        <a:t>Bienes y servicios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240101001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98392"/>
                  </a:ext>
                </a:extLst>
              </a:tr>
              <a:tr h="190500">
                <a:tc>
                  <a:txBody>
                    <a:bodyPr/>
                    <a:lstStyle/>
                    <a:p>
                      <a:pPr algn="l" fontAlgn="b"/>
                      <a:r>
                        <a:rPr lang="es-CO" sz="1100" b="0" i="0" u="none" strike="noStrike">
                          <a:solidFill>
                            <a:srgbClr val="000000"/>
                          </a:solidFill>
                          <a:effectLst/>
                          <a:latin typeface="Calibri" panose="020F0502020204030204" pitchFamily="34" charset="0"/>
                        </a:rPr>
                        <a:t>Proyectos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240102001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6809501"/>
                  </a:ext>
                </a:extLst>
              </a:tr>
              <a:tr h="190500">
                <a:tc>
                  <a:txBody>
                    <a:bodyPr/>
                    <a:lstStyle/>
                    <a:p>
                      <a:pPr algn="l" fontAlgn="b"/>
                      <a:r>
                        <a:rPr lang="es-CO" sz="1100" b="0" i="0" u="none" strike="noStrike">
                          <a:solidFill>
                            <a:srgbClr val="000000"/>
                          </a:solidFill>
                          <a:effectLst/>
                          <a:latin typeface="Calibri" panose="020F0502020204030204" pitchFamily="34" charset="0"/>
                        </a:rPr>
                        <a:t>Bienes y servicios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240601001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190369"/>
                  </a:ext>
                </a:extLst>
              </a:tr>
              <a:tr h="190500">
                <a:tc>
                  <a:txBody>
                    <a:bodyPr/>
                    <a:lstStyle/>
                    <a:p>
                      <a:pPr algn="l" fontAlgn="b"/>
                      <a:r>
                        <a:rPr lang="es-CO" sz="1100" b="0" i="0" u="none" strike="noStrike">
                          <a:solidFill>
                            <a:srgbClr val="000000"/>
                          </a:solidFill>
                          <a:effectLst/>
                          <a:latin typeface="Calibri" panose="020F0502020204030204" pitchFamily="34" charset="0"/>
                        </a:rPr>
                        <a:t>Proyectos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240607001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6347736"/>
                  </a:ext>
                </a:extLst>
              </a:tr>
              <a:tr h="190500">
                <a:tc>
                  <a:txBody>
                    <a:bodyPr/>
                    <a:lstStyle/>
                    <a:p>
                      <a:pPr algn="l" fontAlgn="b"/>
                      <a:r>
                        <a:rPr lang="es-CO" sz="1100" b="0" i="0" u="none" strike="noStrike">
                          <a:solidFill>
                            <a:srgbClr val="000000"/>
                          </a:solidFill>
                          <a:effectLst/>
                          <a:latin typeface="Calibri" panose="020F0502020204030204" pitchFamily="34" charset="0"/>
                        </a:rPr>
                        <a:t>Compra de bienes (db)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244505001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9869263"/>
                  </a:ext>
                </a:extLst>
              </a:tr>
              <a:tr h="190500">
                <a:tc>
                  <a:txBody>
                    <a:bodyPr/>
                    <a:lstStyle/>
                    <a:p>
                      <a:pPr algn="l" fontAlgn="b"/>
                      <a:r>
                        <a:rPr lang="es-CO" sz="1100" b="0" i="0" u="none" strike="noStrike">
                          <a:solidFill>
                            <a:srgbClr val="000000"/>
                          </a:solidFill>
                          <a:effectLst/>
                          <a:latin typeface="Calibri" panose="020F0502020204030204" pitchFamily="34" charset="0"/>
                        </a:rPr>
                        <a:t>Bienes recibidos sin contraprestación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442807001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5408854"/>
                  </a:ext>
                </a:extLst>
              </a:tr>
              <a:tr h="190500">
                <a:tc>
                  <a:txBody>
                    <a:bodyPr/>
                    <a:lstStyle/>
                    <a:p>
                      <a:pPr algn="l" fontAlgn="b"/>
                      <a:r>
                        <a:rPr lang="es-CO" sz="1100" b="0" i="0" u="none" strike="noStrike">
                          <a:solidFill>
                            <a:srgbClr val="000000"/>
                          </a:solidFill>
                          <a:effectLst/>
                          <a:latin typeface="Calibri" panose="020F0502020204030204" pitchFamily="34" charset="0"/>
                        </a:rPr>
                        <a:t>Donaciones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442808001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594743"/>
                  </a:ext>
                </a:extLst>
              </a:tr>
              <a:tr h="190500">
                <a:tc>
                  <a:txBody>
                    <a:bodyPr/>
                    <a:lstStyle/>
                    <a:p>
                      <a:pPr algn="l" fontAlgn="b"/>
                      <a:r>
                        <a:rPr lang="es-ES" sz="1100" b="0" i="0" u="none" strike="noStrike">
                          <a:solidFill>
                            <a:srgbClr val="000000"/>
                          </a:solidFill>
                          <a:effectLst/>
                          <a:latin typeface="Calibri" panose="020F0502020204030204" pitchFamily="34" charset="0"/>
                        </a:rPr>
                        <a:t>Bienes declarados a favor de la nación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442809001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117575"/>
                  </a:ext>
                </a:extLst>
              </a:tr>
              <a:tr h="190500">
                <a:tc>
                  <a:txBody>
                    <a:bodyPr/>
                    <a:lstStyle/>
                    <a:p>
                      <a:pPr algn="l" fontAlgn="b"/>
                      <a:r>
                        <a:rPr lang="es-CO" sz="1100" b="0" i="0" u="none" strike="noStrike">
                          <a:solidFill>
                            <a:srgbClr val="000000"/>
                          </a:solidFill>
                          <a:effectLst/>
                          <a:latin typeface="Calibri" panose="020F0502020204030204" pitchFamily="34" charset="0"/>
                        </a:rPr>
                        <a:t>Bienes o recursos expropiados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442810001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5247843"/>
                  </a:ext>
                </a:extLst>
              </a:tr>
              <a:tr h="190500">
                <a:tc>
                  <a:txBody>
                    <a:bodyPr/>
                    <a:lstStyle/>
                    <a:p>
                      <a:pPr algn="l" fontAlgn="b"/>
                      <a:r>
                        <a:rPr lang="es-CO" sz="1100" b="0" i="0" u="none" strike="noStrike">
                          <a:solidFill>
                            <a:srgbClr val="000000"/>
                          </a:solidFill>
                          <a:effectLst/>
                          <a:latin typeface="Calibri" panose="020F0502020204030204" pitchFamily="34" charset="0"/>
                        </a:rPr>
                        <a:t>Otras transferencias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442890001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566557"/>
                  </a:ext>
                </a:extLst>
              </a:tr>
            </a:tbl>
          </a:graphicData>
        </a:graphic>
      </p:graphicFrame>
    </p:spTree>
    <p:extLst>
      <p:ext uri="{BB962C8B-B14F-4D97-AF65-F5344CB8AC3E}">
        <p14:creationId xmlns:p14="http://schemas.microsoft.com/office/powerpoint/2010/main" val="101509840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3" name="Tabla 2">
            <a:extLst>
              <a:ext uri="{FF2B5EF4-FFF2-40B4-BE49-F238E27FC236}">
                <a16:creationId xmlns:a16="http://schemas.microsoft.com/office/drawing/2014/main" id="{381FC42B-294F-449A-BC62-D8B2FF45E1E7}"/>
              </a:ext>
            </a:extLst>
          </p:cNvPr>
          <p:cNvGraphicFramePr>
            <a:graphicFrameLocks noGrp="1"/>
          </p:cNvGraphicFramePr>
          <p:nvPr/>
        </p:nvGraphicFramePr>
        <p:xfrm>
          <a:off x="712787" y="1215482"/>
          <a:ext cx="7718425" cy="1126274"/>
        </p:xfrm>
        <a:graphic>
          <a:graphicData uri="http://schemas.openxmlformats.org/drawingml/2006/table">
            <a:tbl>
              <a:tblPr/>
              <a:tblGrid>
                <a:gridCol w="431138">
                  <a:extLst>
                    <a:ext uri="{9D8B030D-6E8A-4147-A177-3AD203B41FA5}">
                      <a16:colId xmlns:a16="http://schemas.microsoft.com/office/drawing/2014/main" val="36878281"/>
                    </a:ext>
                  </a:extLst>
                </a:gridCol>
                <a:gridCol w="1745584">
                  <a:extLst>
                    <a:ext uri="{9D8B030D-6E8A-4147-A177-3AD203B41FA5}">
                      <a16:colId xmlns:a16="http://schemas.microsoft.com/office/drawing/2014/main" val="4242504028"/>
                    </a:ext>
                  </a:extLst>
                </a:gridCol>
                <a:gridCol w="5541703">
                  <a:extLst>
                    <a:ext uri="{9D8B030D-6E8A-4147-A177-3AD203B41FA5}">
                      <a16:colId xmlns:a16="http://schemas.microsoft.com/office/drawing/2014/main" val="3963080679"/>
                    </a:ext>
                  </a:extLst>
                </a:gridCol>
              </a:tblGrid>
              <a:tr h="193579">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238724788"/>
                  </a:ext>
                </a:extLst>
              </a:tr>
              <a:tr h="932695">
                <a:tc>
                  <a:txBody>
                    <a:bodyPr/>
                    <a:lstStyle/>
                    <a:p>
                      <a:pPr algn="l" fontAlgn="ctr"/>
                      <a:r>
                        <a:rPr lang="es-CO" sz="1000" b="0" i="0" u="none" strike="noStrike">
                          <a:solidFill>
                            <a:srgbClr val="000000"/>
                          </a:solidFill>
                          <a:effectLst/>
                          <a:latin typeface="Calibri" panose="020F0502020204030204" pitchFamily="34" charset="0"/>
                        </a:rPr>
                        <a:t>T21</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Calibri" panose="020F0502020204030204" pitchFamily="34" charset="0"/>
                        </a:rPr>
                        <a:t>Reconocimiento de Bienes de Uso Público representados en Bienes de Arte y Cultura</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Con esta tipología se pueden reconocer los registros contables de las obras de arte, los elementos de museo, los elementos musicales, los libros y publicaciones de investigación y consulta de la entidad, así como los de las entidades que prestan el servicio de biblioteca, entre otros, que están disponibles para el uso, goce y disfrute de la comunidad.</a:t>
                      </a:r>
                      <a:br>
                        <a:rPr lang="es-ES" sz="1000" b="0" i="0" u="none" strike="noStrike" dirty="0">
                          <a:solidFill>
                            <a:srgbClr val="000000"/>
                          </a:solidFill>
                          <a:effectLst/>
                          <a:latin typeface="Calibri" panose="020F0502020204030204" pitchFamily="34" charset="0"/>
                        </a:rPr>
                      </a:br>
                      <a:r>
                        <a:rPr lang="es-ES" sz="1000" b="0" i="0" u="none" strike="noStrike" dirty="0">
                          <a:solidFill>
                            <a:srgbClr val="000000"/>
                          </a:solidFill>
                          <a:effectLst/>
                          <a:latin typeface="Calibri" panose="020F0502020204030204" pitchFamily="34" charset="0"/>
                        </a:rPr>
                        <a:t>Los bienes clasificados en esta tipología, pueden ser objeto de depreciación.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4495296"/>
                  </a:ext>
                </a:extLst>
              </a:tr>
            </a:tbl>
          </a:graphicData>
        </a:graphic>
      </p:graphicFrame>
      <p:graphicFrame>
        <p:nvGraphicFramePr>
          <p:cNvPr id="6" name="Tabla 5">
            <a:extLst>
              <a:ext uri="{FF2B5EF4-FFF2-40B4-BE49-F238E27FC236}">
                <a16:creationId xmlns:a16="http://schemas.microsoft.com/office/drawing/2014/main" id="{61249B50-12D0-4869-999F-662ED451FD34}"/>
              </a:ext>
            </a:extLst>
          </p:cNvPr>
          <p:cNvGraphicFramePr>
            <a:graphicFrameLocks noGrp="1"/>
          </p:cNvGraphicFramePr>
          <p:nvPr/>
        </p:nvGraphicFramePr>
        <p:xfrm>
          <a:off x="1621440" y="2631553"/>
          <a:ext cx="5207000" cy="2476500"/>
        </p:xfrm>
        <a:graphic>
          <a:graphicData uri="http://schemas.openxmlformats.org/drawingml/2006/table">
            <a:tbl>
              <a:tblPr/>
              <a:tblGrid>
                <a:gridCol w="2665375">
                  <a:extLst>
                    <a:ext uri="{9D8B030D-6E8A-4147-A177-3AD203B41FA5}">
                      <a16:colId xmlns:a16="http://schemas.microsoft.com/office/drawing/2014/main" val="2886268129"/>
                    </a:ext>
                  </a:extLst>
                </a:gridCol>
                <a:gridCol w="2541625">
                  <a:extLst>
                    <a:ext uri="{9D8B030D-6E8A-4147-A177-3AD203B41FA5}">
                      <a16:colId xmlns:a16="http://schemas.microsoft.com/office/drawing/2014/main" val="2728217960"/>
                    </a:ext>
                  </a:extLst>
                </a:gridCol>
              </a:tblGrid>
              <a:tr h="190500">
                <a:tc>
                  <a:txBody>
                    <a:bodyPr/>
                    <a:lstStyle/>
                    <a:p>
                      <a:pPr algn="ctr" fontAlgn="b"/>
                      <a:r>
                        <a:rPr lang="es-CO" sz="1100" b="1" i="0" u="none" strike="noStrike">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ES" sz="900" b="1" i="0" u="none" strike="noStrike">
                          <a:solidFill>
                            <a:srgbClr val="000000"/>
                          </a:solidFill>
                          <a:effectLst/>
                          <a:latin typeface="Calibri" panose="020F0502020204030204" pitchFamily="34" charset="0"/>
                        </a:rPr>
                        <a:t>CUENTAS y/o SUBCUENTAS y/o AUXILIAR DIRECTO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016292190"/>
                  </a:ext>
                </a:extLst>
              </a:tr>
              <a:tr h="381000">
                <a:tc>
                  <a:txBody>
                    <a:bodyPr/>
                    <a:lstStyle/>
                    <a:p>
                      <a:pPr algn="l" fontAlgn="t"/>
                      <a:r>
                        <a:rPr lang="es-ES" sz="1100" b="0" i="0" u="none" strike="noStrike">
                          <a:solidFill>
                            <a:srgbClr val="000000"/>
                          </a:solidFill>
                          <a:effectLst/>
                          <a:latin typeface="Calibri" panose="020F0502020204030204" pitchFamily="34" charset="0"/>
                        </a:rPr>
                        <a:t>BIENES DE USO PÚBLICO REPRESENTADOS EN BIENES DE ARTE Y CULTURA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1721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027910"/>
                  </a:ext>
                </a:extLst>
              </a:tr>
              <a:tr h="190500">
                <a:tc>
                  <a:txBody>
                    <a:bodyPr/>
                    <a:lstStyle/>
                    <a:p>
                      <a:pPr algn="l" fontAlgn="b"/>
                      <a:r>
                        <a:rPr lang="es-CO" sz="1100" b="0" i="0" u="none" strike="noStrike">
                          <a:solidFill>
                            <a:srgbClr val="000000"/>
                          </a:solidFill>
                          <a:effectLst/>
                          <a:latin typeface="Calibri" panose="020F0502020204030204" pitchFamily="34" charset="0"/>
                        </a:rPr>
                        <a:t>Bienes y servicios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240101001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4461362"/>
                  </a:ext>
                </a:extLst>
              </a:tr>
              <a:tr h="190500">
                <a:tc>
                  <a:txBody>
                    <a:bodyPr/>
                    <a:lstStyle/>
                    <a:p>
                      <a:pPr algn="l" fontAlgn="b"/>
                      <a:r>
                        <a:rPr lang="es-CO" sz="1100" b="0" i="0" u="none" strike="noStrike">
                          <a:solidFill>
                            <a:srgbClr val="000000"/>
                          </a:solidFill>
                          <a:effectLst/>
                          <a:latin typeface="Calibri" panose="020F0502020204030204" pitchFamily="34" charset="0"/>
                        </a:rPr>
                        <a:t>Proyectos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240102001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3270195"/>
                  </a:ext>
                </a:extLst>
              </a:tr>
              <a:tr h="190500">
                <a:tc>
                  <a:txBody>
                    <a:bodyPr/>
                    <a:lstStyle/>
                    <a:p>
                      <a:pPr algn="l" fontAlgn="b"/>
                      <a:r>
                        <a:rPr lang="es-CO" sz="1100" b="0" i="0" u="none" strike="noStrike">
                          <a:solidFill>
                            <a:srgbClr val="000000"/>
                          </a:solidFill>
                          <a:effectLst/>
                          <a:latin typeface="Calibri" panose="020F0502020204030204" pitchFamily="34" charset="0"/>
                        </a:rPr>
                        <a:t>Bienes y servicios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240601001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1747079"/>
                  </a:ext>
                </a:extLst>
              </a:tr>
              <a:tr h="190500">
                <a:tc>
                  <a:txBody>
                    <a:bodyPr/>
                    <a:lstStyle/>
                    <a:p>
                      <a:pPr algn="l" fontAlgn="b"/>
                      <a:r>
                        <a:rPr lang="es-CO" sz="1100" b="0" i="0" u="none" strike="noStrike">
                          <a:solidFill>
                            <a:srgbClr val="000000"/>
                          </a:solidFill>
                          <a:effectLst/>
                          <a:latin typeface="Calibri" panose="020F0502020204030204" pitchFamily="34" charset="0"/>
                        </a:rPr>
                        <a:t>Proyectos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240607001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9186830"/>
                  </a:ext>
                </a:extLst>
              </a:tr>
              <a:tr h="190500">
                <a:tc>
                  <a:txBody>
                    <a:bodyPr/>
                    <a:lstStyle/>
                    <a:p>
                      <a:pPr algn="l" fontAlgn="b"/>
                      <a:r>
                        <a:rPr lang="es-CO" sz="1100" b="0" i="0" u="none" strike="noStrike">
                          <a:solidFill>
                            <a:srgbClr val="000000"/>
                          </a:solidFill>
                          <a:effectLst/>
                          <a:latin typeface="Calibri" panose="020F0502020204030204" pitchFamily="34" charset="0"/>
                        </a:rPr>
                        <a:t>Compra de bienes (db)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244505001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363466"/>
                  </a:ext>
                </a:extLst>
              </a:tr>
              <a:tr h="190500">
                <a:tc>
                  <a:txBody>
                    <a:bodyPr/>
                    <a:lstStyle/>
                    <a:p>
                      <a:pPr algn="l" fontAlgn="b"/>
                      <a:r>
                        <a:rPr lang="es-CO" sz="1100" b="0" i="0" u="none" strike="noStrike">
                          <a:solidFill>
                            <a:srgbClr val="000000"/>
                          </a:solidFill>
                          <a:effectLst/>
                          <a:latin typeface="Calibri" panose="020F0502020204030204" pitchFamily="34" charset="0"/>
                        </a:rPr>
                        <a:t>Bienes recibidos sin contraprestación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442807001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8000747"/>
                  </a:ext>
                </a:extLst>
              </a:tr>
              <a:tr h="190500">
                <a:tc>
                  <a:txBody>
                    <a:bodyPr/>
                    <a:lstStyle/>
                    <a:p>
                      <a:pPr algn="l" fontAlgn="b"/>
                      <a:r>
                        <a:rPr lang="es-CO" sz="1100" b="0" i="0" u="none" strike="noStrike">
                          <a:solidFill>
                            <a:srgbClr val="000000"/>
                          </a:solidFill>
                          <a:effectLst/>
                          <a:latin typeface="Calibri" panose="020F0502020204030204" pitchFamily="34" charset="0"/>
                        </a:rPr>
                        <a:t>Donaciones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442808001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4805200"/>
                  </a:ext>
                </a:extLst>
              </a:tr>
              <a:tr h="190500">
                <a:tc>
                  <a:txBody>
                    <a:bodyPr/>
                    <a:lstStyle/>
                    <a:p>
                      <a:pPr algn="l" fontAlgn="b"/>
                      <a:r>
                        <a:rPr lang="es-ES" sz="1100" b="0" i="0" u="none" strike="noStrike">
                          <a:solidFill>
                            <a:srgbClr val="000000"/>
                          </a:solidFill>
                          <a:effectLst/>
                          <a:latin typeface="Calibri" panose="020F0502020204030204" pitchFamily="34" charset="0"/>
                        </a:rPr>
                        <a:t>Bienes declarados a favor de la nación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442809001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688223"/>
                  </a:ext>
                </a:extLst>
              </a:tr>
              <a:tr h="190500">
                <a:tc>
                  <a:txBody>
                    <a:bodyPr/>
                    <a:lstStyle/>
                    <a:p>
                      <a:pPr algn="l" fontAlgn="b"/>
                      <a:r>
                        <a:rPr lang="es-CO" sz="1100" b="0" i="0" u="none" strike="noStrike">
                          <a:solidFill>
                            <a:srgbClr val="000000"/>
                          </a:solidFill>
                          <a:effectLst/>
                          <a:latin typeface="Calibri" panose="020F0502020204030204" pitchFamily="34" charset="0"/>
                        </a:rPr>
                        <a:t>Bienes o recursos expropiados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442810001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7886778"/>
                  </a:ext>
                </a:extLst>
              </a:tr>
              <a:tr h="190500">
                <a:tc>
                  <a:txBody>
                    <a:bodyPr/>
                    <a:lstStyle/>
                    <a:p>
                      <a:pPr algn="l" fontAlgn="b"/>
                      <a:r>
                        <a:rPr lang="es-CO" sz="1100" b="0" i="0" u="none" strike="noStrike">
                          <a:solidFill>
                            <a:srgbClr val="000000"/>
                          </a:solidFill>
                          <a:effectLst/>
                          <a:latin typeface="Calibri" panose="020F0502020204030204" pitchFamily="34" charset="0"/>
                        </a:rPr>
                        <a:t>Otras transferencias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442890001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601087"/>
                  </a:ext>
                </a:extLst>
              </a:tr>
            </a:tbl>
          </a:graphicData>
        </a:graphic>
      </p:graphicFrame>
    </p:spTree>
    <p:extLst>
      <p:ext uri="{BB962C8B-B14F-4D97-AF65-F5344CB8AC3E}">
        <p14:creationId xmlns:p14="http://schemas.microsoft.com/office/powerpoint/2010/main" val="15066797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2" name="Tabla 1">
            <a:extLst>
              <a:ext uri="{FF2B5EF4-FFF2-40B4-BE49-F238E27FC236}">
                <a16:creationId xmlns:a16="http://schemas.microsoft.com/office/drawing/2014/main" id="{0F8F8CEA-2265-48E1-8187-DFE3AD3D783C}"/>
              </a:ext>
            </a:extLst>
          </p:cNvPr>
          <p:cNvGraphicFramePr>
            <a:graphicFrameLocks noGrp="1"/>
          </p:cNvGraphicFramePr>
          <p:nvPr/>
        </p:nvGraphicFramePr>
        <p:xfrm>
          <a:off x="752478" y="1217599"/>
          <a:ext cx="7718425" cy="1146459"/>
        </p:xfrm>
        <a:graphic>
          <a:graphicData uri="http://schemas.openxmlformats.org/drawingml/2006/table">
            <a:tbl>
              <a:tblPr/>
              <a:tblGrid>
                <a:gridCol w="431138">
                  <a:extLst>
                    <a:ext uri="{9D8B030D-6E8A-4147-A177-3AD203B41FA5}">
                      <a16:colId xmlns:a16="http://schemas.microsoft.com/office/drawing/2014/main" val="87957654"/>
                    </a:ext>
                  </a:extLst>
                </a:gridCol>
                <a:gridCol w="1745584">
                  <a:extLst>
                    <a:ext uri="{9D8B030D-6E8A-4147-A177-3AD203B41FA5}">
                      <a16:colId xmlns:a16="http://schemas.microsoft.com/office/drawing/2014/main" val="972139028"/>
                    </a:ext>
                  </a:extLst>
                </a:gridCol>
                <a:gridCol w="5541703">
                  <a:extLst>
                    <a:ext uri="{9D8B030D-6E8A-4147-A177-3AD203B41FA5}">
                      <a16:colId xmlns:a16="http://schemas.microsoft.com/office/drawing/2014/main" val="1628735797"/>
                    </a:ext>
                  </a:extLst>
                </a:gridCol>
              </a:tblGrid>
              <a:tr h="235721">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651590558"/>
                  </a:ext>
                </a:extLst>
              </a:tr>
              <a:tr h="910738">
                <a:tc>
                  <a:txBody>
                    <a:bodyPr/>
                    <a:lstStyle/>
                    <a:p>
                      <a:pPr algn="l" fontAlgn="ctr"/>
                      <a:r>
                        <a:rPr lang="es-CO" sz="1000" b="0" i="0" u="none" strike="noStrike">
                          <a:solidFill>
                            <a:srgbClr val="000000"/>
                          </a:solidFill>
                          <a:effectLst/>
                          <a:latin typeface="Calibri" panose="020F0502020204030204" pitchFamily="34" charset="0"/>
                        </a:rPr>
                        <a:t>T22</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Calibri" panose="020F0502020204030204" pitchFamily="34" charset="0"/>
                        </a:rPr>
                        <a:t>Depreciación acumulada Bienes de Uso Público Históricos y Culturales</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Se  utiliza para reconocer los registros contables de la pérdida sistemática de la capacidad operativa de los bienes de uso público en servicio y la restauración de los bienes históricos y culturales, por el consumo del potencial de servicio que incorporan los activos, la cual se estima teniendo en cuenta su costo, vida útil y pérdidas por deterioro reconocidas.</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5602634"/>
                  </a:ext>
                </a:extLst>
              </a:tr>
            </a:tbl>
          </a:graphicData>
        </a:graphic>
      </p:graphicFrame>
      <p:graphicFrame>
        <p:nvGraphicFramePr>
          <p:cNvPr id="5" name="Tabla 4">
            <a:extLst>
              <a:ext uri="{FF2B5EF4-FFF2-40B4-BE49-F238E27FC236}">
                <a16:creationId xmlns:a16="http://schemas.microsoft.com/office/drawing/2014/main" id="{9F1C7122-F350-41BF-A800-3F0BCD5D4CD1}"/>
              </a:ext>
            </a:extLst>
          </p:cNvPr>
          <p:cNvGraphicFramePr>
            <a:graphicFrameLocks noGrp="1"/>
          </p:cNvGraphicFramePr>
          <p:nvPr/>
        </p:nvGraphicFramePr>
        <p:xfrm>
          <a:off x="1715288" y="2703240"/>
          <a:ext cx="5041900" cy="1355804"/>
        </p:xfrm>
        <a:graphic>
          <a:graphicData uri="http://schemas.openxmlformats.org/drawingml/2006/table">
            <a:tbl>
              <a:tblPr/>
              <a:tblGrid>
                <a:gridCol w="2362200">
                  <a:extLst>
                    <a:ext uri="{9D8B030D-6E8A-4147-A177-3AD203B41FA5}">
                      <a16:colId xmlns:a16="http://schemas.microsoft.com/office/drawing/2014/main" val="1449645572"/>
                    </a:ext>
                  </a:extLst>
                </a:gridCol>
                <a:gridCol w="1689100">
                  <a:extLst>
                    <a:ext uri="{9D8B030D-6E8A-4147-A177-3AD203B41FA5}">
                      <a16:colId xmlns:a16="http://schemas.microsoft.com/office/drawing/2014/main" val="1095351128"/>
                    </a:ext>
                  </a:extLst>
                </a:gridCol>
                <a:gridCol w="990600">
                  <a:extLst>
                    <a:ext uri="{9D8B030D-6E8A-4147-A177-3AD203B41FA5}">
                      <a16:colId xmlns:a16="http://schemas.microsoft.com/office/drawing/2014/main" val="2061177592"/>
                    </a:ext>
                  </a:extLst>
                </a:gridCol>
              </a:tblGrid>
              <a:tr h="338951">
                <a:tc>
                  <a:txBody>
                    <a:bodyPr/>
                    <a:lstStyle/>
                    <a:p>
                      <a:pPr algn="ctr" fontAlgn="b"/>
                      <a:r>
                        <a:rPr lang="es-CO" sz="1100" b="1" i="0" u="none" strike="noStrike">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2">
                  <a:txBody>
                    <a:bodyPr/>
                    <a:lstStyle/>
                    <a:p>
                      <a:pPr algn="ctr" fontAlgn="b"/>
                      <a:r>
                        <a:rPr lang="es-ES" sz="900" b="1" i="0" u="none" strike="noStrike">
                          <a:solidFill>
                            <a:srgbClr val="000000"/>
                          </a:solidFill>
                          <a:effectLst/>
                          <a:latin typeface="Calibri" panose="020F0502020204030204" pitchFamily="34" charset="0"/>
                        </a:rPr>
                        <a:t>CUENTAS y/o SUBCUENTAS y/o AUXILIAR DIRECTO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s-CO"/>
                    </a:p>
                  </a:txBody>
                  <a:tcPr/>
                </a:tc>
                <a:extLst>
                  <a:ext uri="{0D108BD9-81ED-4DB2-BD59-A6C34878D82A}">
                    <a16:rowId xmlns:a16="http://schemas.microsoft.com/office/drawing/2014/main" val="1996316424"/>
                  </a:ext>
                </a:extLst>
              </a:tr>
              <a:tr h="677902">
                <a:tc>
                  <a:txBody>
                    <a:bodyPr/>
                    <a:lstStyle/>
                    <a:p>
                      <a:pPr algn="l" fontAlgn="b"/>
                      <a:r>
                        <a:rPr lang="es-ES" sz="1100" b="0" i="0" u="none" strike="noStrike">
                          <a:solidFill>
                            <a:srgbClr val="000000"/>
                          </a:solidFill>
                          <a:effectLst/>
                          <a:latin typeface="Calibri" panose="020F0502020204030204" pitchFamily="34" charset="0"/>
                        </a:rPr>
                        <a:t>BIENES DE USO PÚBLICO EN SERVICIO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1785</a:t>
                      </a:r>
                      <a:br>
                        <a:rPr lang="es-CO" sz="1100" b="0" i="0" u="none" strike="noStrike">
                          <a:solidFill>
                            <a:srgbClr val="000000"/>
                          </a:solidFill>
                          <a:effectLst/>
                          <a:latin typeface="Calibri" panose="020F0502020204030204" pitchFamily="34" charset="0"/>
                        </a:rPr>
                      </a:br>
                      <a:r>
                        <a:rPr lang="es-CO" sz="1100" b="0" i="0" u="none" strike="noStrike">
                          <a:solidFill>
                            <a:srgbClr val="000000"/>
                          </a:solidFill>
                          <a:effectLst/>
                          <a:latin typeface="Calibri" panose="020F0502020204030204" pitchFamily="34" charset="0"/>
                        </a:rPr>
                        <a:t>1787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5364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2016521"/>
                  </a:ext>
                </a:extLst>
              </a:tr>
              <a:tr h="338951">
                <a:tc>
                  <a:txBody>
                    <a:bodyPr/>
                    <a:lstStyle/>
                    <a:p>
                      <a:pPr algn="l" fontAlgn="b"/>
                      <a:r>
                        <a:rPr lang="es-CO" sz="1100" b="0" i="0" u="none" strike="noStrike">
                          <a:solidFill>
                            <a:srgbClr val="000000"/>
                          </a:solidFill>
                          <a:effectLst/>
                          <a:latin typeface="Calibri" panose="020F0502020204030204" pitchFamily="34" charset="0"/>
                        </a:rPr>
                        <a:t>BIENES HISTÓRICOS Y CULTURALES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1786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5365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4199508"/>
                  </a:ext>
                </a:extLst>
              </a:tr>
            </a:tbl>
          </a:graphicData>
        </a:graphic>
      </p:graphicFrame>
    </p:spTree>
    <p:extLst>
      <p:ext uri="{BB962C8B-B14F-4D97-AF65-F5344CB8AC3E}">
        <p14:creationId xmlns:p14="http://schemas.microsoft.com/office/powerpoint/2010/main" val="50343092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3" name="Tabla 2">
            <a:extLst>
              <a:ext uri="{FF2B5EF4-FFF2-40B4-BE49-F238E27FC236}">
                <a16:creationId xmlns:a16="http://schemas.microsoft.com/office/drawing/2014/main" id="{2CB7DB52-81ED-4E29-957D-3F2D9BFF4D60}"/>
              </a:ext>
            </a:extLst>
          </p:cNvPr>
          <p:cNvGraphicFramePr>
            <a:graphicFrameLocks noGrp="1"/>
          </p:cNvGraphicFramePr>
          <p:nvPr/>
        </p:nvGraphicFramePr>
        <p:xfrm>
          <a:off x="653666" y="1359518"/>
          <a:ext cx="7718425" cy="792655"/>
        </p:xfrm>
        <a:graphic>
          <a:graphicData uri="http://schemas.openxmlformats.org/drawingml/2006/table">
            <a:tbl>
              <a:tblPr/>
              <a:tblGrid>
                <a:gridCol w="431138">
                  <a:extLst>
                    <a:ext uri="{9D8B030D-6E8A-4147-A177-3AD203B41FA5}">
                      <a16:colId xmlns:a16="http://schemas.microsoft.com/office/drawing/2014/main" val="4102407411"/>
                    </a:ext>
                  </a:extLst>
                </a:gridCol>
                <a:gridCol w="1745584">
                  <a:extLst>
                    <a:ext uri="{9D8B030D-6E8A-4147-A177-3AD203B41FA5}">
                      <a16:colId xmlns:a16="http://schemas.microsoft.com/office/drawing/2014/main" val="3231769670"/>
                    </a:ext>
                  </a:extLst>
                </a:gridCol>
                <a:gridCol w="5541703">
                  <a:extLst>
                    <a:ext uri="{9D8B030D-6E8A-4147-A177-3AD203B41FA5}">
                      <a16:colId xmlns:a16="http://schemas.microsoft.com/office/drawing/2014/main" val="33124859"/>
                    </a:ext>
                  </a:extLst>
                </a:gridCol>
              </a:tblGrid>
              <a:tr h="202772">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508465074"/>
                  </a:ext>
                </a:extLst>
              </a:tr>
              <a:tr h="589883">
                <a:tc>
                  <a:txBody>
                    <a:bodyPr/>
                    <a:lstStyle/>
                    <a:p>
                      <a:pPr algn="l" fontAlgn="ctr"/>
                      <a:r>
                        <a:rPr lang="es-CO" sz="1000" b="0" i="0" u="none" strike="noStrike">
                          <a:solidFill>
                            <a:srgbClr val="000000"/>
                          </a:solidFill>
                          <a:effectLst/>
                          <a:latin typeface="Calibri" panose="020F0502020204030204" pitchFamily="34" charset="0"/>
                        </a:rPr>
                        <a:t>T23</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Deterioro acumulado Bienes de Uso Público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Con esta tipología se pueden reconocer los registros contables del deterioro acumulado, esto es, el originado por los daños físicos que disminuyan significativamente la capacidad de los activos para prestar servicios, de los elementos clasificados en la categoría de Bienes de Uso Público Histórico.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326177"/>
                  </a:ext>
                </a:extLst>
              </a:tr>
            </a:tbl>
          </a:graphicData>
        </a:graphic>
      </p:graphicFrame>
      <p:graphicFrame>
        <p:nvGraphicFramePr>
          <p:cNvPr id="6" name="Tabla 5">
            <a:extLst>
              <a:ext uri="{FF2B5EF4-FFF2-40B4-BE49-F238E27FC236}">
                <a16:creationId xmlns:a16="http://schemas.microsoft.com/office/drawing/2014/main" id="{A38F3F95-75FD-4896-86AA-AFA598595F5D}"/>
              </a:ext>
            </a:extLst>
          </p:cNvPr>
          <p:cNvGraphicFramePr>
            <a:graphicFrameLocks noGrp="1"/>
          </p:cNvGraphicFramePr>
          <p:nvPr/>
        </p:nvGraphicFramePr>
        <p:xfrm>
          <a:off x="1411840" y="2696797"/>
          <a:ext cx="6202078" cy="1496015"/>
        </p:xfrm>
        <a:graphic>
          <a:graphicData uri="http://schemas.openxmlformats.org/drawingml/2006/table">
            <a:tbl>
              <a:tblPr/>
              <a:tblGrid>
                <a:gridCol w="2528120">
                  <a:extLst>
                    <a:ext uri="{9D8B030D-6E8A-4147-A177-3AD203B41FA5}">
                      <a16:colId xmlns:a16="http://schemas.microsoft.com/office/drawing/2014/main" val="2816339334"/>
                    </a:ext>
                  </a:extLst>
                </a:gridCol>
                <a:gridCol w="2418992">
                  <a:extLst>
                    <a:ext uri="{9D8B030D-6E8A-4147-A177-3AD203B41FA5}">
                      <a16:colId xmlns:a16="http://schemas.microsoft.com/office/drawing/2014/main" val="1633933913"/>
                    </a:ext>
                  </a:extLst>
                </a:gridCol>
                <a:gridCol w="1254966">
                  <a:extLst>
                    <a:ext uri="{9D8B030D-6E8A-4147-A177-3AD203B41FA5}">
                      <a16:colId xmlns:a16="http://schemas.microsoft.com/office/drawing/2014/main" val="416152056"/>
                    </a:ext>
                  </a:extLst>
                </a:gridCol>
              </a:tblGrid>
              <a:tr h="299203">
                <a:tc>
                  <a:txBody>
                    <a:bodyPr/>
                    <a:lstStyle/>
                    <a:p>
                      <a:pPr algn="ctr" fontAlgn="b"/>
                      <a:r>
                        <a:rPr lang="es-CO" sz="1100" b="1" i="0" u="none" strike="noStrike">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2">
                  <a:txBody>
                    <a:bodyPr/>
                    <a:lstStyle/>
                    <a:p>
                      <a:pPr algn="ctr" fontAlgn="b"/>
                      <a:r>
                        <a:rPr lang="es-ES" sz="900" b="1" i="0" u="none" strike="noStrike">
                          <a:solidFill>
                            <a:srgbClr val="000000"/>
                          </a:solidFill>
                          <a:effectLst/>
                          <a:latin typeface="Calibri" panose="020F0502020204030204" pitchFamily="34" charset="0"/>
                        </a:rPr>
                        <a:t>CUENTAS y/o SUBCUENTAS y/o AUXILIAR DIRECTO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s-CO"/>
                    </a:p>
                  </a:txBody>
                  <a:tcPr/>
                </a:tc>
                <a:extLst>
                  <a:ext uri="{0D108BD9-81ED-4DB2-BD59-A6C34878D82A}">
                    <a16:rowId xmlns:a16="http://schemas.microsoft.com/office/drawing/2014/main" val="69685927"/>
                  </a:ext>
                </a:extLst>
              </a:tr>
              <a:tr h="897609">
                <a:tc>
                  <a:txBody>
                    <a:bodyPr/>
                    <a:lstStyle/>
                    <a:p>
                      <a:pPr algn="l" fontAlgn="b"/>
                      <a:r>
                        <a:rPr lang="es-CO" sz="1100" b="0" i="0" u="none" strike="noStrike">
                          <a:solidFill>
                            <a:srgbClr val="000000"/>
                          </a:solidFill>
                          <a:effectLst/>
                          <a:latin typeface="Calibri" panose="020F0502020204030204" pitchFamily="34" charset="0"/>
                        </a:rPr>
                        <a:t>BIENES DE USO PÚBLICO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1790</a:t>
                      </a:r>
                      <a:br>
                        <a:rPr lang="es-CO" sz="1100" b="0" i="0" u="none" strike="noStrike">
                          <a:solidFill>
                            <a:srgbClr val="000000"/>
                          </a:solidFill>
                          <a:effectLst/>
                          <a:latin typeface="Calibri" panose="020F0502020204030204" pitchFamily="34" charset="0"/>
                        </a:rPr>
                      </a:br>
                      <a:r>
                        <a:rPr lang="es-CO" sz="1100" b="0" i="0" u="none" strike="noStrike">
                          <a:solidFill>
                            <a:srgbClr val="000000"/>
                          </a:solidFill>
                          <a:effectLst/>
                          <a:latin typeface="Calibri" panose="020F0502020204030204" pitchFamily="34" charset="0"/>
                        </a:rPr>
                        <a:t>1791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5374</a:t>
                      </a:r>
                      <a:br>
                        <a:rPr lang="es-CO" sz="1100" b="0" i="0" u="none" strike="noStrike">
                          <a:solidFill>
                            <a:srgbClr val="000000"/>
                          </a:solidFill>
                          <a:effectLst/>
                          <a:latin typeface="Calibri" panose="020F0502020204030204" pitchFamily="34" charset="0"/>
                        </a:rPr>
                      </a:br>
                      <a:r>
                        <a:rPr lang="es-CO" sz="1100" b="0" i="0" u="none" strike="noStrike">
                          <a:solidFill>
                            <a:srgbClr val="000000"/>
                          </a:solidFill>
                          <a:effectLst/>
                          <a:latin typeface="Calibri" panose="020F0502020204030204" pitchFamily="34" charset="0"/>
                        </a:rPr>
                        <a:t>5375</a:t>
                      </a:r>
                      <a:br>
                        <a:rPr lang="es-CO" sz="1100" b="0" i="0" u="none" strike="noStrike">
                          <a:solidFill>
                            <a:srgbClr val="000000"/>
                          </a:solidFill>
                          <a:effectLst/>
                          <a:latin typeface="Calibri" panose="020F0502020204030204" pitchFamily="34" charset="0"/>
                        </a:rPr>
                      </a:br>
                      <a:r>
                        <a:rPr lang="es-CO" sz="1100" b="0" i="0" u="none" strike="noStrike">
                          <a:solidFill>
                            <a:srgbClr val="000000"/>
                          </a:solidFill>
                          <a:effectLst/>
                          <a:latin typeface="Calibri" panose="020F0502020204030204" pitchFamily="34" charset="0"/>
                        </a:rPr>
                        <a:t>5376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7022848"/>
                  </a:ext>
                </a:extLst>
              </a:tr>
              <a:tr h="299203">
                <a:tc>
                  <a:txBody>
                    <a:bodyPr/>
                    <a:lstStyle/>
                    <a:p>
                      <a:pPr algn="l" fontAlgn="b"/>
                      <a:r>
                        <a:rPr lang="es-ES" sz="1100" b="0" i="0" u="none" strike="noStrike">
                          <a:solidFill>
                            <a:srgbClr val="000000"/>
                          </a:solidFill>
                          <a:effectLst/>
                          <a:latin typeface="Calibri" panose="020F0502020204030204" pitchFamily="34" charset="0"/>
                        </a:rPr>
                        <a:t>Bienes de arte y cultura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483006019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71125189"/>
                  </a:ext>
                </a:extLst>
              </a:tr>
            </a:tbl>
          </a:graphicData>
        </a:graphic>
      </p:graphicFrame>
    </p:spTree>
    <p:extLst>
      <p:ext uri="{BB962C8B-B14F-4D97-AF65-F5344CB8AC3E}">
        <p14:creationId xmlns:p14="http://schemas.microsoft.com/office/powerpoint/2010/main" val="5964003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2" name="Tabla 1">
            <a:extLst>
              <a:ext uri="{FF2B5EF4-FFF2-40B4-BE49-F238E27FC236}">
                <a16:creationId xmlns:a16="http://schemas.microsoft.com/office/drawing/2014/main" id="{9F72DCCF-38B1-467A-8DC3-28E4A11D21A4}"/>
              </a:ext>
            </a:extLst>
          </p:cNvPr>
          <p:cNvGraphicFramePr>
            <a:graphicFrameLocks noGrp="1"/>
          </p:cNvGraphicFramePr>
          <p:nvPr/>
        </p:nvGraphicFramePr>
        <p:xfrm>
          <a:off x="653666" y="1321176"/>
          <a:ext cx="7718425" cy="1143244"/>
        </p:xfrm>
        <a:graphic>
          <a:graphicData uri="http://schemas.openxmlformats.org/drawingml/2006/table">
            <a:tbl>
              <a:tblPr/>
              <a:tblGrid>
                <a:gridCol w="431138">
                  <a:extLst>
                    <a:ext uri="{9D8B030D-6E8A-4147-A177-3AD203B41FA5}">
                      <a16:colId xmlns:a16="http://schemas.microsoft.com/office/drawing/2014/main" val="1093833274"/>
                    </a:ext>
                  </a:extLst>
                </a:gridCol>
                <a:gridCol w="1745584">
                  <a:extLst>
                    <a:ext uri="{9D8B030D-6E8A-4147-A177-3AD203B41FA5}">
                      <a16:colId xmlns:a16="http://schemas.microsoft.com/office/drawing/2014/main" val="3486078323"/>
                    </a:ext>
                  </a:extLst>
                </a:gridCol>
                <a:gridCol w="5541703">
                  <a:extLst>
                    <a:ext uri="{9D8B030D-6E8A-4147-A177-3AD203B41FA5}">
                      <a16:colId xmlns:a16="http://schemas.microsoft.com/office/drawing/2014/main" val="4042075067"/>
                    </a:ext>
                  </a:extLst>
                </a:gridCol>
              </a:tblGrid>
              <a:tr h="196495">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314126375"/>
                  </a:ext>
                </a:extLst>
              </a:tr>
              <a:tr h="946749">
                <a:tc>
                  <a:txBody>
                    <a:bodyPr/>
                    <a:lstStyle/>
                    <a:p>
                      <a:pPr algn="l" fontAlgn="ctr"/>
                      <a:r>
                        <a:rPr lang="es-CO" sz="1000" b="0" i="0" u="none" strike="noStrike">
                          <a:solidFill>
                            <a:srgbClr val="000000"/>
                          </a:solidFill>
                          <a:effectLst/>
                          <a:latin typeface="Calibri" panose="020F0502020204030204" pitchFamily="34" charset="0"/>
                        </a:rPr>
                        <a:t>T24</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Calibri" panose="020F0502020204030204" pitchFamily="34" charset="0"/>
                        </a:rPr>
                        <a:t>Baja en cuentas Bienes de Uso Público Históricos y Culturales</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Con esta tipología se realizan los registros contables para dar de baja un elemento clasificado en la categoría de Bienes de Uso Público Histórico y Cultural, esto se presenta cuando se pierda el control del activo o cuando no se espere obtener el potencial de servicio por el cual fue reconocido en esta categoría de activo. La pérdida originada en la baja en cuentas de un bien de uso público se reconocerá como gasto en el resultado del periodo.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7425530"/>
                  </a:ext>
                </a:extLst>
              </a:tr>
            </a:tbl>
          </a:graphicData>
        </a:graphic>
      </p:graphicFrame>
      <p:graphicFrame>
        <p:nvGraphicFramePr>
          <p:cNvPr id="5" name="Tabla 4">
            <a:extLst>
              <a:ext uri="{FF2B5EF4-FFF2-40B4-BE49-F238E27FC236}">
                <a16:creationId xmlns:a16="http://schemas.microsoft.com/office/drawing/2014/main" id="{40ECC3F4-B98C-4725-9F15-7E061C78BF58}"/>
              </a:ext>
            </a:extLst>
          </p:cNvPr>
          <p:cNvGraphicFramePr>
            <a:graphicFrameLocks noGrp="1"/>
          </p:cNvGraphicFramePr>
          <p:nvPr/>
        </p:nvGraphicFramePr>
        <p:xfrm>
          <a:off x="1447799" y="2651318"/>
          <a:ext cx="6248401" cy="2682240"/>
        </p:xfrm>
        <a:graphic>
          <a:graphicData uri="http://schemas.openxmlformats.org/drawingml/2006/table">
            <a:tbl>
              <a:tblPr/>
              <a:tblGrid>
                <a:gridCol w="3230617">
                  <a:extLst>
                    <a:ext uri="{9D8B030D-6E8A-4147-A177-3AD203B41FA5}">
                      <a16:colId xmlns:a16="http://schemas.microsoft.com/office/drawing/2014/main" val="2090338104"/>
                    </a:ext>
                  </a:extLst>
                </a:gridCol>
                <a:gridCol w="940278">
                  <a:extLst>
                    <a:ext uri="{9D8B030D-6E8A-4147-A177-3AD203B41FA5}">
                      <a16:colId xmlns:a16="http://schemas.microsoft.com/office/drawing/2014/main" val="847583551"/>
                    </a:ext>
                  </a:extLst>
                </a:gridCol>
                <a:gridCol w="520965">
                  <a:extLst>
                    <a:ext uri="{9D8B030D-6E8A-4147-A177-3AD203B41FA5}">
                      <a16:colId xmlns:a16="http://schemas.microsoft.com/office/drawing/2014/main" val="297304892"/>
                    </a:ext>
                  </a:extLst>
                </a:gridCol>
                <a:gridCol w="514611">
                  <a:extLst>
                    <a:ext uri="{9D8B030D-6E8A-4147-A177-3AD203B41FA5}">
                      <a16:colId xmlns:a16="http://schemas.microsoft.com/office/drawing/2014/main" val="2704596201"/>
                    </a:ext>
                  </a:extLst>
                </a:gridCol>
                <a:gridCol w="520965">
                  <a:extLst>
                    <a:ext uri="{9D8B030D-6E8A-4147-A177-3AD203B41FA5}">
                      <a16:colId xmlns:a16="http://schemas.microsoft.com/office/drawing/2014/main" val="3120202855"/>
                    </a:ext>
                  </a:extLst>
                </a:gridCol>
                <a:gridCol w="520965">
                  <a:extLst>
                    <a:ext uri="{9D8B030D-6E8A-4147-A177-3AD203B41FA5}">
                      <a16:colId xmlns:a16="http://schemas.microsoft.com/office/drawing/2014/main" val="2473322607"/>
                    </a:ext>
                  </a:extLst>
                </a:gridCol>
              </a:tblGrid>
              <a:tr h="159072">
                <a:tc>
                  <a:txBody>
                    <a:bodyPr/>
                    <a:lstStyle/>
                    <a:p>
                      <a:pPr algn="ctr" fontAlgn="b"/>
                      <a:r>
                        <a:rPr lang="es-CO" sz="1100" b="1" i="0" u="none" strike="noStrike">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5">
                  <a:txBody>
                    <a:bodyPr/>
                    <a:lstStyle/>
                    <a:p>
                      <a:pPr algn="ctr" fontAlgn="t"/>
                      <a:r>
                        <a:rPr lang="es-ES" sz="1000" b="1" i="0" u="none" strike="noStrike">
                          <a:solidFill>
                            <a:srgbClr val="000000"/>
                          </a:solidFill>
                          <a:effectLst/>
                          <a:latin typeface="Calibri" panose="020F0502020204030204" pitchFamily="34" charset="0"/>
                        </a:rPr>
                        <a:t>CUENTAS y/o SUBCUENTAS y/o AUXILIAR DIRECTO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624343336"/>
                  </a:ext>
                </a:extLst>
              </a:tr>
              <a:tr h="477216">
                <a:tc>
                  <a:txBody>
                    <a:bodyPr/>
                    <a:lstStyle/>
                    <a:p>
                      <a:pPr algn="l" fontAlgn="b"/>
                      <a:r>
                        <a:rPr lang="es-ES" sz="1100" b="0" i="0" u="none" strike="noStrike">
                          <a:solidFill>
                            <a:srgbClr val="000000"/>
                          </a:solidFill>
                          <a:effectLst/>
                          <a:latin typeface="Calibri" panose="020F0502020204030204" pitchFamily="34" charset="0"/>
                        </a:rPr>
                        <a:t>BIENES DE USO PÚBLICO EN SERVICIO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1710</a:t>
                      </a:r>
                      <a:br>
                        <a:rPr lang="es-CO" sz="1100" b="0" i="0" u="none" strike="noStrike">
                          <a:solidFill>
                            <a:srgbClr val="000000"/>
                          </a:solidFill>
                          <a:effectLst/>
                          <a:latin typeface="Calibri" panose="020F0502020204030204" pitchFamily="34" charset="0"/>
                        </a:rPr>
                      </a:br>
                      <a:r>
                        <a:rPr lang="es-CO" sz="1100" b="0" i="0" u="none" strike="noStrike">
                          <a:solidFill>
                            <a:srgbClr val="000000"/>
                          </a:solidFill>
                          <a:effectLst/>
                          <a:latin typeface="Calibri" panose="020F0502020204030204" pitchFamily="34" charset="0"/>
                        </a:rPr>
                        <a:t>1711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1785</a:t>
                      </a:r>
                      <a:br>
                        <a:rPr lang="es-CO" sz="1100" b="0" i="0" u="none" strike="noStrike">
                          <a:solidFill>
                            <a:srgbClr val="000000"/>
                          </a:solidFill>
                          <a:effectLst/>
                          <a:latin typeface="Calibri" panose="020F0502020204030204" pitchFamily="34" charset="0"/>
                        </a:rPr>
                      </a:br>
                      <a:r>
                        <a:rPr lang="es-CO" sz="1100" b="0" i="0" u="none" strike="noStrike">
                          <a:solidFill>
                            <a:srgbClr val="000000"/>
                          </a:solidFill>
                          <a:effectLst/>
                          <a:latin typeface="Calibri" panose="020F0502020204030204" pitchFamily="34" charset="0"/>
                        </a:rPr>
                        <a:t>1787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5364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1790</a:t>
                      </a:r>
                      <a:br>
                        <a:rPr lang="es-CO" sz="1100" b="0" i="0" u="none" strike="noStrike">
                          <a:solidFill>
                            <a:srgbClr val="000000"/>
                          </a:solidFill>
                          <a:effectLst/>
                          <a:latin typeface="Calibri" panose="020F0502020204030204" pitchFamily="34" charset="0"/>
                        </a:rPr>
                      </a:br>
                      <a:r>
                        <a:rPr lang="es-CO" sz="1100" b="0" i="0" u="none" strike="noStrike">
                          <a:solidFill>
                            <a:srgbClr val="000000"/>
                          </a:solidFill>
                          <a:effectLst/>
                          <a:latin typeface="Calibri" panose="020F0502020204030204" pitchFamily="34" charset="0"/>
                        </a:rPr>
                        <a:t>1791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5374</a:t>
                      </a:r>
                      <a:br>
                        <a:rPr lang="es-CO" sz="1100" b="0" i="0" u="none" strike="noStrike">
                          <a:solidFill>
                            <a:srgbClr val="000000"/>
                          </a:solidFill>
                          <a:effectLst/>
                          <a:latin typeface="Calibri" panose="020F0502020204030204" pitchFamily="34" charset="0"/>
                        </a:rPr>
                      </a:br>
                      <a:r>
                        <a:rPr lang="es-CO" sz="1100" b="0" i="0" u="none" strike="noStrike">
                          <a:solidFill>
                            <a:srgbClr val="000000"/>
                          </a:solidFill>
                          <a:effectLst/>
                          <a:latin typeface="Calibri" panose="020F0502020204030204" pitchFamily="34" charset="0"/>
                        </a:rPr>
                        <a:t>5375</a:t>
                      </a:r>
                      <a:br>
                        <a:rPr lang="es-CO" sz="1100" b="0" i="0" u="none" strike="noStrike">
                          <a:solidFill>
                            <a:srgbClr val="000000"/>
                          </a:solidFill>
                          <a:effectLst/>
                          <a:latin typeface="Calibri" panose="020F0502020204030204" pitchFamily="34" charset="0"/>
                        </a:rPr>
                      </a:br>
                      <a:r>
                        <a:rPr lang="es-CO" sz="1100" b="0" i="0" u="none" strike="noStrike">
                          <a:solidFill>
                            <a:srgbClr val="000000"/>
                          </a:solidFill>
                          <a:effectLst/>
                          <a:latin typeface="Calibri" panose="020F0502020204030204" pitchFamily="34" charset="0"/>
                        </a:rPr>
                        <a:t>5376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062105"/>
                  </a:ext>
                </a:extLst>
              </a:tr>
              <a:tr h="159072">
                <a:tc>
                  <a:txBody>
                    <a:bodyPr/>
                    <a:lstStyle/>
                    <a:p>
                      <a:pPr algn="l" fontAlgn="b"/>
                      <a:r>
                        <a:rPr lang="es-CO" sz="1100" b="0" i="0" u="none" strike="noStrike">
                          <a:solidFill>
                            <a:srgbClr val="000000"/>
                          </a:solidFill>
                          <a:effectLst/>
                          <a:latin typeface="Calibri" panose="020F0502020204030204" pitchFamily="34" charset="0"/>
                        </a:rPr>
                        <a:t>BIENES HISTÓRICOS Y CULTURALES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1715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1786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5365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146693310"/>
                  </a:ext>
                </a:extLst>
              </a:tr>
              <a:tr h="318144">
                <a:tc>
                  <a:txBody>
                    <a:bodyPr/>
                    <a:lstStyle/>
                    <a:p>
                      <a:pPr algn="l" fontAlgn="t"/>
                      <a:r>
                        <a:rPr lang="es-ES" sz="1100" b="0" i="0" u="none" strike="noStrike">
                          <a:solidFill>
                            <a:srgbClr val="000000"/>
                          </a:solidFill>
                          <a:effectLst/>
                          <a:latin typeface="Calibri" panose="020F0502020204030204" pitchFamily="34" charset="0"/>
                        </a:rPr>
                        <a:t>BIENES DE USO PÚBLICO REPRESENTADOS EN BIENES DE ARTE Y CULTURA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1721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0" gridSpan="4">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0" hMerge="1">
                  <a:txBody>
                    <a:bodyPr/>
                    <a:lstStyle/>
                    <a:p>
                      <a:endParaRPr lang="es-CO"/>
                    </a:p>
                  </a:txBody>
                  <a:tcPr/>
                </a:tc>
                <a:tc rowSpan="10" hMerge="1">
                  <a:txBody>
                    <a:bodyPr/>
                    <a:lstStyle/>
                    <a:p>
                      <a:endParaRPr lang="es-CO"/>
                    </a:p>
                  </a:txBody>
                  <a:tcPr/>
                </a:tc>
                <a:tc rowSpan="10" hMerge="1">
                  <a:txBody>
                    <a:bodyPr/>
                    <a:lstStyle/>
                    <a:p>
                      <a:endParaRPr lang="es-CO"/>
                    </a:p>
                  </a:txBody>
                  <a:tcPr/>
                </a:tc>
                <a:extLst>
                  <a:ext uri="{0D108BD9-81ED-4DB2-BD59-A6C34878D82A}">
                    <a16:rowId xmlns:a16="http://schemas.microsoft.com/office/drawing/2014/main" val="460740326"/>
                  </a:ext>
                </a:extLst>
              </a:tr>
              <a:tr h="159072">
                <a:tc>
                  <a:txBody>
                    <a:bodyPr/>
                    <a:lstStyle/>
                    <a:p>
                      <a:pPr algn="l" fontAlgn="b"/>
                      <a:r>
                        <a:rPr lang="es-ES" sz="1100" b="0" i="0" u="none" strike="noStrike">
                          <a:solidFill>
                            <a:srgbClr val="000000"/>
                          </a:solidFill>
                          <a:effectLst/>
                          <a:latin typeface="Calibri" panose="020F0502020204030204" pitchFamily="34" charset="0"/>
                        </a:rPr>
                        <a:t>Bienes de arte y cultura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480805019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3461782038"/>
                  </a:ext>
                </a:extLst>
              </a:tr>
              <a:tr h="159072">
                <a:tc>
                  <a:txBody>
                    <a:bodyPr/>
                    <a:lstStyle/>
                    <a:p>
                      <a:pPr algn="l" fontAlgn="b"/>
                      <a:r>
                        <a:rPr lang="es-ES" sz="1100" b="0" i="0" u="none" strike="noStrike">
                          <a:solidFill>
                            <a:srgbClr val="000000"/>
                          </a:solidFill>
                          <a:effectLst/>
                          <a:latin typeface="Calibri" panose="020F0502020204030204" pitchFamily="34" charset="0"/>
                        </a:rPr>
                        <a:t>Ganancia por baja en cuentas de activos no financieros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480805021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1306405293"/>
                  </a:ext>
                </a:extLst>
              </a:tr>
              <a:tr h="159072">
                <a:tc>
                  <a:txBody>
                    <a:bodyPr/>
                    <a:lstStyle/>
                    <a:p>
                      <a:pPr algn="l" fontAlgn="b"/>
                      <a:r>
                        <a:rPr lang="es-ES" sz="1100" b="0" i="0" u="none" strike="noStrike">
                          <a:solidFill>
                            <a:srgbClr val="000000"/>
                          </a:solidFill>
                          <a:effectLst/>
                          <a:latin typeface="Calibri" panose="020F0502020204030204" pitchFamily="34" charset="0"/>
                        </a:rPr>
                        <a:t>Bienes de arte y cultura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589019019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981299958"/>
                  </a:ext>
                </a:extLst>
              </a:tr>
              <a:tr h="159072">
                <a:tc>
                  <a:txBody>
                    <a:bodyPr/>
                    <a:lstStyle/>
                    <a:p>
                      <a:pPr algn="l" fontAlgn="b"/>
                      <a:r>
                        <a:rPr lang="es-ES" sz="1100" b="0" i="0" u="none" strike="noStrike">
                          <a:solidFill>
                            <a:srgbClr val="000000"/>
                          </a:solidFill>
                          <a:effectLst/>
                          <a:latin typeface="Calibri" panose="020F0502020204030204" pitchFamily="34" charset="0"/>
                        </a:rPr>
                        <a:t>Pérdida por baja en cuentas de activos no financieros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589019021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3458500573"/>
                  </a:ext>
                </a:extLst>
              </a:tr>
              <a:tr h="159072">
                <a:tc>
                  <a:txBody>
                    <a:bodyPr/>
                    <a:lstStyle/>
                    <a:p>
                      <a:pPr algn="l" fontAlgn="b"/>
                      <a:r>
                        <a:rPr lang="es-ES" sz="1100" b="0" i="0" u="none" strike="noStrike">
                          <a:solidFill>
                            <a:srgbClr val="000000"/>
                          </a:solidFill>
                          <a:effectLst/>
                          <a:latin typeface="Calibri" panose="020F0502020204030204" pitchFamily="34" charset="0"/>
                        </a:rPr>
                        <a:t>Otros bienes entregados a terceros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834790001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2206337545"/>
                  </a:ext>
                </a:extLst>
              </a:tr>
              <a:tr h="159072">
                <a:tc>
                  <a:txBody>
                    <a:bodyPr/>
                    <a:lstStyle/>
                    <a:p>
                      <a:pPr algn="l" fontAlgn="b"/>
                      <a:r>
                        <a:rPr lang="es-CO" sz="1100" b="0" i="0" u="none" strike="noStrike">
                          <a:solidFill>
                            <a:srgbClr val="000000"/>
                          </a:solidFill>
                          <a:effectLst/>
                          <a:latin typeface="Calibri" panose="020F0502020204030204" pitchFamily="34" charset="0"/>
                        </a:rPr>
                        <a:t>Bienes y derechos retirados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891506001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2190225938"/>
                  </a:ext>
                </a:extLst>
              </a:tr>
              <a:tr h="159072">
                <a:tc>
                  <a:txBody>
                    <a:bodyPr/>
                    <a:lstStyle/>
                    <a:p>
                      <a:pPr algn="l" fontAlgn="b"/>
                      <a:r>
                        <a:rPr lang="es-CO" sz="1100" b="0" i="0" u="none" strike="noStrike">
                          <a:solidFill>
                            <a:srgbClr val="000000"/>
                          </a:solidFill>
                          <a:effectLst/>
                          <a:latin typeface="Calibri" panose="020F0502020204030204" pitchFamily="34" charset="0"/>
                        </a:rPr>
                        <a:t>Bienes entregados a terceros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891518001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773380547"/>
                  </a:ext>
                </a:extLst>
              </a:tr>
              <a:tr h="159072">
                <a:tc>
                  <a:txBody>
                    <a:bodyPr/>
                    <a:lstStyle/>
                    <a:p>
                      <a:pPr algn="l" fontAlgn="b"/>
                      <a:r>
                        <a:rPr lang="es-CO" sz="1100" b="0" i="0" u="none" strike="noStrike">
                          <a:solidFill>
                            <a:srgbClr val="000000"/>
                          </a:solidFill>
                          <a:effectLst/>
                          <a:latin typeface="Calibri" panose="020F0502020204030204" pitchFamily="34" charset="0"/>
                        </a:rPr>
                        <a:t>Responsabilidades en proceso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891521001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2968909312"/>
                  </a:ext>
                </a:extLst>
              </a:tr>
              <a:tr h="159072">
                <a:tc>
                  <a:txBody>
                    <a:bodyPr/>
                    <a:lstStyle/>
                    <a:p>
                      <a:pPr algn="l" fontAlgn="b"/>
                      <a:r>
                        <a:rPr lang="es-ES" sz="1100" b="0" i="0" u="none" strike="noStrike">
                          <a:solidFill>
                            <a:srgbClr val="000000"/>
                          </a:solidFill>
                          <a:effectLst/>
                          <a:latin typeface="Calibri" panose="020F0502020204030204" pitchFamily="34" charset="0"/>
                        </a:rPr>
                        <a:t>Bienes y derechos entregados en garantía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891525001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vMerge="1">
                  <a:txBody>
                    <a:bodyPr/>
                    <a:lstStyle/>
                    <a:p>
                      <a:endParaRPr lang="es-CO"/>
                    </a:p>
                  </a:txBody>
                  <a:tcPr/>
                </a:tc>
                <a:tc hMerge="1" vMerge="1">
                  <a:txBody>
                    <a:bodyPr/>
                    <a:lstStyle/>
                    <a:p>
                      <a:endParaRPr lang="es-CO"/>
                    </a:p>
                  </a:txBody>
                  <a:tcPr/>
                </a:tc>
                <a:tc hMerge="1"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1156216120"/>
                  </a:ext>
                </a:extLst>
              </a:tr>
            </a:tbl>
          </a:graphicData>
        </a:graphic>
      </p:graphicFrame>
    </p:spTree>
    <p:extLst>
      <p:ext uri="{BB962C8B-B14F-4D97-AF65-F5344CB8AC3E}">
        <p14:creationId xmlns:p14="http://schemas.microsoft.com/office/powerpoint/2010/main" val="341852836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3" name="Tabla 2">
            <a:extLst>
              <a:ext uri="{FF2B5EF4-FFF2-40B4-BE49-F238E27FC236}">
                <a16:creationId xmlns:a16="http://schemas.microsoft.com/office/drawing/2014/main" id="{6FEA4BD0-74A3-4BA7-B380-87D9762621F4}"/>
              </a:ext>
            </a:extLst>
          </p:cNvPr>
          <p:cNvGraphicFramePr>
            <a:graphicFrameLocks noGrp="1"/>
          </p:cNvGraphicFramePr>
          <p:nvPr/>
        </p:nvGraphicFramePr>
        <p:xfrm>
          <a:off x="653666" y="1420766"/>
          <a:ext cx="7718425" cy="849110"/>
        </p:xfrm>
        <a:graphic>
          <a:graphicData uri="http://schemas.openxmlformats.org/drawingml/2006/table">
            <a:tbl>
              <a:tblPr/>
              <a:tblGrid>
                <a:gridCol w="431138">
                  <a:extLst>
                    <a:ext uri="{9D8B030D-6E8A-4147-A177-3AD203B41FA5}">
                      <a16:colId xmlns:a16="http://schemas.microsoft.com/office/drawing/2014/main" val="3269973087"/>
                    </a:ext>
                  </a:extLst>
                </a:gridCol>
                <a:gridCol w="1745584">
                  <a:extLst>
                    <a:ext uri="{9D8B030D-6E8A-4147-A177-3AD203B41FA5}">
                      <a16:colId xmlns:a16="http://schemas.microsoft.com/office/drawing/2014/main" val="2649657948"/>
                    </a:ext>
                  </a:extLst>
                </a:gridCol>
                <a:gridCol w="5541703">
                  <a:extLst>
                    <a:ext uri="{9D8B030D-6E8A-4147-A177-3AD203B41FA5}">
                      <a16:colId xmlns:a16="http://schemas.microsoft.com/office/drawing/2014/main" val="3220732842"/>
                    </a:ext>
                  </a:extLst>
                </a:gridCol>
              </a:tblGrid>
              <a:tr h="287391">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659401229"/>
                  </a:ext>
                </a:extLst>
              </a:tr>
              <a:tr h="561719">
                <a:tc>
                  <a:txBody>
                    <a:bodyPr/>
                    <a:lstStyle/>
                    <a:p>
                      <a:pPr algn="l" fontAlgn="ctr"/>
                      <a:r>
                        <a:rPr lang="es-CO" sz="1000" b="0" i="0" u="none" strike="noStrike">
                          <a:solidFill>
                            <a:srgbClr val="000000"/>
                          </a:solidFill>
                          <a:effectLst/>
                          <a:latin typeface="Calibri" panose="020F0502020204030204" pitchFamily="34" charset="0"/>
                        </a:rPr>
                        <a:t>T25</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Calibri" panose="020F0502020204030204" pitchFamily="34" charset="0"/>
                        </a:rPr>
                        <a:t>Reconocimiento de Recursos Naturales No Renovales</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Se utiliza para el registro del valor de las cantidades de recurso que, por análisis de geociencia e ingeniería, puede estimarse con razonable certeza que van a ser comercialmente recuperables.</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4764641"/>
                  </a:ext>
                </a:extLst>
              </a:tr>
            </a:tbl>
          </a:graphicData>
        </a:graphic>
      </p:graphicFrame>
      <p:graphicFrame>
        <p:nvGraphicFramePr>
          <p:cNvPr id="6" name="Tabla 5">
            <a:extLst>
              <a:ext uri="{FF2B5EF4-FFF2-40B4-BE49-F238E27FC236}">
                <a16:creationId xmlns:a16="http://schemas.microsoft.com/office/drawing/2014/main" id="{A8437B1F-75B0-41AC-8897-BB277AA52E2E}"/>
              </a:ext>
            </a:extLst>
          </p:cNvPr>
          <p:cNvGraphicFramePr>
            <a:graphicFrameLocks noGrp="1"/>
          </p:cNvGraphicFramePr>
          <p:nvPr/>
        </p:nvGraphicFramePr>
        <p:xfrm>
          <a:off x="1715288" y="2632174"/>
          <a:ext cx="4876800" cy="2324100"/>
        </p:xfrm>
        <a:graphic>
          <a:graphicData uri="http://schemas.openxmlformats.org/drawingml/2006/table">
            <a:tbl>
              <a:tblPr/>
              <a:tblGrid>
                <a:gridCol w="2339847">
                  <a:extLst>
                    <a:ext uri="{9D8B030D-6E8A-4147-A177-3AD203B41FA5}">
                      <a16:colId xmlns:a16="http://schemas.microsoft.com/office/drawing/2014/main" val="2698375242"/>
                    </a:ext>
                  </a:extLst>
                </a:gridCol>
                <a:gridCol w="1535524">
                  <a:extLst>
                    <a:ext uri="{9D8B030D-6E8A-4147-A177-3AD203B41FA5}">
                      <a16:colId xmlns:a16="http://schemas.microsoft.com/office/drawing/2014/main" val="2380426071"/>
                    </a:ext>
                  </a:extLst>
                </a:gridCol>
                <a:gridCol w="1001429">
                  <a:extLst>
                    <a:ext uri="{9D8B030D-6E8A-4147-A177-3AD203B41FA5}">
                      <a16:colId xmlns:a16="http://schemas.microsoft.com/office/drawing/2014/main" val="1854581076"/>
                    </a:ext>
                  </a:extLst>
                </a:gridCol>
              </a:tblGrid>
              <a:tr h="190500">
                <a:tc>
                  <a:txBody>
                    <a:bodyPr/>
                    <a:lstStyle/>
                    <a:p>
                      <a:pPr algn="ctr" fontAlgn="b"/>
                      <a:r>
                        <a:rPr lang="es-CO" sz="1100" b="1" i="0" u="none" strike="noStrike">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2">
                  <a:txBody>
                    <a:bodyPr/>
                    <a:lstStyle/>
                    <a:p>
                      <a:pPr algn="ctr" fontAlgn="b"/>
                      <a:r>
                        <a:rPr lang="es-ES" sz="900" b="1" i="0" u="none" strike="noStrike">
                          <a:solidFill>
                            <a:srgbClr val="000000"/>
                          </a:solidFill>
                          <a:effectLst/>
                          <a:latin typeface="Calibri" panose="020F0502020204030204" pitchFamily="34" charset="0"/>
                        </a:rPr>
                        <a:t>CUENTAS y/o SUBCUENTAS y/o AUXILIAR DIRECTO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s-CO"/>
                    </a:p>
                  </a:txBody>
                  <a:tcPr/>
                </a:tc>
                <a:extLst>
                  <a:ext uri="{0D108BD9-81ED-4DB2-BD59-A6C34878D82A}">
                    <a16:rowId xmlns:a16="http://schemas.microsoft.com/office/drawing/2014/main" val="1713982450"/>
                  </a:ext>
                </a:extLst>
              </a:tr>
              <a:tr h="228600">
                <a:tc>
                  <a:txBody>
                    <a:bodyPr/>
                    <a:lstStyle/>
                    <a:p>
                      <a:pPr algn="l" fontAlgn="b"/>
                      <a:r>
                        <a:rPr lang="es-CO" sz="1100" b="0" i="0" u="none" strike="noStrike">
                          <a:solidFill>
                            <a:srgbClr val="000000"/>
                          </a:solidFill>
                          <a:effectLst/>
                          <a:latin typeface="Calibri" panose="020F0502020204030204" pitchFamily="34" charset="0"/>
                        </a:rPr>
                        <a:t>RESERVAS PROBADAS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1820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3125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8443466"/>
                  </a:ext>
                </a:extLst>
              </a:tr>
              <a:tr h="190500">
                <a:tc>
                  <a:txBody>
                    <a:bodyPr/>
                    <a:lstStyle/>
                    <a:p>
                      <a:pPr algn="l" fontAlgn="b"/>
                      <a:r>
                        <a:rPr lang="es-CO" sz="1100" b="0" i="0" u="none" strike="noStrike">
                          <a:solidFill>
                            <a:srgbClr val="000000"/>
                          </a:solidFill>
                          <a:effectLst/>
                          <a:latin typeface="Calibri" panose="020F0502020204030204" pitchFamily="34" charset="0"/>
                        </a:rPr>
                        <a:t>Bienes y servicios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240101001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0">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894319"/>
                  </a:ext>
                </a:extLst>
              </a:tr>
              <a:tr h="190500">
                <a:tc>
                  <a:txBody>
                    <a:bodyPr/>
                    <a:lstStyle/>
                    <a:p>
                      <a:pPr algn="l" fontAlgn="b"/>
                      <a:r>
                        <a:rPr lang="es-CO" sz="1100" b="0" i="0" u="none" strike="noStrike">
                          <a:solidFill>
                            <a:srgbClr val="000000"/>
                          </a:solidFill>
                          <a:effectLst/>
                          <a:latin typeface="Calibri" panose="020F0502020204030204" pitchFamily="34" charset="0"/>
                        </a:rPr>
                        <a:t>Proyectos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240102001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83032553"/>
                  </a:ext>
                </a:extLst>
              </a:tr>
              <a:tr h="190500">
                <a:tc>
                  <a:txBody>
                    <a:bodyPr/>
                    <a:lstStyle/>
                    <a:p>
                      <a:pPr algn="l" fontAlgn="b"/>
                      <a:r>
                        <a:rPr lang="es-CO" sz="1100" b="0" i="0" u="none" strike="noStrike">
                          <a:solidFill>
                            <a:srgbClr val="000000"/>
                          </a:solidFill>
                          <a:effectLst/>
                          <a:latin typeface="Calibri" panose="020F0502020204030204" pitchFamily="34" charset="0"/>
                        </a:rPr>
                        <a:t>Bienes y servicios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240601001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2660464216"/>
                  </a:ext>
                </a:extLst>
              </a:tr>
              <a:tr h="190500">
                <a:tc>
                  <a:txBody>
                    <a:bodyPr/>
                    <a:lstStyle/>
                    <a:p>
                      <a:pPr algn="l" fontAlgn="b"/>
                      <a:r>
                        <a:rPr lang="es-CO" sz="1100" b="0" i="0" u="none" strike="noStrike">
                          <a:solidFill>
                            <a:srgbClr val="000000"/>
                          </a:solidFill>
                          <a:effectLst/>
                          <a:latin typeface="Calibri" panose="020F0502020204030204" pitchFamily="34" charset="0"/>
                        </a:rPr>
                        <a:t>Proyectos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240607001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3385040796"/>
                  </a:ext>
                </a:extLst>
              </a:tr>
              <a:tr h="190500">
                <a:tc>
                  <a:txBody>
                    <a:bodyPr/>
                    <a:lstStyle/>
                    <a:p>
                      <a:pPr algn="l" fontAlgn="b"/>
                      <a:r>
                        <a:rPr lang="es-CO" sz="1100" b="0" i="0" u="none" strike="noStrike">
                          <a:solidFill>
                            <a:srgbClr val="000000"/>
                          </a:solidFill>
                          <a:effectLst/>
                          <a:latin typeface="Calibri" panose="020F0502020204030204" pitchFamily="34" charset="0"/>
                        </a:rPr>
                        <a:t>Compra de bienes (db)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244505001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848554691"/>
                  </a:ext>
                </a:extLst>
              </a:tr>
              <a:tr h="190500">
                <a:tc>
                  <a:txBody>
                    <a:bodyPr/>
                    <a:lstStyle/>
                    <a:p>
                      <a:pPr algn="l" fontAlgn="b"/>
                      <a:r>
                        <a:rPr lang="es-CO" sz="1100" b="0" i="0" u="none" strike="noStrike">
                          <a:solidFill>
                            <a:srgbClr val="000000"/>
                          </a:solidFill>
                          <a:effectLst/>
                          <a:latin typeface="Calibri" panose="020F0502020204030204" pitchFamily="34" charset="0"/>
                        </a:rPr>
                        <a:t>Bienes recibidos sin contraprestación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442807001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59795909"/>
                  </a:ext>
                </a:extLst>
              </a:tr>
              <a:tr h="190500">
                <a:tc>
                  <a:txBody>
                    <a:bodyPr/>
                    <a:lstStyle/>
                    <a:p>
                      <a:pPr algn="l" fontAlgn="b"/>
                      <a:r>
                        <a:rPr lang="es-CO" sz="1100" b="0" i="0" u="none" strike="noStrike">
                          <a:solidFill>
                            <a:srgbClr val="000000"/>
                          </a:solidFill>
                          <a:effectLst/>
                          <a:latin typeface="Calibri" panose="020F0502020204030204" pitchFamily="34" charset="0"/>
                        </a:rPr>
                        <a:t>Donaciones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442808001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1675639538"/>
                  </a:ext>
                </a:extLst>
              </a:tr>
              <a:tr h="190500">
                <a:tc>
                  <a:txBody>
                    <a:bodyPr/>
                    <a:lstStyle/>
                    <a:p>
                      <a:pPr algn="l" fontAlgn="b"/>
                      <a:r>
                        <a:rPr lang="es-ES" sz="1100" b="0" i="0" u="none" strike="noStrike">
                          <a:solidFill>
                            <a:srgbClr val="000000"/>
                          </a:solidFill>
                          <a:effectLst/>
                          <a:latin typeface="Calibri" panose="020F0502020204030204" pitchFamily="34" charset="0"/>
                        </a:rPr>
                        <a:t>Bienes declarados a favor de la nación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442809001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3803851044"/>
                  </a:ext>
                </a:extLst>
              </a:tr>
              <a:tr h="190500">
                <a:tc>
                  <a:txBody>
                    <a:bodyPr/>
                    <a:lstStyle/>
                    <a:p>
                      <a:pPr algn="l" fontAlgn="b"/>
                      <a:r>
                        <a:rPr lang="es-CO" sz="1100" b="0" i="0" u="none" strike="noStrike">
                          <a:solidFill>
                            <a:srgbClr val="000000"/>
                          </a:solidFill>
                          <a:effectLst/>
                          <a:latin typeface="Calibri" panose="020F0502020204030204" pitchFamily="34" charset="0"/>
                        </a:rPr>
                        <a:t>Bienes o recursos expropiados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442810001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3500569525"/>
                  </a:ext>
                </a:extLst>
              </a:tr>
              <a:tr h="190500">
                <a:tc>
                  <a:txBody>
                    <a:bodyPr/>
                    <a:lstStyle/>
                    <a:p>
                      <a:pPr algn="l" fontAlgn="b"/>
                      <a:r>
                        <a:rPr lang="es-CO" sz="1100" b="0" i="0" u="none" strike="noStrike">
                          <a:solidFill>
                            <a:srgbClr val="000000"/>
                          </a:solidFill>
                          <a:effectLst/>
                          <a:latin typeface="Calibri" panose="020F0502020204030204" pitchFamily="34" charset="0"/>
                        </a:rPr>
                        <a:t>Otras transferencias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442890001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2237059706"/>
                  </a:ext>
                </a:extLst>
              </a:tr>
            </a:tbl>
          </a:graphicData>
        </a:graphic>
      </p:graphicFrame>
    </p:spTree>
    <p:extLst>
      <p:ext uri="{BB962C8B-B14F-4D97-AF65-F5344CB8AC3E}">
        <p14:creationId xmlns:p14="http://schemas.microsoft.com/office/powerpoint/2010/main" val="212607841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2" name="Tabla 1">
            <a:extLst>
              <a:ext uri="{FF2B5EF4-FFF2-40B4-BE49-F238E27FC236}">
                <a16:creationId xmlns:a16="http://schemas.microsoft.com/office/drawing/2014/main" id="{635F53C0-C4D4-4983-A016-CAA1FDF88B7E}"/>
              </a:ext>
            </a:extLst>
          </p:cNvPr>
          <p:cNvGraphicFramePr>
            <a:graphicFrameLocks noGrp="1"/>
          </p:cNvGraphicFramePr>
          <p:nvPr/>
        </p:nvGraphicFramePr>
        <p:xfrm>
          <a:off x="653666" y="1229263"/>
          <a:ext cx="7718425" cy="811407"/>
        </p:xfrm>
        <a:graphic>
          <a:graphicData uri="http://schemas.openxmlformats.org/drawingml/2006/table">
            <a:tbl>
              <a:tblPr/>
              <a:tblGrid>
                <a:gridCol w="431138">
                  <a:extLst>
                    <a:ext uri="{9D8B030D-6E8A-4147-A177-3AD203B41FA5}">
                      <a16:colId xmlns:a16="http://schemas.microsoft.com/office/drawing/2014/main" val="1615312636"/>
                    </a:ext>
                  </a:extLst>
                </a:gridCol>
                <a:gridCol w="1745584">
                  <a:extLst>
                    <a:ext uri="{9D8B030D-6E8A-4147-A177-3AD203B41FA5}">
                      <a16:colId xmlns:a16="http://schemas.microsoft.com/office/drawing/2014/main" val="2757082931"/>
                    </a:ext>
                  </a:extLst>
                </a:gridCol>
                <a:gridCol w="5541703">
                  <a:extLst>
                    <a:ext uri="{9D8B030D-6E8A-4147-A177-3AD203B41FA5}">
                      <a16:colId xmlns:a16="http://schemas.microsoft.com/office/drawing/2014/main" val="2756359323"/>
                    </a:ext>
                  </a:extLst>
                </a:gridCol>
              </a:tblGrid>
              <a:tr h="274630">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880159661"/>
                  </a:ext>
                </a:extLst>
              </a:tr>
              <a:tr h="536777">
                <a:tc>
                  <a:txBody>
                    <a:bodyPr/>
                    <a:lstStyle/>
                    <a:p>
                      <a:pPr algn="l" fontAlgn="ctr"/>
                      <a:r>
                        <a:rPr lang="es-CO" sz="1000" b="0" i="0" u="none" strike="noStrike">
                          <a:solidFill>
                            <a:srgbClr val="000000"/>
                          </a:solidFill>
                          <a:effectLst/>
                          <a:latin typeface="Calibri" panose="020F0502020204030204" pitchFamily="34" charset="0"/>
                        </a:rPr>
                        <a:t>T26</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Agotamiento de Recursos Naturales No Renovales</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Con esta tipología se reconocen los registros relacionados con el valor acumulado por la extracción del recurso, calculado con base en el valor de las regalías liquidadas durante el periodo contable.</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7006671"/>
                  </a:ext>
                </a:extLst>
              </a:tr>
            </a:tbl>
          </a:graphicData>
        </a:graphic>
      </p:graphicFrame>
      <p:graphicFrame>
        <p:nvGraphicFramePr>
          <p:cNvPr id="5" name="Tabla 4">
            <a:extLst>
              <a:ext uri="{FF2B5EF4-FFF2-40B4-BE49-F238E27FC236}">
                <a16:creationId xmlns:a16="http://schemas.microsoft.com/office/drawing/2014/main" id="{D05335FB-D0DC-4AE1-ACA6-BC50FA6345DA}"/>
              </a:ext>
            </a:extLst>
          </p:cNvPr>
          <p:cNvGraphicFramePr>
            <a:graphicFrameLocks noGrp="1"/>
          </p:cNvGraphicFramePr>
          <p:nvPr/>
        </p:nvGraphicFramePr>
        <p:xfrm>
          <a:off x="1697319" y="2638306"/>
          <a:ext cx="5406008" cy="1036025"/>
        </p:xfrm>
        <a:graphic>
          <a:graphicData uri="http://schemas.openxmlformats.org/drawingml/2006/table">
            <a:tbl>
              <a:tblPr/>
              <a:tblGrid>
                <a:gridCol w="2323035">
                  <a:extLst>
                    <a:ext uri="{9D8B030D-6E8A-4147-A177-3AD203B41FA5}">
                      <a16:colId xmlns:a16="http://schemas.microsoft.com/office/drawing/2014/main" val="2127549170"/>
                    </a:ext>
                  </a:extLst>
                </a:gridCol>
                <a:gridCol w="1916053">
                  <a:extLst>
                    <a:ext uri="{9D8B030D-6E8A-4147-A177-3AD203B41FA5}">
                      <a16:colId xmlns:a16="http://schemas.microsoft.com/office/drawing/2014/main" val="1861955986"/>
                    </a:ext>
                  </a:extLst>
                </a:gridCol>
                <a:gridCol w="1166920">
                  <a:extLst>
                    <a:ext uri="{9D8B030D-6E8A-4147-A177-3AD203B41FA5}">
                      <a16:colId xmlns:a16="http://schemas.microsoft.com/office/drawing/2014/main" val="3811944164"/>
                    </a:ext>
                  </a:extLst>
                </a:gridCol>
              </a:tblGrid>
              <a:tr h="406284">
                <a:tc>
                  <a:txBody>
                    <a:bodyPr/>
                    <a:lstStyle/>
                    <a:p>
                      <a:pPr algn="ctr" fontAlgn="b"/>
                      <a:r>
                        <a:rPr lang="es-CO" sz="1100" b="1" i="0" u="none" strike="noStrike">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2">
                  <a:txBody>
                    <a:bodyPr/>
                    <a:lstStyle/>
                    <a:p>
                      <a:pPr algn="ctr" fontAlgn="b"/>
                      <a:r>
                        <a:rPr lang="es-ES" sz="900" b="1" i="0" u="none" strike="noStrike">
                          <a:solidFill>
                            <a:srgbClr val="000000"/>
                          </a:solidFill>
                          <a:effectLst/>
                          <a:latin typeface="Calibri" panose="020F0502020204030204" pitchFamily="34" charset="0"/>
                        </a:rPr>
                        <a:t>CUENTAS y/o SUBCUENTAS y/o AUXILIAR DIRECTO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s-CO"/>
                    </a:p>
                  </a:txBody>
                  <a:tcPr/>
                </a:tc>
                <a:extLst>
                  <a:ext uri="{0D108BD9-81ED-4DB2-BD59-A6C34878D82A}">
                    <a16:rowId xmlns:a16="http://schemas.microsoft.com/office/drawing/2014/main" val="1384287028"/>
                  </a:ext>
                </a:extLst>
              </a:tr>
              <a:tr h="629741">
                <a:tc>
                  <a:txBody>
                    <a:bodyPr/>
                    <a:lstStyle/>
                    <a:p>
                      <a:pPr algn="l" fontAlgn="b"/>
                      <a:r>
                        <a:rPr lang="es-CO" sz="1100" b="0" i="0" u="none" strike="noStrike">
                          <a:solidFill>
                            <a:srgbClr val="000000"/>
                          </a:solidFill>
                          <a:effectLst/>
                          <a:latin typeface="Calibri" panose="020F0502020204030204" pitchFamily="34" charset="0"/>
                        </a:rPr>
                        <a:t>RESERVAS PROBADAS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1825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3128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331606"/>
                  </a:ext>
                </a:extLst>
              </a:tr>
            </a:tbl>
          </a:graphicData>
        </a:graphic>
      </p:graphicFrame>
    </p:spTree>
    <p:extLst>
      <p:ext uri="{BB962C8B-B14F-4D97-AF65-F5344CB8AC3E}">
        <p14:creationId xmlns:p14="http://schemas.microsoft.com/office/powerpoint/2010/main" val="302288630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3">
            <a:extLst>
              <a:ext uri="{FF2B5EF4-FFF2-40B4-BE49-F238E27FC236}">
                <a16:creationId xmlns:a16="http://schemas.microsoft.com/office/drawing/2014/main" id="{A9A7B7CF-DD8D-42E8-AC3E-B3868F548632}"/>
              </a:ext>
            </a:extLst>
          </p:cNvPr>
          <p:cNvSpPr>
            <a:spLocks noGrp="1"/>
          </p:cNvSpPr>
          <p:nvPr>
            <p:ph type="title"/>
          </p:nvPr>
        </p:nvSpPr>
        <p:spPr>
          <a:xfrm>
            <a:off x="630238" y="304800"/>
            <a:ext cx="3327987" cy="685800"/>
          </a:xfrm>
        </p:spPr>
        <p:txBody>
          <a:bodyPr/>
          <a:lstStyle/>
          <a:p>
            <a:pPr eaLnBrk="1" hangingPunct="1"/>
            <a:r>
              <a:rPr lang="es-CO" sz="2800" b="1" dirty="0">
                <a:solidFill>
                  <a:srgbClr val="00947A"/>
                </a:solidFill>
              </a:rPr>
              <a:t>ANTECEDENTES</a:t>
            </a:r>
            <a:r>
              <a:rPr lang="es-CO" altLang="es-CO" sz="2800" b="1" dirty="0">
                <a:solidFill>
                  <a:srgbClr val="00947A"/>
                </a:solidFill>
              </a:rPr>
              <a:t>:</a:t>
            </a:r>
            <a:endParaRPr lang="es-CO" altLang="es-CO" sz="2800" dirty="0"/>
          </a:p>
        </p:txBody>
      </p:sp>
      <p:sp>
        <p:nvSpPr>
          <p:cNvPr id="24580" name="Marcador de contenido 5">
            <a:extLst>
              <a:ext uri="{FF2B5EF4-FFF2-40B4-BE49-F238E27FC236}">
                <a16:creationId xmlns:a16="http://schemas.microsoft.com/office/drawing/2014/main" id="{F05EC17B-9088-46E9-8584-681CFD85C95A}"/>
              </a:ext>
            </a:extLst>
          </p:cNvPr>
          <p:cNvSpPr>
            <a:spLocks noGrp="1"/>
          </p:cNvSpPr>
          <p:nvPr>
            <p:ph sz="half" idx="2"/>
          </p:nvPr>
        </p:nvSpPr>
        <p:spPr>
          <a:xfrm>
            <a:off x="630238" y="2914959"/>
            <a:ext cx="8112929" cy="1870662"/>
          </a:xfrm>
        </p:spPr>
        <p:txBody>
          <a:bodyPr/>
          <a:lstStyle/>
          <a:p>
            <a:pPr algn="just"/>
            <a:r>
              <a:rPr lang="es-CO" sz="2000" b="1" dirty="0">
                <a:solidFill>
                  <a:srgbClr val="000000"/>
                </a:solidFill>
                <a:effectLst/>
                <a:latin typeface="Calibri" panose="020F0502020204030204" pitchFamily="34" charset="0"/>
                <a:ea typeface="Times New Roman" panose="02020603050405020304" pitchFamily="18" charset="0"/>
              </a:rPr>
              <a:t>Funcionalidad de Interoperabilidad:</a:t>
            </a:r>
          </a:p>
          <a:p>
            <a:pPr marL="0" indent="0" algn="just">
              <a:buNone/>
            </a:pPr>
            <a:r>
              <a:rPr lang="es-CO" sz="2000" dirty="0">
                <a:solidFill>
                  <a:srgbClr val="000000"/>
                </a:solidFill>
                <a:latin typeface="Calibri" panose="020F0502020204030204" pitchFamily="34" charset="0"/>
                <a:ea typeface="Times New Roman" panose="02020603050405020304" pitchFamily="18" charset="0"/>
              </a:rPr>
              <a:t>S</a:t>
            </a:r>
            <a:r>
              <a:rPr lang="es-CO" sz="2000" dirty="0">
                <a:solidFill>
                  <a:srgbClr val="000000"/>
                </a:solidFill>
                <a:effectLst/>
                <a:latin typeface="Calibri" panose="020F0502020204030204" pitchFamily="34" charset="0"/>
                <a:ea typeface="Times New Roman" panose="02020603050405020304" pitchFamily="18" charset="0"/>
              </a:rPr>
              <a:t>ocialización por parte del Ministerio de Hacienda y Crédito Público (MHCP)- SIIF Nación, de las políticas que deberán acoger las entidades que por sus procesos de negocio requieran interoperar con SIIF Nación, sin ir en contravía tanto de la arquitectura del sistema, como de sus atributos de calidad, funcionalidades y procesos ya definidos e implementados. </a:t>
            </a:r>
            <a:endParaRPr lang="es-CO" sz="2000" dirty="0">
              <a:solidFill>
                <a:srgbClr val="000000"/>
              </a:solidFill>
              <a:effectLst/>
              <a:ea typeface="Times New Roman" panose="02020603050405020304" pitchFamily="18" charset="0"/>
            </a:endParaRPr>
          </a:p>
          <a:p>
            <a:pPr marL="0" indent="0" algn="just">
              <a:buNone/>
            </a:pPr>
            <a:r>
              <a:rPr lang="es-CO" sz="2000" dirty="0">
                <a:effectLst/>
                <a:latin typeface="Calibri" panose="020F0502020204030204" pitchFamily="34" charset="0"/>
                <a:ea typeface="Times New Roman" panose="02020603050405020304" pitchFamily="18" charset="0"/>
              </a:rPr>
              <a:t>Los sistemas externos podrán suministrar datos al SIIF Nación para su operación a través de archivos XML.</a:t>
            </a:r>
            <a:endParaRPr lang="es-CO" sz="2000" b="1" i="1" dirty="0">
              <a:latin typeface="Bookman Old Style" panose="02050604050505020204" pitchFamily="18" charset="0"/>
              <a:ea typeface="Times New Roman" panose="02020603050405020304" pitchFamily="18" charset="0"/>
              <a:cs typeface="Calibri" panose="020F0502020204030204" pitchFamily="34" charset="0"/>
            </a:endParaRPr>
          </a:p>
          <a:p>
            <a:pPr eaLnBrk="1" hangingPunct="1"/>
            <a:endParaRPr lang="es-CO" altLang="es-CO" sz="2000" dirty="0"/>
          </a:p>
        </p:txBody>
      </p:sp>
      <p:pic>
        <p:nvPicPr>
          <p:cNvPr id="7" name="Imagen 2">
            <a:extLst>
              <a:ext uri="{FF2B5EF4-FFF2-40B4-BE49-F238E27FC236}">
                <a16:creationId xmlns:a16="http://schemas.microsoft.com/office/drawing/2014/main" id="{3D80E20C-5983-4FEB-AF01-E63418F6F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726" t="15839" r="13223" b="18449"/>
          <a:stretch>
            <a:fillRect/>
          </a:stretch>
        </p:blipFill>
        <p:spPr bwMode="auto">
          <a:xfrm>
            <a:off x="1521738" y="1016696"/>
            <a:ext cx="2311226" cy="1758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1">
            <a:extLst>
              <a:ext uri="{FF2B5EF4-FFF2-40B4-BE49-F238E27FC236}">
                <a16:creationId xmlns:a16="http://schemas.microsoft.com/office/drawing/2014/main" id="{250C2E87-0845-47F9-B210-85E353CFF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125" t="23589" r="13000" b="14395"/>
          <a:stretch>
            <a:fillRect/>
          </a:stretch>
        </p:blipFill>
        <p:spPr bwMode="auto">
          <a:xfrm>
            <a:off x="4528842" y="1025164"/>
            <a:ext cx="2194459" cy="1750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3" name="Tabla 2">
            <a:extLst>
              <a:ext uri="{FF2B5EF4-FFF2-40B4-BE49-F238E27FC236}">
                <a16:creationId xmlns:a16="http://schemas.microsoft.com/office/drawing/2014/main" id="{EBF1E7FF-EEEA-4F5D-B912-83745A462F28}"/>
              </a:ext>
            </a:extLst>
          </p:cNvPr>
          <p:cNvGraphicFramePr>
            <a:graphicFrameLocks noGrp="1"/>
          </p:cNvGraphicFramePr>
          <p:nvPr/>
        </p:nvGraphicFramePr>
        <p:xfrm>
          <a:off x="653666" y="1323045"/>
          <a:ext cx="7718425" cy="896048"/>
        </p:xfrm>
        <a:graphic>
          <a:graphicData uri="http://schemas.openxmlformats.org/drawingml/2006/table">
            <a:tbl>
              <a:tblPr/>
              <a:tblGrid>
                <a:gridCol w="431138">
                  <a:extLst>
                    <a:ext uri="{9D8B030D-6E8A-4147-A177-3AD203B41FA5}">
                      <a16:colId xmlns:a16="http://schemas.microsoft.com/office/drawing/2014/main" val="2978288069"/>
                    </a:ext>
                  </a:extLst>
                </a:gridCol>
                <a:gridCol w="1745584">
                  <a:extLst>
                    <a:ext uri="{9D8B030D-6E8A-4147-A177-3AD203B41FA5}">
                      <a16:colId xmlns:a16="http://schemas.microsoft.com/office/drawing/2014/main" val="594817543"/>
                    </a:ext>
                  </a:extLst>
                </a:gridCol>
                <a:gridCol w="5541703">
                  <a:extLst>
                    <a:ext uri="{9D8B030D-6E8A-4147-A177-3AD203B41FA5}">
                      <a16:colId xmlns:a16="http://schemas.microsoft.com/office/drawing/2014/main" val="2821726781"/>
                    </a:ext>
                  </a:extLst>
                </a:gridCol>
              </a:tblGrid>
              <a:tr h="229222">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709035125"/>
                  </a:ext>
                </a:extLst>
              </a:tr>
              <a:tr h="666826">
                <a:tc>
                  <a:txBody>
                    <a:bodyPr/>
                    <a:lstStyle/>
                    <a:p>
                      <a:pPr algn="l" fontAlgn="ctr"/>
                      <a:r>
                        <a:rPr lang="es-CO" sz="1000" b="0" i="0" u="none" strike="noStrike">
                          <a:solidFill>
                            <a:srgbClr val="000000"/>
                          </a:solidFill>
                          <a:effectLst/>
                          <a:latin typeface="Calibri" panose="020F0502020204030204" pitchFamily="34" charset="0"/>
                        </a:rPr>
                        <a:t>T27</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Calibri" panose="020F0502020204030204" pitchFamily="34" charset="0"/>
                        </a:rPr>
                        <a:t>Baja en cuentas de Recursos Naturales No Renovales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Se emplea para dar de baja los recursos naturales no renovables, esto se presenta cuando se pierde el control del activo por parte de la entidad, o cuando no se espera obtener el beneficio económico futuro. La baja en cuentas de los recursos naturales no renovables afectará el patrimonio.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9681656"/>
                  </a:ext>
                </a:extLst>
              </a:tr>
            </a:tbl>
          </a:graphicData>
        </a:graphic>
      </p:graphicFrame>
      <p:graphicFrame>
        <p:nvGraphicFramePr>
          <p:cNvPr id="6" name="Tabla 5">
            <a:extLst>
              <a:ext uri="{FF2B5EF4-FFF2-40B4-BE49-F238E27FC236}">
                <a16:creationId xmlns:a16="http://schemas.microsoft.com/office/drawing/2014/main" id="{83B568CD-9119-4136-BE26-04453E1B8443}"/>
              </a:ext>
            </a:extLst>
          </p:cNvPr>
          <p:cNvGraphicFramePr>
            <a:graphicFrameLocks noGrp="1"/>
          </p:cNvGraphicFramePr>
          <p:nvPr/>
        </p:nvGraphicFramePr>
        <p:xfrm>
          <a:off x="1562099" y="2642703"/>
          <a:ext cx="6019801" cy="2476500"/>
        </p:xfrm>
        <a:graphic>
          <a:graphicData uri="http://schemas.openxmlformats.org/drawingml/2006/table">
            <a:tbl>
              <a:tblPr/>
              <a:tblGrid>
                <a:gridCol w="2970233">
                  <a:extLst>
                    <a:ext uri="{9D8B030D-6E8A-4147-A177-3AD203B41FA5}">
                      <a16:colId xmlns:a16="http://schemas.microsoft.com/office/drawing/2014/main" val="3347190240"/>
                    </a:ext>
                  </a:extLst>
                </a:gridCol>
                <a:gridCol w="977385">
                  <a:extLst>
                    <a:ext uri="{9D8B030D-6E8A-4147-A177-3AD203B41FA5}">
                      <a16:colId xmlns:a16="http://schemas.microsoft.com/office/drawing/2014/main" val="2557041761"/>
                    </a:ext>
                  </a:extLst>
                </a:gridCol>
                <a:gridCol w="977385">
                  <a:extLst>
                    <a:ext uri="{9D8B030D-6E8A-4147-A177-3AD203B41FA5}">
                      <a16:colId xmlns:a16="http://schemas.microsoft.com/office/drawing/2014/main" val="178399148"/>
                    </a:ext>
                  </a:extLst>
                </a:gridCol>
                <a:gridCol w="1094798">
                  <a:extLst>
                    <a:ext uri="{9D8B030D-6E8A-4147-A177-3AD203B41FA5}">
                      <a16:colId xmlns:a16="http://schemas.microsoft.com/office/drawing/2014/main" val="3373318863"/>
                    </a:ext>
                  </a:extLst>
                </a:gridCol>
              </a:tblGrid>
              <a:tr h="190500">
                <a:tc>
                  <a:txBody>
                    <a:bodyPr/>
                    <a:lstStyle/>
                    <a:p>
                      <a:pPr algn="ctr" fontAlgn="b"/>
                      <a:r>
                        <a:rPr lang="es-CO" sz="1100" b="1" i="0" u="none" strike="noStrike">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3">
                  <a:txBody>
                    <a:bodyPr/>
                    <a:lstStyle/>
                    <a:p>
                      <a:pPr algn="ctr" fontAlgn="t"/>
                      <a:r>
                        <a:rPr lang="es-ES" sz="900" b="1" i="0" u="none" strike="noStrike">
                          <a:solidFill>
                            <a:srgbClr val="000000"/>
                          </a:solidFill>
                          <a:effectLst/>
                          <a:latin typeface="Calibri" panose="020F0502020204030204" pitchFamily="34" charset="0"/>
                        </a:rPr>
                        <a:t>CUENTAS y/o SUBCUENTAS y/o AUXILIAR DIRECTO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076654801"/>
                  </a:ext>
                </a:extLst>
              </a:tr>
              <a:tr h="428625">
                <a:tc>
                  <a:txBody>
                    <a:bodyPr/>
                    <a:lstStyle/>
                    <a:p>
                      <a:pPr algn="l" fontAlgn="b"/>
                      <a:r>
                        <a:rPr lang="es-CO" sz="1100" b="0" i="0" u="none" strike="noStrike">
                          <a:solidFill>
                            <a:srgbClr val="000000"/>
                          </a:solidFill>
                          <a:effectLst/>
                          <a:latin typeface="Calibri" panose="020F0502020204030204" pitchFamily="34" charset="0"/>
                        </a:rPr>
                        <a:t>RESERVAS PROBADAS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1820</a:t>
                      </a:r>
                      <a:br>
                        <a:rPr lang="es-CO" sz="1100" b="0" i="0" u="none" strike="noStrike">
                          <a:solidFill>
                            <a:srgbClr val="000000"/>
                          </a:solidFill>
                          <a:effectLst/>
                          <a:latin typeface="Calibri" panose="020F0502020204030204" pitchFamily="34" charset="0"/>
                        </a:rPr>
                      </a:br>
                      <a:r>
                        <a:rPr lang="es-CO" sz="1100" b="0" i="0" u="none" strike="noStrike">
                          <a:solidFill>
                            <a:srgbClr val="000000"/>
                          </a:solidFill>
                          <a:effectLst/>
                          <a:latin typeface="Calibri" panose="020F0502020204030204" pitchFamily="34" charset="0"/>
                        </a:rPr>
                        <a:t>1825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3125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3128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9806997"/>
                  </a:ext>
                </a:extLst>
              </a:tr>
              <a:tr h="333375">
                <a:tc>
                  <a:txBody>
                    <a:bodyPr/>
                    <a:lstStyle/>
                    <a:p>
                      <a:pPr algn="l" fontAlgn="b"/>
                      <a:r>
                        <a:rPr lang="es-ES" sz="1000" b="0" i="0" u="none" strike="noStrike">
                          <a:solidFill>
                            <a:srgbClr val="000000"/>
                          </a:solidFill>
                          <a:effectLst/>
                          <a:latin typeface="Calibri" panose="020F0502020204030204" pitchFamily="34" charset="0"/>
                        </a:rPr>
                        <a:t>Ganancia por baja en cuentas de activos no financieros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480805021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gridSpan="2">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hMerge="1">
                  <a:txBody>
                    <a:bodyPr/>
                    <a:lstStyle/>
                    <a:p>
                      <a:endParaRPr lang="es-CO"/>
                    </a:p>
                  </a:txBody>
                  <a:tcPr/>
                </a:tc>
                <a:extLst>
                  <a:ext uri="{0D108BD9-81ED-4DB2-BD59-A6C34878D82A}">
                    <a16:rowId xmlns:a16="http://schemas.microsoft.com/office/drawing/2014/main" val="3588869853"/>
                  </a:ext>
                </a:extLst>
              </a:tr>
              <a:tr h="190500">
                <a:tc>
                  <a:txBody>
                    <a:bodyPr/>
                    <a:lstStyle/>
                    <a:p>
                      <a:pPr algn="l" fontAlgn="b"/>
                      <a:r>
                        <a:rPr lang="es-ES" sz="1000" b="0" i="0" u="none" strike="noStrike">
                          <a:solidFill>
                            <a:srgbClr val="000000"/>
                          </a:solidFill>
                          <a:effectLst/>
                          <a:latin typeface="Calibri" panose="020F0502020204030204" pitchFamily="34" charset="0"/>
                        </a:rPr>
                        <a:t>Pérdida por baja en cuentas de activos no financieros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589019021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2156222536"/>
                  </a:ext>
                </a:extLst>
              </a:tr>
              <a:tr h="190500">
                <a:tc>
                  <a:txBody>
                    <a:bodyPr/>
                    <a:lstStyle/>
                    <a:p>
                      <a:pPr algn="l" fontAlgn="b"/>
                      <a:r>
                        <a:rPr lang="es-CO" sz="1000" b="0" i="0" u="none" strike="noStrike">
                          <a:solidFill>
                            <a:srgbClr val="000000"/>
                          </a:solidFill>
                          <a:effectLst/>
                          <a:latin typeface="Calibri" panose="020F0502020204030204" pitchFamily="34" charset="0"/>
                        </a:rPr>
                        <a:t>Propiedades, planta y equipo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834704001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2515913341"/>
                  </a:ext>
                </a:extLst>
              </a:tr>
              <a:tr h="190500">
                <a:tc>
                  <a:txBody>
                    <a:bodyPr/>
                    <a:lstStyle/>
                    <a:p>
                      <a:pPr algn="l" fontAlgn="b"/>
                      <a:r>
                        <a:rPr lang="es-ES" sz="1000" b="0" i="0" u="none" strike="noStrike">
                          <a:solidFill>
                            <a:srgbClr val="000000"/>
                          </a:solidFill>
                          <a:effectLst/>
                          <a:latin typeface="Calibri" panose="020F0502020204030204" pitchFamily="34" charset="0"/>
                        </a:rPr>
                        <a:t>Recursos naturales no renovables en explotación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834705001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3421638664"/>
                  </a:ext>
                </a:extLst>
              </a:tr>
              <a:tr h="190500">
                <a:tc>
                  <a:txBody>
                    <a:bodyPr/>
                    <a:lstStyle/>
                    <a:p>
                      <a:pPr algn="l" fontAlgn="b"/>
                      <a:r>
                        <a:rPr lang="es-ES" sz="1000" b="0" i="0" u="none" strike="noStrike">
                          <a:solidFill>
                            <a:srgbClr val="000000"/>
                          </a:solidFill>
                          <a:effectLst/>
                          <a:latin typeface="Calibri" panose="020F0502020204030204" pitchFamily="34" charset="0"/>
                        </a:rPr>
                        <a:t>Otros bienes entregados a terceros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834790001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1353747346"/>
                  </a:ext>
                </a:extLst>
              </a:tr>
              <a:tr h="190500">
                <a:tc>
                  <a:txBody>
                    <a:bodyPr/>
                    <a:lstStyle/>
                    <a:p>
                      <a:pPr algn="l" fontAlgn="b"/>
                      <a:r>
                        <a:rPr lang="es-CO" sz="1000" b="0" i="0" u="none" strike="noStrike">
                          <a:solidFill>
                            <a:srgbClr val="000000"/>
                          </a:solidFill>
                          <a:effectLst/>
                          <a:latin typeface="Calibri" panose="020F0502020204030204" pitchFamily="34" charset="0"/>
                        </a:rPr>
                        <a:t>Bienes y derechos retirados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891506001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884307787"/>
                  </a:ext>
                </a:extLst>
              </a:tr>
              <a:tr h="190500">
                <a:tc>
                  <a:txBody>
                    <a:bodyPr/>
                    <a:lstStyle/>
                    <a:p>
                      <a:pPr algn="l" fontAlgn="b"/>
                      <a:r>
                        <a:rPr lang="es-CO" sz="1000" b="0" i="0" u="none" strike="noStrike">
                          <a:solidFill>
                            <a:srgbClr val="000000"/>
                          </a:solidFill>
                          <a:effectLst/>
                          <a:latin typeface="Calibri" panose="020F0502020204030204" pitchFamily="34" charset="0"/>
                        </a:rPr>
                        <a:t>Bienes entregados a terceros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891518001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3415470293"/>
                  </a:ext>
                </a:extLst>
              </a:tr>
              <a:tr h="190500">
                <a:tc>
                  <a:txBody>
                    <a:bodyPr/>
                    <a:lstStyle/>
                    <a:p>
                      <a:pPr algn="l" fontAlgn="b"/>
                      <a:r>
                        <a:rPr lang="es-CO" sz="1000" b="0" i="0" u="none" strike="noStrike">
                          <a:solidFill>
                            <a:srgbClr val="000000"/>
                          </a:solidFill>
                          <a:effectLst/>
                          <a:latin typeface="Calibri" panose="020F0502020204030204" pitchFamily="34" charset="0"/>
                        </a:rPr>
                        <a:t>Responsabilidades en proceso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891521001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2711000003"/>
                  </a:ext>
                </a:extLst>
              </a:tr>
              <a:tr h="190500">
                <a:tc>
                  <a:txBody>
                    <a:bodyPr/>
                    <a:lstStyle/>
                    <a:p>
                      <a:pPr algn="l" fontAlgn="b"/>
                      <a:r>
                        <a:rPr lang="es-ES" sz="1000" b="0" i="0" u="none" strike="noStrike">
                          <a:solidFill>
                            <a:srgbClr val="000000"/>
                          </a:solidFill>
                          <a:effectLst/>
                          <a:latin typeface="Calibri" panose="020F0502020204030204" pitchFamily="34" charset="0"/>
                        </a:rPr>
                        <a:t>Bienes y derechos entregados en garantía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dirty="0">
                          <a:solidFill>
                            <a:srgbClr val="000000"/>
                          </a:solidFill>
                          <a:effectLst/>
                          <a:latin typeface="Calibri" panose="020F0502020204030204" pitchFamily="34" charset="0"/>
                        </a:rPr>
                        <a:t>891525001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1869292781"/>
                  </a:ext>
                </a:extLst>
              </a:tr>
            </a:tbl>
          </a:graphicData>
        </a:graphic>
      </p:graphicFrame>
    </p:spTree>
    <p:extLst>
      <p:ext uri="{BB962C8B-B14F-4D97-AF65-F5344CB8AC3E}">
        <p14:creationId xmlns:p14="http://schemas.microsoft.com/office/powerpoint/2010/main" val="279740086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2" name="Tabla 1">
            <a:extLst>
              <a:ext uri="{FF2B5EF4-FFF2-40B4-BE49-F238E27FC236}">
                <a16:creationId xmlns:a16="http://schemas.microsoft.com/office/drawing/2014/main" id="{EF4A07CB-DF51-4440-9DFF-49DE854ED067}"/>
              </a:ext>
            </a:extLst>
          </p:cNvPr>
          <p:cNvGraphicFramePr>
            <a:graphicFrameLocks noGrp="1"/>
          </p:cNvGraphicFramePr>
          <p:nvPr/>
        </p:nvGraphicFramePr>
        <p:xfrm>
          <a:off x="712786" y="1197585"/>
          <a:ext cx="7718425" cy="1099566"/>
        </p:xfrm>
        <a:graphic>
          <a:graphicData uri="http://schemas.openxmlformats.org/drawingml/2006/table">
            <a:tbl>
              <a:tblPr/>
              <a:tblGrid>
                <a:gridCol w="431138">
                  <a:extLst>
                    <a:ext uri="{9D8B030D-6E8A-4147-A177-3AD203B41FA5}">
                      <a16:colId xmlns:a16="http://schemas.microsoft.com/office/drawing/2014/main" val="1100654160"/>
                    </a:ext>
                  </a:extLst>
                </a:gridCol>
                <a:gridCol w="1745584">
                  <a:extLst>
                    <a:ext uri="{9D8B030D-6E8A-4147-A177-3AD203B41FA5}">
                      <a16:colId xmlns:a16="http://schemas.microsoft.com/office/drawing/2014/main" val="1782708410"/>
                    </a:ext>
                  </a:extLst>
                </a:gridCol>
                <a:gridCol w="5541703">
                  <a:extLst>
                    <a:ext uri="{9D8B030D-6E8A-4147-A177-3AD203B41FA5}">
                      <a16:colId xmlns:a16="http://schemas.microsoft.com/office/drawing/2014/main" val="400412827"/>
                    </a:ext>
                  </a:extLst>
                </a:gridCol>
              </a:tblGrid>
              <a:tr h="188988">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1417769"/>
                  </a:ext>
                </a:extLst>
              </a:tr>
              <a:tr h="910578">
                <a:tc>
                  <a:txBody>
                    <a:bodyPr/>
                    <a:lstStyle/>
                    <a:p>
                      <a:pPr algn="l" fontAlgn="ctr"/>
                      <a:r>
                        <a:rPr lang="es-CO" sz="1000" b="0" i="0" u="none" strike="noStrike">
                          <a:solidFill>
                            <a:srgbClr val="000000"/>
                          </a:solidFill>
                          <a:effectLst/>
                          <a:latin typeface="Calibri" panose="020F0502020204030204" pitchFamily="34" charset="0"/>
                        </a:rPr>
                        <a:t>T28</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Reconocimiento de Activos Intangibles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Se usa para el reconocimiento de los recursos identificables, de carácter no monetario y sin apariencia física, sobre los cuales la entidad tiene el control, espera obtener beneficios económicos futuros o potencial de servicio y puede realizar mediciones fiables. Estos activos se caracterizan porque no se espera venderlos en el curso de las actividades ordinarias de la entidad y se prevé usarlos durante más de 12 meses.</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7073608"/>
                  </a:ext>
                </a:extLst>
              </a:tr>
            </a:tbl>
          </a:graphicData>
        </a:graphic>
      </p:graphicFrame>
      <p:graphicFrame>
        <p:nvGraphicFramePr>
          <p:cNvPr id="5" name="Tabla 4">
            <a:extLst>
              <a:ext uri="{FF2B5EF4-FFF2-40B4-BE49-F238E27FC236}">
                <a16:creationId xmlns:a16="http://schemas.microsoft.com/office/drawing/2014/main" id="{75E38643-D230-4A28-BFE0-932C1E959EA9}"/>
              </a:ext>
            </a:extLst>
          </p:cNvPr>
          <p:cNvGraphicFramePr>
            <a:graphicFrameLocks noGrp="1"/>
          </p:cNvGraphicFramePr>
          <p:nvPr/>
        </p:nvGraphicFramePr>
        <p:xfrm>
          <a:off x="1606279" y="2662924"/>
          <a:ext cx="6154970" cy="2324100"/>
        </p:xfrm>
        <a:graphic>
          <a:graphicData uri="http://schemas.openxmlformats.org/drawingml/2006/table">
            <a:tbl>
              <a:tblPr/>
              <a:tblGrid>
                <a:gridCol w="3044478">
                  <a:extLst>
                    <a:ext uri="{9D8B030D-6E8A-4147-A177-3AD203B41FA5}">
                      <a16:colId xmlns:a16="http://schemas.microsoft.com/office/drawing/2014/main" val="4009396252"/>
                    </a:ext>
                  </a:extLst>
                </a:gridCol>
                <a:gridCol w="3110492">
                  <a:extLst>
                    <a:ext uri="{9D8B030D-6E8A-4147-A177-3AD203B41FA5}">
                      <a16:colId xmlns:a16="http://schemas.microsoft.com/office/drawing/2014/main" val="2936082695"/>
                    </a:ext>
                  </a:extLst>
                </a:gridCol>
              </a:tblGrid>
              <a:tr h="190500">
                <a:tc>
                  <a:txBody>
                    <a:bodyPr/>
                    <a:lstStyle/>
                    <a:p>
                      <a:pPr algn="ctr" fontAlgn="b"/>
                      <a:r>
                        <a:rPr lang="es-CO" sz="1100" b="1" i="0" u="none" strike="noStrike">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ES" sz="900" b="1" i="0" u="none" strike="noStrike">
                          <a:solidFill>
                            <a:srgbClr val="000000"/>
                          </a:solidFill>
                          <a:effectLst/>
                          <a:latin typeface="Calibri" panose="020F0502020204030204" pitchFamily="34" charset="0"/>
                        </a:rPr>
                        <a:t>CUENTAS y/o SUBCUENTAS y/o AUXILIAR DIRECTO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483405610"/>
                  </a:ext>
                </a:extLst>
              </a:tr>
              <a:tr h="228600">
                <a:tc>
                  <a:txBody>
                    <a:bodyPr/>
                    <a:lstStyle/>
                    <a:p>
                      <a:pPr algn="l" fontAlgn="b"/>
                      <a:r>
                        <a:rPr lang="es-CO" sz="1100" b="0" i="0" u="none" strike="noStrike">
                          <a:solidFill>
                            <a:srgbClr val="000000"/>
                          </a:solidFill>
                          <a:effectLst/>
                          <a:latin typeface="Calibri" panose="020F0502020204030204" pitchFamily="34" charset="0"/>
                        </a:rPr>
                        <a:t>ACTIVOS INTANGIBLES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9799502"/>
                  </a:ext>
                </a:extLst>
              </a:tr>
              <a:tr h="190500">
                <a:tc>
                  <a:txBody>
                    <a:bodyPr/>
                    <a:lstStyle/>
                    <a:p>
                      <a:pPr algn="l" fontAlgn="b"/>
                      <a:r>
                        <a:rPr lang="es-CO" sz="1100" b="0" i="0" u="none" strike="noStrike">
                          <a:solidFill>
                            <a:srgbClr val="000000"/>
                          </a:solidFill>
                          <a:effectLst/>
                          <a:latin typeface="Calibri" panose="020F0502020204030204" pitchFamily="34" charset="0"/>
                        </a:rPr>
                        <a:t>Bienes y servicios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240101001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122673"/>
                  </a:ext>
                </a:extLst>
              </a:tr>
              <a:tr h="190500">
                <a:tc>
                  <a:txBody>
                    <a:bodyPr/>
                    <a:lstStyle/>
                    <a:p>
                      <a:pPr algn="l" fontAlgn="b"/>
                      <a:r>
                        <a:rPr lang="es-CO" sz="1100" b="0" i="0" u="none" strike="noStrike">
                          <a:solidFill>
                            <a:srgbClr val="000000"/>
                          </a:solidFill>
                          <a:effectLst/>
                          <a:latin typeface="Calibri" panose="020F0502020204030204" pitchFamily="34" charset="0"/>
                        </a:rPr>
                        <a:t>Proyectos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240102001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634231"/>
                  </a:ext>
                </a:extLst>
              </a:tr>
              <a:tr h="190500">
                <a:tc>
                  <a:txBody>
                    <a:bodyPr/>
                    <a:lstStyle/>
                    <a:p>
                      <a:pPr algn="l" fontAlgn="b"/>
                      <a:r>
                        <a:rPr lang="es-CO" sz="1100" b="0" i="0" u="none" strike="noStrike">
                          <a:solidFill>
                            <a:srgbClr val="000000"/>
                          </a:solidFill>
                          <a:effectLst/>
                          <a:latin typeface="Calibri" panose="020F0502020204030204" pitchFamily="34" charset="0"/>
                        </a:rPr>
                        <a:t>Bienes y servicios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240601001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7411044"/>
                  </a:ext>
                </a:extLst>
              </a:tr>
              <a:tr h="190500">
                <a:tc>
                  <a:txBody>
                    <a:bodyPr/>
                    <a:lstStyle/>
                    <a:p>
                      <a:pPr algn="l" fontAlgn="b"/>
                      <a:r>
                        <a:rPr lang="es-CO" sz="1100" b="0" i="0" u="none" strike="noStrike">
                          <a:solidFill>
                            <a:srgbClr val="000000"/>
                          </a:solidFill>
                          <a:effectLst/>
                          <a:latin typeface="Calibri" panose="020F0502020204030204" pitchFamily="34" charset="0"/>
                        </a:rPr>
                        <a:t>Proyectos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240607001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163977"/>
                  </a:ext>
                </a:extLst>
              </a:tr>
              <a:tr h="190500">
                <a:tc>
                  <a:txBody>
                    <a:bodyPr/>
                    <a:lstStyle/>
                    <a:p>
                      <a:pPr algn="l" fontAlgn="b"/>
                      <a:r>
                        <a:rPr lang="es-CO" sz="1100" b="0" i="0" u="none" strike="noStrike">
                          <a:solidFill>
                            <a:srgbClr val="000000"/>
                          </a:solidFill>
                          <a:effectLst/>
                          <a:latin typeface="Calibri" panose="020F0502020204030204" pitchFamily="34" charset="0"/>
                        </a:rPr>
                        <a:t>Compra de bienes (db)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244505001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285597"/>
                  </a:ext>
                </a:extLst>
              </a:tr>
              <a:tr h="190500">
                <a:tc>
                  <a:txBody>
                    <a:bodyPr/>
                    <a:lstStyle/>
                    <a:p>
                      <a:pPr algn="l" fontAlgn="b"/>
                      <a:r>
                        <a:rPr lang="es-CO" sz="1100" b="0" i="0" u="none" strike="noStrike">
                          <a:solidFill>
                            <a:srgbClr val="000000"/>
                          </a:solidFill>
                          <a:effectLst/>
                          <a:latin typeface="Calibri" panose="020F0502020204030204" pitchFamily="34" charset="0"/>
                        </a:rPr>
                        <a:t>Bienes recibidos sin contraprestación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442807001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144622"/>
                  </a:ext>
                </a:extLst>
              </a:tr>
              <a:tr h="190500">
                <a:tc>
                  <a:txBody>
                    <a:bodyPr/>
                    <a:lstStyle/>
                    <a:p>
                      <a:pPr algn="l" fontAlgn="b"/>
                      <a:r>
                        <a:rPr lang="es-CO" sz="1100" b="0" i="0" u="none" strike="noStrike">
                          <a:solidFill>
                            <a:srgbClr val="000000"/>
                          </a:solidFill>
                          <a:effectLst/>
                          <a:latin typeface="Calibri" panose="020F0502020204030204" pitchFamily="34" charset="0"/>
                        </a:rPr>
                        <a:t>Donaciones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442808001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2335683"/>
                  </a:ext>
                </a:extLst>
              </a:tr>
              <a:tr h="190500">
                <a:tc>
                  <a:txBody>
                    <a:bodyPr/>
                    <a:lstStyle/>
                    <a:p>
                      <a:pPr algn="l" fontAlgn="b"/>
                      <a:r>
                        <a:rPr lang="es-ES" sz="1100" b="0" i="0" u="none" strike="noStrike">
                          <a:solidFill>
                            <a:srgbClr val="000000"/>
                          </a:solidFill>
                          <a:effectLst/>
                          <a:latin typeface="Calibri" panose="020F0502020204030204" pitchFamily="34" charset="0"/>
                        </a:rPr>
                        <a:t>Bienes declarados a favor de la nación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442809001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2224218"/>
                  </a:ext>
                </a:extLst>
              </a:tr>
              <a:tr h="190500">
                <a:tc>
                  <a:txBody>
                    <a:bodyPr/>
                    <a:lstStyle/>
                    <a:p>
                      <a:pPr algn="l" fontAlgn="b"/>
                      <a:r>
                        <a:rPr lang="es-CO" sz="1100" b="0" i="0" u="none" strike="noStrike">
                          <a:solidFill>
                            <a:srgbClr val="000000"/>
                          </a:solidFill>
                          <a:effectLst/>
                          <a:latin typeface="Calibri" panose="020F0502020204030204" pitchFamily="34" charset="0"/>
                        </a:rPr>
                        <a:t>Bienes o recursos expropiados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442810001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2477866"/>
                  </a:ext>
                </a:extLst>
              </a:tr>
              <a:tr h="190500">
                <a:tc>
                  <a:txBody>
                    <a:bodyPr/>
                    <a:lstStyle/>
                    <a:p>
                      <a:pPr algn="l" fontAlgn="b"/>
                      <a:r>
                        <a:rPr lang="es-CO" sz="1100" b="0" i="0" u="none" strike="noStrike">
                          <a:solidFill>
                            <a:srgbClr val="000000"/>
                          </a:solidFill>
                          <a:effectLst/>
                          <a:latin typeface="Calibri" panose="020F0502020204030204" pitchFamily="34" charset="0"/>
                        </a:rPr>
                        <a:t>Otras transferencias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442890001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584353"/>
                  </a:ext>
                </a:extLst>
              </a:tr>
            </a:tbl>
          </a:graphicData>
        </a:graphic>
      </p:graphicFrame>
    </p:spTree>
    <p:extLst>
      <p:ext uri="{BB962C8B-B14F-4D97-AF65-F5344CB8AC3E}">
        <p14:creationId xmlns:p14="http://schemas.microsoft.com/office/powerpoint/2010/main" val="416668300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3" name="Tabla 2">
            <a:extLst>
              <a:ext uri="{FF2B5EF4-FFF2-40B4-BE49-F238E27FC236}">
                <a16:creationId xmlns:a16="http://schemas.microsoft.com/office/drawing/2014/main" id="{3AB6881A-0102-4146-B6CE-862B86FB0CA3}"/>
              </a:ext>
            </a:extLst>
          </p:cNvPr>
          <p:cNvGraphicFramePr>
            <a:graphicFrameLocks noGrp="1"/>
          </p:cNvGraphicFramePr>
          <p:nvPr/>
        </p:nvGraphicFramePr>
        <p:xfrm>
          <a:off x="752478" y="1181116"/>
          <a:ext cx="7718425" cy="1138338"/>
        </p:xfrm>
        <a:graphic>
          <a:graphicData uri="http://schemas.openxmlformats.org/drawingml/2006/table">
            <a:tbl>
              <a:tblPr/>
              <a:tblGrid>
                <a:gridCol w="431138">
                  <a:extLst>
                    <a:ext uri="{9D8B030D-6E8A-4147-A177-3AD203B41FA5}">
                      <a16:colId xmlns:a16="http://schemas.microsoft.com/office/drawing/2014/main" val="2818114293"/>
                    </a:ext>
                  </a:extLst>
                </a:gridCol>
                <a:gridCol w="1745584">
                  <a:extLst>
                    <a:ext uri="{9D8B030D-6E8A-4147-A177-3AD203B41FA5}">
                      <a16:colId xmlns:a16="http://schemas.microsoft.com/office/drawing/2014/main" val="3305988588"/>
                    </a:ext>
                  </a:extLst>
                </a:gridCol>
                <a:gridCol w="5541703">
                  <a:extLst>
                    <a:ext uri="{9D8B030D-6E8A-4147-A177-3AD203B41FA5}">
                      <a16:colId xmlns:a16="http://schemas.microsoft.com/office/drawing/2014/main" val="831026769"/>
                    </a:ext>
                  </a:extLst>
                </a:gridCol>
              </a:tblGrid>
              <a:tr h="234051">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131979508"/>
                  </a:ext>
                </a:extLst>
              </a:tr>
              <a:tr h="904287">
                <a:tc>
                  <a:txBody>
                    <a:bodyPr/>
                    <a:lstStyle/>
                    <a:p>
                      <a:pPr algn="l" fontAlgn="ctr"/>
                      <a:r>
                        <a:rPr lang="es-CO" sz="1000" b="0" i="0" u="none" strike="noStrike">
                          <a:solidFill>
                            <a:srgbClr val="000000"/>
                          </a:solidFill>
                          <a:effectLst/>
                          <a:latin typeface="Calibri" panose="020F0502020204030204" pitchFamily="34" charset="0"/>
                        </a:rPr>
                        <a:t>T29</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Calibri" panose="020F0502020204030204" pitchFamily="34" charset="0"/>
                        </a:rPr>
                        <a:t>Amortización acumulada de Activos Intangibles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Se utiliza para el registro contable del acumulado de las amortizaciones realizadas de acuerdo con el consumo de los beneficios económicos futuros o el potencial de servicio que incorpora el activo, las cuales se estiman teniendo en cuenta el costo, el valor residual, la vida útil y las pérdidas por deterioro reconocidas.</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58537"/>
                  </a:ext>
                </a:extLst>
              </a:tr>
            </a:tbl>
          </a:graphicData>
        </a:graphic>
      </p:graphicFrame>
      <p:graphicFrame>
        <p:nvGraphicFramePr>
          <p:cNvPr id="6" name="Tabla 5">
            <a:extLst>
              <a:ext uri="{FF2B5EF4-FFF2-40B4-BE49-F238E27FC236}">
                <a16:creationId xmlns:a16="http://schemas.microsoft.com/office/drawing/2014/main" id="{BD4083DB-13E6-4714-9517-8F29633A59C3}"/>
              </a:ext>
            </a:extLst>
          </p:cNvPr>
          <p:cNvGraphicFramePr>
            <a:graphicFrameLocks noGrp="1"/>
          </p:cNvGraphicFramePr>
          <p:nvPr/>
        </p:nvGraphicFramePr>
        <p:xfrm>
          <a:off x="1390537" y="2671521"/>
          <a:ext cx="6244683" cy="1138333"/>
        </p:xfrm>
        <a:graphic>
          <a:graphicData uri="http://schemas.openxmlformats.org/drawingml/2006/table">
            <a:tbl>
              <a:tblPr/>
              <a:tblGrid>
                <a:gridCol w="2208878">
                  <a:extLst>
                    <a:ext uri="{9D8B030D-6E8A-4147-A177-3AD203B41FA5}">
                      <a16:colId xmlns:a16="http://schemas.microsoft.com/office/drawing/2014/main" val="3954091424"/>
                    </a:ext>
                  </a:extLst>
                </a:gridCol>
                <a:gridCol w="2448173">
                  <a:extLst>
                    <a:ext uri="{9D8B030D-6E8A-4147-A177-3AD203B41FA5}">
                      <a16:colId xmlns:a16="http://schemas.microsoft.com/office/drawing/2014/main" val="2351377491"/>
                    </a:ext>
                  </a:extLst>
                </a:gridCol>
                <a:gridCol w="1587632">
                  <a:extLst>
                    <a:ext uri="{9D8B030D-6E8A-4147-A177-3AD203B41FA5}">
                      <a16:colId xmlns:a16="http://schemas.microsoft.com/office/drawing/2014/main" val="2035354257"/>
                    </a:ext>
                  </a:extLst>
                </a:gridCol>
              </a:tblGrid>
              <a:tr h="446405">
                <a:tc>
                  <a:txBody>
                    <a:bodyPr/>
                    <a:lstStyle/>
                    <a:p>
                      <a:pPr algn="ctr" fontAlgn="b"/>
                      <a:r>
                        <a:rPr lang="es-CO" sz="1100" b="1" i="0" u="none" strike="noStrike">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2">
                  <a:txBody>
                    <a:bodyPr/>
                    <a:lstStyle/>
                    <a:p>
                      <a:pPr algn="ctr" fontAlgn="b"/>
                      <a:r>
                        <a:rPr lang="es-ES" sz="900" b="1" i="0" u="none" strike="noStrike">
                          <a:solidFill>
                            <a:srgbClr val="000000"/>
                          </a:solidFill>
                          <a:effectLst/>
                          <a:latin typeface="Calibri" panose="020F0502020204030204" pitchFamily="34" charset="0"/>
                        </a:rPr>
                        <a:t>CUENTAS y/o SUBCUENTAS y/o AUXILIAR DIRECTO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s-CO"/>
                    </a:p>
                  </a:txBody>
                  <a:tcPr/>
                </a:tc>
                <a:extLst>
                  <a:ext uri="{0D108BD9-81ED-4DB2-BD59-A6C34878D82A}">
                    <a16:rowId xmlns:a16="http://schemas.microsoft.com/office/drawing/2014/main" val="2208198539"/>
                  </a:ext>
                </a:extLst>
              </a:tr>
              <a:tr h="691928">
                <a:tc>
                  <a:txBody>
                    <a:bodyPr/>
                    <a:lstStyle/>
                    <a:p>
                      <a:pPr algn="l" fontAlgn="b"/>
                      <a:r>
                        <a:rPr lang="es-CO" sz="1100" b="0" i="0" u="none" strike="noStrike">
                          <a:solidFill>
                            <a:srgbClr val="000000"/>
                          </a:solidFill>
                          <a:effectLst/>
                          <a:latin typeface="Calibri" panose="020F0502020204030204" pitchFamily="34" charset="0"/>
                        </a:rPr>
                        <a:t>ACTIVOS INTANGIBLES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1975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5366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4057607"/>
                  </a:ext>
                </a:extLst>
              </a:tr>
            </a:tbl>
          </a:graphicData>
        </a:graphic>
      </p:graphicFrame>
    </p:spTree>
    <p:extLst>
      <p:ext uri="{BB962C8B-B14F-4D97-AF65-F5344CB8AC3E}">
        <p14:creationId xmlns:p14="http://schemas.microsoft.com/office/powerpoint/2010/main" val="269652210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2" name="Tabla 1">
            <a:extLst>
              <a:ext uri="{FF2B5EF4-FFF2-40B4-BE49-F238E27FC236}">
                <a16:creationId xmlns:a16="http://schemas.microsoft.com/office/drawing/2014/main" id="{7B9CDB58-E7D6-4E54-B534-5023CF0ED90C}"/>
              </a:ext>
            </a:extLst>
          </p:cNvPr>
          <p:cNvGraphicFramePr>
            <a:graphicFrameLocks noGrp="1"/>
          </p:cNvGraphicFramePr>
          <p:nvPr/>
        </p:nvGraphicFramePr>
        <p:xfrm>
          <a:off x="762193" y="1265247"/>
          <a:ext cx="7718425" cy="981306"/>
        </p:xfrm>
        <a:graphic>
          <a:graphicData uri="http://schemas.openxmlformats.org/drawingml/2006/table">
            <a:tbl>
              <a:tblPr/>
              <a:tblGrid>
                <a:gridCol w="431138">
                  <a:extLst>
                    <a:ext uri="{9D8B030D-6E8A-4147-A177-3AD203B41FA5}">
                      <a16:colId xmlns:a16="http://schemas.microsoft.com/office/drawing/2014/main" val="4252123051"/>
                    </a:ext>
                  </a:extLst>
                </a:gridCol>
                <a:gridCol w="1745584">
                  <a:extLst>
                    <a:ext uri="{9D8B030D-6E8A-4147-A177-3AD203B41FA5}">
                      <a16:colId xmlns:a16="http://schemas.microsoft.com/office/drawing/2014/main" val="1302852433"/>
                    </a:ext>
                  </a:extLst>
                </a:gridCol>
                <a:gridCol w="5541703">
                  <a:extLst>
                    <a:ext uri="{9D8B030D-6E8A-4147-A177-3AD203B41FA5}">
                      <a16:colId xmlns:a16="http://schemas.microsoft.com/office/drawing/2014/main" val="4097572228"/>
                    </a:ext>
                  </a:extLst>
                </a:gridCol>
              </a:tblGrid>
              <a:tr h="251032">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536722798"/>
                  </a:ext>
                </a:extLst>
              </a:tr>
              <a:tr h="730274">
                <a:tc>
                  <a:txBody>
                    <a:bodyPr/>
                    <a:lstStyle/>
                    <a:p>
                      <a:pPr algn="l" fontAlgn="ctr"/>
                      <a:r>
                        <a:rPr lang="es-CO" sz="1000" b="0" i="0" u="none" strike="noStrike">
                          <a:solidFill>
                            <a:srgbClr val="000000"/>
                          </a:solidFill>
                          <a:effectLst/>
                          <a:latin typeface="Calibri" panose="020F0502020204030204" pitchFamily="34" charset="0"/>
                        </a:rPr>
                        <a:t>T30</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O" sz="1000" b="0" i="0" u="none" strike="noStrike">
                          <a:solidFill>
                            <a:srgbClr val="000000"/>
                          </a:solidFill>
                          <a:effectLst/>
                          <a:latin typeface="Calibri" panose="020F0502020204030204" pitchFamily="34" charset="0"/>
                        </a:rPr>
                        <a:t>Deterioro acumulado de Activos Intangibles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Se usa para realizar el registro contable de la pérdida del potencial de servicio de los activos intangibles cuando el valor en libros del activo excede el valor recuperable, adicional al reconocimiento sistemático realizado a través de la amortización.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5876837"/>
                  </a:ext>
                </a:extLst>
              </a:tr>
            </a:tbl>
          </a:graphicData>
        </a:graphic>
      </p:graphicFrame>
      <p:graphicFrame>
        <p:nvGraphicFramePr>
          <p:cNvPr id="5" name="Tabla 4">
            <a:extLst>
              <a:ext uri="{FF2B5EF4-FFF2-40B4-BE49-F238E27FC236}">
                <a16:creationId xmlns:a16="http://schemas.microsoft.com/office/drawing/2014/main" id="{1D8F3A03-D9BE-412D-B510-D62BCA71A558}"/>
              </a:ext>
            </a:extLst>
          </p:cNvPr>
          <p:cNvGraphicFramePr>
            <a:graphicFrameLocks noGrp="1"/>
          </p:cNvGraphicFramePr>
          <p:nvPr/>
        </p:nvGraphicFramePr>
        <p:xfrm>
          <a:off x="1715288" y="2663805"/>
          <a:ext cx="5713424" cy="981305"/>
        </p:xfrm>
        <a:graphic>
          <a:graphicData uri="http://schemas.openxmlformats.org/drawingml/2006/table">
            <a:tbl>
              <a:tblPr/>
              <a:tblGrid>
                <a:gridCol w="2042601">
                  <a:extLst>
                    <a:ext uri="{9D8B030D-6E8A-4147-A177-3AD203B41FA5}">
                      <a16:colId xmlns:a16="http://schemas.microsoft.com/office/drawing/2014/main" val="1606276849"/>
                    </a:ext>
                  </a:extLst>
                </a:gridCol>
                <a:gridCol w="2226770">
                  <a:extLst>
                    <a:ext uri="{9D8B030D-6E8A-4147-A177-3AD203B41FA5}">
                      <a16:colId xmlns:a16="http://schemas.microsoft.com/office/drawing/2014/main" val="347574720"/>
                    </a:ext>
                  </a:extLst>
                </a:gridCol>
                <a:gridCol w="1444053">
                  <a:extLst>
                    <a:ext uri="{9D8B030D-6E8A-4147-A177-3AD203B41FA5}">
                      <a16:colId xmlns:a16="http://schemas.microsoft.com/office/drawing/2014/main" val="2677546551"/>
                    </a:ext>
                  </a:extLst>
                </a:gridCol>
              </a:tblGrid>
              <a:tr h="306658">
                <a:tc>
                  <a:txBody>
                    <a:bodyPr/>
                    <a:lstStyle/>
                    <a:p>
                      <a:pPr algn="ctr" fontAlgn="b"/>
                      <a:r>
                        <a:rPr lang="es-CO" sz="1100" b="1" i="0" u="none" strike="noStrike">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2">
                  <a:txBody>
                    <a:bodyPr/>
                    <a:lstStyle/>
                    <a:p>
                      <a:pPr algn="ctr" fontAlgn="b"/>
                      <a:r>
                        <a:rPr lang="es-ES" sz="900" b="1" i="0" u="none" strike="noStrike">
                          <a:solidFill>
                            <a:srgbClr val="000000"/>
                          </a:solidFill>
                          <a:effectLst/>
                          <a:latin typeface="Calibri" panose="020F0502020204030204" pitchFamily="34" charset="0"/>
                        </a:rPr>
                        <a:t>CUENTAS y/o SUBCUENTAS y/o AUXILIAR DIRECTO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s-CO"/>
                    </a:p>
                  </a:txBody>
                  <a:tcPr/>
                </a:tc>
                <a:extLst>
                  <a:ext uri="{0D108BD9-81ED-4DB2-BD59-A6C34878D82A}">
                    <a16:rowId xmlns:a16="http://schemas.microsoft.com/office/drawing/2014/main" val="1364582982"/>
                  </a:ext>
                </a:extLst>
              </a:tr>
              <a:tr h="367989">
                <a:tc>
                  <a:txBody>
                    <a:bodyPr/>
                    <a:lstStyle/>
                    <a:p>
                      <a:pPr algn="l" fontAlgn="b"/>
                      <a:r>
                        <a:rPr lang="es-CO" sz="1100" b="0" i="0" u="none" strike="noStrike">
                          <a:solidFill>
                            <a:srgbClr val="000000"/>
                          </a:solidFill>
                          <a:effectLst/>
                          <a:latin typeface="Calibri" panose="020F0502020204030204" pitchFamily="34" charset="0"/>
                        </a:rPr>
                        <a:t>Activos intangibles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1976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5357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0501310"/>
                  </a:ext>
                </a:extLst>
              </a:tr>
              <a:tr h="306658">
                <a:tc>
                  <a:txBody>
                    <a:bodyPr/>
                    <a:lstStyle/>
                    <a:p>
                      <a:pPr algn="l" fontAlgn="b"/>
                      <a:r>
                        <a:rPr lang="es-CO" sz="1100" b="0" i="0" u="none" strike="noStrike" dirty="0">
                          <a:solidFill>
                            <a:srgbClr val="000000"/>
                          </a:solidFill>
                          <a:effectLst/>
                          <a:latin typeface="Calibri" panose="020F0502020204030204" pitchFamily="34" charset="0"/>
                        </a:rPr>
                        <a:t>Activos intangibles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483012001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481317"/>
                  </a:ext>
                </a:extLst>
              </a:tr>
            </a:tbl>
          </a:graphicData>
        </a:graphic>
      </p:graphicFrame>
    </p:spTree>
    <p:extLst>
      <p:ext uri="{BB962C8B-B14F-4D97-AF65-F5344CB8AC3E}">
        <p14:creationId xmlns:p14="http://schemas.microsoft.com/office/powerpoint/2010/main" val="158357415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3" name="Tabla 2">
            <a:extLst>
              <a:ext uri="{FF2B5EF4-FFF2-40B4-BE49-F238E27FC236}">
                <a16:creationId xmlns:a16="http://schemas.microsoft.com/office/drawing/2014/main" id="{5EE19AB6-E4D7-4C48-AADC-2BA8B8076A53}"/>
              </a:ext>
            </a:extLst>
          </p:cNvPr>
          <p:cNvGraphicFramePr>
            <a:graphicFrameLocks noGrp="1"/>
          </p:cNvGraphicFramePr>
          <p:nvPr/>
        </p:nvGraphicFramePr>
        <p:xfrm>
          <a:off x="712787" y="1240932"/>
          <a:ext cx="7718425" cy="1223485"/>
        </p:xfrm>
        <a:graphic>
          <a:graphicData uri="http://schemas.openxmlformats.org/drawingml/2006/table">
            <a:tbl>
              <a:tblPr/>
              <a:tblGrid>
                <a:gridCol w="431138">
                  <a:extLst>
                    <a:ext uri="{9D8B030D-6E8A-4147-A177-3AD203B41FA5}">
                      <a16:colId xmlns:a16="http://schemas.microsoft.com/office/drawing/2014/main" val="3150134940"/>
                    </a:ext>
                  </a:extLst>
                </a:gridCol>
                <a:gridCol w="1745584">
                  <a:extLst>
                    <a:ext uri="{9D8B030D-6E8A-4147-A177-3AD203B41FA5}">
                      <a16:colId xmlns:a16="http://schemas.microsoft.com/office/drawing/2014/main" val="2928368309"/>
                    </a:ext>
                  </a:extLst>
                </a:gridCol>
                <a:gridCol w="5541703">
                  <a:extLst>
                    <a:ext uri="{9D8B030D-6E8A-4147-A177-3AD203B41FA5}">
                      <a16:colId xmlns:a16="http://schemas.microsoft.com/office/drawing/2014/main" val="4253341141"/>
                    </a:ext>
                  </a:extLst>
                </a:gridCol>
              </a:tblGrid>
              <a:tr h="210287">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290093148"/>
                  </a:ext>
                </a:extLst>
              </a:tr>
              <a:tr h="1013198">
                <a:tc>
                  <a:txBody>
                    <a:bodyPr/>
                    <a:lstStyle/>
                    <a:p>
                      <a:pPr algn="l" fontAlgn="ctr"/>
                      <a:r>
                        <a:rPr lang="es-CO" sz="1000" b="0" i="0" u="none" strike="noStrike">
                          <a:solidFill>
                            <a:srgbClr val="000000"/>
                          </a:solidFill>
                          <a:effectLst/>
                          <a:latin typeface="Calibri" panose="020F0502020204030204" pitchFamily="34" charset="0"/>
                        </a:rPr>
                        <a:t>T31</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Calibri" panose="020F0502020204030204" pitchFamily="34" charset="0"/>
                        </a:rPr>
                        <a:t>Baja en cuentas de Activos Intangibles</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Se utiliza para dar de baja el activo intangible, cuando se disponga del elemento o cuando no se espere obtener un potencial de servicio o beneficios económicos futuros por su uso o enajenación. La pérdida o ganancia fruto de la baja en cuentas del activo intangible se calculará como la diferencia entre el valor neto obtenido por la disposición del activo y su valor en libros, y se reconocerá como ingreso o gasto en el resultado del periodo.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659924"/>
                  </a:ext>
                </a:extLst>
              </a:tr>
            </a:tbl>
          </a:graphicData>
        </a:graphic>
      </p:graphicFrame>
      <p:graphicFrame>
        <p:nvGraphicFramePr>
          <p:cNvPr id="6" name="Tabla 5">
            <a:extLst>
              <a:ext uri="{FF2B5EF4-FFF2-40B4-BE49-F238E27FC236}">
                <a16:creationId xmlns:a16="http://schemas.microsoft.com/office/drawing/2014/main" id="{138C1435-3453-4062-9790-CFE762C8C1AC}"/>
              </a:ext>
            </a:extLst>
          </p:cNvPr>
          <p:cNvGraphicFramePr>
            <a:graphicFrameLocks noGrp="1"/>
          </p:cNvGraphicFramePr>
          <p:nvPr/>
        </p:nvGraphicFramePr>
        <p:xfrm>
          <a:off x="1572360" y="2644813"/>
          <a:ext cx="5676900" cy="2238375"/>
        </p:xfrm>
        <a:graphic>
          <a:graphicData uri="http://schemas.openxmlformats.org/drawingml/2006/table">
            <a:tbl>
              <a:tblPr/>
              <a:tblGrid>
                <a:gridCol w="2968480">
                  <a:extLst>
                    <a:ext uri="{9D8B030D-6E8A-4147-A177-3AD203B41FA5}">
                      <a16:colId xmlns:a16="http://schemas.microsoft.com/office/drawing/2014/main" val="3178647256"/>
                    </a:ext>
                  </a:extLst>
                </a:gridCol>
                <a:gridCol w="976807">
                  <a:extLst>
                    <a:ext uri="{9D8B030D-6E8A-4147-A177-3AD203B41FA5}">
                      <a16:colId xmlns:a16="http://schemas.microsoft.com/office/drawing/2014/main" val="1402807586"/>
                    </a:ext>
                  </a:extLst>
                </a:gridCol>
                <a:gridCol w="1018036">
                  <a:extLst>
                    <a:ext uri="{9D8B030D-6E8A-4147-A177-3AD203B41FA5}">
                      <a16:colId xmlns:a16="http://schemas.microsoft.com/office/drawing/2014/main" val="3315440181"/>
                    </a:ext>
                  </a:extLst>
                </a:gridCol>
                <a:gridCol w="713577">
                  <a:extLst>
                    <a:ext uri="{9D8B030D-6E8A-4147-A177-3AD203B41FA5}">
                      <a16:colId xmlns:a16="http://schemas.microsoft.com/office/drawing/2014/main" val="4302485"/>
                    </a:ext>
                  </a:extLst>
                </a:gridCol>
              </a:tblGrid>
              <a:tr h="190500">
                <a:tc>
                  <a:txBody>
                    <a:bodyPr/>
                    <a:lstStyle/>
                    <a:p>
                      <a:pPr algn="ctr" fontAlgn="b"/>
                      <a:r>
                        <a:rPr lang="es-CO" sz="1100" b="1" i="0" u="none" strike="noStrike">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3">
                  <a:txBody>
                    <a:bodyPr/>
                    <a:lstStyle/>
                    <a:p>
                      <a:pPr algn="ctr" fontAlgn="t"/>
                      <a:r>
                        <a:rPr lang="es-ES" sz="900" b="1" i="0" u="none" strike="noStrike">
                          <a:solidFill>
                            <a:srgbClr val="000000"/>
                          </a:solidFill>
                          <a:effectLst/>
                          <a:latin typeface="Calibri" panose="020F0502020204030204" pitchFamily="34" charset="0"/>
                        </a:rPr>
                        <a:t>CUENTAS y/o SUBCUENTAS y/o AUXILIAR DIRECTO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1127043"/>
                  </a:ext>
                </a:extLst>
              </a:tr>
              <a:tr h="190500">
                <a:tc>
                  <a:txBody>
                    <a:bodyPr/>
                    <a:lstStyle/>
                    <a:p>
                      <a:pPr algn="l" fontAlgn="b"/>
                      <a:r>
                        <a:rPr lang="es-CO" sz="1100" b="0" i="0" u="none" strike="noStrike">
                          <a:solidFill>
                            <a:srgbClr val="000000"/>
                          </a:solidFill>
                          <a:effectLst/>
                          <a:latin typeface="Calibri" panose="020F0502020204030204" pitchFamily="34" charset="0"/>
                        </a:rPr>
                        <a:t>ACTIVOS INTANGIBLES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1970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1975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1976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72577"/>
                  </a:ext>
                </a:extLst>
              </a:tr>
              <a:tr h="333375">
                <a:tc>
                  <a:txBody>
                    <a:bodyPr/>
                    <a:lstStyle/>
                    <a:p>
                      <a:pPr algn="l" fontAlgn="b"/>
                      <a:r>
                        <a:rPr lang="es-ES" sz="1000" b="0" i="0" u="none" strike="noStrike">
                          <a:solidFill>
                            <a:srgbClr val="000000"/>
                          </a:solidFill>
                          <a:effectLst/>
                          <a:latin typeface="Calibri" panose="020F0502020204030204" pitchFamily="34" charset="0"/>
                        </a:rPr>
                        <a:t>Ganancia por baja en cuentas de activos no financieros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480805021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gridSpan="2">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hMerge="1">
                  <a:txBody>
                    <a:bodyPr/>
                    <a:lstStyle/>
                    <a:p>
                      <a:endParaRPr lang="es-CO"/>
                    </a:p>
                  </a:txBody>
                  <a:tcPr/>
                </a:tc>
                <a:extLst>
                  <a:ext uri="{0D108BD9-81ED-4DB2-BD59-A6C34878D82A}">
                    <a16:rowId xmlns:a16="http://schemas.microsoft.com/office/drawing/2014/main" val="2328758275"/>
                  </a:ext>
                </a:extLst>
              </a:tr>
              <a:tr h="190500">
                <a:tc>
                  <a:txBody>
                    <a:bodyPr/>
                    <a:lstStyle/>
                    <a:p>
                      <a:pPr algn="l" fontAlgn="b"/>
                      <a:r>
                        <a:rPr lang="es-ES" sz="1000" b="0" i="0" u="none" strike="noStrike">
                          <a:solidFill>
                            <a:srgbClr val="000000"/>
                          </a:solidFill>
                          <a:effectLst/>
                          <a:latin typeface="Calibri" panose="020F0502020204030204" pitchFamily="34" charset="0"/>
                        </a:rPr>
                        <a:t>Pérdida por baja en cuentas de activos no financieros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589019021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2005993955"/>
                  </a:ext>
                </a:extLst>
              </a:tr>
              <a:tr h="190500">
                <a:tc>
                  <a:txBody>
                    <a:bodyPr/>
                    <a:lstStyle/>
                    <a:p>
                      <a:pPr algn="l" fontAlgn="b"/>
                      <a:r>
                        <a:rPr lang="es-CO" sz="1000" b="0" i="0" u="none" strike="noStrike">
                          <a:solidFill>
                            <a:srgbClr val="000000"/>
                          </a:solidFill>
                          <a:effectLst/>
                          <a:latin typeface="Calibri" panose="020F0502020204030204" pitchFamily="34" charset="0"/>
                        </a:rPr>
                        <a:t>Propiedades, planta y equipo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834704001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230039819"/>
                  </a:ext>
                </a:extLst>
              </a:tr>
              <a:tr h="190500">
                <a:tc>
                  <a:txBody>
                    <a:bodyPr/>
                    <a:lstStyle/>
                    <a:p>
                      <a:pPr algn="l" fontAlgn="b"/>
                      <a:r>
                        <a:rPr lang="es-ES" sz="1000" b="0" i="0" u="none" strike="noStrike">
                          <a:solidFill>
                            <a:srgbClr val="000000"/>
                          </a:solidFill>
                          <a:effectLst/>
                          <a:latin typeface="Calibri" panose="020F0502020204030204" pitchFamily="34" charset="0"/>
                        </a:rPr>
                        <a:t>Recursos naturales no renovables en explotación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834705001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1607444183"/>
                  </a:ext>
                </a:extLst>
              </a:tr>
              <a:tr h="190500">
                <a:tc>
                  <a:txBody>
                    <a:bodyPr/>
                    <a:lstStyle/>
                    <a:p>
                      <a:pPr algn="l" fontAlgn="b"/>
                      <a:r>
                        <a:rPr lang="es-ES" sz="1000" b="0" i="0" u="none" strike="noStrike">
                          <a:solidFill>
                            <a:srgbClr val="000000"/>
                          </a:solidFill>
                          <a:effectLst/>
                          <a:latin typeface="Calibri" panose="020F0502020204030204" pitchFamily="34" charset="0"/>
                        </a:rPr>
                        <a:t>Otros bienes entregados a terceros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834790001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859970604"/>
                  </a:ext>
                </a:extLst>
              </a:tr>
              <a:tr h="190500">
                <a:tc>
                  <a:txBody>
                    <a:bodyPr/>
                    <a:lstStyle/>
                    <a:p>
                      <a:pPr algn="l" fontAlgn="b"/>
                      <a:r>
                        <a:rPr lang="es-CO" sz="1000" b="0" i="0" u="none" strike="noStrike">
                          <a:solidFill>
                            <a:srgbClr val="000000"/>
                          </a:solidFill>
                          <a:effectLst/>
                          <a:latin typeface="Calibri" panose="020F0502020204030204" pitchFamily="34" charset="0"/>
                        </a:rPr>
                        <a:t>Bienes y derechos retirados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891506001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2361486342"/>
                  </a:ext>
                </a:extLst>
              </a:tr>
              <a:tr h="190500">
                <a:tc>
                  <a:txBody>
                    <a:bodyPr/>
                    <a:lstStyle/>
                    <a:p>
                      <a:pPr algn="l" fontAlgn="b"/>
                      <a:r>
                        <a:rPr lang="es-CO" sz="1000" b="0" i="0" u="none" strike="noStrike">
                          <a:solidFill>
                            <a:srgbClr val="000000"/>
                          </a:solidFill>
                          <a:effectLst/>
                          <a:latin typeface="Calibri" panose="020F0502020204030204" pitchFamily="34" charset="0"/>
                        </a:rPr>
                        <a:t>Bienes entregados a terceros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891518001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2089353931"/>
                  </a:ext>
                </a:extLst>
              </a:tr>
              <a:tr h="190500">
                <a:tc>
                  <a:txBody>
                    <a:bodyPr/>
                    <a:lstStyle/>
                    <a:p>
                      <a:pPr algn="l" fontAlgn="b"/>
                      <a:r>
                        <a:rPr lang="es-CO" sz="1000" b="0" i="0" u="none" strike="noStrike">
                          <a:solidFill>
                            <a:srgbClr val="000000"/>
                          </a:solidFill>
                          <a:effectLst/>
                          <a:latin typeface="Calibri" panose="020F0502020204030204" pitchFamily="34" charset="0"/>
                        </a:rPr>
                        <a:t>Responsabilidades en proceso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Calibri" panose="020F0502020204030204" pitchFamily="34" charset="0"/>
                        </a:rPr>
                        <a:t>891521001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1746715228"/>
                  </a:ext>
                </a:extLst>
              </a:tr>
              <a:tr h="190500">
                <a:tc>
                  <a:txBody>
                    <a:bodyPr/>
                    <a:lstStyle/>
                    <a:p>
                      <a:pPr algn="l" fontAlgn="b"/>
                      <a:r>
                        <a:rPr lang="es-ES" sz="1000" b="0" i="0" u="none" strike="noStrike">
                          <a:solidFill>
                            <a:srgbClr val="000000"/>
                          </a:solidFill>
                          <a:effectLst/>
                          <a:latin typeface="Calibri" panose="020F0502020204030204" pitchFamily="34" charset="0"/>
                        </a:rPr>
                        <a:t>Bienes y derechos entregados en garantía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dirty="0">
                          <a:solidFill>
                            <a:srgbClr val="000000"/>
                          </a:solidFill>
                          <a:effectLst/>
                          <a:latin typeface="Calibri" panose="020F0502020204030204" pitchFamily="34" charset="0"/>
                        </a:rPr>
                        <a:t>891525001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470736619"/>
                  </a:ext>
                </a:extLst>
              </a:tr>
            </a:tbl>
          </a:graphicData>
        </a:graphic>
      </p:graphicFrame>
    </p:spTree>
    <p:extLst>
      <p:ext uri="{BB962C8B-B14F-4D97-AF65-F5344CB8AC3E}">
        <p14:creationId xmlns:p14="http://schemas.microsoft.com/office/powerpoint/2010/main" val="219467893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2" name="Tabla 1">
            <a:extLst>
              <a:ext uri="{FF2B5EF4-FFF2-40B4-BE49-F238E27FC236}">
                <a16:creationId xmlns:a16="http://schemas.microsoft.com/office/drawing/2014/main" id="{47696C28-61A1-43FD-A980-331B6630BEE2}"/>
              </a:ext>
            </a:extLst>
          </p:cNvPr>
          <p:cNvGraphicFramePr>
            <a:graphicFrameLocks noGrp="1"/>
          </p:cNvGraphicFramePr>
          <p:nvPr/>
        </p:nvGraphicFramePr>
        <p:xfrm>
          <a:off x="653666" y="1215482"/>
          <a:ext cx="7718425" cy="1159728"/>
        </p:xfrm>
        <a:graphic>
          <a:graphicData uri="http://schemas.openxmlformats.org/drawingml/2006/table">
            <a:tbl>
              <a:tblPr/>
              <a:tblGrid>
                <a:gridCol w="431138">
                  <a:extLst>
                    <a:ext uri="{9D8B030D-6E8A-4147-A177-3AD203B41FA5}">
                      <a16:colId xmlns:a16="http://schemas.microsoft.com/office/drawing/2014/main" val="3217997780"/>
                    </a:ext>
                  </a:extLst>
                </a:gridCol>
                <a:gridCol w="1745584">
                  <a:extLst>
                    <a:ext uri="{9D8B030D-6E8A-4147-A177-3AD203B41FA5}">
                      <a16:colId xmlns:a16="http://schemas.microsoft.com/office/drawing/2014/main" val="3709963968"/>
                    </a:ext>
                  </a:extLst>
                </a:gridCol>
                <a:gridCol w="5541703">
                  <a:extLst>
                    <a:ext uri="{9D8B030D-6E8A-4147-A177-3AD203B41FA5}">
                      <a16:colId xmlns:a16="http://schemas.microsoft.com/office/drawing/2014/main" val="2691940941"/>
                    </a:ext>
                  </a:extLst>
                </a:gridCol>
              </a:tblGrid>
              <a:tr h="199329">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562308399"/>
                  </a:ext>
                </a:extLst>
              </a:tr>
              <a:tr h="960399">
                <a:tc>
                  <a:txBody>
                    <a:bodyPr/>
                    <a:lstStyle/>
                    <a:p>
                      <a:pPr algn="l" fontAlgn="ctr"/>
                      <a:r>
                        <a:rPr lang="es-CO" sz="1000" b="0" i="0" u="none" strike="noStrike">
                          <a:solidFill>
                            <a:srgbClr val="000000"/>
                          </a:solidFill>
                          <a:effectLst/>
                          <a:latin typeface="Calibri" panose="020F0502020204030204" pitchFamily="34" charset="0"/>
                        </a:rPr>
                        <a:t>T32</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Calibri" panose="020F0502020204030204" pitchFamily="34" charset="0"/>
                        </a:rPr>
                        <a:t>Reconocimiento de Propiedades de Inversión, Activos biológicos</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Con esta tipología se pueden reconocer todos los registros relacionados con los terrenos y edificaciones que se tienen para generar rentas, plusvalías o ambas, en condiciones de mercado. Así también como los animales y plantas vivos, medidos al costo, al costo de reposición o al valor de mercado menos costos de disposición, que se emplean para el desarrollo de una actividad agropecuaria.</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3546115"/>
                  </a:ext>
                </a:extLst>
              </a:tr>
            </a:tbl>
          </a:graphicData>
        </a:graphic>
      </p:graphicFrame>
      <p:graphicFrame>
        <p:nvGraphicFramePr>
          <p:cNvPr id="7" name="Tabla 6">
            <a:extLst>
              <a:ext uri="{FF2B5EF4-FFF2-40B4-BE49-F238E27FC236}">
                <a16:creationId xmlns:a16="http://schemas.microsoft.com/office/drawing/2014/main" id="{074265DE-44BB-4CCE-B3A3-57FB22224286}"/>
              </a:ext>
            </a:extLst>
          </p:cNvPr>
          <p:cNvGraphicFramePr>
            <a:graphicFrameLocks noGrp="1"/>
          </p:cNvGraphicFramePr>
          <p:nvPr/>
        </p:nvGraphicFramePr>
        <p:xfrm>
          <a:off x="1715288" y="2596091"/>
          <a:ext cx="5549900" cy="2907036"/>
        </p:xfrm>
        <a:graphic>
          <a:graphicData uri="http://schemas.openxmlformats.org/drawingml/2006/table">
            <a:tbl>
              <a:tblPr/>
              <a:tblGrid>
                <a:gridCol w="3008179">
                  <a:extLst>
                    <a:ext uri="{9D8B030D-6E8A-4147-A177-3AD203B41FA5}">
                      <a16:colId xmlns:a16="http://schemas.microsoft.com/office/drawing/2014/main" val="978273073"/>
                    </a:ext>
                  </a:extLst>
                </a:gridCol>
                <a:gridCol w="2541721">
                  <a:extLst>
                    <a:ext uri="{9D8B030D-6E8A-4147-A177-3AD203B41FA5}">
                      <a16:colId xmlns:a16="http://schemas.microsoft.com/office/drawing/2014/main" val="2895111331"/>
                    </a:ext>
                  </a:extLst>
                </a:gridCol>
              </a:tblGrid>
              <a:tr h="155577">
                <a:tc>
                  <a:txBody>
                    <a:bodyPr/>
                    <a:lstStyle/>
                    <a:p>
                      <a:pPr algn="ctr" fontAlgn="b"/>
                      <a:r>
                        <a:rPr lang="es-CO" sz="1100" b="1" i="0" u="none" strike="noStrike">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ES" sz="900" b="1" i="0" u="none" strike="noStrike">
                          <a:solidFill>
                            <a:srgbClr val="000000"/>
                          </a:solidFill>
                          <a:effectLst/>
                          <a:latin typeface="Calibri" panose="020F0502020204030204" pitchFamily="34" charset="0"/>
                        </a:rPr>
                        <a:t>CUENTAS y/o SUBCUENTAS y/o AUXILIAR DIRECTO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267835918"/>
                  </a:ext>
                </a:extLst>
              </a:tr>
              <a:tr h="186692">
                <a:tc>
                  <a:txBody>
                    <a:bodyPr/>
                    <a:lstStyle/>
                    <a:p>
                      <a:pPr algn="l" fontAlgn="b"/>
                      <a:r>
                        <a:rPr lang="es-CO" sz="1100" b="0" i="0" u="none" strike="noStrike">
                          <a:solidFill>
                            <a:srgbClr val="000000"/>
                          </a:solidFill>
                          <a:effectLst/>
                          <a:latin typeface="Calibri" panose="020F0502020204030204" pitchFamily="34" charset="0"/>
                        </a:rPr>
                        <a:t>PROPIEDADES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1951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0148635"/>
                  </a:ext>
                </a:extLst>
              </a:tr>
              <a:tr h="410723">
                <a:tc>
                  <a:txBody>
                    <a:bodyPr/>
                    <a:lstStyle/>
                    <a:p>
                      <a:pPr algn="l" fontAlgn="t"/>
                      <a:r>
                        <a:rPr lang="es-ES" sz="1100" b="0" i="0" u="none" strike="noStrike">
                          <a:solidFill>
                            <a:srgbClr val="000000"/>
                          </a:solidFill>
                          <a:effectLst/>
                          <a:latin typeface="Calibri" panose="020F0502020204030204" pitchFamily="34" charset="0"/>
                        </a:rPr>
                        <a:t>ACTIVOS BIOLÓGICOS A VALOR DE MERCADO (VALOR RAZONABLE) MENOS COSTOS DE DISPOSICIÓN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1980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6202636"/>
                  </a:ext>
                </a:extLst>
              </a:tr>
              <a:tr h="186692">
                <a:tc>
                  <a:txBody>
                    <a:bodyPr/>
                    <a:lstStyle/>
                    <a:p>
                      <a:pPr algn="l" fontAlgn="b"/>
                      <a:r>
                        <a:rPr lang="es-ES" sz="1100" b="0" i="0" u="none" strike="noStrike">
                          <a:solidFill>
                            <a:srgbClr val="000000"/>
                          </a:solidFill>
                          <a:effectLst/>
                          <a:latin typeface="Calibri" panose="020F0502020204030204" pitchFamily="34" charset="0"/>
                        </a:rPr>
                        <a:t>ACTIVOS BIOLÓGICOS A COSTO DE REPOSICIÓN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1981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545987"/>
                  </a:ext>
                </a:extLst>
              </a:tr>
              <a:tr h="186692">
                <a:tc>
                  <a:txBody>
                    <a:bodyPr/>
                    <a:lstStyle/>
                    <a:p>
                      <a:pPr algn="l" fontAlgn="b"/>
                      <a:r>
                        <a:rPr lang="es-CO" sz="1100" b="0" i="0" u="none" strike="noStrike">
                          <a:solidFill>
                            <a:srgbClr val="000000"/>
                          </a:solidFill>
                          <a:effectLst/>
                          <a:latin typeface="Calibri" panose="020F0502020204030204" pitchFamily="34" charset="0"/>
                        </a:rPr>
                        <a:t>ACTIVOS BIOLÓGICOS AL COSTO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1982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7667124"/>
                  </a:ext>
                </a:extLst>
              </a:tr>
              <a:tr h="155577">
                <a:tc>
                  <a:txBody>
                    <a:bodyPr/>
                    <a:lstStyle/>
                    <a:p>
                      <a:pPr algn="l" fontAlgn="b"/>
                      <a:r>
                        <a:rPr lang="es-CO" sz="1100" b="0" i="0" u="none" strike="noStrike">
                          <a:solidFill>
                            <a:srgbClr val="000000"/>
                          </a:solidFill>
                          <a:effectLst/>
                          <a:latin typeface="Calibri" panose="020F0502020204030204" pitchFamily="34" charset="0"/>
                        </a:rPr>
                        <a:t>Bienes y servicios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240101001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4332832"/>
                  </a:ext>
                </a:extLst>
              </a:tr>
              <a:tr h="155577">
                <a:tc>
                  <a:txBody>
                    <a:bodyPr/>
                    <a:lstStyle/>
                    <a:p>
                      <a:pPr algn="l" fontAlgn="b"/>
                      <a:r>
                        <a:rPr lang="es-CO" sz="1100" b="0" i="0" u="none" strike="noStrike">
                          <a:solidFill>
                            <a:srgbClr val="000000"/>
                          </a:solidFill>
                          <a:effectLst/>
                          <a:latin typeface="Calibri" panose="020F0502020204030204" pitchFamily="34" charset="0"/>
                        </a:rPr>
                        <a:t>Proyectos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240102001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2843289"/>
                  </a:ext>
                </a:extLst>
              </a:tr>
              <a:tr h="155577">
                <a:tc>
                  <a:txBody>
                    <a:bodyPr/>
                    <a:lstStyle/>
                    <a:p>
                      <a:pPr algn="l" fontAlgn="b"/>
                      <a:r>
                        <a:rPr lang="es-CO" sz="1100" b="0" i="0" u="none" strike="noStrike">
                          <a:solidFill>
                            <a:srgbClr val="000000"/>
                          </a:solidFill>
                          <a:effectLst/>
                          <a:latin typeface="Calibri" panose="020F0502020204030204" pitchFamily="34" charset="0"/>
                        </a:rPr>
                        <a:t>Bienes y servicios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240601001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3326815"/>
                  </a:ext>
                </a:extLst>
              </a:tr>
              <a:tr h="155577">
                <a:tc>
                  <a:txBody>
                    <a:bodyPr/>
                    <a:lstStyle/>
                    <a:p>
                      <a:pPr algn="l" fontAlgn="b"/>
                      <a:r>
                        <a:rPr lang="es-CO" sz="1100" b="0" i="0" u="none" strike="noStrike">
                          <a:solidFill>
                            <a:srgbClr val="000000"/>
                          </a:solidFill>
                          <a:effectLst/>
                          <a:latin typeface="Calibri" panose="020F0502020204030204" pitchFamily="34" charset="0"/>
                        </a:rPr>
                        <a:t>Proyectos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240607001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664542"/>
                  </a:ext>
                </a:extLst>
              </a:tr>
              <a:tr h="155577">
                <a:tc>
                  <a:txBody>
                    <a:bodyPr/>
                    <a:lstStyle/>
                    <a:p>
                      <a:pPr algn="l" fontAlgn="b"/>
                      <a:r>
                        <a:rPr lang="es-CO" sz="1100" b="0" i="0" u="none" strike="noStrike">
                          <a:solidFill>
                            <a:srgbClr val="000000"/>
                          </a:solidFill>
                          <a:effectLst/>
                          <a:latin typeface="Calibri" panose="020F0502020204030204" pitchFamily="34" charset="0"/>
                        </a:rPr>
                        <a:t>Compra de bienes (db)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244505001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2996079"/>
                  </a:ext>
                </a:extLst>
              </a:tr>
              <a:tr h="155577">
                <a:tc>
                  <a:txBody>
                    <a:bodyPr/>
                    <a:lstStyle/>
                    <a:p>
                      <a:pPr algn="l" fontAlgn="b"/>
                      <a:r>
                        <a:rPr lang="es-CO" sz="1100" b="0" i="0" u="none" strike="noStrike">
                          <a:solidFill>
                            <a:srgbClr val="000000"/>
                          </a:solidFill>
                          <a:effectLst/>
                          <a:latin typeface="Calibri" panose="020F0502020204030204" pitchFamily="34" charset="0"/>
                        </a:rPr>
                        <a:t>Bienes recibidos sin contraprestación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442807001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9962213"/>
                  </a:ext>
                </a:extLst>
              </a:tr>
              <a:tr h="155577">
                <a:tc>
                  <a:txBody>
                    <a:bodyPr/>
                    <a:lstStyle/>
                    <a:p>
                      <a:pPr algn="l" fontAlgn="b"/>
                      <a:r>
                        <a:rPr lang="es-CO" sz="1100" b="0" i="0" u="none" strike="noStrike">
                          <a:solidFill>
                            <a:srgbClr val="000000"/>
                          </a:solidFill>
                          <a:effectLst/>
                          <a:latin typeface="Calibri" panose="020F0502020204030204" pitchFamily="34" charset="0"/>
                        </a:rPr>
                        <a:t>Donaciones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442808001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5963858"/>
                  </a:ext>
                </a:extLst>
              </a:tr>
              <a:tr h="155577">
                <a:tc>
                  <a:txBody>
                    <a:bodyPr/>
                    <a:lstStyle/>
                    <a:p>
                      <a:pPr algn="l" fontAlgn="b"/>
                      <a:r>
                        <a:rPr lang="es-ES" sz="1100" b="0" i="0" u="none" strike="noStrike">
                          <a:solidFill>
                            <a:srgbClr val="000000"/>
                          </a:solidFill>
                          <a:effectLst/>
                          <a:latin typeface="Calibri" panose="020F0502020204030204" pitchFamily="34" charset="0"/>
                        </a:rPr>
                        <a:t>Bienes declarados a favor de la nación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442809001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4437044"/>
                  </a:ext>
                </a:extLst>
              </a:tr>
              <a:tr h="155577">
                <a:tc>
                  <a:txBody>
                    <a:bodyPr/>
                    <a:lstStyle/>
                    <a:p>
                      <a:pPr algn="l" fontAlgn="b"/>
                      <a:r>
                        <a:rPr lang="es-CO" sz="1100" b="0" i="0" u="none" strike="noStrike">
                          <a:solidFill>
                            <a:srgbClr val="000000"/>
                          </a:solidFill>
                          <a:effectLst/>
                          <a:latin typeface="Calibri" panose="020F0502020204030204" pitchFamily="34" charset="0"/>
                        </a:rPr>
                        <a:t>Bienes o recursos expropiados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442810001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3442650"/>
                  </a:ext>
                </a:extLst>
              </a:tr>
              <a:tr h="155577">
                <a:tc>
                  <a:txBody>
                    <a:bodyPr/>
                    <a:lstStyle/>
                    <a:p>
                      <a:pPr algn="l" fontAlgn="b"/>
                      <a:r>
                        <a:rPr lang="es-CO" sz="1100" b="0" i="0" u="none" strike="noStrike">
                          <a:solidFill>
                            <a:srgbClr val="000000"/>
                          </a:solidFill>
                          <a:effectLst/>
                          <a:latin typeface="Calibri" panose="020F0502020204030204" pitchFamily="34" charset="0"/>
                        </a:rPr>
                        <a:t>Otras transferencias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442890001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4776338"/>
                  </a:ext>
                </a:extLst>
              </a:tr>
            </a:tbl>
          </a:graphicData>
        </a:graphic>
      </p:graphicFrame>
    </p:spTree>
    <p:extLst>
      <p:ext uri="{BB962C8B-B14F-4D97-AF65-F5344CB8AC3E}">
        <p14:creationId xmlns:p14="http://schemas.microsoft.com/office/powerpoint/2010/main" val="214954864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3" name="Tabla 2">
            <a:extLst>
              <a:ext uri="{FF2B5EF4-FFF2-40B4-BE49-F238E27FC236}">
                <a16:creationId xmlns:a16="http://schemas.microsoft.com/office/drawing/2014/main" id="{94360D5B-8973-45DD-AC7D-5BB3B23D41E3}"/>
              </a:ext>
            </a:extLst>
          </p:cNvPr>
          <p:cNvGraphicFramePr>
            <a:graphicFrameLocks noGrp="1"/>
          </p:cNvGraphicFramePr>
          <p:nvPr/>
        </p:nvGraphicFramePr>
        <p:xfrm>
          <a:off x="712787" y="1174278"/>
          <a:ext cx="7718425" cy="1209935"/>
        </p:xfrm>
        <a:graphic>
          <a:graphicData uri="http://schemas.openxmlformats.org/drawingml/2006/table">
            <a:tbl>
              <a:tblPr/>
              <a:tblGrid>
                <a:gridCol w="431138">
                  <a:extLst>
                    <a:ext uri="{9D8B030D-6E8A-4147-A177-3AD203B41FA5}">
                      <a16:colId xmlns:a16="http://schemas.microsoft.com/office/drawing/2014/main" val="2648249245"/>
                    </a:ext>
                  </a:extLst>
                </a:gridCol>
                <a:gridCol w="1745584">
                  <a:extLst>
                    <a:ext uri="{9D8B030D-6E8A-4147-A177-3AD203B41FA5}">
                      <a16:colId xmlns:a16="http://schemas.microsoft.com/office/drawing/2014/main" val="3913445881"/>
                    </a:ext>
                  </a:extLst>
                </a:gridCol>
                <a:gridCol w="5541703">
                  <a:extLst>
                    <a:ext uri="{9D8B030D-6E8A-4147-A177-3AD203B41FA5}">
                      <a16:colId xmlns:a16="http://schemas.microsoft.com/office/drawing/2014/main" val="1823903570"/>
                    </a:ext>
                  </a:extLst>
                </a:gridCol>
              </a:tblGrid>
              <a:tr h="207958">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125889210"/>
                  </a:ext>
                </a:extLst>
              </a:tr>
              <a:tr h="1001977">
                <a:tc>
                  <a:txBody>
                    <a:bodyPr/>
                    <a:lstStyle/>
                    <a:p>
                      <a:pPr algn="l" fontAlgn="ctr"/>
                      <a:r>
                        <a:rPr lang="es-CO" sz="1000" b="0" i="0" u="none" strike="noStrike">
                          <a:solidFill>
                            <a:srgbClr val="000000"/>
                          </a:solidFill>
                          <a:effectLst/>
                          <a:latin typeface="Calibri" panose="020F0502020204030204" pitchFamily="34" charset="0"/>
                        </a:rPr>
                        <a:t>T33</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Calibri" panose="020F0502020204030204" pitchFamily="34" charset="0"/>
                        </a:rPr>
                        <a:t>Depreciación acumulada de Propiedades de Inversión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Con esta tipología se pueden reconocer todos los registros relacionados con el valor acumulado de la pérdida sistemática de la capacidad operativa de las edificaciones clasificadas como propiedades de inversión por el consumo del potencial de servicio o los beneficios económicos futuros que incorpora el activo, la cual se estima teniendo en cuenta el costo, el valor residual, la vida útil y las pérdidas por deterioro reconocidas.</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037283"/>
                  </a:ext>
                </a:extLst>
              </a:tr>
            </a:tbl>
          </a:graphicData>
        </a:graphic>
      </p:graphicFrame>
      <p:graphicFrame>
        <p:nvGraphicFramePr>
          <p:cNvPr id="5" name="Tabla 4">
            <a:extLst>
              <a:ext uri="{FF2B5EF4-FFF2-40B4-BE49-F238E27FC236}">
                <a16:creationId xmlns:a16="http://schemas.microsoft.com/office/drawing/2014/main" id="{CBE8ECEA-0478-401D-8CB2-F880DC0EB209}"/>
              </a:ext>
            </a:extLst>
          </p:cNvPr>
          <p:cNvGraphicFramePr>
            <a:graphicFrameLocks noGrp="1"/>
          </p:cNvGraphicFramePr>
          <p:nvPr/>
        </p:nvGraphicFramePr>
        <p:xfrm>
          <a:off x="1715288" y="2726680"/>
          <a:ext cx="5254224" cy="819408"/>
        </p:xfrm>
        <a:graphic>
          <a:graphicData uri="http://schemas.openxmlformats.org/drawingml/2006/table">
            <a:tbl>
              <a:tblPr/>
              <a:tblGrid>
                <a:gridCol w="2166117">
                  <a:extLst>
                    <a:ext uri="{9D8B030D-6E8A-4147-A177-3AD203B41FA5}">
                      <a16:colId xmlns:a16="http://schemas.microsoft.com/office/drawing/2014/main" val="4052266796"/>
                    </a:ext>
                  </a:extLst>
                </a:gridCol>
                <a:gridCol w="1810653">
                  <a:extLst>
                    <a:ext uri="{9D8B030D-6E8A-4147-A177-3AD203B41FA5}">
                      <a16:colId xmlns:a16="http://schemas.microsoft.com/office/drawing/2014/main" val="968630234"/>
                    </a:ext>
                  </a:extLst>
                </a:gridCol>
                <a:gridCol w="1277454">
                  <a:extLst>
                    <a:ext uri="{9D8B030D-6E8A-4147-A177-3AD203B41FA5}">
                      <a16:colId xmlns:a16="http://schemas.microsoft.com/office/drawing/2014/main" val="1375236630"/>
                    </a:ext>
                  </a:extLst>
                </a:gridCol>
              </a:tblGrid>
              <a:tr h="321336">
                <a:tc>
                  <a:txBody>
                    <a:bodyPr/>
                    <a:lstStyle/>
                    <a:p>
                      <a:pPr algn="ctr" fontAlgn="b"/>
                      <a:r>
                        <a:rPr lang="es-CO" sz="1100" b="1" i="0" u="none" strike="noStrike">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2">
                  <a:txBody>
                    <a:bodyPr/>
                    <a:lstStyle/>
                    <a:p>
                      <a:pPr algn="ctr" fontAlgn="b"/>
                      <a:r>
                        <a:rPr lang="es-ES" sz="900" b="1" i="0" u="none" strike="noStrike">
                          <a:solidFill>
                            <a:srgbClr val="000000"/>
                          </a:solidFill>
                          <a:effectLst/>
                          <a:latin typeface="Calibri" panose="020F0502020204030204" pitchFamily="34" charset="0"/>
                        </a:rPr>
                        <a:t>CUENTAS y/o SUBCUENTAS y/o AUXILIAR DIRECTO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s-CO"/>
                    </a:p>
                  </a:txBody>
                  <a:tcPr/>
                </a:tc>
                <a:extLst>
                  <a:ext uri="{0D108BD9-81ED-4DB2-BD59-A6C34878D82A}">
                    <a16:rowId xmlns:a16="http://schemas.microsoft.com/office/drawing/2014/main" val="1909678922"/>
                  </a:ext>
                </a:extLst>
              </a:tr>
              <a:tr h="498072">
                <a:tc>
                  <a:txBody>
                    <a:bodyPr/>
                    <a:lstStyle/>
                    <a:p>
                      <a:pPr algn="l" fontAlgn="b"/>
                      <a:r>
                        <a:rPr lang="es-CO" sz="1100" b="0" i="0" u="none" strike="noStrike">
                          <a:solidFill>
                            <a:srgbClr val="000000"/>
                          </a:solidFill>
                          <a:effectLst/>
                          <a:latin typeface="Calibri" panose="020F0502020204030204" pitchFamily="34" charset="0"/>
                        </a:rPr>
                        <a:t>Propiedades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1952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Calibri" panose="020F0502020204030204" pitchFamily="34" charset="0"/>
                        </a:rPr>
                        <a:t>5362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8349575"/>
                  </a:ext>
                </a:extLst>
              </a:tr>
            </a:tbl>
          </a:graphicData>
        </a:graphic>
      </p:graphicFrame>
    </p:spTree>
    <p:extLst>
      <p:ext uri="{BB962C8B-B14F-4D97-AF65-F5344CB8AC3E}">
        <p14:creationId xmlns:p14="http://schemas.microsoft.com/office/powerpoint/2010/main" val="140372282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2" name="Tabla 1">
            <a:extLst>
              <a:ext uri="{FF2B5EF4-FFF2-40B4-BE49-F238E27FC236}">
                <a16:creationId xmlns:a16="http://schemas.microsoft.com/office/drawing/2014/main" id="{A26701C3-468C-487A-AC91-DF11D78E341F}"/>
              </a:ext>
            </a:extLst>
          </p:cNvPr>
          <p:cNvGraphicFramePr>
            <a:graphicFrameLocks noGrp="1"/>
          </p:cNvGraphicFramePr>
          <p:nvPr/>
        </p:nvGraphicFramePr>
        <p:xfrm>
          <a:off x="1550020" y="2666477"/>
          <a:ext cx="5878689" cy="924216"/>
        </p:xfrm>
        <a:graphic>
          <a:graphicData uri="http://schemas.openxmlformats.org/drawingml/2006/table">
            <a:tbl>
              <a:tblPr/>
              <a:tblGrid>
                <a:gridCol w="2310793">
                  <a:extLst>
                    <a:ext uri="{9D8B030D-6E8A-4147-A177-3AD203B41FA5}">
                      <a16:colId xmlns:a16="http://schemas.microsoft.com/office/drawing/2014/main" val="3780203510"/>
                    </a:ext>
                  </a:extLst>
                </a:gridCol>
                <a:gridCol w="2164334">
                  <a:extLst>
                    <a:ext uri="{9D8B030D-6E8A-4147-A177-3AD203B41FA5}">
                      <a16:colId xmlns:a16="http://schemas.microsoft.com/office/drawing/2014/main" val="56283832"/>
                    </a:ext>
                  </a:extLst>
                </a:gridCol>
                <a:gridCol w="1403562">
                  <a:extLst>
                    <a:ext uri="{9D8B030D-6E8A-4147-A177-3AD203B41FA5}">
                      <a16:colId xmlns:a16="http://schemas.microsoft.com/office/drawing/2014/main" val="1974780575"/>
                    </a:ext>
                  </a:extLst>
                </a:gridCol>
              </a:tblGrid>
              <a:tr h="243409">
                <a:tc>
                  <a:txBody>
                    <a:bodyPr/>
                    <a:lstStyle/>
                    <a:p>
                      <a:pPr algn="ctr" fontAlgn="b"/>
                      <a:r>
                        <a:rPr lang="es-CO" sz="1100" b="1" i="0" u="none" strike="noStrike">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2">
                  <a:txBody>
                    <a:bodyPr/>
                    <a:lstStyle/>
                    <a:p>
                      <a:pPr algn="ctr" fontAlgn="b"/>
                      <a:r>
                        <a:rPr lang="es-ES" sz="900" b="1" i="0" u="none" strike="noStrike">
                          <a:solidFill>
                            <a:srgbClr val="000000"/>
                          </a:solidFill>
                          <a:effectLst/>
                          <a:latin typeface="Calibri" panose="020F0502020204030204" pitchFamily="34" charset="0"/>
                        </a:rPr>
                        <a:t>CUENTAS y/o SUBCUENTAS y/o AUXILIAR DIRECTO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s-CO"/>
                    </a:p>
                  </a:txBody>
                  <a:tcPr/>
                </a:tc>
                <a:extLst>
                  <a:ext uri="{0D108BD9-81ED-4DB2-BD59-A6C34878D82A}">
                    <a16:rowId xmlns:a16="http://schemas.microsoft.com/office/drawing/2014/main" val="1049587085"/>
                  </a:ext>
                </a:extLst>
              </a:tr>
              <a:tr h="292091">
                <a:tc>
                  <a:txBody>
                    <a:bodyPr/>
                    <a:lstStyle/>
                    <a:p>
                      <a:pPr algn="l" fontAlgn="b"/>
                      <a:r>
                        <a:rPr lang="es-CO" sz="1100" b="0" i="0" u="none" strike="noStrike">
                          <a:solidFill>
                            <a:srgbClr val="000000"/>
                          </a:solidFill>
                          <a:effectLst/>
                          <a:latin typeface="Calibri" panose="020F0502020204030204" pitchFamily="34" charset="0"/>
                        </a:rPr>
                        <a:t>Propiedades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1953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5355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005771"/>
                  </a:ext>
                </a:extLst>
              </a:tr>
              <a:tr h="388716">
                <a:tc>
                  <a:txBody>
                    <a:bodyPr/>
                    <a:lstStyle/>
                    <a:p>
                      <a:pPr algn="l" fontAlgn="b"/>
                      <a:r>
                        <a:rPr lang="es-CO" sz="1100" b="0" i="0" u="none" strike="noStrike">
                          <a:solidFill>
                            <a:srgbClr val="000000"/>
                          </a:solidFill>
                          <a:effectLst/>
                          <a:latin typeface="Calibri" panose="020F0502020204030204" pitchFamily="34" charset="0"/>
                        </a:rPr>
                        <a:t>Propiedades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Calibri" panose="020F0502020204030204" pitchFamily="34" charset="0"/>
                        </a:rPr>
                        <a:t>483010001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1172066"/>
                  </a:ext>
                </a:extLst>
              </a:tr>
            </a:tbl>
          </a:graphicData>
        </a:graphic>
      </p:graphicFrame>
      <p:graphicFrame>
        <p:nvGraphicFramePr>
          <p:cNvPr id="6" name="Tabla 5">
            <a:extLst>
              <a:ext uri="{FF2B5EF4-FFF2-40B4-BE49-F238E27FC236}">
                <a16:creationId xmlns:a16="http://schemas.microsoft.com/office/drawing/2014/main" id="{A3EF68A9-E8A3-44CD-819B-D9CF66268374}"/>
              </a:ext>
            </a:extLst>
          </p:cNvPr>
          <p:cNvGraphicFramePr>
            <a:graphicFrameLocks noGrp="1"/>
          </p:cNvGraphicFramePr>
          <p:nvPr/>
        </p:nvGraphicFramePr>
        <p:xfrm>
          <a:off x="771910" y="1288310"/>
          <a:ext cx="7718425" cy="981297"/>
        </p:xfrm>
        <a:graphic>
          <a:graphicData uri="http://schemas.openxmlformats.org/drawingml/2006/table">
            <a:tbl>
              <a:tblPr/>
              <a:tblGrid>
                <a:gridCol w="431138">
                  <a:extLst>
                    <a:ext uri="{9D8B030D-6E8A-4147-A177-3AD203B41FA5}">
                      <a16:colId xmlns:a16="http://schemas.microsoft.com/office/drawing/2014/main" val="3343032316"/>
                    </a:ext>
                  </a:extLst>
                </a:gridCol>
                <a:gridCol w="1745584">
                  <a:extLst>
                    <a:ext uri="{9D8B030D-6E8A-4147-A177-3AD203B41FA5}">
                      <a16:colId xmlns:a16="http://schemas.microsoft.com/office/drawing/2014/main" val="3163535142"/>
                    </a:ext>
                  </a:extLst>
                </a:gridCol>
                <a:gridCol w="5541703">
                  <a:extLst>
                    <a:ext uri="{9D8B030D-6E8A-4147-A177-3AD203B41FA5}">
                      <a16:colId xmlns:a16="http://schemas.microsoft.com/office/drawing/2014/main" val="414091130"/>
                    </a:ext>
                  </a:extLst>
                </a:gridCol>
              </a:tblGrid>
              <a:tr h="251030">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400183698"/>
                  </a:ext>
                </a:extLst>
              </a:tr>
              <a:tr h="730267">
                <a:tc>
                  <a:txBody>
                    <a:bodyPr/>
                    <a:lstStyle/>
                    <a:p>
                      <a:pPr algn="l" fontAlgn="ctr"/>
                      <a:r>
                        <a:rPr lang="es-CO" sz="1000" b="0" i="0" u="none" strike="noStrike">
                          <a:solidFill>
                            <a:srgbClr val="000000"/>
                          </a:solidFill>
                          <a:effectLst/>
                          <a:latin typeface="Calibri" panose="020F0502020204030204" pitchFamily="34" charset="0"/>
                        </a:rPr>
                        <a:t>T34</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Calibri" panose="020F0502020204030204" pitchFamily="34" charset="0"/>
                        </a:rPr>
                        <a:t>Deterioro acumulado Propiedades de Inversión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Con esta tipología se pueden reconocer todos los registros relacionados con la pérdida del potencial de servicio de las propiedades de inversión cuando el valor en libros del activo excede el valor recuperable, adicional al reconocimiento sistemático realizado a través de la depreciación.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7612350"/>
                  </a:ext>
                </a:extLst>
              </a:tr>
            </a:tbl>
          </a:graphicData>
        </a:graphic>
      </p:graphicFrame>
    </p:spTree>
    <p:extLst>
      <p:ext uri="{BB962C8B-B14F-4D97-AF65-F5344CB8AC3E}">
        <p14:creationId xmlns:p14="http://schemas.microsoft.com/office/powerpoint/2010/main" val="290592361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98812" y="234176"/>
            <a:ext cx="9045188" cy="981306"/>
          </a:xfrm>
        </p:spPr>
        <p:txBody>
          <a:bodyPr>
            <a:normAutofit fontScale="90000"/>
          </a:bodyPr>
          <a:lstStyle/>
          <a:p>
            <a:pPr algn="ctr"/>
            <a:r>
              <a:rPr lang="es-CO" sz="2200" b="1" dirty="0">
                <a:solidFill>
                  <a:srgbClr val="00947A"/>
                </a:solidFill>
              </a:rPr>
              <a:t>TCON095</a:t>
            </a:r>
            <a:br>
              <a:rPr lang="es-CO" sz="2200" b="1" dirty="0">
                <a:solidFill>
                  <a:srgbClr val="00947A"/>
                </a:solidFill>
              </a:rPr>
            </a:br>
            <a:r>
              <a:rPr lang="es-CO" sz="2200" b="1" dirty="0">
                <a:solidFill>
                  <a:srgbClr val="00947A"/>
                </a:solidFill>
              </a:rPr>
              <a:t> </a:t>
            </a:r>
            <a:r>
              <a:rPr lang="es-CO" sz="2200" b="1" dirty="0">
                <a:solidFill>
                  <a:srgbClr val="00947A"/>
                </a:solidFill>
                <a:hlinkClick r:id="rId3" tooltip="T-CON-094 Registro Tipos Asientos de Interoperabildiad">
                  <a:extLst>
                    <a:ext uri="{A12FA001-AC4F-418D-AE19-62706E023703}">
                      <ahyp:hlinkClr xmlns:ahyp="http://schemas.microsoft.com/office/drawing/2018/hyperlinkcolor" val="tx"/>
                    </a:ext>
                  </a:extLst>
                </a:hlinkClick>
              </a:rPr>
              <a:t>REGISTRO </a:t>
            </a:r>
            <a:r>
              <a:rPr lang="es-CO" sz="2200" b="1" dirty="0">
                <a:solidFill>
                  <a:srgbClr val="00947A"/>
                </a:solidFill>
              </a:rPr>
              <a:t>DE RELACIONES DE TIPOS ASIENTOS DE INTEROPERABILIDAD Y CÓDIGOS CONTABLE</a:t>
            </a:r>
            <a:br>
              <a:rPr lang="es-CO" sz="2200" b="1" dirty="0">
                <a:solidFill>
                  <a:srgbClr val="00947A"/>
                </a:solidFill>
              </a:rPr>
            </a:br>
            <a:endParaRPr lang="es-CO" altLang="es-CO" sz="2200" b="1" dirty="0">
              <a:solidFill>
                <a:srgbClr val="00947A"/>
              </a:solidFill>
            </a:endParaRPr>
          </a:p>
        </p:txBody>
      </p:sp>
      <p:graphicFrame>
        <p:nvGraphicFramePr>
          <p:cNvPr id="3" name="Tabla 2">
            <a:extLst>
              <a:ext uri="{FF2B5EF4-FFF2-40B4-BE49-F238E27FC236}">
                <a16:creationId xmlns:a16="http://schemas.microsoft.com/office/drawing/2014/main" id="{4F68D010-F64C-4479-8033-1BDE82EEF7D7}"/>
              </a:ext>
            </a:extLst>
          </p:cNvPr>
          <p:cNvGraphicFramePr>
            <a:graphicFrameLocks noGrp="1"/>
          </p:cNvGraphicFramePr>
          <p:nvPr/>
        </p:nvGraphicFramePr>
        <p:xfrm>
          <a:off x="312595" y="1215482"/>
          <a:ext cx="3506950" cy="3368574"/>
        </p:xfrm>
        <a:graphic>
          <a:graphicData uri="http://schemas.openxmlformats.org/drawingml/2006/table">
            <a:tbl>
              <a:tblPr/>
              <a:tblGrid>
                <a:gridCol w="572595">
                  <a:extLst>
                    <a:ext uri="{9D8B030D-6E8A-4147-A177-3AD203B41FA5}">
                      <a16:colId xmlns:a16="http://schemas.microsoft.com/office/drawing/2014/main" val="196291758"/>
                    </a:ext>
                  </a:extLst>
                </a:gridCol>
                <a:gridCol w="1365182">
                  <a:extLst>
                    <a:ext uri="{9D8B030D-6E8A-4147-A177-3AD203B41FA5}">
                      <a16:colId xmlns:a16="http://schemas.microsoft.com/office/drawing/2014/main" val="788053397"/>
                    </a:ext>
                  </a:extLst>
                </a:gridCol>
                <a:gridCol w="1569173">
                  <a:extLst>
                    <a:ext uri="{9D8B030D-6E8A-4147-A177-3AD203B41FA5}">
                      <a16:colId xmlns:a16="http://schemas.microsoft.com/office/drawing/2014/main" val="3333834261"/>
                    </a:ext>
                  </a:extLst>
                </a:gridCol>
              </a:tblGrid>
              <a:tr h="173507">
                <a:tc>
                  <a:txBody>
                    <a:bodyPr/>
                    <a:lstStyle/>
                    <a:p>
                      <a:pPr algn="ctr" fontAlgn="ctr"/>
                      <a:r>
                        <a:rPr lang="es-CO" sz="1000" b="1" i="0" u="none" strike="noStrike">
                          <a:solidFill>
                            <a:srgbClr val="000000"/>
                          </a:solidFill>
                          <a:effectLst/>
                          <a:latin typeface="Calibri" panose="020F0502020204030204" pitchFamily="34" charset="0"/>
                        </a:rPr>
                        <a:t>Código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Descripción</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s-CO" sz="1000" b="1" i="0" u="none" strike="noStrike">
                          <a:solidFill>
                            <a:srgbClr val="000000"/>
                          </a:solidFill>
                          <a:effectLst/>
                          <a:latin typeface="Calibri" panose="020F0502020204030204" pitchFamily="34" charset="0"/>
                        </a:rPr>
                        <a:t>Detalle de registros contables a realizar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10479661"/>
                  </a:ext>
                </a:extLst>
              </a:tr>
              <a:tr h="1001608">
                <a:tc>
                  <a:txBody>
                    <a:bodyPr/>
                    <a:lstStyle/>
                    <a:p>
                      <a:pPr algn="l" fontAlgn="ctr"/>
                      <a:r>
                        <a:rPr lang="es-CO" sz="1000" b="0" i="0" u="none" strike="noStrike">
                          <a:solidFill>
                            <a:srgbClr val="000000"/>
                          </a:solidFill>
                          <a:effectLst/>
                          <a:latin typeface="Calibri" panose="020F0502020204030204" pitchFamily="34" charset="0"/>
                        </a:rPr>
                        <a:t>T35</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ES" sz="1000" b="0" i="0" u="none" strike="noStrike">
                          <a:solidFill>
                            <a:srgbClr val="000000"/>
                          </a:solidFill>
                          <a:effectLst/>
                          <a:latin typeface="Calibri" panose="020F0502020204030204" pitchFamily="34" charset="0"/>
                        </a:rPr>
                        <a:t>Baja de cuentas en Propiedades de Inversión, Activos biológicos </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s-ES" sz="1000" b="0" i="0" u="none" strike="noStrike" dirty="0">
                          <a:solidFill>
                            <a:srgbClr val="000000"/>
                          </a:solidFill>
                          <a:effectLst/>
                          <a:latin typeface="Calibri" panose="020F0502020204030204" pitchFamily="34" charset="0"/>
                        </a:rPr>
                        <a:t>Con esta tipología se pueden reconocer todos los registros relacionados con dar de baja la propiedad de inversión y de los activos biológico, esto es, cuando se disponga del elemento o cuando no se espere obtener beneficios económicos futuros por su uso o enajenación. La pérdida o ganancia originada en la baja en cuentas de un elemento de propiedades de inversión se calculará como la diferencia entre el valor neto obtenido por la disposición del activo y su valor en libros, y se reconocerá como ingreso o gasto en el resultado del periodo.</a:t>
                      </a:r>
                    </a:p>
                  </a:txBody>
                  <a:tcPr marL="7887" marR="7887" marT="7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830239"/>
                  </a:ext>
                </a:extLst>
              </a:tr>
            </a:tbl>
          </a:graphicData>
        </a:graphic>
      </p:graphicFrame>
      <p:graphicFrame>
        <p:nvGraphicFramePr>
          <p:cNvPr id="5" name="Tabla 4">
            <a:extLst>
              <a:ext uri="{FF2B5EF4-FFF2-40B4-BE49-F238E27FC236}">
                <a16:creationId xmlns:a16="http://schemas.microsoft.com/office/drawing/2014/main" id="{E878A87A-9456-4A1F-BA0C-4F0573C7F400}"/>
              </a:ext>
            </a:extLst>
          </p:cNvPr>
          <p:cNvGraphicFramePr>
            <a:graphicFrameLocks noGrp="1"/>
          </p:cNvGraphicFramePr>
          <p:nvPr/>
        </p:nvGraphicFramePr>
        <p:xfrm>
          <a:off x="4215161" y="1215482"/>
          <a:ext cx="4298687" cy="4265344"/>
        </p:xfrm>
        <a:graphic>
          <a:graphicData uri="http://schemas.openxmlformats.org/drawingml/2006/table">
            <a:tbl>
              <a:tblPr/>
              <a:tblGrid>
                <a:gridCol w="2330790">
                  <a:extLst>
                    <a:ext uri="{9D8B030D-6E8A-4147-A177-3AD203B41FA5}">
                      <a16:colId xmlns:a16="http://schemas.microsoft.com/office/drawing/2014/main" val="2548070880"/>
                    </a:ext>
                  </a:extLst>
                </a:gridCol>
                <a:gridCol w="1013175">
                  <a:extLst>
                    <a:ext uri="{9D8B030D-6E8A-4147-A177-3AD203B41FA5}">
                      <a16:colId xmlns:a16="http://schemas.microsoft.com/office/drawing/2014/main" val="1579266757"/>
                    </a:ext>
                  </a:extLst>
                </a:gridCol>
                <a:gridCol w="487103">
                  <a:extLst>
                    <a:ext uri="{9D8B030D-6E8A-4147-A177-3AD203B41FA5}">
                      <a16:colId xmlns:a16="http://schemas.microsoft.com/office/drawing/2014/main" val="1714520941"/>
                    </a:ext>
                  </a:extLst>
                </a:gridCol>
                <a:gridCol w="467619">
                  <a:extLst>
                    <a:ext uri="{9D8B030D-6E8A-4147-A177-3AD203B41FA5}">
                      <a16:colId xmlns:a16="http://schemas.microsoft.com/office/drawing/2014/main" val="3188763714"/>
                    </a:ext>
                  </a:extLst>
                </a:gridCol>
              </a:tblGrid>
              <a:tr h="146374">
                <a:tc>
                  <a:txBody>
                    <a:bodyPr/>
                    <a:lstStyle/>
                    <a:p>
                      <a:pPr algn="ctr" fontAlgn="b"/>
                      <a:r>
                        <a:rPr lang="es-CO" sz="700" b="1" i="0" u="none" strike="noStrike">
                          <a:solidFill>
                            <a:srgbClr val="000000"/>
                          </a:solidFill>
                          <a:effectLst/>
                          <a:latin typeface="Calibri" panose="020F0502020204030204" pitchFamily="34" charset="0"/>
                        </a:rPr>
                        <a:t>DESCRIPCIÓN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3">
                  <a:txBody>
                    <a:bodyPr/>
                    <a:lstStyle/>
                    <a:p>
                      <a:pPr algn="ctr" fontAlgn="b"/>
                      <a:r>
                        <a:rPr lang="es-ES" sz="600" b="1" i="0" u="none" strike="noStrike">
                          <a:solidFill>
                            <a:srgbClr val="000000"/>
                          </a:solidFill>
                          <a:effectLst/>
                          <a:latin typeface="Calibri" panose="020F0502020204030204" pitchFamily="34" charset="0"/>
                        </a:rPr>
                        <a:t>CUENTAS y/o SUBCUENTAS y/o AUXILIAR DIRECTO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922760531"/>
                  </a:ext>
                </a:extLst>
              </a:tr>
              <a:tr h="329343">
                <a:tc>
                  <a:txBody>
                    <a:bodyPr/>
                    <a:lstStyle/>
                    <a:p>
                      <a:pPr algn="l" fontAlgn="b"/>
                      <a:r>
                        <a:rPr lang="es-CO" sz="700" b="0" i="0" u="none" strike="noStrike">
                          <a:solidFill>
                            <a:srgbClr val="000000"/>
                          </a:solidFill>
                          <a:effectLst/>
                          <a:latin typeface="Calibri" panose="020F0502020204030204" pitchFamily="34" charset="0"/>
                        </a:rPr>
                        <a:t>PROPIEDADES DE INVERSIÓN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700" b="0" i="0" u="none" strike="noStrike">
                          <a:solidFill>
                            <a:srgbClr val="000000"/>
                          </a:solidFill>
                          <a:effectLst/>
                          <a:latin typeface="Calibri" panose="020F0502020204030204" pitchFamily="34" charset="0"/>
                        </a:rPr>
                        <a:t>1951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700" b="0" i="0" u="none" strike="noStrike">
                          <a:solidFill>
                            <a:srgbClr val="000000"/>
                          </a:solidFill>
                          <a:effectLst/>
                          <a:latin typeface="Calibri" panose="020F0502020204030204" pitchFamily="34" charset="0"/>
                        </a:rPr>
                        <a:t>1952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700" b="0" i="0" u="none" strike="noStrike">
                          <a:solidFill>
                            <a:srgbClr val="000000"/>
                          </a:solidFill>
                          <a:effectLst/>
                          <a:latin typeface="Calibri" panose="020F0502020204030204" pitchFamily="34" charset="0"/>
                        </a:rPr>
                        <a:t>1953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181576"/>
                  </a:ext>
                </a:extLst>
              </a:tr>
              <a:tr h="386428">
                <a:tc>
                  <a:txBody>
                    <a:bodyPr/>
                    <a:lstStyle/>
                    <a:p>
                      <a:pPr algn="l" fontAlgn="t"/>
                      <a:r>
                        <a:rPr lang="es-ES" sz="700" b="0" i="0" u="none" strike="noStrike" dirty="0">
                          <a:solidFill>
                            <a:srgbClr val="000000"/>
                          </a:solidFill>
                          <a:effectLst/>
                          <a:latin typeface="Calibri" panose="020F0502020204030204" pitchFamily="34" charset="0"/>
                        </a:rPr>
                        <a:t>ACTIVOS BIOLÓGICOS A VALOR DE MERCADO (VALOR RAZONABLE) MENOS COSTOS DE DISPOSICIÓN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700" b="0" i="0" u="none" strike="noStrike">
                          <a:solidFill>
                            <a:srgbClr val="000000"/>
                          </a:solidFill>
                          <a:effectLst/>
                          <a:latin typeface="Calibri" panose="020F0502020204030204" pitchFamily="34" charset="0"/>
                        </a:rPr>
                        <a:t>1980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1" gridSpan="2">
                  <a:txBody>
                    <a:bodyPr/>
                    <a:lstStyle/>
                    <a:p>
                      <a:pPr algn="ctr" fontAlgn="b"/>
                      <a:r>
                        <a:rPr lang="es-CO"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1" hMerge="1">
                  <a:txBody>
                    <a:bodyPr/>
                    <a:lstStyle/>
                    <a:p>
                      <a:endParaRPr lang="es-CO"/>
                    </a:p>
                  </a:txBody>
                  <a:tcPr/>
                </a:tc>
                <a:extLst>
                  <a:ext uri="{0D108BD9-81ED-4DB2-BD59-A6C34878D82A}">
                    <a16:rowId xmlns:a16="http://schemas.microsoft.com/office/drawing/2014/main" val="1405514741"/>
                  </a:ext>
                </a:extLst>
              </a:tr>
              <a:tr h="329343">
                <a:tc>
                  <a:txBody>
                    <a:bodyPr/>
                    <a:lstStyle/>
                    <a:p>
                      <a:pPr algn="l" fontAlgn="b"/>
                      <a:r>
                        <a:rPr lang="es-ES" sz="700" b="0" i="0" u="none" strike="noStrike">
                          <a:solidFill>
                            <a:srgbClr val="000000"/>
                          </a:solidFill>
                          <a:effectLst/>
                          <a:latin typeface="Calibri" panose="020F0502020204030204" pitchFamily="34" charset="0"/>
                        </a:rPr>
                        <a:t>ACTIVOS BIOLÓGICOS A COSTO DE REPOSICIÓN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700" b="0" i="0" u="none" strike="noStrike">
                          <a:solidFill>
                            <a:srgbClr val="000000"/>
                          </a:solidFill>
                          <a:effectLst/>
                          <a:latin typeface="Calibri" panose="020F0502020204030204" pitchFamily="34" charset="0"/>
                        </a:rPr>
                        <a:t>1981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4031889698"/>
                  </a:ext>
                </a:extLst>
              </a:tr>
              <a:tr h="329343">
                <a:tc>
                  <a:txBody>
                    <a:bodyPr/>
                    <a:lstStyle/>
                    <a:p>
                      <a:pPr algn="l" fontAlgn="b"/>
                      <a:r>
                        <a:rPr lang="es-CO" sz="700" b="0" i="0" u="none" strike="noStrike">
                          <a:solidFill>
                            <a:srgbClr val="000000"/>
                          </a:solidFill>
                          <a:effectLst/>
                          <a:latin typeface="Calibri" panose="020F0502020204030204" pitchFamily="34" charset="0"/>
                        </a:rPr>
                        <a:t>ACTIVOS BIOLÓGICOS AL COSTO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700" b="0" i="0" u="none" strike="noStrike">
                          <a:solidFill>
                            <a:srgbClr val="000000"/>
                          </a:solidFill>
                          <a:effectLst/>
                          <a:latin typeface="Calibri" panose="020F0502020204030204" pitchFamily="34" charset="0"/>
                        </a:rPr>
                        <a:t>1982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777580210"/>
                  </a:ext>
                </a:extLst>
              </a:tr>
              <a:tr h="256155">
                <a:tc>
                  <a:txBody>
                    <a:bodyPr/>
                    <a:lstStyle/>
                    <a:p>
                      <a:pPr algn="l" fontAlgn="b"/>
                      <a:r>
                        <a:rPr lang="es-ES" sz="700" b="0" i="0" u="none" strike="noStrike" dirty="0">
                          <a:solidFill>
                            <a:srgbClr val="000000"/>
                          </a:solidFill>
                          <a:effectLst/>
                          <a:latin typeface="Calibri" panose="020F0502020204030204" pitchFamily="34" charset="0"/>
                        </a:rPr>
                        <a:t>Ganancia por baja en cuentas de activos no financieros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700" b="0" i="0" u="none" strike="noStrike">
                          <a:solidFill>
                            <a:srgbClr val="000000"/>
                          </a:solidFill>
                          <a:effectLst/>
                          <a:latin typeface="Calibri" panose="020F0502020204030204" pitchFamily="34" charset="0"/>
                        </a:rPr>
                        <a:t>480805021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3568281010"/>
                  </a:ext>
                </a:extLst>
              </a:tr>
              <a:tr h="146374">
                <a:tc>
                  <a:txBody>
                    <a:bodyPr/>
                    <a:lstStyle/>
                    <a:p>
                      <a:pPr algn="l" fontAlgn="b"/>
                      <a:r>
                        <a:rPr lang="es-ES" sz="700" b="0" i="0" u="none" strike="noStrike">
                          <a:solidFill>
                            <a:srgbClr val="000000"/>
                          </a:solidFill>
                          <a:effectLst/>
                          <a:latin typeface="Calibri" panose="020F0502020204030204" pitchFamily="34" charset="0"/>
                        </a:rPr>
                        <a:t>Pérdida por baja en cuentas de activos no financieros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700" b="0" i="0" u="none" strike="noStrike">
                          <a:solidFill>
                            <a:srgbClr val="000000"/>
                          </a:solidFill>
                          <a:effectLst/>
                          <a:latin typeface="Calibri" panose="020F0502020204030204" pitchFamily="34" charset="0"/>
                        </a:rPr>
                        <a:t>589019021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3042340619"/>
                  </a:ext>
                </a:extLst>
              </a:tr>
              <a:tr h="146374">
                <a:tc>
                  <a:txBody>
                    <a:bodyPr/>
                    <a:lstStyle/>
                    <a:p>
                      <a:pPr algn="l" fontAlgn="b"/>
                      <a:r>
                        <a:rPr lang="es-CO" sz="700" b="0" i="0" u="none" strike="noStrike">
                          <a:solidFill>
                            <a:srgbClr val="000000"/>
                          </a:solidFill>
                          <a:effectLst/>
                          <a:latin typeface="Calibri" panose="020F0502020204030204" pitchFamily="34" charset="0"/>
                        </a:rPr>
                        <a:t>Propiedades, planta y equipo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700" b="0" i="0" u="none" strike="noStrike">
                          <a:solidFill>
                            <a:srgbClr val="000000"/>
                          </a:solidFill>
                          <a:effectLst/>
                          <a:latin typeface="Calibri" panose="020F0502020204030204" pitchFamily="34" charset="0"/>
                        </a:rPr>
                        <a:t>834704001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1641785585"/>
                  </a:ext>
                </a:extLst>
              </a:tr>
              <a:tr h="146374">
                <a:tc>
                  <a:txBody>
                    <a:bodyPr/>
                    <a:lstStyle/>
                    <a:p>
                      <a:pPr algn="l" fontAlgn="b"/>
                      <a:r>
                        <a:rPr lang="es-ES" sz="700" b="0" i="0" u="none" strike="noStrike">
                          <a:solidFill>
                            <a:srgbClr val="000000"/>
                          </a:solidFill>
                          <a:effectLst/>
                          <a:latin typeface="Calibri" panose="020F0502020204030204" pitchFamily="34" charset="0"/>
                        </a:rPr>
                        <a:t>Recursos naturales no renovables en explotación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700" b="0" i="0" u="none" strike="noStrike">
                          <a:solidFill>
                            <a:srgbClr val="000000"/>
                          </a:solidFill>
                          <a:effectLst/>
                          <a:latin typeface="Calibri" panose="020F0502020204030204" pitchFamily="34" charset="0"/>
                        </a:rPr>
                        <a:t>834705001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14095599"/>
                  </a:ext>
                </a:extLst>
              </a:tr>
              <a:tr h="146374">
                <a:tc>
                  <a:txBody>
                    <a:bodyPr/>
                    <a:lstStyle/>
                    <a:p>
                      <a:pPr algn="l" fontAlgn="b"/>
                      <a:r>
                        <a:rPr lang="es-ES" sz="700" b="0" i="0" u="none" strike="noStrike">
                          <a:solidFill>
                            <a:srgbClr val="000000"/>
                          </a:solidFill>
                          <a:effectLst/>
                          <a:latin typeface="Calibri" panose="020F0502020204030204" pitchFamily="34" charset="0"/>
                        </a:rPr>
                        <a:t>Otros bienes entregados a terceros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700" b="0" i="0" u="none" strike="noStrike">
                          <a:solidFill>
                            <a:srgbClr val="000000"/>
                          </a:solidFill>
                          <a:effectLst/>
                          <a:latin typeface="Calibri" panose="020F0502020204030204" pitchFamily="34" charset="0"/>
                        </a:rPr>
                        <a:t>834790001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3520865992"/>
                  </a:ext>
                </a:extLst>
              </a:tr>
              <a:tr h="146374">
                <a:tc>
                  <a:txBody>
                    <a:bodyPr/>
                    <a:lstStyle/>
                    <a:p>
                      <a:pPr algn="l" fontAlgn="b"/>
                      <a:r>
                        <a:rPr lang="es-CO" sz="700" b="0" i="0" u="none" strike="noStrike">
                          <a:solidFill>
                            <a:srgbClr val="000000"/>
                          </a:solidFill>
                          <a:effectLst/>
                          <a:latin typeface="Calibri" panose="020F0502020204030204" pitchFamily="34" charset="0"/>
                        </a:rPr>
                        <a:t>Bienes y derechos retirados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700" b="0" i="0" u="none" strike="noStrike">
                          <a:solidFill>
                            <a:srgbClr val="000000"/>
                          </a:solidFill>
                          <a:effectLst/>
                          <a:latin typeface="Calibri" panose="020F0502020204030204" pitchFamily="34" charset="0"/>
                        </a:rPr>
                        <a:t>891506001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1618818557"/>
                  </a:ext>
                </a:extLst>
              </a:tr>
              <a:tr h="146374">
                <a:tc>
                  <a:txBody>
                    <a:bodyPr/>
                    <a:lstStyle/>
                    <a:p>
                      <a:pPr algn="l" fontAlgn="b"/>
                      <a:r>
                        <a:rPr lang="es-CO" sz="700" b="0" i="0" u="none" strike="noStrike">
                          <a:solidFill>
                            <a:srgbClr val="000000"/>
                          </a:solidFill>
                          <a:effectLst/>
                          <a:latin typeface="Calibri" panose="020F0502020204030204" pitchFamily="34" charset="0"/>
                        </a:rPr>
                        <a:t>Bienes entregados a terceros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700" b="0" i="0" u="none" strike="noStrike">
                          <a:solidFill>
                            <a:srgbClr val="000000"/>
                          </a:solidFill>
                          <a:effectLst/>
                          <a:latin typeface="Calibri" panose="020F0502020204030204" pitchFamily="34" charset="0"/>
                        </a:rPr>
                        <a:t>891518001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864961023"/>
                  </a:ext>
                </a:extLst>
              </a:tr>
              <a:tr h="146374">
                <a:tc>
                  <a:txBody>
                    <a:bodyPr/>
                    <a:lstStyle/>
                    <a:p>
                      <a:pPr algn="l" fontAlgn="b"/>
                      <a:r>
                        <a:rPr lang="es-CO" sz="700" b="0" i="0" u="none" strike="noStrike">
                          <a:solidFill>
                            <a:srgbClr val="000000"/>
                          </a:solidFill>
                          <a:effectLst/>
                          <a:latin typeface="Calibri" panose="020F0502020204030204" pitchFamily="34" charset="0"/>
                        </a:rPr>
                        <a:t>Responsabilidades en proceso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700" b="0" i="0" u="none" strike="noStrike">
                          <a:solidFill>
                            <a:srgbClr val="000000"/>
                          </a:solidFill>
                          <a:effectLst/>
                          <a:latin typeface="Calibri" panose="020F0502020204030204" pitchFamily="34" charset="0"/>
                        </a:rPr>
                        <a:t>891521001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3952412632"/>
                  </a:ext>
                </a:extLst>
              </a:tr>
              <a:tr h="146374">
                <a:tc>
                  <a:txBody>
                    <a:bodyPr/>
                    <a:lstStyle/>
                    <a:p>
                      <a:pPr algn="l" fontAlgn="b"/>
                      <a:r>
                        <a:rPr lang="es-ES" sz="700" b="0" i="0" u="none" strike="noStrike">
                          <a:solidFill>
                            <a:srgbClr val="000000"/>
                          </a:solidFill>
                          <a:effectLst/>
                          <a:latin typeface="Calibri" panose="020F0502020204030204" pitchFamily="34" charset="0"/>
                        </a:rPr>
                        <a:t>Bienes y derechos entregados en garantía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700" b="0" i="0" u="none" strike="noStrike">
                          <a:solidFill>
                            <a:srgbClr val="000000"/>
                          </a:solidFill>
                          <a:effectLst/>
                          <a:latin typeface="Calibri" panose="020F0502020204030204" pitchFamily="34" charset="0"/>
                        </a:rPr>
                        <a:t>891525001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535909049"/>
                  </a:ext>
                </a:extLst>
              </a:tr>
              <a:tr h="146374">
                <a:tc>
                  <a:txBody>
                    <a:bodyPr/>
                    <a:lstStyle/>
                    <a:p>
                      <a:pPr algn="l" fontAlgn="b"/>
                      <a:r>
                        <a:rPr lang="es-CO" sz="700" b="0" i="0" u="none" strike="noStrike">
                          <a:solidFill>
                            <a:srgbClr val="000000"/>
                          </a:solidFill>
                          <a:effectLst/>
                          <a:latin typeface="Calibri" panose="020F0502020204030204" pitchFamily="34" charset="0"/>
                        </a:rPr>
                        <a:t>Activos intangibles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700" b="0" i="0" u="none" strike="noStrike">
                          <a:solidFill>
                            <a:srgbClr val="000000"/>
                          </a:solidFill>
                          <a:effectLst/>
                          <a:latin typeface="Calibri" panose="020F0502020204030204" pitchFamily="34" charset="0"/>
                        </a:rPr>
                        <a:t>834707001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459634634"/>
                  </a:ext>
                </a:extLst>
              </a:tr>
              <a:tr h="146374">
                <a:tc>
                  <a:txBody>
                    <a:bodyPr/>
                    <a:lstStyle/>
                    <a:p>
                      <a:pPr algn="l" fontAlgn="b"/>
                      <a:r>
                        <a:rPr lang="es-CO" sz="700" b="0" i="0" u="none" strike="noStrike">
                          <a:solidFill>
                            <a:srgbClr val="000000"/>
                          </a:solidFill>
                          <a:effectLst/>
                          <a:latin typeface="Calibri" panose="020F0502020204030204" pitchFamily="34" charset="0"/>
                        </a:rPr>
                        <a:t>Maduros para consumo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700" b="0" i="0" u="none" strike="noStrike">
                          <a:solidFill>
                            <a:srgbClr val="000000"/>
                          </a:solidFill>
                          <a:effectLst/>
                          <a:latin typeface="Calibri" panose="020F0502020204030204" pitchFamily="34" charset="0"/>
                        </a:rPr>
                        <a:t>482301001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1414429270"/>
                  </a:ext>
                </a:extLst>
              </a:tr>
              <a:tr h="146374">
                <a:tc>
                  <a:txBody>
                    <a:bodyPr/>
                    <a:lstStyle/>
                    <a:p>
                      <a:pPr algn="l" fontAlgn="b"/>
                      <a:r>
                        <a:rPr lang="es-CO" sz="700" b="0" i="0" u="none" strike="noStrike">
                          <a:solidFill>
                            <a:srgbClr val="000000"/>
                          </a:solidFill>
                          <a:effectLst/>
                          <a:latin typeface="Calibri" panose="020F0502020204030204" pitchFamily="34" charset="0"/>
                        </a:rPr>
                        <a:t>Por madurar para consumo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700" b="0" i="0" u="none" strike="noStrike">
                          <a:solidFill>
                            <a:srgbClr val="000000"/>
                          </a:solidFill>
                          <a:effectLst/>
                          <a:latin typeface="Calibri" panose="020F0502020204030204" pitchFamily="34" charset="0"/>
                        </a:rPr>
                        <a:t>482302001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2648479022"/>
                  </a:ext>
                </a:extLst>
              </a:tr>
              <a:tr h="146374">
                <a:tc>
                  <a:txBody>
                    <a:bodyPr/>
                    <a:lstStyle/>
                    <a:p>
                      <a:pPr algn="l" fontAlgn="b"/>
                      <a:r>
                        <a:rPr lang="es-CO" sz="700" b="0" i="0" u="none" strike="noStrike">
                          <a:solidFill>
                            <a:srgbClr val="000000"/>
                          </a:solidFill>
                          <a:effectLst/>
                          <a:latin typeface="Calibri" panose="020F0502020204030204" pitchFamily="34" charset="0"/>
                        </a:rPr>
                        <a:t>Maduros para producir frutos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700" b="0" i="0" u="none" strike="noStrike">
                          <a:solidFill>
                            <a:srgbClr val="000000"/>
                          </a:solidFill>
                          <a:effectLst/>
                          <a:latin typeface="Calibri" panose="020F0502020204030204" pitchFamily="34" charset="0"/>
                        </a:rPr>
                        <a:t>482303001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1886404059"/>
                  </a:ext>
                </a:extLst>
              </a:tr>
              <a:tr h="146374">
                <a:tc>
                  <a:txBody>
                    <a:bodyPr/>
                    <a:lstStyle/>
                    <a:p>
                      <a:pPr algn="l" fontAlgn="b"/>
                      <a:r>
                        <a:rPr lang="es-ES" sz="700" b="0" i="0" u="none" strike="noStrike">
                          <a:solidFill>
                            <a:srgbClr val="000000"/>
                          </a:solidFill>
                          <a:effectLst/>
                          <a:latin typeface="Calibri" panose="020F0502020204030204" pitchFamily="34" charset="0"/>
                        </a:rPr>
                        <a:t>Por madurar para producir frutos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700" b="0" i="0" u="none" strike="noStrike">
                          <a:solidFill>
                            <a:srgbClr val="000000"/>
                          </a:solidFill>
                          <a:effectLst/>
                          <a:latin typeface="Calibri" panose="020F0502020204030204" pitchFamily="34" charset="0"/>
                        </a:rPr>
                        <a:t>482304001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881675045"/>
                  </a:ext>
                </a:extLst>
              </a:tr>
              <a:tr h="146374">
                <a:tc>
                  <a:txBody>
                    <a:bodyPr/>
                    <a:lstStyle/>
                    <a:p>
                      <a:pPr algn="l" fontAlgn="b"/>
                      <a:r>
                        <a:rPr lang="es-CO" sz="700" b="0" i="0" u="none" strike="noStrike">
                          <a:solidFill>
                            <a:srgbClr val="000000"/>
                          </a:solidFill>
                          <a:effectLst/>
                          <a:latin typeface="Calibri" panose="020F0502020204030204" pitchFamily="34" charset="0"/>
                        </a:rPr>
                        <a:t>Maduros para consumo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700" b="0" i="0" u="none" strike="noStrike">
                          <a:solidFill>
                            <a:srgbClr val="000000"/>
                          </a:solidFill>
                          <a:effectLst/>
                          <a:latin typeface="Calibri" panose="020F0502020204030204" pitchFamily="34" charset="0"/>
                        </a:rPr>
                        <a:t>582001001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3208294177"/>
                  </a:ext>
                </a:extLst>
              </a:tr>
              <a:tr h="146374">
                <a:tc>
                  <a:txBody>
                    <a:bodyPr/>
                    <a:lstStyle/>
                    <a:p>
                      <a:pPr algn="l" fontAlgn="b"/>
                      <a:r>
                        <a:rPr lang="es-CO" sz="700" b="0" i="0" u="none" strike="noStrike">
                          <a:solidFill>
                            <a:srgbClr val="000000"/>
                          </a:solidFill>
                          <a:effectLst/>
                          <a:latin typeface="Calibri" panose="020F0502020204030204" pitchFamily="34" charset="0"/>
                        </a:rPr>
                        <a:t>Por madurar para consumo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700" b="0" i="0" u="none" strike="noStrike">
                          <a:solidFill>
                            <a:srgbClr val="000000"/>
                          </a:solidFill>
                          <a:effectLst/>
                          <a:latin typeface="Calibri" panose="020F0502020204030204" pitchFamily="34" charset="0"/>
                        </a:rPr>
                        <a:t>582002001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2420374868"/>
                  </a:ext>
                </a:extLst>
              </a:tr>
              <a:tr h="146374">
                <a:tc>
                  <a:txBody>
                    <a:bodyPr/>
                    <a:lstStyle/>
                    <a:p>
                      <a:pPr algn="l" fontAlgn="b"/>
                      <a:r>
                        <a:rPr lang="es-CO" sz="700" b="0" i="0" u="none" strike="noStrike">
                          <a:solidFill>
                            <a:srgbClr val="000000"/>
                          </a:solidFill>
                          <a:effectLst/>
                          <a:latin typeface="Calibri" panose="020F0502020204030204" pitchFamily="34" charset="0"/>
                        </a:rPr>
                        <a:t>Maduros para producir frutos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700" b="0" i="0" u="none" strike="noStrike">
                          <a:solidFill>
                            <a:srgbClr val="000000"/>
                          </a:solidFill>
                          <a:effectLst/>
                          <a:latin typeface="Calibri" panose="020F0502020204030204" pitchFamily="34" charset="0"/>
                        </a:rPr>
                        <a:t>582003001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4141121039"/>
                  </a:ext>
                </a:extLst>
              </a:tr>
              <a:tr h="146374">
                <a:tc>
                  <a:txBody>
                    <a:bodyPr/>
                    <a:lstStyle/>
                    <a:p>
                      <a:pPr algn="l" fontAlgn="b"/>
                      <a:r>
                        <a:rPr lang="es-ES" sz="700" b="0" i="0" u="none" strike="noStrike">
                          <a:solidFill>
                            <a:srgbClr val="000000"/>
                          </a:solidFill>
                          <a:effectLst/>
                          <a:latin typeface="Calibri" panose="020F0502020204030204" pitchFamily="34" charset="0"/>
                        </a:rPr>
                        <a:t>Por madurar para producir frutos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700" b="0" i="0" u="none" strike="noStrike" dirty="0">
                          <a:solidFill>
                            <a:srgbClr val="000000"/>
                          </a:solidFill>
                          <a:effectLst/>
                          <a:latin typeface="Calibri" panose="020F0502020204030204" pitchFamily="34" charset="0"/>
                        </a:rPr>
                        <a:t>582004001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CO"/>
                    </a:p>
                  </a:txBody>
                  <a:tcPr/>
                </a:tc>
                <a:tc hMerge="1" vMerge="1">
                  <a:txBody>
                    <a:bodyPr/>
                    <a:lstStyle/>
                    <a:p>
                      <a:endParaRPr lang="es-CO"/>
                    </a:p>
                  </a:txBody>
                  <a:tcPr/>
                </a:tc>
                <a:extLst>
                  <a:ext uri="{0D108BD9-81ED-4DB2-BD59-A6C34878D82A}">
                    <a16:rowId xmlns:a16="http://schemas.microsoft.com/office/drawing/2014/main" val="461291544"/>
                  </a:ext>
                </a:extLst>
              </a:tr>
            </a:tbl>
          </a:graphicData>
        </a:graphic>
      </p:graphicFrame>
    </p:spTree>
    <p:extLst>
      <p:ext uri="{BB962C8B-B14F-4D97-AF65-F5344CB8AC3E}">
        <p14:creationId xmlns:p14="http://schemas.microsoft.com/office/powerpoint/2010/main" val="380596999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56FF31A-30A7-40B9-B3E6-64A709775C67}"/>
              </a:ext>
            </a:extLst>
          </p:cNvPr>
          <p:cNvSpPr/>
          <p:nvPr/>
        </p:nvSpPr>
        <p:spPr>
          <a:xfrm>
            <a:off x="6294664" y="3265714"/>
            <a:ext cx="1910443" cy="17389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solidFill>
                  <a:schemeClr val="bg1">
                    <a:lumMod val="65000"/>
                  </a:schemeClr>
                </a:solidFill>
              </a:rPr>
              <a:t>Coloque AQUÍ</a:t>
            </a:r>
          </a:p>
          <a:p>
            <a:pPr algn="ctr"/>
            <a:r>
              <a:rPr lang="es-CO" dirty="0">
                <a:solidFill>
                  <a:schemeClr val="bg1">
                    <a:lumMod val="65000"/>
                  </a:schemeClr>
                </a:solidFill>
              </a:rPr>
              <a:t>El código QR</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4097367" y="17986"/>
            <a:ext cx="4868390" cy="1118962"/>
          </a:xfrm>
        </p:spPr>
        <p:txBody>
          <a:bodyPr>
            <a:normAutofit/>
          </a:bodyPr>
          <a:lstStyle/>
          <a:p>
            <a:pPr algn="ctr"/>
            <a:r>
              <a:rPr lang="es-CO" sz="2200" b="1" dirty="0">
                <a:solidFill>
                  <a:srgbClr val="00947A"/>
                </a:solidFill>
              </a:rPr>
              <a:t>ANTECEDENTES NORMATIVOS</a:t>
            </a:r>
            <a:r>
              <a:rPr lang="es-CO" altLang="es-CO" sz="2200" b="1" dirty="0">
                <a:solidFill>
                  <a:srgbClr val="00947A"/>
                </a:solidFill>
              </a:rPr>
              <a:t>:</a:t>
            </a:r>
          </a:p>
        </p:txBody>
      </p:sp>
      <p:sp>
        <p:nvSpPr>
          <p:cNvPr id="5" name="Subtítulo 2">
            <a:extLst>
              <a:ext uri="{FF2B5EF4-FFF2-40B4-BE49-F238E27FC236}">
                <a16:creationId xmlns:a16="http://schemas.microsoft.com/office/drawing/2014/main" id="{57EF9B2A-5AC1-41A5-B11C-3FE68985CFF1}"/>
              </a:ext>
            </a:extLst>
          </p:cNvPr>
          <p:cNvSpPr txBox="1">
            <a:spLocks/>
          </p:cNvSpPr>
          <p:nvPr/>
        </p:nvSpPr>
        <p:spPr bwMode="auto">
          <a:xfrm>
            <a:off x="802435" y="2064516"/>
            <a:ext cx="8163322" cy="25186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es-ES" sz="1400" b="1" dirty="0">
                <a:effectLst/>
                <a:latin typeface="Calibri" panose="020F0502020204030204" pitchFamily="34" charset="0"/>
                <a:ea typeface="Calibri" panose="020F0502020204030204" pitchFamily="34" charset="0"/>
              </a:rPr>
              <a:t>Norma de Proceso Contable y Sistema Documental Contable:</a:t>
            </a:r>
          </a:p>
          <a:p>
            <a:pPr marL="0" indent="0" algn="just">
              <a:buNone/>
            </a:pPr>
            <a:r>
              <a:rPr lang="es-CO" sz="1400" b="1" i="0" dirty="0">
                <a:effectLst/>
                <a:latin typeface="Calibri" panose="020F0502020204030204" pitchFamily="34" charset="0"/>
                <a:ea typeface="Times New Roman" panose="02020603050405020304" pitchFamily="18" charset="0"/>
                <a:cs typeface="Times New Roman" panose="02020603050405020304" pitchFamily="18" charset="0"/>
              </a:rPr>
              <a:t>2.1. Etapas del proceso contable:</a:t>
            </a:r>
            <a:endParaRPr lang="es-CO" sz="1400" i="1" dirty="0">
              <a:effectLst/>
              <a:latin typeface="Bookman Old Style" panose="02050604050505020204" pitchFamily="18" charset="0"/>
              <a:ea typeface="Times New Roman" panose="02020603050405020304" pitchFamily="18" charset="0"/>
              <a:cs typeface="Times New Roman" panose="02020603050405020304" pitchFamily="18" charset="0"/>
            </a:endParaRPr>
          </a:p>
          <a:p>
            <a:r>
              <a:rPr lang="es-CO" sz="1400" b="1" i="0" dirty="0">
                <a:effectLst/>
                <a:latin typeface="Calibri" panose="020F0502020204030204" pitchFamily="34" charset="0"/>
                <a:ea typeface="Times New Roman" panose="02020603050405020304" pitchFamily="18" charset="0"/>
                <a:cs typeface="Times New Roman" panose="02020603050405020304" pitchFamily="18" charset="0"/>
              </a:rPr>
              <a:t>2.1.1. Reconocimiento</a:t>
            </a:r>
            <a:r>
              <a:rPr lang="es-CO" sz="1400" i="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CO" sz="1400" i="1"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CO" sz="1400" i="0" u="sng" dirty="0">
                <a:effectLst/>
                <a:latin typeface="Calibri" panose="020F0502020204030204" pitchFamily="34" charset="0"/>
                <a:ea typeface="Times New Roman" panose="02020603050405020304" pitchFamily="18" charset="0"/>
                <a:cs typeface="Times New Roman" panose="02020603050405020304" pitchFamily="18" charset="0"/>
              </a:rPr>
              <a:t>2.1.1.1. Identificación</a:t>
            </a:r>
            <a:r>
              <a:rPr lang="es-CO" sz="1400" i="0" dirty="0">
                <a:effectLst/>
                <a:latin typeface="Calibri" panose="020F0502020204030204" pitchFamily="34" charset="0"/>
                <a:ea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s-CO" sz="1400" i="0" u="sng" dirty="0">
                <a:effectLst/>
                <a:latin typeface="Calibri" panose="020F0502020204030204" pitchFamily="34" charset="0"/>
                <a:ea typeface="Times New Roman" panose="02020603050405020304" pitchFamily="18" charset="0"/>
                <a:cs typeface="Times New Roman" panose="02020603050405020304" pitchFamily="18" charset="0"/>
              </a:rPr>
              <a:t>2.1.1.2. Clasificación</a:t>
            </a:r>
            <a:endParaRPr lang="es-CO" sz="1400" i="1"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CO" sz="1400" i="0" u="sng" dirty="0">
                <a:effectLst/>
                <a:latin typeface="Calibri" panose="020F0502020204030204" pitchFamily="34" charset="0"/>
                <a:ea typeface="Times New Roman" panose="02020603050405020304" pitchFamily="18" charset="0"/>
                <a:cs typeface="Times New Roman" panose="02020603050405020304" pitchFamily="18" charset="0"/>
              </a:rPr>
              <a:t>2.1.1.3. Medición inicial</a:t>
            </a:r>
            <a:r>
              <a:rPr lang="es-CO" sz="1400" i="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CO" sz="1400" i="1"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CO" sz="1400" i="0" u="sng" dirty="0">
                <a:effectLst/>
                <a:latin typeface="Calibri" panose="020F0502020204030204" pitchFamily="34" charset="0"/>
                <a:ea typeface="Times New Roman" panose="02020603050405020304" pitchFamily="18" charset="0"/>
                <a:cs typeface="Times New Roman" panose="02020603050405020304" pitchFamily="18" charset="0"/>
              </a:rPr>
              <a:t>2.1.1.4. Registro</a:t>
            </a:r>
            <a:r>
              <a:rPr lang="es-CO" sz="1400" i="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endParaRPr lang="es-CO" sz="1400" i="1"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s-CO" sz="1400" b="1" i="0" dirty="0">
                <a:effectLst/>
                <a:latin typeface="Calibri" panose="020F0502020204030204" pitchFamily="34" charset="0"/>
                <a:ea typeface="Times New Roman" panose="02020603050405020304" pitchFamily="18" charset="0"/>
                <a:cs typeface="Times New Roman" panose="02020603050405020304" pitchFamily="18" charset="0"/>
              </a:rPr>
              <a:t>2.1.2. Medición posterior</a:t>
            </a:r>
            <a:r>
              <a:rPr lang="es-CO" sz="1400" i="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CO" sz="1400" i="1"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CO" sz="1400" i="0" u="sng" dirty="0">
                <a:effectLst/>
                <a:latin typeface="Calibri" panose="020F0502020204030204" pitchFamily="34" charset="0"/>
                <a:ea typeface="Times New Roman" panose="02020603050405020304" pitchFamily="18" charset="0"/>
                <a:cs typeface="Times New Roman" panose="02020603050405020304" pitchFamily="18" charset="0"/>
              </a:rPr>
              <a:t>2.1.2.1. Valuación</a:t>
            </a:r>
            <a:r>
              <a:rPr lang="es-CO" sz="1400" i="0" dirty="0">
                <a:effectLst/>
                <a:latin typeface="Calibri" panose="020F0502020204030204" pitchFamily="34" charset="0"/>
                <a:ea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s-CO" sz="1400" i="0" u="sng" dirty="0">
                <a:effectLst/>
                <a:latin typeface="Calibri" panose="020F0502020204030204" pitchFamily="34" charset="0"/>
                <a:ea typeface="Times New Roman" panose="02020603050405020304" pitchFamily="18" charset="0"/>
                <a:cs typeface="Times New Roman" panose="02020603050405020304" pitchFamily="18" charset="0"/>
              </a:rPr>
              <a:t>2.1.2.2. Registro de ajustes contables</a:t>
            </a:r>
            <a:r>
              <a:rPr lang="es-CO" sz="1400" i="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CO" sz="1400" i="1"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buNone/>
            </a:pPr>
            <a:endParaRPr lang="es-CO" sz="1400" i="1"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es-CO" sz="1400" b="1" i="0" dirty="0">
                <a:effectLst/>
                <a:latin typeface="Calibri" panose="020F0502020204030204" pitchFamily="34" charset="0"/>
                <a:ea typeface="Times New Roman" panose="02020603050405020304" pitchFamily="18" charset="0"/>
                <a:cs typeface="Times New Roman" panose="02020603050405020304" pitchFamily="18" charset="0"/>
              </a:rPr>
              <a:t>2.1.3. Revelación </a:t>
            </a:r>
            <a:endParaRPr lang="es-CO" sz="1400" i="1"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CO" sz="1400" i="0" u="sng" dirty="0">
                <a:effectLst/>
                <a:latin typeface="Calibri" panose="020F0502020204030204" pitchFamily="34" charset="0"/>
                <a:ea typeface="Times New Roman" panose="02020603050405020304" pitchFamily="18" charset="0"/>
                <a:cs typeface="Times New Roman" panose="02020603050405020304" pitchFamily="18" charset="0"/>
              </a:rPr>
              <a:t>2.1.3.1. Presentación de estados financieros</a:t>
            </a:r>
            <a:r>
              <a:rPr lang="es-CO" sz="1400" i="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CO" sz="1400" i="1"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CO" sz="1400" i="0" u="sng" dirty="0">
                <a:effectLst/>
                <a:latin typeface="Calibri" panose="020F0502020204030204" pitchFamily="34" charset="0"/>
                <a:ea typeface="Times New Roman" panose="02020603050405020304" pitchFamily="18" charset="0"/>
                <a:cs typeface="Times New Roman" panose="02020603050405020304" pitchFamily="18" charset="0"/>
              </a:rPr>
              <a:t>2.1.3.2. Presentación de notas a los estados financieros</a:t>
            </a:r>
            <a:r>
              <a:rPr lang="es-CO" sz="1400" i="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CO" sz="1400" i="1"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buNone/>
            </a:pPr>
            <a:endParaRPr lang="es-CO" sz="1800" i="1" dirty="0">
              <a:effectLst/>
              <a:latin typeface="Bookman Old Style" panose="02050604050505020204" pitchFamily="18" charset="0"/>
              <a:ea typeface="Times New Roman" panose="02020603050405020304" pitchFamily="18" charset="0"/>
              <a:cs typeface="Times New Roman" panose="02020603050405020304" pitchFamily="18" charset="0"/>
            </a:endParaRPr>
          </a:p>
        </p:txBody>
      </p:sp>
      <p:pic>
        <p:nvPicPr>
          <p:cNvPr id="6" name="Imagen 5" descr="Imagen que contiene tabla, cuarto, vivo, hombre&#10;&#10;Descripción generada automáticamente">
            <a:extLst>
              <a:ext uri="{FF2B5EF4-FFF2-40B4-BE49-F238E27FC236}">
                <a16:creationId xmlns:a16="http://schemas.microsoft.com/office/drawing/2014/main" id="{762F5CA2-4611-49C0-A085-63588C68E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4293" y="1367565"/>
            <a:ext cx="2811153" cy="3215586"/>
          </a:xfrm>
          <a:prstGeom prst="rect">
            <a:avLst/>
          </a:prstGeom>
        </p:spPr>
      </p:pic>
    </p:spTree>
    <p:extLst>
      <p:ext uri="{BB962C8B-B14F-4D97-AF65-F5344CB8AC3E}">
        <p14:creationId xmlns:p14="http://schemas.microsoft.com/office/powerpoint/2010/main" val="48174168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B631FB5-F91A-4D03-9B49-AF52BF31649F}"/>
              </a:ext>
            </a:extLst>
          </p:cNvPr>
          <p:cNvSpPr>
            <a:spLocks noGrp="1"/>
          </p:cNvSpPr>
          <p:nvPr>
            <p:ph type="title"/>
          </p:nvPr>
        </p:nvSpPr>
        <p:spPr>
          <a:xfrm>
            <a:off x="1119991" y="169070"/>
            <a:ext cx="4868390" cy="1118962"/>
          </a:xfrm>
        </p:spPr>
        <p:txBody>
          <a:bodyPr>
            <a:normAutofit/>
          </a:bodyPr>
          <a:lstStyle/>
          <a:p>
            <a:pPr algn="ctr"/>
            <a:r>
              <a:rPr lang="es-CO" sz="2200" b="1" dirty="0">
                <a:solidFill>
                  <a:srgbClr val="00947A"/>
                </a:solidFill>
              </a:rPr>
              <a:t>ANTECEDENTES NORMATIVOS</a:t>
            </a:r>
            <a:r>
              <a:rPr lang="es-CO" altLang="es-CO" sz="2200" b="1" dirty="0">
                <a:solidFill>
                  <a:srgbClr val="00947A"/>
                </a:solidFill>
              </a:rPr>
              <a:t>:</a:t>
            </a:r>
          </a:p>
        </p:txBody>
      </p:sp>
      <p:sp>
        <p:nvSpPr>
          <p:cNvPr id="5" name="Subtítulo 2">
            <a:extLst>
              <a:ext uri="{FF2B5EF4-FFF2-40B4-BE49-F238E27FC236}">
                <a16:creationId xmlns:a16="http://schemas.microsoft.com/office/drawing/2014/main" id="{57EF9B2A-5AC1-41A5-B11C-3FE68985CFF1}"/>
              </a:ext>
            </a:extLst>
          </p:cNvPr>
          <p:cNvSpPr txBox="1">
            <a:spLocks/>
          </p:cNvSpPr>
          <p:nvPr/>
        </p:nvSpPr>
        <p:spPr bwMode="auto">
          <a:xfrm>
            <a:off x="3662016" y="1288032"/>
            <a:ext cx="5013634" cy="39064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es-ES" sz="1600" b="1" dirty="0">
                <a:effectLst/>
                <a:latin typeface="Calibri" panose="020F0502020204030204" pitchFamily="34" charset="0"/>
                <a:ea typeface="Calibri" panose="020F0502020204030204" pitchFamily="34" charset="0"/>
              </a:rPr>
              <a:t>Resolución 425 del 23 de diciembre de 2019:</a:t>
            </a:r>
          </a:p>
          <a:p>
            <a:pPr marL="0" indent="0" algn="just">
              <a:buNone/>
            </a:pPr>
            <a:r>
              <a:rPr lang="es-CO" sz="1600" b="1" i="0" dirty="0">
                <a:effectLst/>
                <a:latin typeface="Calibri" panose="020F0502020204030204" pitchFamily="34" charset="0"/>
                <a:ea typeface="Times New Roman" panose="02020603050405020304" pitchFamily="18" charset="0"/>
                <a:cs typeface="Times New Roman" panose="02020603050405020304" pitchFamily="18" charset="0"/>
              </a:rPr>
              <a:t>“Normas Para El Reconocimiento, Medición, Revelación y Presentación De Los Hechos Económicos”:</a:t>
            </a:r>
            <a:endParaRPr lang="es-CO" sz="1600" i="1" dirty="0">
              <a:effectLst/>
              <a:latin typeface="Bookman Old Style" panose="02050604050505020204" pitchFamily="18" charset="0"/>
              <a:ea typeface="Times New Roman" panose="02020603050405020304" pitchFamily="18" charset="0"/>
              <a:cs typeface="Times New Roman" panose="02020603050405020304" pitchFamily="18" charset="0"/>
            </a:endParaRPr>
          </a:p>
          <a:p>
            <a:r>
              <a:rPr lang="es-CO" sz="1600" b="1" i="0" dirty="0">
                <a:effectLst/>
                <a:latin typeface="Calibri" panose="020F0502020204030204" pitchFamily="34" charset="0"/>
                <a:ea typeface="Times New Roman" panose="02020603050405020304" pitchFamily="18" charset="0"/>
                <a:cs typeface="Times New Roman" panose="02020603050405020304" pitchFamily="18" charset="0"/>
              </a:rPr>
              <a:t>10. PROPIEDADES, PLANTA Y EQUIPO</a:t>
            </a:r>
            <a:endParaRPr lang="es-CO" sz="1600" i="1" dirty="0">
              <a:effectLst/>
              <a:latin typeface="Bookman Old Style" panose="02050604050505020204" pitchFamily="18" charset="0"/>
              <a:ea typeface="Times New Roman" panose="02020603050405020304" pitchFamily="18" charset="0"/>
              <a:cs typeface="Times New Roman" panose="02020603050405020304" pitchFamily="18" charset="0"/>
            </a:endParaRPr>
          </a:p>
          <a:p>
            <a:r>
              <a:rPr lang="es-CO" sz="1600" b="1" i="0" dirty="0">
                <a:effectLst/>
                <a:latin typeface="Calibri" panose="020F0502020204030204" pitchFamily="34" charset="0"/>
                <a:ea typeface="Times New Roman" panose="02020603050405020304" pitchFamily="18" charset="0"/>
                <a:cs typeface="Calibri,Bold"/>
              </a:rPr>
              <a:t>11. BIENES DE USO PÚBLICO</a:t>
            </a:r>
            <a:endParaRPr lang="es-CO" sz="1600" i="1" dirty="0">
              <a:effectLst/>
              <a:latin typeface="Bookman Old Style" panose="02050604050505020204" pitchFamily="18" charset="0"/>
              <a:ea typeface="Times New Roman" panose="02020603050405020304" pitchFamily="18" charset="0"/>
              <a:cs typeface="Times New Roman" panose="02020603050405020304" pitchFamily="18" charset="0"/>
            </a:endParaRPr>
          </a:p>
          <a:p>
            <a:r>
              <a:rPr lang="es-CO" sz="1600" b="1" i="0" dirty="0">
                <a:effectLst/>
                <a:latin typeface="Calibri" panose="020F0502020204030204" pitchFamily="34" charset="0"/>
                <a:ea typeface="Times New Roman" panose="02020603050405020304" pitchFamily="18" charset="0"/>
                <a:cs typeface="Calibri,Bold"/>
              </a:rPr>
              <a:t>12. BIENES HISTÓRICOS Y CULTURALES</a:t>
            </a:r>
            <a:endParaRPr lang="es-CO" sz="1600" i="1" dirty="0">
              <a:effectLst/>
              <a:latin typeface="Bookman Old Style" panose="02050604050505020204" pitchFamily="18" charset="0"/>
              <a:ea typeface="Times New Roman" panose="02020603050405020304" pitchFamily="18" charset="0"/>
              <a:cs typeface="Times New Roman" panose="02020603050405020304" pitchFamily="18" charset="0"/>
            </a:endParaRPr>
          </a:p>
          <a:p>
            <a:r>
              <a:rPr lang="es-CO" sz="1600" b="1" i="0" dirty="0">
                <a:effectLst/>
                <a:latin typeface="Calibri" panose="020F0502020204030204" pitchFamily="34" charset="0"/>
                <a:ea typeface="Times New Roman" panose="02020603050405020304" pitchFamily="18" charset="0"/>
                <a:cs typeface="Calibri,Bold"/>
              </a:rPr>
              <a:t>13. RECURSOS NATURALES NO RENOVABLES</a:t>
            </a:r>
            <a:endParaRPr lang="es-CO" sz="1600" i="1" dirty="0">
              <a:effectLst/>
              <a:latin typeface="Bookman Old Style" panose="02050604050505020204" pitchFamily="18" charset="0"/>
              <a:ea typeface="Times New Roman" panose="02020603050405020304" pitchFamily="18" charset="0"/>
              <a:cs typeface="Times New Roman" panose="02020603050405020304" pitchFamily="18" charset="0"/>
            </a:endParaRPr>
          </a:p>
          <a:p>
            <a:r>
              <a:rPr lang="es-CO" sz="1600" b="1" i="0" dirty="0">
                <a:effectLst/>
                <a:latin typeface="Calibri" panose="020F0502020204030204" pitchFamily="34" charset="0"/>
                <a:ea typeface="Times New Roman" panose="02020603050405020304" pitchFamily="18" charset="0"/>
                <a:cs typeface="Calibri,Bold"/>
              </a:rPr>
              <a:t>15. ACTIVOS INTANGIBLES</a:t>
            </a:r>
            <a:endParaRPr lang="es-CO" sz="1600" i="1"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buNone/>
            </a:pPr>
            <a:r>
              <a:rPr lang="es-CO" sz="1600" b="1" i="0" dirty="0">
                <a:effectLst/>
                <a:latin typeface="Calibri" panose="020F0502020204030204" pitchFamily="34" charset="0"/>
                <a:ea typeface="Times New Roman" panose="02020603050405020304" pitchFamily="18" charset="0"/>
                <a:cs typeface="Times New Roman" panose="02020603050405020304" pitchFamily="18" charset="0"/>
              </a:rPr>
              <a:t>Reconocimiento</a:t>
            </a:r>
            <a:endParaRPr lang="es-CO" sz="1600" i="1"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buNone/>
            </a:pPr>
            <a:r>
              <a:rPr lang="es-CO" sz="1600" b="1" i="0" dirty="0">
                <a:effectLst/>
                <a:latin typeface="Calibri" panose="020F0502020204030204" pitchFamily="34" charset="0"/>
                <a:ea typeface="Times New Roman" panose="02020603050405020304" pitchFamily="18" charset="0"/>
                <a:cs typeface="Times New Roman" panose="02020603050405020304" pitchFamily="18" charset="0"/>
              </a:rPr>
              <a:t>Medición inicial</a:t>
            </a:r>
            <a:endParaRPr lang="es-CO" sz="1600" i="1"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buNone/>
            </a:pPr>
            <a:r>
              <a:rPr lang="es-CO" sz="1600" b="1" i="0" dirty="0">
                <a:effectLst/>
                <a:latin typeface="Calibri" panose="020F0502020204030204" pitchFamily="34" charset="0"/>
                <a:ea typeface="Times New Roman" panose="02020603050405020304" pitchFamily="18" charset="0"/>
                <a:cs typeface="Times New Roman" panose="02020603050405020304" pitchFamily="18" charset="0"/>
              </a:rPr>
              <a:t>Medición posterior</a:t>
            </a:r>
          </a:p>
          <a:p>
            <a:pPr marL="0" indent="0" algn="just">
              <a:buNone/>
            </a:pPr>
            <a:r>
              <a:rPr lang="es-CO" sz="1600" b="1" i="0" dirty="0">
                <a:effectLst/>
                <a:latin typeface="Calibri" panose="020F0502020204030204" pitchFamily="34" charset="0"/>
                <a:ea typeface="Times New Roman" panose="02020603050405020304" pitchFamily="18" charset="0"/>
                <a:cs typeface="Times New Roman" panose="02020603050405020304" pitchFamily="18" charset="0"/>
              </a:rPr>
              <a:t>Baja en cuentas</a:t>
            </a:r>
            <a:endParaRPr lang="es-CO" sz="1600" i="1"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lgn="just">
              <a:buNone/>
            </a:pPr>
            <a:endParaRPr lang="es-CO" sz="1800" i="1" dirty="0">
              <a:effectLst/>
              <a:latin typeface="Bookman Old Style" panose="02050604050505020204" pitchFamily="18" charset="0"/>
              <a:ea typeface="Times New Roman" panose="02020603050405020304" pitchFamily="18" charset="0"/>
              <a:cs typeface="Times New Roman" panose="02020603050405020304" pitchFamily="18" charset="0"/>
            </a:endParaRPr>
          </a:p>
        </p:txBody>
      </p:sp>
      <p:pic>
        <p:nvPicPr>
          <p:cNvPr id="3" name="Imagen 2" descr="Imagen que contiene Diagrama&#10;&#10;Descripción generada automáticamente">
            <a:extLst>
              <a:ext uri="{FF2B5EF4-FFF2-40B4-BE49-F238E27FC236}">
                <a16:creationId xmlns:a16="http://schemas.microsoft.com/office/drawing/2014/main" id="{F6E4CCCA-AB50-42F5-988A-B43B3D445065}"/>
              </a:ext>
            </a:extLst>
          </p:cNvPr>
          <p:cNvPicPr>
            <a:picLocks noChangeAspect="1"/>
          </p:cNvPicPr>
          <p:nvPr/>
        </p:nvPicPr>
        <p:blipFill rotWithShape="1">
          <a:blip r:embed="rId3">
            <a:extLst>
              <a:ext uri="{28A0092B-C50C-407E-A947-70E740481C1C}">
                <a14:useLocalDpi xmlns:a14="http://schemas.microsoft.com/office/drawing/2010/main" val="0"/>
              </a:ext>
            </a:extLst>
          </a:blip>
          <a:srcRect b="2231"/>
          <a:stretch/>
        </p:blipFill>
        <p:spPr>
          <a:xfrm>
            <a:off x="140931" y="1580526"/>
            <a:ext cx="2936806" cy="2993591"/>
          </a:xfrm>
          <a:prstGeom prst="rect">
            <a:avLst/>
          </a:prstGeom>
        </p:spPr>
      </p:pic>
    </p:spTree>
    <p:extLst>
      <p:ext uri="{BB962C8B-B14F-4D97-AF65-F5344CB8AC3E}">
        <p14:creationId xmlns:p14="http://schemas.microsoft.com/office/powerpoint/2010/main" val="6161735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1B8D4AA1-72D9-47A6-861D-C78E44F68FE0}"/>
              </a:ext>
            </a:extLst>
          </p:cNvPr>
          <p:cNvSpPr txBox="1">
            <a:spLocks/>
          </p:cNvSpPr>
          <p:nvPr/>
        </p:nvSpPr>
        <p:spPr bwMode="auto">
          <a:xfrm>
            <a:off x="312859" y="253244"/>
            <a:ext cx="8173844" cy="99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5000" lnSpcReduction="20000"/>
          </a:bodyPr>
          <a:lstStyle>
            <a:lvl1pPr algn="l" defTabSz="685800" rtl="0" eaLnBrk="1" fontAlgn="base" hangingPunct="1">
              <a:lnSpc>
                <a:spcPct val="90000"/>
              </a:lnSpc>
              <a:spcBef>
                <a:spcPct val="0"/>
              </a:spcBef>
              <a:spcAft>
                <a:spcPct val="0"/>
              </a:spcAft>
              <a:defRPr sz="3300" kern="1200" baseline="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ctr"/>
            <a:r>
              <a:rPr lang="es-CO" sz="2200" b="1" dirty="0">
                <a:solidFill>
                  <a:srgbClr val="00947A"/>
                </a:solidFill>
              </a:rPr>
              <a:t>Normas para el Reconocimiento, Medición, Revelación y Presentación de los hechos económicos: </a:t>
            </a:r>
            <a:br>
              <a:rPr lang="es-CO" sz="2200" b="1" dirty="0">
                <a:solidFill>
                  <a:srgbClr val="00947A"/>
                </a:solidFill>
              </a:rPr>
            </a:br>
            <a:br>
              <a:rPr lang="es-CO" sz="2200" b="1" dirty="0">
                <a:solidFill>
                  <a:srgbClr val="00947A"/>
                </a:solidFill>
              </a:rPr>
            </a:br>
            <a:endParaRPr lang="es-CO" altLang="es-CO" sz="2200" b="1" dirty="0">
              <a:solidFill>
                <a:srgbClr val="00947A"/>
              </a:solidFill>
            </a:endParaRPr>
          </a:p>
        </p:txBody>
      </p:sp>
      <p:pic>
        <p:nvPicPr>
          <p:cNvPr id="2" name="Imagen 1">
            <a:extLst>
              <a:ext uri="{FF2B5EF4-FFF2-40B4-BE49-F238E27FC236}">
                <a16:creationId xmlns:a16="http://schemas.microsoft.com/office/drawing/2014/main" id="{68FC8C07-5687-4ACD-900A-DD6A242B5C02}"/>
              </a:ext>
            </a:extLst>
          </p:cNvPr>
          <p:cNvPicPr>
            <a:picLocks noChangeAspect="1"/>
          </p:cNvPicPr>
          <p:nvPr/>
        </p:nvPicPr>
        <p:blipFill>
          <a:blip r:embed="rId3"/>
          <a:stretch>
            <a:fillRect/>
          </a:stretch>
        </p:blipFill>
        <p:spPr>
          <a:xfrm>
            <a:off x="3365383" y="2129882"/>
            <a:ext cx="2581507" cy="2581507"/>
          </a:xfrm>
          <a:prstGeom prst="rect">
            <a:avLst/>
          </a:prstGeom>
        </p:spPr>
      </p:pic>
      <p:sp>
        <p:nvSpPr>
          <p:cNvPr id="6" name="Nube 5">
            <a:extLst>
              <a:ext uri="{FF2B5EF4-FFF2-40B4-BE49-F238E27FC236}">
                <a16:creationId xmlns:a16="http://schemas.microsoft.com/office/drawing/2014/main" id="{A94DAA14-BE95-494B-B426-A2CA591BA19B}"/>
              </a:ext>
            </a:extLst>
          </p:cNvPr>
          <p:cNvSpPr/>
          <p:nvPr/>
        </p:nvSpPr>
        <p:spPr>
          <a:xfrm>
            <a:off x="4744220" y="889660"/>
            <a:ext cx="3423423" cy="1880122"/>
          </a:xfrm>
          <a:prstGeom prst="cloud">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i="0" u="none" strike="noStrike" baseline="0" dirty="0">
                <a:latin typeface="Calibri" panose="020F0502020204030204" pitchFamily="34" charset="0"/>
              </a:rPr>
              <a:t>BIENES DE USO PÚBLICO:</a:t>
            </a:r>
          </a:p>
          <a:p>
            <a:pPr algn="ctr"/>
            <a:endParaRPr lang="es-ES" sz="800" b="1" i="0" u="none" strike="noStrike" baseline="0" dirty="0">
              <a:latin typeface="Calibri" panose="020F0502020204030204" pitchFamily="34" charset="0"/>
            </a:endParaRPr>
          </a:p>
          <a:p>
            <a:pPr algn="l"/>
            <a:r>
              <a:rPr lang="es-ES" sz="800" dirty="0">
                <a:latin typeface="Calibri" panose="020F0502020204030204" pitchFamily="34" charset="0"/>
              </a:rPr>
              <a:t>A</a:t>
            </a:r>
            <a:r>
              <a:rPr lang="es-ES" sz="800" b="0" i="0" u="none" strike="noStrike" baseline="0" dirty="0">
                <a:latin typeface="Calibri" panose="020F0502020204030204" pitchFamily="34" charset="0"/>
              </a:rPr>
              <a:t>ctivos destinados para el uso, goce y disfrute de</a:t>
            </a:r>
          </a:p>
          <a:p>
            <a:pPr algn="l"/>
            <a:r>
              <a:rPr lang="es-ES" sz="800" b="0" i="0" u="none" strike="noStrike" baseline="0" dirty="0">
                <a:latin typeface="Calibri" panose="020F0502020204030204" pitchFamily="34" charset="0"/>
              </a:rPr>
              <a:t>la colectividad y que, por lo tanto, están al servicio de esta en forma permanente, con las</a:t>
            </a:r>
          </a:p>
          <a:p>
            <a:pPr algn="l"/>
            <a:r>
              <a:rPr lang="es-ES" sz="800" b="0" i="0" u="none" strike="noStrike" baseline="0" dirty="0">
                <a:latin typeface="Calibri" panose="020F0502020204030204" pitchFamily="34" charset="0"/>
              </a:rPr>
              <a:t>limitaciones que establece el ordenamiento jurídico y la autoridad que regula su utilización</a:t>
            </a:r>
            <a:endParaRPr lang="es-CO" sz="800" dirty="0"/>
          </a:p>
        </p:txBody>
      </p:sp>
      <p:sp>
        <p:nvSpPr>
          <p:cNvPr id="10" name="Nube 9">
            <a:extLst>
              <a:ext uri="{FF2B5EF4-FFF2-40B4-BE49-F238E27FC236}">
                <a16:creationId xmlns:a16="http://schemas.microsoft.com/office/drawing/2014/main" id="{29C42903-D412-43C2-986E-E920DE6FE196}"/>
              </a:ext>
            </a:extLst>
          </p:cNvPr>
          <p:cNvSpPr/>
          <p:nvPr/>
        </p:nvSpPr>
        <p:spPr>
          <a:xfrm>
            <a:off x="506758" y="1053227"/>
            <a:ext cx="3423423" cy="1880122"/>
          </a:xfrm>
          <a:prstGeom prst="cloud">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ES" sz="800" b="1" dirty="0">
                <a:latin typeface="Calibri" panose="020F0502020204030204" pitchFamily="34" charset="0"/>
              </a:rPr>
              <a:t>PROPIEDAD, PLANTA Y EQUIPO - PPYE</a:t>
            </a:r>
            <a:r>
              <a:rPr lang="es-ES" sz="800" b="1" i="0" u="none" strike="noStrike" baseline="0" dirty="0">
                <a:latin typeface="Calibri" panose="020F0502020204030204" pitchFamily="34" charset="0"/>
              </a:rPr>
              <a:t>:</a:t>
            </a:r>
          </a:p>
          <a:p>
            <a:pPr algn="l"/>
            <a:r>
              <a:rPr lang="es-ES" sz="800" b="0" i="0" u="none" strike="noStrike" baseline="0" dirty="0">
                <a:latin typeface="Calibri" panose="020F0502020204030204" pitchFamily="34" charset="0"/>
              </a:rPr>
              <a:t> a) los activos tangibles empleados por la entidad para la producción o suministro de bienes, para la prestación de servicios o para propósitos administrativos; b) los bienes muebles que se tengan para generar ingresos producto de su arrendamiento; y c) los bienes inmuebles arrendados por un valor inferior al valor de </a:t>
            </a:r>
            <a:r>
              <a:rPr lang="es-CO" sz="800" b="0" i="0" u="none" strike="noStrike" baseline="0" dirty="0">
                <a:latin typeface="Calibri" panose="020F0502020204030204" pitchFamily="34" charset="0"/>
              </a:rPr>
              <a:t>mercado del arrendamiento</a:t>
            </a:r>
            <a:r>
              <a:rPr lang="es-CO" sz="1800" b="0" i="0" u="none" strike="noStrike" baseline="0" dirty="0">
                <a:latin typeface="Calibri" panose="020F0502020204030204" pitchFamily="34" charset="0"/>
              </a:rPr>
              <a:t>.</a:t>
            </a:r>
            <a:endParaRPr lang="es-CO" dirty="0"/>
          </a:p>
        </p:txBody>
      </p:sp>
      <p:sp>
        <p:nvSpPr>
          <p:cNvPr id="11" name="Nube 10">
            <a:extLst>
              <a:ext uri="{FF2B5EF4-FFF2-40B4-BE49-F238E27FC236}">
                <a16:creationId xmlns:a16="http://schemas.microsoft.com/office/drawing/2014/main" id="{34DD3FFB-0175-4ACE-A1E7-C80A59D784DE}"/>
              </a:ext>
            </a:extLst>
          </p:cNvPr>
          <p:cNvSpPr/>
          <p:nvPr/>
        </p:nvSpPr>
        <p:spPr>
          <a:xfrm>
            <a:off x="488121" y="3333073"/>
            <a:ext cx="3423423" cy="1880122"/>
          </a:xfrm>
          <a:prstGeom prst="cloud">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i="0" u="none" strike="noStrike" baseline="0" dirty="0">
                <a:latin typeface="Calibri" panose="020F0502020204030204" pitchFamily="34" charset="0"/>
              </a:rPr>
              <a:t>BIENES HISTÓRICOS Y CULTURALES:</a:t>
            </a:r>
          </a:p>
          <a:p>
            <a:pPr algn="ctr"/>
            <a:endParaRPr lang="es-ES" sz="800" b="1" i="0" u="none" strike="noStrike" baseline="0" dirty="0">
              <a:latin typeface="Calibri" panose="020F0502020204030204" pitchFamily="34" charset="0"/>
            </a:endParaRPr>
          </a:p>
          <a:p>
            <a:pPr algn="l"/>
            <a:r>
              <a:rPr lang="es-ES" sz="800" b="0" i="0" u="none" strike="noStrike" baseline="0" dirty="0">
                <a:latin typeface="Calibri" panose="020F0502020204030204" pitchFamily="34" charset="0"/>
              </a:rPr>
              <a:t>Bienes tangibles controlados por la entidad, a los que se les atribuye, entre otros, valores colectivos, históricos, estéticos y simbólicos, y que, por tanto, la colectividad los reconoce como parte de su memoria e identidad</a:t>
            </a:r>
            <a:r>
              <a:rPr lang="es-CO" sz="800" b="0" i="0" u="none" strike="noStrike" baseline="0" dirty="0">
                <a:latin typeface="Calibri" panose="020F0502020204030204" pitchFamily="34" charset="0"/>
              </a:rPr>
              <a:t>.</a:t>
            </a:r>
            <a:endParaRPr lang="es-CO" sz="800" dirty="0"/>
          </a:p>
        </p:txBody>
      </p:sp>
      <p:sp>
        <p:nvSpPr>
          <p:cNvPr id="12" name="Nube 11">
            <a:extLst>
              <a:ext uri="{FF2B5EF4-FFF2-40B4-BE49-F238E27FC236}">
                <a16:creationId xmlns:a16="http://schemas.microsoft.com/office/drawing/2014/main" id="{0D2FE085-093B-4C65-8A49-01B8279BABC1}"/>
              </a:ext>
            </a:extLst>
          </p:cNvPr>
          <p:cNvSpPr/>
          <p:nvPr/>
        </p:nvSpPr>
        <p:spPr>
          <a:xfrm>
            <a:off x="5461409" y="3420635"/>
            <a:ext cx="3423423" cy="1880122"/>
          </a:xfrm>
          <a:prstGeom prst="cloud">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i="0" u="none" strike="noStrike" baseline="0" dirty="0">
                <a:latin typeface="Calibri" panose="020F0502020204030204" pitchFamily="34" charset="0"/>
              </a:rPr>
              <a:t>RECURSOS NATURALES NO RENOVABLES:</a:t>
            </a:r>
          </a:p>
          <a:p>
            <a:pPr algn="ctr"/>
            <a:endParaRPr lang="es-ES" sz="800" b="1" i="0" u="none" strike="noStrike" baseline="0" dirty="0">
              <a:latin typeface="Calibri" panose="020F0502020204030204" pitchFamily="34" charset="0"/>
            </a:endParaRPr>
          </a:p>
          <a:p>
            <a:pPr algn="l"/>
            <a:r>
              <a:rPr lang="es-ES" sz="800" dirty="0">
                <a:latin typeface="Calibri" panose="020F0502020204030204" pitchFamily="34" charset="0"/>
              </a:rPr>
              <a:t>L</a:t>
            </a:r>
            <a:r>
              <a:rPr lang="es-ES" sz="800" b="0" i="0" u="none" strike="noStrike" baseline="0" dirty="0">
                <a:latin typeface="Calibri" panose="020F0502020204030204" pitchFamily="34" charset="0"/>
              </a:rPr>
              <a:t>as reservas probadas de los recursos tangibles que, por sus propiedades, se encuentran en la naturaleza sin que hayan sido objeto de</a:t>
            </a:r>
          </a:p>
          <a:p>
            <a:pPr algn="l"/>
            <a:r>
              <a:rPr lang="es-ES" sz="800" b="0" i="0" u="none" strike="noStrike" baseline="0" dirty="0">
                <a:latin typeface="Calibri" panose="020F0502020204030204" pitchFamily="34" charset="0"/>
              </a:rPr>
              <a:t>transformación y que no son susceptibles de ser reproducidos o reemplazados por otros de</a:t>
            </a:r>
          </a:p>
          <a:p>
            <a:pPr algn="l"/>
            <a:r>
              <a:rPr lang="es-ES" sz="800" b="0" i="0" u="none" strike="noStrike" baseline="0" dirty="0">
                <a:latin typeface="Calibri" panose="020F0502020204030204" pitchFamily="34" charset="0"/>
              </a:rPr>
              <a:t>similares características, tales como petróleo, gas, carbón y otros minerales</a:t>
            </a:r>
            <a:r>
              <a:rPr lang="es-CO" sz="800" b="0" i="0" u="none" strike="noStrike" baseline="0" dirty="0">
                <a:latin typeface="Calibri" panose="020F0502020204030204" pitchFamily="34" charset="0"/>
              </a:rPr>
              <a:t>.</a:t>
            </a:r>
            <a:endParaRPr lang="es-CO" sz="800" dirty="0"/>
          </a:p>
        </p:txBody>
      </p:sp>
    </p:spTree>
    <p:extLst>
      <p:ext uri="{BB962C8B-B14F-4D97-AF65-F5344CB8AC3E}">
        <p14:creationId xmlns:p14="http://schemas.microsoft.com/office/powerpoint/2010/main" val="204083073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1B8D4AA1-72D9-47A6-861D-C78E44F68FE0}"/>
              </a:ext>
            </a:extLst>
          </p:cNvPr>
          <p:cNvSpPr txBox="1">
            <a:spLocks/>
          </p:cNvSpPr>
          <p:nvPr/>
        </p:nvSpPr>
        <p:spPr bwMode="auto">
          <a:xfrm>
            <a:off x="312859" y="253244"/>
            <a:ext cx="8173844" cy="99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lnSpcReduction="10000"/>
          </a:bodyPr>
          <a:lstStyle>
            <a:lvl1pPr algn="l" defTabSz="685800" rtl="0" eaLnBrk="1" fontAlgn="base" hangingPunct="1">
              <a:lnSpc>
                <a:spcPct val="90000"/>
              </a:lnSpc>
              <a:spcBef>
                <a:spcPct val="0"/>
              </a:spcBef>
              <a:spcAft>
                <a:spcPct val="0"/>
              </a:spcAft>
              <a:defRPr sz="3300" kern="1200" baseline="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ctr"/>
            <a:r>
              <a:rPr lang="es-CO" sz="2200" b="1" dirty="0">
                <a:solidFill>
                  <a:srgbClr val="00947A"/>
                </a:solidFill>
              </a:rPr>
              <a:t>Normas para el Reconocimiento, Medición, Revelación y Presentación de los hechos económicos: </a:t>
            </a:r>
            <a:br>
              <a:rPr lang="es-CO" sz="2200" b="1" dirty="0">
                <a:solidFill>
                  <a:srgbClr val="00947A"/>
                </a:solidFill>
              </a:rPr>
            </a:br>
            <a:endParaRPr lang="es-CO" altLang="es-CO" sz="2200" b="1" dirty="0">
              <a:solidFill>
                <a:srgbClr val="00947A"/>
              </a:solidFill>
            </a:endParaRPr>
          </a:p>
        </p:txBody>
      </p:sp>
      <p:pic>
        <p:nvPicPr>
          <p:cNvPr id="2" name="Imagen 1">
            <a:extLst>
              <a:ext uri="{FF2B5EF4-FFF2-40B4-BE49-F238E27FC236}">
                <a16:creationId xmlns:a16="http://schemas.microsoft.com/office/drawing/2014/main" id="{68FC8C07-5687-4ACD-900A-DD6A242B5C02}"/>
              </a:ext>
            </a:extLst>
          </p:cNvPr>
          <p:cNvPicPr>
            <a:picLocks noChangeAspect="1"/>
          </p:cNvPicPr>
          <p:nvPr/>
        </p:nvPicPr>
        <p:blipFill>
          <a:blip r:embed="rId3"/>
          <a:stretch>
            <a:fillRect/>
          </a:stretch>
        </p:blipFill>
        <p:spPr>
          <a:xfrm>
            <a:off x="3365383" y="2129882"/>
            <a:ext cx="2581507" cy="2581507"/>
          </a:xfrm>
          <a:prstGeom prst="rect">
            <a:avLst/>
          </a:prstGeom>
        </p:spPr>
      </p:pic>
      <p:sp>
        <p:nvSpPr>
          <p:cNvPr id="6" name="Nube 5">
            <a:extLst>
              <a:ext uri="{FF2B5EF4-FFF2-40B4-BE49-F238E27FC236}">
                <a16:creationId xmlns:a16="http://schemas.microsoft.com/office/drawing/2014/main" id="{A94DAA14-BE95-494B-B426-A2CA591BA19B}"/>
              </a:ext>
            </a:extLst>
          </p:cNvPr>
          <p:cNvSpPr/>
          <p:nvPr/>
        </p:nvSpPr>
        <p:spPr>
          <a:xfrm>
            <a:off x="4744220" y="889660"/>
            <a:ext cx="3423423" cy="1880122"/>
          </a:xfrm>
          <a:prstGeom prst="cloud">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i="0" u="none" strike="noStrike" baseline="0" dirty="0">
                <a:latin typeface="Calibri" panose="020F0502020204030204" pitchFamily="34" charset="0"/>
              </a:rPr>
              <a:t>ACTIVOS INTANGIBLES:</a:t>
            </a:r>
          </a:p>
          <a:p>
            <a:pPr algn="ctr"/>
            <a:endParaRPr lang="es-ES" sz="800" b="1" i="0" u="none" strike="noStrike" baseline="0" dirty="0">
              <a:latin typeface="Calibri" panose="020F0502020204030204" pitchFamily="34" charset="0"/>
            </a:endParaRPr>
          </a:p>
          <a:p>
            <a:pPr algn="l"/>
            <a:r>
              <a:rPr lang="es-ES" sz="800" b="0" i="0" u="none" strike="noStrike" baseline="0" dirty="0">
                <a:latin typeface="Calibri" panose="020F0502020204030204" pitchFamily="34" charset="0"/>
              </a:rPr>
              <a:t>Recursos identificables, de carácter no monetario y sin apariencia física, sobre los cuales la entidad tiene el control, espera obtener beneficios</a:t>
            </a:r>
          </a:p>
          <a:p>
            <a:pPr algn="l"/>
            <a:r>
              <a:rPr lang="es-ES" sz="800" b="0" i="0" u="none" strike="noStrike" baseline="0" dirty="0">
                <a:latin typeface="Calibri" panose="020F0502020204030204" pitchFamily="34" charset="0"/>
              </a:rPr>
              <a:t>económicos futuros o potencial de servicio, y puede realizar mediciones fiables</a:t>
            </a:r>
            <a:endParaRPr lang="es-CO" sz="800" dirty="0"/>
          </a:p>
        </p:txBody>
      </p:sp>
      <p:sp>
        <p:nvSpPr>
          <p:cNvPr id="10" name="Nube 9">
            <a:extLst>
              <a:ext uri="{FF2B5EF4-FFF2-40B4-BE49-F238E27FC236}">
                <a16:creationId xmlns:a16="http://schemas.microsoft.com/office/drawing/2014/main" id="{29C42903-D412-43C2-986E-E920DE6FE196}"/>
              </a:ext>
            </a:extLst>
          </p:cNvPr>
          <p:cNvSpPr/>
          <p:nvPr/>
        </p:nvSpPr>
        <p:spPr>
          <a:xfrm>
            <a:off x="506758" y="1053227"/>
            <a:ext cx="3423423" cy="1880122"/>
          </a:xfrm>
          <a:prstGeom prst="cloud">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i="0" u="none" strike="noStrike" baseline="0" dirty="0">
                <a:latin typeface="Calibri" panose="020F0502020204030204" pitchFamily="34" charset="0"/>
              </a:rPr>
              <a:t>PROPIEDADES DE INVERSIÓN</a:t>
            </a:r>
          </a:p>
          <a:p>
            <a:pPr algn="ctr"/>
            <a:endParaRPr lang="es-ES" sz="800" b="1" i="0" u="none" strike="noStrike" baseline="0" dirty="0">
              <a:latin typeface="Calibri" panose="020F0502020204030204" pitchFamily="34" charset="0"/>
            </a:endParaRPr>
          </a:p>
          <a:p>
            <a:pPr algn="l"/>
            <a:r>
              <a:rPr lang="es-ES" sz="800" dirty="0">
                <a:latin typeface="Calibri" panose="020F0502020204030204" pitchFamily="34" charset="0"/>
              </a:rPr>
              <a:t>A</a:t>
            </a:r>
            <a:r>
              <a:rPr lang="es-ES" sz="800" b="0" i="0" u="none" strike="noStrike" baseline="0" dirty="0">
                <a:latin typeface="Calibri" panose="020F0502020204030204" pitchFamily="34" charset="0"/>
              </a:rPr>
              <a:t>ctivos representados en terrenos y edificaciones que se tengan con el objetivo principal de generar rentas, plusvalías o ambas, en </a:t>
            </a:r>
            <a:r>
              <a:rPr lang="es-CO" sz="800" b="0" i="0" u="none" strike="noStrike" baseline="0" dirty="0">
                <a:latin typeface="Calibri" panose="020F0502020204030204" pitchFamily="34" charset="0"/>
              </a:rPr>
              <a:t>condiciones de mercado.</a:t>
            </a:r>
            <a:r>
              <a:rPr lang="es-CO" sz="1800" b="0" i="0" u="none" strike="noStrike" baseline="0" dirty="0">
                <a:latin typeface="Calibri" panose="020F0502020204030204" pitchFamily="34" charset="0"/>
              </a:rPr>
              <a:t>.</a:t>
            </a:r>
            <a:endParaRPr lang="es-CO" dirty="0"/>
          </a:p>
        </p:txBody>
      </p:sp>
      <p:sp>
        <p:nvSpPr>
          <p:cNvPr id="11" name="Nube 10">
            <a:extLst>
              <a:ext uri="{FF2B5EF4-FFF2-40B4-BE49-F238E27FC236}">
                <a16:creationId xmlns:a16="http://schemas.microsoft.com/office/drawing/2014/main" id="{34DD3FFB-0175-4ACE-A1E7-C80A59D784DE}"/>
              </a:ext>
            </a:extLst>
          </p:cNvPr>
          <p:cNvSpPr/>
          <p:nvPr/>
        </p:nvSpPr>
        <p:spPr>
          <a:xfrm>
            <a:off x="488121" y="3333073"/>
            <a:ext cx="3423423" cy="1880122"/>
          </a:xfrm>
          <a:prstGeom prst="cloud">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i="0" u="none" strike="noStrike" baseline="0" dirty="0">
                <a:latin typeface="Calibri" panose="020F0502020204030204" pitchFamily="34" charset="0"/>
              </a:rPr>
              <a:t>DEPRECIACIÓN:</a:t>
            </a:r>
          </a:p>
          <a:p>
            <a:pPr algn="ctr"/>
            <a:endParaRPr lang="es-ES" sz="800" b="1" i="0" u="none" strike="noStrike" baseline="0" dirty="0">
              <a:latin typeface="Calibri" panose="020F0502020204030204" pitchFamily="34" charset="0"/>
            </a:endParaRPr>
          </a:p>
          <a:p>
            <a:pPr algn="l"/>
            <a:r>
              <a:rPr lang="es-ES" sz="800" b="0" i="0" u="none" strike="noStrike" baseline="0" dirty="0">
                <a:latin typeface="Calibri" panose="020F0502020204030204" pitchFamily="34" charset="0"/>
              </a:rPr>
              <a:t>Es la distribución sistemática del valor depreciable de un activo a lo largo de su vida útil en función del consumo de los beneficios económicos futuros o del potencial de servicio</a:t>
            </a:r>
            <a:endParaRPr lang="es-CO" sz="800" dirty="0"/>
          </a:p>
        </p:txBody>
      </p:sp>
      <p:sp>
        <p:nvSpPr>
          <p:cNvPr id="12" name="Nube 11">
            <a:extLst>
              <a:ext uri="{FF2B5EF4-FFF2-40B4-BE49-F238E27FC236}">
                <a16:creationId xmlns:a16="http://schemas.microsoft.com/office/drawing/2014/main" id="{0D2FE085-093B-4C65-8A49-01B8279BABC1}"/>
              </a:ext>
            </a:extLst>
          </p:cNvPr>
          <p:cNvSpPr/>
          <p:nvPr/>
        </p:nvSpPr>
        <p:spPr>
          <a:xfrm>
            <a:off x="5461409" y="3420635"/>
            <a:ext cx="3423423" cy="1880122"/>
          </a:xfrm>
          <a:prstGeom prst="cloud">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i="0" u="none" strike="noStrike" baseline="0" dirty="0">
                <a:latin typeface="Calibri" panose="020F0502020204030204" pitchFamily="34" charset="0"/>
              </a:rPr>
              <a:t>DETERIORO:</a:t>
            </a:r>
          </a:p>
          <a:p>
            <a:pPr algn="ctr"/>
            <a:endParaRPr lang="es-ES" sz="800" b="1" i="0" u="none" strike="noStrike" baseline="0" dirty="0">
              <a:latin typeface="Calibri" panose="020F0502020204030204" pitchFamily="34" charset="0"/>
            </a:endParaRPr>
          </a:p>
          <a:p>
            <a:pPr algn="l"/>
            <a:r>
              <a:rPr lang="es-ES" sz="800" b="0" i="0" u="none" strike="noStrike" baseline="0" dirty="0">
                <a:latin typeface="Calibri" panose="020F0502020204030204" pitchFamily="34" charset="0"/>
              </a:rPr>
              <a:t>El deterioro del valor de  un ANGE es la pérdida en su potencial de servicio, adicional al reconocimiento sistemático realizado a través de la depreciación o </a:t>
            </a:r>
            <a:r>
              <a:rPr lang="es-CO" sz="800" b="0" i="0" u="none" strike="noStrike" baseline="0" dirty="0">
                <a:latin typeface="Calibri" panose="020F0502020204030204" pitchFamily="34" charset="0"/>
              </a:rPr>
              <a:t>amortización</a:t>
            </a:r>
            <a:endParaRPr lang="es-CO" sz="800" dirty="0"/>
          </a:p>
        </p:txBody>
      </p:sp>
    </p:spTree>
    <p:extLst>
      <p:ext uri="{BB962C8B-B14F-4D97-AF65-F5344CB8AC3E}">
        <p14:creationId xmlns:p14="http://schemas.microsoft.com/office/powerpoint/2010/main" val="610328376"/>
      </p:ext>
    </p:extLst>
  </p:cSld>
  <p:clrMapOvr>
    <a:masterClrMapping/>
  </p:clrMapOvr>
  <p:transition/>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CGN-Certificaciones2020  -  Modo de compatibilidad" id="{B9063427-0AEE-4202-8DBD-09B402DDD999}" vid="{09CF05E1-054B-4130-B209-B9DCACA84EE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PlantillaCGN-Certificaciones2020</Template>
  <TotalTime>122</TotalTime>
  <Words>18868</Words>
  <Application>Microsoft Office PowerPoint</Application>
  <PresentationFormat>Presentación en pantalla (16:10)</PresentationFormat>
  <Paragraphs>2172</Paragraphs>
  <Slides>60</Slides>
  <Notes>57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60</vt:i4>
      </vt:variant>
    </vt:vector>
  </HeadingPairs>
  <TitlesOfParts>
    <vt:vector size="66" baseType="lpstr">
      <vt:lpstr>Adobe Heiti Std R</vt:lpstr>
      <vt:lpstr>Arial</vt:lpstr>
      <vt:lpstr>Bookman Old Style</vt:lpstr>
      <vt:lpstr>Calibri</vt:lpstr>
      <vt:lpstr>Wingdings</vt:lpstr>
      <vt:lpstr>Tema de Office</vt:lpstr>
      <vt:lpstr>Presentación de PowerPoint</vt:lpstr>
      <vt:lpstr>Presentación de PowerPoint</vt:lpstr>
      <vt:lpstr>GIT SIIN </vt:lpstr>
      <vt:lpstr>OBJETIVO:</vt:lpstr>
      <vt:lpstr>ANTECEDENTES:</vt:lpstr>
      <vt:lpstr>ANTECEDENTES NORMATIVOS:</vt:lpstr>
      <vt:lpstr>ANTECEDENTES NORMATIVOS:</vt:lpstr>
      <vt:lpstr>Presentación de PowerPoint</vt:lpstr>
      <vt:lpstr>Presentación de PowerPoint</vt:lpstr>
      <vt:lpstr>ANTECEDENTES NORMATIVOS:</vt:lpstr>
      <vt:lpstr>ANTECEDENTES:</vt:lpstr>
      <vt:lpstr>Reuniones y cruces de información:</vt:lpstr>
      <vt:lpstr>Asignación de la actividad 15-03-2021  Presentación cronograma 25-03-2021:</vt:lpstr>
      <vt:lpstr>POLÍTICAS DE PARAMETRIZACIÓN Y DEFINICIÓN:</vt:lpstr>
      <vt:lpstr>POLÍTICAS DE PARAMETRIZACIÓN Y DEFINICIÓN:</vt:lpstr>
      <vt:lpstr>POLÍTICAS DE PARAMETRIZACIÓN Y DEFINICIÓN:</vt:lpstr>
      <vt:lpstr>  TCON094  REGISTRO TIPOS ASIENTOS DE INTEROPERABILIDAD  TCON095 REGISTRO DE RELACIONES DE TIPOS ASIENTOS DE INTEROPERABILIDAD Y CÓDIGOS CONTABLE </vt:lpstr>
      <vt:lpstr>TCON094  REGISTRO TIPOS ASIENTOS DE INTEROPERABILIDAD </vt:lpstr>
      <vt:lpstr>TCON094  REGISTRO TIPOS ASIENTOS DE INTEROPERABILIDAD                                           TIPOLOGÍA PRESENTADA POR MHCP</vt:lpstr>
      <vt:lpstr>TCON094  REGISTRO TIPOS ASIENTOS DE INTEROPERABILIDAD  MHCP                                                           CGN</vt:lpstr>
      <vt:lpstr>TCON094  REGISTRO TIPOS ASIENTOS DE INTEROPERABILIDAD </vt:lpstr>
      <vt:lpstr>TCON094  TIPOS ASIENTOS </vt:lpstr>
      <vt:lpstr>TCON095  REGISTRO DE RELACIONES DE TIPOS ASIENTOS DE INTEROPERABILIDAD Y CÓDIGOS CONTABLE </vt:lpstr>
      <vt:lpstr>TCON095  REGISTRO DE RELACIONES DE TIPOS ASIENTOS DE INTEROPERABILIDAD Y CÓDIGOS CONTABLE </vt:lpstr>
      <vt:lpstr>TCON095  REGISTRO DE RELACIONES DE TIPOS ASIENTOS DE INTEROPERABILIDAD Y CÓDIGOS CONTABLE </vt:lpstr>
      <vt:lpstr>TCON095  REGISTRO DE RELACIONES DE TIPOS ASIENTOS DE INTEROPERABILIDAD Y CÓDIGOS CONTABLE </vt:lpstr>
      <vt:lpstr>TCON095  REGISTRO DE RELACIONES DE TIPOS ASIENTOS DE INTEROPERABILIDAD Y CÓDIGOS CONTABLE </vt:lpstr>
      <vt:lpstr>TCON095   </vt:lpstr>
      <vt:lpstr>TCON095   </vt:lpstr>
      <vt:lpstr>TCON095  REGISTRO DE RELACIONES DE TIPOS ASIENTOS DE INTEROPERABILIDAD Y CÓDIGOS CONTABLE </vt:lpstr>
      <vt:lpstr>TCON095  REGISTRO DE RELACIONES DE TIPOS ASIENTOS DE INTEROPERABILIDAD Y CÓDIGOS CONTABLE </vt:lpstr>
      <vt:lpstr>TCON095  REGISTRO DE RELACIONES DE TIPOS ASIENTOS DE INTEROPERABILIDAD Y CÓDIGOS CONTABLE </vt:lpstr>
      <vt:lpstr>TCON095  REGISTRO DE RELACIONES DE TIPOS ASIENTOS DE INTEROPERABILIDAD Y CÓDIGOS CONTABLE </vt:lpstr>
      <vt:lpstr>TCON095  REGISTRO DE RELACIONES DE TIPOS ASIENTOS DE INTEROPERABILIDAD Y CÓDIGOS CONTABLE </vt:lpstr>
      <vt:lpstr>TCON095  REGISTRO DE RELACIONES DE TIPOS ASIENTOS DE INTEROPERABILIDAD Y CÓDIGOS CONTABLE </vt:lpstr>
      <vt:lpstr>TCON095  REGISTRO DE RELACIONES DE TIPOS ASIENTOS DE INTEROPERABILIDAD Y CÓDIGOS CONTABLE </vt:lpstr>
      <vt:lpstr>TCON095  REGISTRO DE RELACIONES DE TIPOS ASIENTOS DE INTEROPERABILIDAD Y CÓDIGOS CONTABLE </vt:lpstr>
      <vt:lpstr>TCON095  REGISTRO DE RELACIONES DE TIPOS ASIENTOS DE INTEROPERABILIDAD Y CÓDIGOS CONTABLE </vt:lpstr>
      <vt:lpstr>TCON095  REGISTRO DE RELACIONES DE TIPOS ASIENTOS DE INTEROPERABILIDAD Y CÓDIGOS CONTABLE </vt:lpstr>
      <vt:lpstr>TCON095  REGISTRO DE RELACIONES DE TIPOS ASIENTOS DE INTEROPERABILIDAD Y CÓDIGOS CONTABLE </vt:lpstr>
      <vt:lpstr>TCON095  REGISTRO DE RELACIONES DE TIPOS ASIENTOS DE INTEROPERABILIDAD Y CÓDIGOS CONTABLE </vt:lpstr>
      <vt:lpstr>TCON095  REGISTRO DE RELACIONES DE TIPOS ASIENTOS DE INTEROPERABILIDAD Y CÓDIGOS CONTABLE </vt:lpstr>
      <vt:lpstr>TCON095  REGISTRO DE RELACIONES DE TIPOS ASIENTOS DE INTEROPERABILIDAD Y CÓDIGOS CONTABLE </vt:lpstr>
      <vt:lpstr>TCON095  REGISTRO DE RELACIONES DE TIPOS ASIENTOS DE INTEROPERABILIDAD Y CÓDIGOS CONTABLE </vt:lpstr>
      <vt:lpstr>TCON095  REGISTRO DE RELACIONES DE TIPOS ASIENTOS DE INTEROPERABILIDAD Y CÓDIGOS CONTABLE </vt:lpstr>
      <vt:lpstr>TCON095  REGISTRO DE RELACIONES DE TIPOS ASIENTOS DE INTEROPERABILIDAD Y CÓDIGOS CONTABLE </vt:lpstr>
      <vt:lpstr>TCON095  REGISTRO DE RELACIONES DE TIPOS ASIENTOS DE INTEROPERABILIDAD Y CÓDIGOS CONTABLE </vt:lpstr>
      <vt:lpstr>TCON095  REGISTRO DE RELACIONES DE TIPOS ASIENTOS DE INTEROPERABILIDAD Y CÓDIGOS CONTABLE </vt:lpstr>
      <vt:lpstr>TCON095  REGISTRO DE RELACIONES DE TIPOS ASIENTOS DE INTEROPERABILIDAD Y CÓDIGOS CONTABLE </vt:lpstr>
      <vt:lpstr>TCON095  REGISTRO DE RELACIONES DE TIPOS ASIENTOS DE INTEROPERABILIDAD Y CÓDIGOS CONTABLE </vt:lpstr>
      <vt:lpstr>TCON095  REGISTRO DE RELACIONES DE TIPOS ASIENTOS DE INTEROPERABILIDAD Y CÓDIGOS CONTABLE </vt:lpstr>
      <vt:lpstr>TCON095  REGISTRO DE RELACIONES DE TIPOS ASIENTOS DE INTEROPERABILIDAD Y CÓDIGOS CONTABLE </vt:lpstr>
      <vt:lpstr>TCON095  REGISTRO DE RELACIONES DE TIPOS ASIENTOS DE INTEROPERABILIDAD Y CÓDIGOS CONTABLE </vt:lpstr>
      <vt:lpstr>TCON095  REGISTRO DE RELACIONES DE TIPOS ASIENTOS DE INTEROPERABILIDAD Y CÓDIGOS CONTABLE </vt:lpstr>
      <vt:lpstr>TCON095  REGISTRO DE RELACIONES DE TIPOS ASIENTOS DE INTEROPERABILIDAD Y CÓDIGOS CONTABLE </vt:lpstr>
      <vt:lpstr>TCON095  REGISTRO DE RELACIONES DE TIPOS ASIENTOS DE INTEROPERABILIDAD Y CÓDIGOS CONTABLE </vt:lpstr>
      <vt:lpstr>TCON095  REGISTRO DE RELACIONES DE TIPOS ASIENTOS DE INTEROPERABILIDAD Y CÓDIGOS CONTABLE </vt:lpstr>
      <vt:lpstr>TCON095  REGISTRO DE RELACIONES DE TIPOS ASIENTOS DE INTEROPERABILIDAD Y CÓDIGOS CONTABLE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Sebastian Alarcón Robles</dc:creator>
  <cp:lastModifiedBy>Ena Luz Espitia</cp:lastModifiedBy>
  <cp:revision>11</cp:revision>
  <dcterms:created xsi:type="dcterms:W3CDTF">2020-12-21T18:34:06Z</dcterms:created>
  <dcterms:modified xsi:type="dcterms:W3CDTF">2021-04-29T02:43:00Z</dcterms:modified>
</cp:coreProperties>
</file>