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3.xml" ContentType="application/vnd.openxmlformats-officedocument.drawingml.chartshapes+xml"/>
  <Override PartName="/ppt/charts/chart20.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1.xml" ContentType="application/vnd.openxmlformats-officedocument.drawingml.chart+xml"/>
  <Override PartName="/ppt/notesSlides/notesSlide11.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3"/>
  </p:notesMasterIdLst>
  <p:handoutMasterIdLst>
    <p:handoutMasterId r:id="rId94"/>
  </p:handoutMasterIdLst>
  <p:sldIdLst>
    <p:sldId id="426" r:id="rId2"/>
    <p:sldId id="278" r:id="rId3"/>
    <p:sldId id="431" r:id="rId4"/>
    <p:sldId id="372" r:id="rId5"/>
    <p:sldId id="263" r:id="rId6"/>
    <p:sldId id="416" r:id="rId7"/>
    <p:sldId id="415" r:id="rId8"/>
    <p:sldId id="353" r:id="rId9"/>
    <p:sldId id="356" r:id="rId10"/>
    <p:sldId id="358" r:id="rId11"/>
    <p:sldId id="375" r:id="rId12"/>
    <p:sldId id="434" r:id="rId13"/>
    <p:sldId id="435" r:id="rId14"/>
    <p:sldId id="374" r:id="rId15"/>
    <p:sldId id="455" r:id="rId16"/>
    <p:sldId id="392" r:id="rId17"/>
    <p:sldId id="363" r:id="rId18"/>
    <p:sldId id="436" r:id="rId19"/>
    <p:sldId id="437" r:id="rId20"/>
    <p:sldId id="438" r:id="rId21"/>
    <p:sldId id="450" r:id="rId22"/>
    <p:sldId id="466" r:id="rId23"/>
    <p:sldId id="439" r:id="rId24"/>
    <p:sldId id="281" r:id="rId25"/>
    <p:sldId id="371" r:id="rId26"/>
    <p:sldId id="454" r:id="rId27"/>
    <p:sldId id="351" r:id="rId28"/>
    <p:sldId id="397" r:id="rId29"/>
    <p:sldId id="303" r:id="rId30"/>
    <p:sldId id="377" r:id="rId31"/>
    <p:sldId id="418" r:id="rId32"/>
    <p:sldId id="420" r:id="rId33"/>
    <p:sldId id="313" r:id="rId34"/>
    <p:sldId id="314" r:id="rId35"/>
    <p:sldId id="440" r:id="rId36"/>
    <p:sldId id="389" r:id="rId37"/>
    <p:sldId id="400" r:id="rId38"/>
    <p:sldId id="430" r:id="rId39"/>
    <p:sldId id="401" r:id="rId40"/>
    <p:sldId id="307" r:id="rId41"/>
    <p:sldId id="308" r:id="rId42"/>
    <p:sldId id="348" r:id="rId43"/>
    <p:sldId id="309" r:id="rId44"/>
    <p:sldId id="310" r:id="rId45"/>
    <p:sldId id="305" r:id="rId46"/>
    <p:sldId id="311" r:id="rId47"/>
    <p:sldId id="312" r:id="rId48"/>
    <p:sldId id="383" r:id="rId49"/>
    <p:sldId id="384" r:id="rId50"/>
    <p:sldId id="315" r:id="rId51"/>
    <p:sldId id="385" r:id="rId52"/>
    <p:sldId id="386" r:id="rId53"/>
    <p:sldId id="441" r:id="rId54"/>
    <p:sldId id="442" r:id="rId55"/>
    <p:sldId id="443" r:id="rId56"/>
    <p:sldId id="467" r:id="rId57"/>
    <p:sldId id="468" r:id="rId58"/>
    <p:sldId id="412" r:id="rId59"/>
    <p:sldId id="402" r:id="rId60"/>
    <p:sldId id="404" r:id="rId61"/>
    <p:sldId id="261" r:id="rId62"/>
    <p:sldId id="262" r:id="rId63"/>
    <p:sldId id="406" r:id="rId64"/>
    <p:sldId id="408" r:id="rId65"/>
    <p:sldId id="445" r:id="rId66"/>
    <p:sldId id="270" r:id="rId67"/>
    <p:sldId id="414" r:id="rId68"/>
    <p:sldId id="457" r:id="rId69"/>
    <p:sldId id="465" r:id="rId70"/>
    <p:sldId id="335" r:id="rId71"/>
    <p:sldId id="338" r:id="rId72"/>
    <p:sldId id="360" r:id="rId73"/>
    <p:sldId id="469" r:id="rId74"/>
    <p:sldId id="470" r:id="rId75"/>
    <p:sldId id="433" r:id="rId76"/>
    <p:sldId id="429" r:id="rId77"/>
    <p:sldId id="446" r:id="rId78"/>
    <p:sldId id="448" r:id="rId79"/>
    <p:sldId id="424" r:id="rId80"/>
    <p:sldId id="449" r:id="rId81"/>
    <p:sldId id="391" r:id="rId82"/>
    <p:sldId id="452" r:id="rId83"/>
    <p:sldId id="471" r:id="rId84"/>
    <p:sldId id="474" r:id="rId85"/>
    <p:sldId id="473" r:id="rId86"/>
    <p:sldId id="276" r:id="rId87"/>
    <p:sldId id="453" r:id="rId88"/>
    <p:sldId id="423" r:id="rId89"/>
    <p:sldId id="447" r:id="rId90"/>
    <p:sldId id="267" r:id="rId91"/>
    <p:sldId id="260" r:id="rId92"/>
  </p:sldIdLst>
  <p:sldSz cx="12192000" cy="6858000"/>
  <p:notesSz cx="6858000" cy="9144000"/>
  <p:defaultTextStyle>
    <a:defPPr>
      <a:defRPr lang="es-CO"/>
    </a:defPPr>
    <a:lvl1pPr algn="l" defTabSz="913757" rtl="0" eaLnBrk="0" fontAlgn="base" hangingPunct="0">
      <a:spcBef>
        <a:spcPct val="0"/>
      </a:spcBef>
      <a:spcAft>
        <a:spcPct val="0"/>
      </a:spcAft>
      <a:defRPr sz="1795" kern="1200">
        <a:solidFill>
          <a:schemeClr val="tx1"/>
        </a:solidFill>
        <a:latin typeface="Calibri" panose="020F0502020204030204" pitchFamily="34" charset="0"/>
        <a:ea typeface="+mn-ea"/>
        <a:cs typeface="+mn-cs"/>
      </a:defRPr>
    </a:lvl1pPr>
    <a:lvl2pPr marL="455861" indent="130246" algn="l" defTabSz="913757" rtl="0" eaLnBrk="0" fontAlgn="base" hangingPunct="0">
      <a:spcBef>
        <a:spcPct val="0"/>
      </a:spcBef>
      <a:spcAft>
        <a:spcPct val="0"/>
      </a:spcAft>
      <a:defRPr sz="1795" kern="1200">
        <a:solidFill>
          <a:schemeClr val="tx1"/>
        </a:solidFill>
        <a:latin typeface="Calibri" panose="020F0502020204030204" pitchFamily="34" charset="0"/>
        <a:ea typeface="+mn-ea"/>
        <a:cs typeface="+mn-cs"/>
      </a:defRPr>
    </a:lvl2pPr>
    <a:lvl3pPr marL="913757" indent="258458" algn="l" defTabSz="913757" rtl="0" eaLnBrk="0" fontAlgn="base" hangingPunct="0">
      <a:spcBef>
        <a:spcPct val="0"/>
      </a:spcBef>
      <a:spcAft>
        <a:spcPct val="0"/>
      </a:spcAft>
      <a:defRPr sz="1795" kern="1200">
        <a:solidFill>
          <a:schemeClr val="tx1"/>
        </a:solidFill>
        <a:latin typeface="Calibri" panose="020F0502020204030204" pitchFamily="34" charset="0"/>
        <a:ea typeface="+mn-ea"/>
        <a:cs typeface="+mn-cs"/>
      </a:defRPr>
    </a:lvl3pPr>
    <a:lvl4pPr marL="1369618" indent="388704" algn="l" defTabSz="913757" rtl="0" eaLnBrk="0" fontAlgn="base" hangingPunct="0">
      <a:spcBef>
        <a:spcPct val="0"/>
      </a:spcBef>
      <a:spcAft>
        <a:spcPct val="0"/>
      </a:spcAft>
      <a:defRPr sz="1795" kern="1200">
        <a:solidFill>
          <a:schemeClr val="tx1"/>
        </a:solidFill>
        <a:latin typeface="Calibri" panose="020F0502020204030204" pitchFamily="34" charset="0"/>
        <a:ea typeface="+mn-ea"/>
        <a:cs typeface="+mn-cs"/>
      </a:defRPr>
    </a:lvl4pPr>
    <a:lvl5pPr marL="1827514" indent="516914" algn="l" defTabSz="913757" rtl="0" eaLnBrk="0" fontAlgn="base" hangingPunct="0">
      <a:spcBef>
        <a:spcPct val="0"/>
      </a:spcBef>
      <a:spcAft>
        <a:spcPct val="0"/>
      </a:spcAft>
      <a:defRPr sz="1795" kern="1200">
        <a:solidFill>
          <a:schemeClr val="tx1"/>
        </a:solidFill>
        <a:latin typeface="Calibri" panose="020F0502020204030204" pitchFamily="34" charset="0"/>
        <a:ea typeface="+mn-ea"/>
        <a:cs typeface="+mn-cs"/>
      </a:defRPr>
    </a:lvl5pPr>
    <a:lvl6pPr marL="2930535" algn="l" defTabSz="1172215" rtl="0" eaLnBrk="1" latinLnBrk="0" hangingPunct="1">
      <a:defRPr sz="1795" kern="1200">
        <a:solidFill>
          <a:schemeClr val="tx1"/>
        </a:solidFill>
        <a:latin typeface="Calibri" panose="020F0502020204030204" pitchFamily="34" charset="0"/>
        <a:ea typeface="+mn-ea"/>
        <a:cs typeface="+mn-cs"/>
      </a:defRPr>
    </a:lvl6pPr>
    <a:lvl7pPr marL="3516641" algn="l" defTabSz="1172215" rtl="0" eaLnBrk="1" latinLnBrk="0" hangingPunct="1">
      <a:defRPr sz="1795" kern="1200">
        <a:solidFill>
          <a:schemeClr val="tx1"/>
        </a:solidFill>
        <a:latin typeface="Calibri" panose="020F0502020204030204" pitchFamily="34" charset="0"/>
        <a:ea typeface="+mn-ea"/>
        <a:cs typeface="+mn-cs"/>
      </a:defRPr>
    </a:lvl7pPr>
    <a:lvl8pPr marL="4102749" algn="l" defTabSz="1172215" rtl="0" eaLnBrk="1" latinLnBrk="0" hangingPunct="1">
      <a:defRPr sz="1795" kern="1200">
        <a:solidFill>
          <a:schemeClr val="tx1"/>
        </a:solidFill>
        <a:latin typeface="Calibri" panose="020F0502020204030204" pitchFamily="34" charset="0"/>
        <a:ea typeface="+mn-ea"/>
        <a:cs typeface="+mn-cs"/>
      </a:defRPr>
    </a:lvl8pPr>
    <a:lvl9pPr marL="4688856" algn="l" defTabSz="1172215" rtl="0" eaLnBrk="1" latinLnBrk="0" hangingPunct="1">
      <a:defRPr sz="1795"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y Jineth Moreno Ordoñ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084"/>
    <a:srgbClr val="443524"/>
    <a:srgbClr val="A8D08D"/>
    <a:srgbClr val="929292"/>
    <a:srgbClr val="6A6A6A"/>
    <a:srgbClr val="C9C9C9"/>
    <a:srgbClr val="F28F2A"/>
    <a:srgbClr val="F9C999"/>
    <a:srgbClr val="7DB75B"/>
    <a:srgbClr val="7BB6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74" autoAdjust="0"/>
  </p:normalViewPr>
  <p:slideViewPr>
    <p:cSldViewPr snapToGrid="0" showGuides="1">
      <p:cViewPr varScale="1">
        <p:scale>
          <a:sx n="97" d="100"/>
          <a:sy n="97" d="100"/>
        </p:scale>
        <p:origin x="96" y="86"/>
      </p:cViewPr>
      <p:guideLst>
        <p:guide orient="horz" pos="2160"/>
        <p:guide pos="3840"/>
      </p:guideLst>
    </p:cSldViewPr>
  </p:slideViewPr>
  <p:notesTextViewPr>
    <p:cViewPr>
      <p:scale>
        <a:sx n="1" d="1"/>
        <a:sy n="1" d="1"/>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alzate\Downloads\GRAFICAS%20CENTRALIZACION%20RENDICION%20DE%20CUENTA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alzate\Downloads\GRAFICAS%20CENTRALIZACION%20RENDICION%20DE%20CUENTA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alzate\Downloads\GRAFICAS%20CENTRALIZACION%20RENDICION%20DE%20CUENTA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salzate\Downloads\GRAFICAS%20CENTRALIZACION%20RENDICION%20DE%20CUENTA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alzate\Downloads\GRAFICAS%20CENTRALIZACION%20RENDICION%20DE%20CUENTA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salzate\Downloads\Excel%20Presentaci&#243;n%20Rendici&#243;n%20de%20cuenta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salzate\Downloads\Excel%20Presentaci&#243;n%20Rendici&#243;n%20de%20cuenta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salzate\Downloads\Excel%20Presentaci&#243;n%20Rendici&#243;n%20de%20cuentas.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alzate\Downloads\Excel%20Presentaci&#243;n%20Rendici&#243;n%20de%20cuentas.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salzate\Downloads\Excel%20Presentaci&#243;n%20Rendici&#243;n%20de%20cuentas.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file:///\\PATHFINDER\COMPARTIDOS_CGN\SECRETARIA_GENERAL\GIT_SERV_GRALES\CONTABILIDAD\CONTABILIDAD_2021\Reportes\Estados%20Financieros\12_diciembre\Copia%20de%20Anexos%20diciembre2021%20V4.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C:\Users\salzate\Downloads\Excel%20Presentaci&#243;n%20Rendici&#243;n%20de%20cuentas.xlsx" TargetMode="Externa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22.xml.rels><?xml version="1.0" encoding="UTF-8" standalone="yes"?>
<Relationships xmlns="http://schemas.openxmlformats.org/package/2006/relationships"><Relationship Id="rId3" Type="http://schemas.openxmlformats.org/officeDocument/2006/relationships/oleObject" Target="file:///D:\TRABAJO\AMARTINEZ\Gestion%20Administrativa%20y%20Financiera\Informes%20Rendicion%20de%20Cuentas\2022\CONTRATACION%202021.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D:\TRABAJO\AMARTINEZ\Gestion%20Administrativa%20y%20Financiera\Informes%20Rendicion%20de%20Cuentas\2022\Datos%20para%20rendicion%20de%20cuent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CER\OneDrive\Escritorio\REVICI&#211;N%20%20SEBASTIAN\Hojas%20de%20calculo%20y%20gr&#225;ficas%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92F-4B72-BA0D-705B4A5AAF0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92F-4B72-BA0D-705B4A5AAF0E}"/>
              </c:ext>
            </c:extLst>
          </c:dPt>
          <c:val>
            <c:numRef>
              <c:f>Hoja1!$A$2:$A$3</c:f>
              <c:numCache>
                <c:formatCode>0%</c:formatCode>
                <c:ptCount val="2"/>
                <c:pt idx="0">
                  <c:v>0.4</c:v>
                </c:pt>
                <c:pt idx="1">
                  <c:v>0.6</c:v>
                </c:pt>
              </c:numCache>
            </c:numRef>
          </c:val>
          <c:extLst>
            <c:ext xmlns:c16="http://schemas.microsoft.com/office/drawing/2014/chart" uri="{C3380CC4-5D6E-409C-BE32-E72D297353CC}">
              <c16:uniqueId val="{00000004-792F-4B72-BA0D-705B4A5AAF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657108899123454E-2"/>
          <c:y val="0.13983286089238844"/>
          <c:w val="0.80581785767345115"/>
          <c:h val="0.42166509186351708"/>
        </c:manualLayout>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D0E9-486A-93E6-8623209A265B}"/>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D0E9-486A-93E6-8623209A265B}"/>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D0E9-486A-93E6-8623209A265B}"/>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D0E9-486A-93E6-8623209A265B}"/>
              </c:ext>
            </c:extLst>
          </c:dPt>
          <c:dLbls>
            <c:dLbl>
              <c:idx val="0"/>
              <c:layout>
                <c:manualLayout>
                  <c:x val="0.119278944078757"/>
                  <c:y val="-5.625247808127315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12818783950647322"/>
                      <c:h val="0.12940967609956905"/>
                    </c:manualLayout>
                  </c15:layout>
                </c:ext>
                <c:ext xmlns:c16="http://schemas.microsoft.com/office/drawing/2014/chart" uri="{C3380CC4-5D6E-409C-BE32-E72D297353CC}">
                  <c16:uniqueId val="{00000001-D0E9-486A-93E6-8623209A265B}"/>
                </c:ext>
              </c:extLst>
            </c:dLbl>
            <c:dLbl>
              <c:idx val="1"/>
              <c:layout>
                <c:manualLayout>
                  <c:x val="7.023758233051057E-2"/>
                  <c:y val="-4.1404304461942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E9-486A-93E6-8623209A265B}"/>
                </c:ext>
              </c:extLst>
            </c:dLbl>
            <c:dLbl>
              <c:idx val="3"/>
              <c:layout>
                <c:manualLayout>
                  <c:x val="2.1787500619026394E-2"/>
                  <c:y val="-3.8958530183727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E9-486A-93E6-8623209A265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graficas!$B$22:$B$25</c:f>
              <c:strCache>
                <c:ptCount val="4"/>
                <c:pt idx="0">
                  <c:v>Omisos del reporte trimestral</c:v>
                </c:pt>
                <c:pt idx="1">
                  <c:v>Operaciones Recíprocas </c:v>
                </c:pt>
                <c:pt idx="2">
                  <c:v>Incumplimiento en la aplicación de Marcos Normativos</c:v>
                </c:pt>
                <c:pt idx="3">
                  <c:v>Otros</c:v>
                </c:pt>
              </c:strCache>
            </c:strRef>
          </c:cat>
          <c:val>
            <c:numRef>
              <c:f>graficas!$C$22:$C$25</c:f>
              <c:numCache>
                <c:formatCode>_-* #,##0_-;\-* #,##0_-;_-* "-"??_-;_-@_-</c:formatCode>
                <c:ptCount val="4"/>
                <c:pt idx="0">
                  <c:v>4247</c:v>
                </c:pt>
                <c:pt idx="1">
                  <c:v>10366</c:v>
                </c:pt>
                <c:pt idx="2">
                  <c:v>2948</c:v>
                </c:pt>
                <c:pt idx="3">
                  <c:v>3752</c:v>
                </c:pt>
              </c:numCache>
            </c:numRef>
          </c:val>
          <c:extLst>
            <c:ext xmlns:c16="http://schemas.microsoft.com/office/drawing/2014/chart" uri="{C3380CC4-5D6E-409C-BE32-E72D297353CC}">
              <c16:uniqueId val="{00000008-D0E9-486A-93E6-8623209A265B}"/>
            </c:ext>
          </c:extLst>
        </c:ser>
        <c:ser>
          <c:idx val="1"/>
          <c:order val="1"/>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A-D0E9-486A-93E6-8623209A265B}"/>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C-D0E9-486A-93E6-8623209A265B}"/>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E-D0E9-486A-93E6-8623209A265B}"/>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0-D0E9-486A-93E6-8623209A265B}"/>
              </c:ext>
            </c:extLst>
          </c:dPt>
          <c:cat>
            <c:strRef>
              <c:f>graficas!$B$22:$B$25</c:f>
              <c:strCache>
                <c:ptCount val="4"/>
                <c:pt idx="0">
                  <c:v>Omisos del reporte trimestral</c:v>
                </c:pt>
                <c:pt idx="1">
                  <c:v>Operaciones Recíprocas </c:v>
                </c:pt>
                <c:pt idx="2">
                  <c:v>Incumplimiento en la aplicación de Marcos Normativos</c:v>
                </c:pt>
                <c:pt idx="3">
                  <c:v>Otros</c:v>
                </c:pt>
              </c:strCache>
            </c:strRef>
          </c:cat>
          <c:val>
            <c:numRef>
              <c:f>graficas!$D$22:$D$25</c:f>
              <c:numCache>
                <c:formatCode>0%</c:formatCode>
                <c:ptCount val="4"/>
                <c:pt idx="0">
                  <c:v>0.19926805236240791</c:v>
                </c:pt>
                <c:pt idx="1">
                  <c:v>0.48636982123586542</c:v>
                </c:pt>
                <c:pt idx="2">
                  <c:v>0.13831933561675971</c:v>
                </c:pt>
                <c:pt idx="3">
                  <c:v>0.17604279078496693</c:v>
                </c:pt>
              </c:numCache>
            </c:numRef>
          </c:val>
          <c:extLst>
            <c:ext xmlns:c16="http://schemas.microsoft.com/office/drawing/2014/chart" uri="{C3380CC4-5D6E-409C-BE32-E72D297353CC}">
              <c16:uniqueId val="{00000011-D0E9-486A-93E6-8623209A265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4872060018674998"/>
          <c:y val="0.62614345414561978"/>
          <c:w val="0.73835984043175029"/>
          <c:h val="0.32471762393137354"/>
        </c:manualLayout>
      </c:layout>
      <c:overlay val="0"/>
      <c:spPr>
        <a:noFill/>
        <a:ln>
          <a:no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7D73-4141-9658-11FAD8B6FDCE}"/>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7D73-4141-9658-11FAD8B6FDCE}"/>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7D73-4141-9658-11FAD8B6FDCE}"/>
              </c:ext>
            </c:extLst>
          </c:dPt>
          <c:dPt>
            <c:idx val="3"/>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7-7D73-4141-9658-11FAD8B6FDCE}"/>
              </c:ext>
            </c:extLst>
          </c:dPt>
          <c:dPt>
            <c:idx val="4"/>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7D73-4141-9658-11FAD8B6FDCE}"/>
              </c:ext>
            </c:extLst>
          </c:dPt>
          <c:dLbls>
            <c:dLbl>
              <c:idx val="0"/>
              <c:layout>
                <c:manualLayout>
                  <c:x val="1.3121172353455819E-2"/>
                  <c:y val="-0.215101748645055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73-4141-9658-11FAD8B6FDCE}"/>
                </c:ext>
              </c:extLst>
            </c:dLbl>
            <c:dLbl>
              <c:idx val="1"/>
              <c:layout>
                <c:manualLayout>
                  <c:x val="4.0279965004374457E-3"/>
                  <c:y val="-0.119043817439486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73-4141-9658-11FAD8B6FDCE}"/>
                </c:ext>
              </c:extLst>
            </c:dLbl>
            <c:dLbl>
              <c:idx val="3"/>
              <c:layout>
                <c:manualLayout>
                  <c:x val="-2.8298228346456643E-2"/>
                  <c:y val="-2.3057742782152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73-4141-9658-11FAD8B6FDCE}"/>
                </c:ext>
              </c:extLst>
            </c:dLbl>
            <c:dLbl>
              <c:idx val="4"/>
              <c:layout>
                <c:manualLayout>
                  <c:x val="5.3078302712160977E-2"/>
                  <c:y val="-2.5372557596967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73-4141-9658-11FAD8B6FDC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graficas!$B$39:$B$43</c:f>
              <c:strCache>
                <c:ptCount val="5"/>
                <c:pt idx="0">
                  <c:v>Telefónica </c:v>
                </c:pt>
                <c:pt idx="1">
                  <c:v>Escrita</c:v>
                </c:pt>
                <c:pt idx="2">
                  <c:v>Virtual</c:v>
                </c:pt>
                <c:pt idx="3">
                  <c:v>Mesas de trabajo regulares</c:v>
                </c:pt>
                <c:pt idx="4">
                  <c:v>Mesas de trabajo por dictamen de la CGR</c:v>
                </c:pt>
              </c:strCache>
            </c:strRef>
          </c:cat>
          <c:val>
            <c:numRef>
              <c:f>graficas!$C$39:$C$43</c:f>
              <c:numCache>
                <c:formatCode>_-* #,##0_-;\-* #,##0_-;_-* "-"??_-;_-@_-</c:formatCode>
                <c:ptCount val="5"/>
                <c:pt idx="0">
                  <c:v>8017</c:v>
                </c:pt>
                <c:pt idx="1">
                  <c:v>7564</c:v>
                </c:pt>
                <c:pt idx="2">
                  <c:v>32</c:v>
                </c:pt>
                <c:pt idx="3">
                  <c:v>95</c:v>
                </c:pt>
                <c:pt idx="4">
                  <c:v>94</c:v>
                </c:pt>
              </c:numCache>
            </c:numRef>
          </c:val>
          <c:extLst>
            <c:ext xmlns:c16="http://schemas.microsoft.com/office/drawing/2014/chart" uri="{C3380CC4-5D6E-409C-BE32-E72D297353CC}">
              <c16:uniqueId val="{0000000A-7D73-4141-9658-11FAD8B6FDC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graficas!$B$4</c:f>
              <c:strCache>
                <c:ptCount val="1"/>
                <c:pt idx="0">
                  <c:v>GIT GOBIERNO</c:v>
                </c:pt>
              </c:strCache>
            </c:strRef>
          </c:tx>
          <c:spPr>
            <a:solidFill>
              <a:schemeClr val="accent6">
                <a:lumMod val="75000"/>
              </a:schemeClr>
            </a:solidFill>
            <a:ln>
              <a:noFill/>
            </a:ln>
            <a:effectLst/>
          </c:spPr>
          <c:invertIfNegative val="0"/>
          <c:dLbls>
            <c:dLbl>
              <c:idx val="0"/>
              <c:layout>
                <c:manualLayout>
                  <c:x val="-4.174820613176777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29-4315-9ED0-28EEF9909469}"/>
                </c:ext>
              </c:extLst>
            </c:dLbl>
            <c:dLbl>
              <c:idx val="1"/>
              <c:layout>
                <c:manualLayout>
                  <c:x val="-9.5671867175727539E-17"/>
                  <c:y val="-9.10125142207053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29-4315-9ED0-28EEF99094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graficas!$C$3:$G$3</c:f>
              <c:numCache>
                <c:formatCode>General</c:formatCode>
                <c:ptCount val="2"/>
                <c:pt idx="0">
                  <c:v>2020</c:v>
                </c:pt>
                <c:pt idx="1">
                  <c:v>2021</c:v>
                </c:pt>
              </c:numCache>
              <c:extLst/>
            </c:numRef>
          </c:cat>
          <c:val>
            <c:numRef>
              <c:f>graficas!$C$4:$G$4</c:f>
              <c:numCache>
                <c:formatCode>0.00%</c:formatCode>
                <c:ptCount val="2"/>
                <c:pt idx="0">
                  <c:v>0.99580000000000002</c:v>
                </c:pt>
                <c:pt idx="1">
                  <c:v>0.99450000000000005</c:v>
                </c:pt>
              </c:numCache>
              <c:extLst/>
            </c:numRef>
          </c:val>
          <c:extLst>
            <c:ext xmlns:c16="http://schemas.microsoft.com/office/drawing/2014/chart" uri="{C3380CC4-5D6E-409C-BE32-E72D297353CC}">
              <c16:uniqueId val="{00000002-CD29-4315-9ED0-28EEF9909469}"/>
            </c:ext>
          </c:extLst>
        </c:ser>
        <c:ser>
          <c:idx val="1"/>
          <c:order val="1"/>
          <c:tx>
            <c:strRef>
              <c:f>graficas!$B$5</c:f>
              <c:strCache>
                <c:ptCount val="1"/>
                <c:pt idx="0">
                  <c:v>GIT EMPRESAS</c:v>
                </c:pt>
              </c:strCache>
            </c:strRef>
          </c:tx>
          <c:spPr>
            <a:solidFill>
              <a:schemeClr val="accent4"/>
            </a:solidFill>
            <a:ln>
              <a:noFill/>
            </a:ln>
            <a:effectLst/>
          </c:spPr>
          <c:invertIfNegative val="0"/>
          <c:dLbls>
            <c:dLbl>
              <c:idx val="1"/>
              <c:layout>
                <c:manualLayout>
                  <c:x val="2.8701891715590344E-2"/>
                  <c:y val="-4.55062571103526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29-4315-9ED0-28EEF99094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graficas!$C$3:$G$3</c:f>
              <c:numCache>
                <c:formatCode>General</c:formatCode>
                <c:ptCount val="2"/>
                <c:pt idx="0">
                  <c:v>2020</c:v>
                </c:pt>
                <c:pt idx="1">
                  <c:v>2021</c:v>
                </c:pt>
              </c:numCache>
              <c:extLst/>
            </c:numRef>
          </c:cat>
          <c:val>
            <c:numRef>
              <c:f>graficas!$C$5:$G$5</c:f>
              <c:numCache>
                <c:formatCode>0.00%</c:formatCode>
                <c:ptCount val="2"/>
                <c:pt idx="0">
                  <c:v>0.99609999999999999</c:v>
                </c:pt>
                <c:pt idx="1">
                  <c:v>0.99619999999999997</c:v>
                </c:pt>
              </c:numCache>
              <c:extLst/>
            </c:numRef>
          </c:val>
          <c:extLst>
            <c:ext xmlns:c16="http://schemas.microsoft.com/office/drawing/2014/chart" uri="{C3380CC4-5D6E-409C-BE32-E72D297353CC}">
              <c16:uniqueId val="{00000007-CD29-4315-9ED0-28EEF9909469}"/>
            </c:ext>
          </c:extLst>
        </c:ser>
        <c:dLbls>
          <c:showLegendKey val="0"/>
          <c:showVal val="0"/>
          <c:showCatName val="0"/>
          <c:showSerName val="0"/>
          <c:showPercent val="0"/>
          <c:showBubbleSize val="0"/>
        </c:dLbls>
        <c:gapWidth val="219"/>
        <c:overlap val="-27"/>
        <c:axId val="2099545615"/>
        <c:axId val="2100077071"/>
      </c:barChart>
      <c:catAx>
        <c:axId val="209954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CO"/>
          </a:p>
        </c:txPr>
        <c:crossAx val="2100077071"/>
        <c:crosses val="autoZero"/>
        <c:auto val="1"/>
        <c:lblAlgn val="ctr"/>
        <c:lblOffset val="100"/>
        <c:noMultiLvlLbl val="0"/>
      </c:catAx>
      <c:valAx>
        <c:axId val="2100077071"/>
        <c:scaling>
          <c:orientation val="minMax"/>
        </c:scaling>
        <c:delete val="0"/>
        <c:axPos val="l"/>
        <c:majorGridlines>
          <c:spPr>
            <a:ln w="9525" cap="flat" cmpd="sng" algn="ctr">
              <a:solidFill>
                <a:schemeClr val="bg1">
                  <a:lumMod val="9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209954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A9D18E"/>
              </a:solidFill>
              <a:ln>
                <a:noFill/>
              </a:ln>
              <a:effectLst/>
            </c:spPr>
            <c:extLst>
              <c:ext xmlns:c16="http://schemas.microsoft.com/office/drawing/2014/chart" uri="{C3380CC4-5D6E-409C-BE32-E72D297353CC}">
                <c16:uniqueId val="{00000001-E088-4F09-8CA5-D69E6E59116F}"/>
              </c:ext>
            </c:extLst>
          </c:dPt>
          <c:dPt>
            <c:idx val="1"/>
            <c:invertIfNegative val="0"/>
            <c:bubble3D val="0"/>
            <c:spPr>
              <a:solidFill>
                <a:srgbClr val="F9B300"/>
              </a:solidFill>
              <a:ln>
                <a:noFill/>
              </a:ln>
              <a:effectLst/>
            </c:spPr>
            <c:extLst>
              <c:ext xmlns:c16="http://schemas.microsoft.com/office/drawing/2014/chart" uri="{C3380CC4-5D6E-409C-BE32-E72D297353CC}">
                <c16:uniqueId val="{00000003-E088-4F09-8CA5-D69E6E59116F}"/>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E088-4F09-8CA5-D69E6E59116F}"/>
              </c:ext>
            </c:extLst>
          </c:dPt>
          <c:dPt>
            <c:idx val="3"/>
            <c:invertIfNegative val="0"/>
            <c:bubble3D val="0"/>
            <c:spPr>
              <a:solidFill>
                <a:srgbClr val="00B050"/>
              </a:solidFill>
              <a:ln>
                <a:noFill/>
              </a:ln>
              <a:effectLst/>
            </c:spPr>
            <c:extLst>
              <c:ext xmlns:c16="http://schemas.microsoft.com/office/drawing/2014/chart" uri="{C3380CC4-5D6E-409C-BE32-E72D297353CC}">
                <c16:uniqueId val="{00000007-E088-4F09-8CA5-D69E6E59116F}"/>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graficas!$B$55:$B$58</c:f>
              <c:strCache>
                <c:ptCount val="4"/>
                <c:pt idx="0">
                  <c:v>Cuarto trimestre</c:v>
                </c:pt>
                <c:pt idx="1">
                  <c:v>Tercer trimestre</c:v>
                </c:pt>
                <c:pt idx="2">
                  <c:v>Segundo trimestre</c:v>
                </c:pt>
                <c:pt idx="3">
                  <c:v>Primer trimestre</c:v>
                </c:pt>
              </c:strCache>
            </c:strRef>
          </c:cat>
          <c:val>
            <c:numRef>
              <c:f>graficas!$C$55:$C$58</c:f>
              <c:numCache>
                <c:formatCode>General</c:formatCode>
                <c:ptCount val="4"/>
                <c:pt idx="0">
                  <c:v>105</c:v>
                </c:pt>
                <c:pt idx="1">
                  <c:v>113</c:v>
                </c:pt>
                <c:pt idx="2">
                  <c:v>30</c:v>
                </c:pt>
                <c:pt idx="3">
                  <c:v>105</c:v>
                </c:pt>
              </c:numCache>
            </c:numRef>
          </c:val>
          <c:extLst>
            <c:ext xmlns:c16="http://schemas.microsoft.com/office/drawing/2014/chart" uri="{C3380CC4-5D6E-409C-BE32-E72D297353CC}">
              <c16:uniqueId val="{00000008-E088-4F09-8CA5-D69E6E59116F}"/>
            </c:ext>
          </c:extLst>
        </c:ser>
        <c:dLbls>
          <c:showLegendKey val="0"/>
          <c:showVal val="0"/>
          <c:showCatName val="0"/>
          <c:showSerName val="0"/>
          <c:showPercent val="0"/>
          <c:showBubbleSize val="0"/>
        </c:dLbls>
        <c:gapWidth val="100"/>
        <c:overlap val="3"/>
        <c:axId val="1932523008"/>
        <c:axId val="1932523424"/>
      </c:barChart>
      <c:catAx>
        <c:axId val="193252300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s-CO"/>
          </a:p>
        </c:txPr>
        <c:crossAx val="1932523424"/>
        <c:crosses val="autoZero"/>
        <c:auto val="1"/>
        <c:lblAlgn val="ctr"/>
        <c:lblOffset val="100"/>
        <c:noMultiLvlLbl val="0"/>
      </c:catAx>
      <c:valAx>
        <c:axId val="1932523424"/>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s-CO"/>
          </a:p>
        </c:txPr>
        <c:crossAx val="193252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6E1D-43A5-9735-017306C0A04A}"/>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E1D-43A5-9735-017306C0A04A}"/>
              </c:ext>
            </c:extLst>
          </c:dPt>
          <c:dPt>
            <c:idx val="2"/>
            <c:invertIfNegative val="0"/>
            <c:bubble3D val="0"/>
            <c:spPr>
              <a:solidFill>
                <a:srgbClr val="92D050"/>
              </a:solidFill>
              <a:ln>
                <a:noFill/>
              </a:ln>
              <a:effectLst/>
            </c:spPr>
            <c:extLst>
              <c:ext xmlns:c16="http://schemas.microsoft.com/office/drawing/2014/chart" uri="{C3380CC4-5D6E-409C-BE32-E72D297353CC}">
                <c16:uniqueId val="{00000005-6E1D-43A5-9735-017306C0A04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graficas!$B$67:$B$70</c:f>
              <c:strCache>
                <c:ptCount val="4"/>
                <c:pt idx="0">
                  <c:v>Cuarto trimestre</c:v>
                </c:pt>
                <c:pt idx="1">
                  <c:v>Tercer trimestre</c:v>
                </c:pt>
                <c:pt idx="2">
                  <c:v>Segundo trimestre</c:v>
                </c:pt>
                <c:pt idx="3">
                  <c:v>Primer trimestre</c:v>
                </c:pt>
              </c:strCache>
            </c:strRef>
          </c:cat>
          <c:val>
            <c:numRef>
              <c:f>graficas!$C$67:$C$70</c:f>
              <c:numCache>
                <c:formatCode>General</c:formatCode>
                <c:ptCount val="4"/>
                <c:pt idx="0">
                  <c:v>38</c:v>
                </c:pt>
                <c:pt idx="1">
                  <c:v>123</c:v>
                </c:pt>
                <c:pt idx="2">
                  <c:v>30</c:v>
                </c:pt>
                <c:pt idx="3">
                  <c:v>16</c:v>
                </c:pt>
              </c:numCache>
            </c:numRef>
          </c:val>
          <c:extLst>
            <c:ext xmlns:c16="http://schemas.microsoft.com/office/drawing/2014/chart" uri="{C3380CC4-5D6E-409C-BE32-E72D297353CC}">
              <c16:uniqueId val="{00000006-6E1D-43A5-9735-017306C0A04A}"/>
            </c:ext>
          </c:extLst>
        </c:ser>
        <c:dLbls>
          <c:showLegendKey val="0"/>
          <c:showVal val="0"/>
          <c:showCatName val="0"/>
          <c:showSerName val="0"/>
          <c:showPercent val="0"/>
          <c:showBubbleSize val="0"/>
        </c:dLbls>
        <c:gapWidth val="182"/>
        <c:axId val="1934788496"/>
        <c:axId val="1934786832"/>
      </c:barChart>
      <c:catAx>
        <c:axId val="193478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crossAx val="1934786832"/>
        <c:crosses val="autoZero"/>
        <c:auto val="1"/>
        <c:lblAlgn val="ctr"/>
        <c:lblOffset val="100"/>
        <c:noMultiLvlLbl val="0"/>
      </c:catAx>
      <c:valAx>
        <c:axId val="1934786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crossAx val="1934788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987435787019517"/>
          <c:y val="5.0925925925925923E-2"/>
          <c:w val="0.27070082949469115"/>
          <c:h val="0.88888888888888884"/>
        </c:manualLayout>
      </c:layout>
      <c:barChart>
        <c:barDir val="bar"/>
        <c:grouping val="percentStacked"/>
        <c:varyColors val="0"/>
        <c:ser>
          <c:idx val="0"/>
          <c:order val="0"/>
          <c:tx>
            <c:strRef>
              <c:f>'Etapas y Actividades Nacional'!$J$6</c:f>
              <c:strCache>
                <c:ptCount val="1"/>
                <c:pt idx="0">
                  <c:v>2021</c:v>
                </c:pt>
              </c:strCache>
            </c:strRef>
          </c:tx>
          <c:spPr>
            <a:solidFill>
              <a:schemeClr val="accent2">
                <a:lumMod val="60000"/>
                <a:lumOff val="40000"/>
              </a:schemeClr>
            </a:solidFill>
            <a:ln>
              <a:solidFill>
                <a:schemeClr val="accent2">
                  <a:lumMod val="60000"/>
                  <a:lumOff val="40000"/>
                </a:schemeClr>
              </a:solidFill>
            </a:ln>
            <a:effectLst/>
          </c:spPr>
          <c:invertIfNegative val="0"/>
          <c:dPt>
            <c:idx val="1"/>
            <c:invertIfNegative val="0"/>
            <c:bubble3D val="0"/>
            <c:extLst>
              <c:ext xmlns:c16="http://schemas.microsoft.com/office/drawing/2014/chart" uri="{C3380CC4-5D6E-409C-BE32-E72D297353CC}">
                <c16:uniqueId val="{00000001-7B72-4CC6-A255-EC3715E49EA8}"/>
              </c:ext>
            </c:extLst>
          </c:dPt>
          <c:dPt>
            <c:idx val="2"/>
            <c:invertIfNegative val="0"/>
            <c:bubble3D val="0"/>
            <c:extLst>
              <c:ext xmlns:c16="http://schemas.microsoft.com/office/drawing/2014/chart" uri="{C3380CC4-5D6E-409C-BE32-E72D297353CC}">
                <c16:uniqueId val="{00000003-7B72-4CC6-A255-EC3715E49EA8}"/>
              </c:ext>
            </c:extLst>
          </c:dPt>
          <c:dPt>
            <c:idx val="3"/>
            <c:invertIfNegative val="0"/>
            <c:bubble3D val="0"/>
            <c:extLst>
              <c:ext xmlns:c16="http://schemas.microsoft.com/office/drawing/2014/chart" uri="{C3380CC4-5D6E-409C-BE32-E72D297353CC}">
                <c16:uniqueId val="{00000005-7B72-4CC6-A255-EC3715E49EA8}"/>
              </c:ext>
            </c:extLst>
          </c:dPt>
          <c:dPt>
            <c:idx val="4"/>
            <c:invertIfNegative val="0"/>
            <c:bubble3D val="0"/>
            <c:extLst>
              <c:ext xmlns:c16="http://schemas.microsoft.com/office/drawing/2014/chart" uri="{C3380CC4-5D6E-409C-BE32-E72D297353CC}">
                <c16:uniqueId val="{00000007-7B72-4CC6-A255-EC3715E49EA8}"/>
              </c:ext>
            </c:extLst>
          </c:dPt>
          <c:dPt>
            <c:idx val="5"/>
            <c:invertIfNegative val="0"/>
            <c:bubble3D val="0"/>
            <c:extLst>
              <c:ext xmlns:c16="http://schemas.microsoft.com/office/drawing/2014/chart" uri="{C3380CC4-5D6E-409C-BE32-E72D297353CC}">
                <c16:uniqueId val="{00000009-7B72-4CC6-A255-EC3715E49EA8}"/>
              </c:ext>
            </c:extLst>
          </c:dPt>
          <c:dPt>
            <c:idx val="6"/>
            <c:invertIfNegative val="0"/>
            <c:bubble3D val="0"/>
            <c:extLst>
              <c:ext xmlns:c16="http://schemas.microsoft.com/office/drawing/2014/chart" uri="{C3380CC4-5D6E-409C-BE32-E72D297353CC}">
                <c16:uniqueId val="{0000000B-7B72-4CC6-A255-EC3715E49EA8}"/>
              </c:ext>
            </c:extLst>
          </c:dPt>
          <c:dPt>
            <c:idx val="7"/>
            <c:invertIfNegative val="0"/>
            <c:bubble3D val="0"/>
            <c:extLst>
              <c:ext xmlns:c16="http://schemas.microsoft.com/office/drawing/2014/chart" uri="{C3380CC4-5D6E-409C-BE32-E72D297353CC}">
                <c16:uniqueId val="{0000000D-7B72-4CC6-A255-EC3715E49EA8}"/>
              </c:ext>
            </c:extLst>
          </c:dPt>
          <c:dPt>
            <c:idx val="8"/>
            <c:invertIfNegative val="0"/>
            <c:bubble3D val="0"/>
            <c:extLst>
              <c:ext xmlns:c16="http://schemas.microsoft.com/office/drawing/2014/chart" uri="{C3380CC4-5D6E-409C-BE32-E72D297353CC}">
                <c16:uniqueId val="{0000000F-7B72-4CC6-A255-EC3715E49EA8}"/>
              </c:ext>
            </c:extLst>
          </c:dPt>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'Etapas y Actividades Nacional'!$H$7:$H$15</c:f>
              <c:strCache>
                <c:ptCount val="9"/>
                <c:pt idx="0">
                  <c:v>Políticas Contables</c:v>
                </c:pt>
                <c:pt idx="1">
                  <c:v>Identificación</c:v>
                </c:pt>
                <c:pt idx="2">
                  <c:v>Clasificación</c:v>
                </c:pt>
                <c:pt idx="3">
                  <c:v>Registro</c:v>
                </c:pt>
                <c:pt idx="4">
                  <c:v>Medición Inicial</c:v>
                </c:pt>
                <c:pt idx="5">
                  <c:v>Medición Posterior</c:v>
                </c:pt>
                <c:pt idx="6">
                  <c:v>Presentación de EEFF</c:v>
                </c:pt>
                <c:pt idx="7">
                  <c:v>Rendición de Cuentas</c:v>
                </c:pt>
                <c:pt idx="8">
                  <c:v>Gestión del Riesgo Contable</c:v>
                </c:pt>
              </c:strCache>
            </c:strRef>
          </c:cat>
          <c:val>
            <c:numRef>
              <c:f>'Etapas y Actividades Nacional'!$J$7:$J$15</c:f>
              <c:numCache>
                <c:formatCode>0.00</c:formatCode>
                <c:ptCount val="9"/>
                <c:pt idx="0">
                  <c:v>4.7516566265060236</c:v>
                </c:pt>
                <c:pt idx="1">
                  <c:v>4.8713855421685954</c:v>
                </c:pt>
                <c:pt idx="2">
                  <c:v>4.9406626506024098</c:v>
                </c:pt>
                <c:pt idx="3">
                  <c:v>4.9051807228915658</c:v>
                </c:pt>
                <c:pt idx="4">
                  <c:v>4.9021084337349388</c:v>
                </c:pt>
                <c:pt idx="5">
                  <c:v>4.770180722891566</c:v>
                </c:pt>
                <c:pt idx="6">
                  <c:v>4.7317018072289168</c:v>
                </c:pt>
                <c:pt idx="7">
                  <c:v>4.7563253012048197</c:v>
                </c:pt>
                <c:pt idx="8">
                  <c:v>4.5694277108433745</c:v>
                </c:pt>
              </c:numCache>
            </c:numRef>
          </c:val>
          <c:extLst>
            <c:ext xmlns:c16="http://schemas.microsoft.com/office/drawing/2014/chart" uri="{C3380CC4-5D6E-409C-BE32-E72D297353CC}">
              <c16:uniqueId val="{00000010-7B72-4CC6-A255-EC3715E49EA8}"/>
            </c:ext>
          </c:extLst>
        </c:ser>
        <c:ser>
          <c:idx val="1"/>
          <c:order val="1"/>
          <c:tx>
            <c:strRef>
              <c:f>'Etapas y Actividades Nacional'!$K$6</c:f>
              <c:strCache>
                <c:ptCount val="1"/>
                <c:pt idx="0">
                  <c:v>2020</c:v>
                </c:pt>
              </c:strCache>
            </c:strRef>
          </c:tx>
          <c:spPr>
            <a:noFill/>
            <a:ln>
              <a:solidFill>
                <a:schemeClr val="accent1">
                  <a:lumMod val="60000"/>
                  <a:lumOff val="40000"/>
                </a:schemeClr>
              </a:solidFill>
            </a:ln>
            <a:effectLst/>
          </c:spPr>
          <c:invertIfNegative val="0"/>
          <c:dPt>
            <c:idx val="0"/>
            <c:invertIfNegative val="0"/>
            <c:bubble3D val="0"/>
            <c:extLst>
              <c:ext xmlns:c16="http://schemas.microsoft.com/office/drawing/2014/chart" uri="{C3380CC4-5D6E-409C-BE32-E72D297353CC}">
                <c16:uniqueId val="{00000012-7B72-4CC6-A255-EC3715E49EA8}"/>
              </c:ext>
            </c:extLst>
          </c:dPt>
          <c:dPt>
            <c:idx val="1"/>
            <c:invertIfNegative val="0"/>
            <c:bubble3D val="0"/>
            <c:extLst>
              <c:ext xmlns:c16="http://schemas.microsoft.com/office/drawing/2014/chart" uri="{C3380CC4-5D6E-409C-BE32-E72D297353CC}">
                <c16:uniqueId val="{00000014-7B72-4CC6-A255-EC3715E49EA8}"/>
              </c:ext>
            </c:extLst>
          </c:dPt>
          <c:dPt>
            <c:idx val="2"/>
            <c:invertIfNegative val="0"/>
            <c:bubble3D val="0"/>
            <c:extLst>
              <c:ext xmlns:c16="http://schemas.microsoft.com/office/drawing/2014/chart" uri="{C3380CC4-5D6E-409C-BE32-E72D297353CC}">
                <c16:uniqueId val="{00000016-7B72-4CC6-A255-EC3715E49EA8}"/>
              </c:ext>
            </c:extLst>
          </c:dPt>
          <c:dPt>
            <c:idx val="3"/>
            <c:invertIfNegative val="0"/>
            <c:bubble3D val="0"/>
            <c:extLst>
              <c:ext xmlns:c16="http://schemas.microsoft.com/office/drawing/2014/chart" uri="{C3380CC4-5D6E-409C-BE32-E72D297353CC}">
                <c16:uniqueId val="{00000018-7B72-4CC6-A255-EC3715E49EA8}"/>
              </c:ext>
            </c:extLst>
          </c:dPt>
          <c:dPt>
            <c:idx val="4"/>
            <c:invertIfNegative val="0"/>
            <c:bubble3D val="0"/>
            <c:extLst>
              <c:ext xmlns:c16="http://schemas.microsoft.com/office/drawing/2014/chart" uri="{C3380CC4-5D6E-409C-BE32-E72D297353CC}">
                <c16:uniqueId val="{0000001A-7B72-4CC6-A255-EC3715E49EA8}"/>
              </c:ext>
            </c:extLst>
          </c:dPt>
          <c:dPt>
            <c:idx val="5"/>
            <c:invertIfNegative val="0"/>
            <c:bubble3D val="0"/>
            <c:extLst>
              <c:ext xmlns:c16="http://schemas.microsoft.com/office/drawing/2014/chart" uri="{C3380CC4-5D6E-409C-BE32-E72D297353CC}">
                <c16:uniqueId val="{0000001C-7B72-4CC6-A255-EC3715E49EA8}"/>
              </c:ext>
            </c:extLst>
          </c:dPt>
          <c:dPt>
            <c:idx val="6"/>
            <c:invertIfNegative val="0"/>
            <c:bubble3D val="0"/>
            <c:extLst>
              <c:ext xmlns:c16="http://schemas.microsoft.com/office/drawing/2014/chart" uri="{C3380CC4-5D6E-409C-BE32-E72D297353CC}">
                <c16:uniqueId val="{0000001E-7B72-4CC6-A255-EC3715E49EA8}"/>
              </c:ext>
            </c:extLst>
          </c:dPt>
          <c:dPt>
            <c:idx val="7"/>
            <c:invertIfNegative val="0"/>
            <c:bubble3D val="0"/>
            <c:extLst>
              <c:ext xmlns:c16="http://schemas.microsoft.com/office/drawing/2014/chart" uri="{C3380CC4-5D6E-409C-BE32-E72D297353CC}">
                <c16:uniqueId val="{00000020-7B72-4CC6-A255-EC3715E49EA8}"/>
              </c:ext>
            </c:extLst>
          </c:dPt>
          <c:dPt>
            <c:idx val="8"/>
            <c:invertIfNegative val="0"/>
            <c:bubble3D val="0"/>
            <c:extLst>
              <c:ext xmlns:c16="http://schemas.microsoft.com/office/drawing/2014/chart" uri="{C3380CC4-5D6E-409C-BE32-E72D297353CC}">
                <c16:uniqueId val="{00000022-7B72-4CC6-A255-EC3715E49EA8}"/>
              </c:ext>
            </c:extLst>
          </c:dPt>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'Etapas y Actividades Nacional'!$K$7:$K$15</c:f>
              <c:numCache>
                <c:formatCode>0.00</c:formatCode>
                <c:ptCount val="9"/>
                <c:pt idx="0">
                  <c:v>4.7516566265060236</c:v>
                </c:pt>
                <c:pt idx="1">
                  <c:v>4.8713855421685954</c:v>
                </c:pt>
                <c:pt idx="2">
                  <c:v>4.9406626506024098</c:v>
                </c:pt>
                <c:pt idx="3">
                  <c:v>4.9051807228915658</c:v>
                </c:pt>
                <c:pt idx="4">
                  <c:v>4.9021084337349388</c:v>
                </c:pt>
                <c:pt idx="5">
                  <c:v>4.770180722891566</c:v>
                </c:pt>
                <c:pt idx="6">
                  <c:v>4.7317018072289168</c:v>
                </c:pt>
                <c:pt idx="7">
                  <c:v>4.7563253012048197</c:v>
                </c:pt>
                <c:pt idx="8">
                  <c:v>4.5694277108433745</c:v>
                </c:pt>
              </c:numCache>
            </c:numRef>
          </c:val>
          <c:extLst>
            <c:ext xmlns:c16="http://schemas.microsoft.com/office/drawing/2014/chart" uri="{C3380CC4-5D6E-409C-BE32-E72D297353CC}">
              <c16:uniqueId val="{00000023-7B72-4CC6-A255-EC3715E49EA8}"/>
            </c:ext>
          </c:extLst>
        </c:ser>
        <c:dLbls>
          <c:showLegendKey val="0"/>
          <c:showVal val="0"/>
          <c:showCatName val="0"/>
          <c:showSerName val="0"/>
          <c:showPercent val="0"/>
          <c:showBubbleSize val="0"/>
        </c:dLbls>
        <c:gapWidth val="25"/>
        <c:overlap val="100"/>
        <c:axId val="471934928"/>
        <c:axId val="471941968"/>
      </c:barChart>
      <c:catAx>
        <c:axId val="471934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crossAx val="471941968"/>
        <c:crosses val="autoZero"/>
        <c:auto val="1"/>
        <c:lblAlgn val="ctr"/>
        <c:lblOffset val="100"/>
        <c:noMultiLvlLbl val="0"/>
      </c:catAx>
      <c:valAx>
        <c:axId val="471941968"/>
        <c:scaling>
          <c:orientation val="minMax"/>
        </c:scaling>
        <c:delete val="1"/>
        <c:axPos val="t"/>
        <c:numFmt formatCode="0%" sourceLinked="1"/>
        <c:majorTickMark val="none"/>
        <c:minorTickMark val="none"/>
        <c:tickLblPos val="nextTo"/>
        <c:crossAx val="4719349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solidFill>
            <a:sysClr val="windowText" lastClr="000000"/>
          </a:solidFill>
          <a:latin typeface="Avenir Next LT Pro" panose="020B0504020202020204" pitchFamily="34" charset="0"/>
          <a:cs typeface="Times New Roman" panose="02020603050405020304" pitchFamily="18" charset="0"/>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51422353455818"/>
          <c:y val="5.0925925925925923E-2"/>
          <c:w val="0.27646697287839023"/>
          <c:h val="0.875"/>
        </c:manualLayout>
      </c:layout>
      <c:barChart>
        <c:barDir val="bar"/>
        <c:grouping val="percentStacked"/>
        <c:varyColors val="0"/>
        <c:ser>
          <c:idx val="0"/>
          <c:order val="0"/>
          <c:tx>
            <c:strRef>
              <c:f>'Etapas y Actividades Nacional'!$D$6</c:f>
              <c:strCache>
                <c:ptCount val="1"/>
                <c:pt idx="0">
                  <c:v>2021</c:v>
                </c:pt>
              </c:strCache>
            </c:strRef>
          </c:tx>
          <c:spPr>
            <a:solidFill>
              <a:schemeClr val="accent6">
                <a:lumMod val="60000"/>
                <a:lumOff val="40000"/>
              </a:schemeClr>
            </a:solidFill>
            <a:ln>
              <a:noFill/>
            </a:ln>
            <a:effectLst/>
          </c:spPr>
          <c:invertIfNegative val="0"/>
          <c:dPt>
            <c:idx val="1"/>
            <c:invertIfNegative val="0"/>
            <c:bubble3D val="0"/>
            <c:extLst>
              <c:ext xmlns:c16="http://schemas.microsoft.com/office/drawing/2014/chart" uri="{C3380CC4-5D6E-409C-BE32-E72D297353CC}">
                <c16:uniqueId val="{00000001-D92B-43AF-9887-BCF37D45DEB8}"/>
              </c:ext>
            </c:extLst>
          </c:dPt>
          <c:dPt>
            <c:idx val="5"/>
            <c:invertIfNegative val="0"/>
            <c:bubble3D val="0"/>
            <c:extLst>
              <c:ext xmlns:c16="http://schemas.microsoft.com/office/drawing/2014/chart" uri="{C3380CC4-5D6E-409C-BE32-E72D297353CC}">
                <c16:uniqueId val="{00000003-D92B-43AF-9887-BCF37D45DEB8}"/>
              </c:ext>
            </c:extLst>
          </c:dPt>
          <c:dPt>
            <c:idx val="6"/>
            <c:invertIfNegative val="0"/>
            <c:bubble3D val="0"/>
            <c:extLst>
              <c:ext xmlns:c16="http://schemas.microsoft.com/office/drawing/2014/chart" uri="{C3380CC4-5D6E-409C-BE32-E72D297353CC}">
                <c16:uniqueId val="{00000005-D92B-43AF-9887-BCF37D45DEB8}"/>
              </c:ext>
            </c:extLst>
          </c:dPt>
          <c:dPt>
            <c:idx val="7"/>
            <c:invertIfNegative val="0"/>
            <c:bubble3D val="0"/>
            <c:extLst>
              <c:ext xmlns:c16="http://schemas.microsoft.com/office/drawing/2014/chart" uri="{C3380CC4-5D6E-409C-BE32-E72D297353CC}">
                <c16:uniqueId val="{00000007-D92B-43AF-9887-BCF37D45DEB8}"/>
              </c:ext>
            </c:extLst>
          </c:dPt>
          <c:dPt>
            <c:idx val="8"/>
            <c:invertIfNegative val="0"/>
            <c:bubble3D val="0"/>
            <c:extLst>
              <c:ext xmlns:c16="http://schemas.microsoft.com/office/drawing/2014/chart" uri="{C3380CC4-5D6E-409C-BE32-E72D297353CC}">
                <c16:uniqueId val="{00000009-D92B-43AF-9887-BCF37D45DEB8}"/>
              </c:ext>
            </c:extLst>
          </c:dPt>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'Etapas y Actividades Nacional'!$B$7:$B$15</c:f>
              <c:strCache>
                <c:ptCount val="9"/>
                <c:pt idx="0">
                  <c:v>ELEMENTOS DEL MARCO NORMATIVO</c:v>
                </c:pt>
                <c:pt idx="1">
                  <c:v>RECONOCIMIENTO</c:v>
                </c:pt>
                <c:pt idx="5">
                  <c:v>MEDICIÓN POSTERIOR</c:v>
                </c:pt>
                <c:pt idx="6">
                  <c:v>REVELACIÓN</c:v>
                </c:pt>
                <c:pt idx="7">
                  <c:v>RENDICIÓN DE CUENTAS</c:v>
                </c:pt>
                <c:pt idx="8">
                  <c:v>GESTIÓN DEL RIESGO</c:v>
                </c:pt>
              </c:strCache>
            </c:strRef>
          </c:cat>
          <c:val>
            <c:numRef>
              <c:f>'Etapas y Actividades Nacional'!$D$7:$D$15</c:f>
              <c:numCache>
                <c:formatCode>0.00</c:formatCode>
                <c:ptCount val="9"/>
                <c:pt idx="0">
                  <c:v>4.7771745562130201</c:v>
                </c:pt>
                <c:pt idx="1">
                  <c:v>4.9241765285995402</c:v>
                </c:pt>
                <c:pt idx="5">
                  <c:v>4.7812869822485196</c:v>
                </c:pt>
                <c:pt idx="6">
                  <c:v>4.7767751479290004</c:v>
                </c:pt>
                <c:pt idx="7">
                  <c:v>4.7923076923076904</c:v>
                </c:pt>
                <c:pt idx="8">
                  <c:v>4.5863165680473399</c:v>
                </c:pt>
              </c:numCache>
            </c:numRef>
          </c:val>
          <c:extLst>
            <c:ext xmlns:c16="http://schemas.microsoft.com/office/drawing/2014/chart" uri="{C3380CC4-5D6E-409C-BE32-E72D297353CC}">
              <c16:uniqueId val="{0000000A-D92B-43AF-9887-BCF37D45DEB8}"/>
            </c:ext>
          </c:extLst>
        </c:ser>
        <c:ser>
          <c:idx val="1"/>
          <c:order val="1"/>
          <c:tx>
            <c:strRef>
              <c:f>'Etapas y Actividades Nacional'!$F$6</c:f>
              <c:strCache>
                <c:ptCount val="1"/>
                <c:pt idx="0">
                  <c:v>2020</c:v>
                </c:pt>
              </c:strCache>
            </c:strRef>
          </c:tx>
          <c:spPr>
            <a:solidFill>
              <a:schemeClr val="accent2"/>
            </a:solidFill>
            <a:ln>
              <a:solidFill>
                <a:schemeClr val="accent6">
                  <a:lumMod val="60000"/>
                  <a:lumOff val="40000"/>
                </a:schemeClr>
              </a:solidFill>
            </a:ln>
            <a:effectLst/>
          </c:spPr>
          <c:invertIfNegative val="0"/>
          <c:dPt>
            <c:idx val="0"/>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0C-D92B-43AF-9887-BCF37D45DEB8}"/>
              </c:ext>
            </c:extLst>
          </c:dPt>
          <c:dPt>
            <c:idx val="1"/>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0E-D92B-43AF-9887-BCF37D45DEB8}"/>
              </c:ext>
            </c:extLst>
          </c:dPt>
          <c:dPt>
            <c:idx val="5"/>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10-D92B-43AF-9887-BCF37D45DEB8}"/>
              </c:ext>
            </c:extLst>
          </c:dPt>
          <c:dPt>
            <c:idx val="6"/>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12-D92B-43AF-9887-BCF37D45DEB8}"/>
              </c:ext>
            </c:extLst>
          </c:dPt>
          <c:dPt>
            <c:idx val="7"/>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14-D92B-43AF-9887-BCF37D45DEB8}"/>
              </c:ext>
            </c:extLst>
          </c:dPt>
          <c:dPt>
            <c:idx val="8"/>
            <c:invertIfNegative val="0"/>
            <c:bubble3D val="0"/>
            <c:spPr>
              <a:noFill/>
              <a:ln>
                <a:solidFill>
                  <a:schemeClr val="accent6">
                    <a:lumMod val="60000"/>
                    <a:lumOff val="40000"/>
                  </a:schemeClr>
                </a:solidFill>
              </a:ln>
              <a:effectLst/>
            </c:spPr>
            <c:extLst>
              <c:ext xmlns:c16="http://schemas.microsoft.com/office/drawing/2014/chart" uri="{C3380CC4-5D6E-409C-BE32-E72D297353CC}">
                <c16:uniqueId val="{00000016-D92B-43AF-9887-BCF37D45DEB8}"/>
              </c:ext>
            </c:extLst>
          </c:dPt>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'Etapas y Actividades Nacional'!$B$7:$B$15</c:f>
              <c:strCache>
                <c:ptCount val="9"/>
                <c:pt idx="0">
                  <c:v>ELEMENTOS DEL MARCO NORMATIVO</c:v>
                </c:pt>
                <c:pt idx="1">
                  <c:v>RECONOCIMIENTO</c:v>
                </c:pt>
                <c:pt idx="5">
                  <c:v>MEDICIÓN POSTERIOR</c:v>
                </c:pt>
                <c:pt idx="6">
                  <c:v>REVELACIÓN</c:v>
                </c:pt>
                <c:pt idx="7">
                  <c:v>RENDICIÓN DE CUENTAS</c:v>
                </c:pt>
                <c:pt idx="8">
                  <c:v>GESTIÓN DEL RIESGO</c:v>
                </c:pt>
              </c:strCache>
            </c:strRef>
          </c:cat>
          <c:val>
            <c:numRef>
              <c:f>'Etapas y Actividades Nacional'!$F$7:$F$15</c:f>
              <c:numCache>
                <c:formatCode>0.00</c:formatCode>
                <c:ptCount val="9"/>
                <c:pt idx="0">
                  <c:v>4.7516566265060236</c:v>
                </c:pt>
                <c:pt idx="1">
                  <c:v>4.9048343373493202</c:v>
                </c:pt>
                <c:pt idx="5">
                  <c:v>4.7701807228915696</c:v>
                </c:pt>
                <c:pt idx="6">
                  <c:v>4.7317018072289203</c:v>
                </c:pt>
                <c:pt idx="7">
                  <c:v>4.7563253012048197</c:v>
                </c:pt>
                <c:pt idx="8">
                  <c:v>4.5694277108433701</c:v>
                </c:pt>
              </c:numCache>
            </c:numRef>
          </c:val>
          <c:extLst>
            <c:ext xmlns:c16="http://schemas.microsoft.com/office/drawing/2014/chart" uri="{C3380CC4-5D6E-409C-BE32-E72D297353CC}">
              <c16:uniqueId val="{00000017-D92B-43AF-9887-BCF37D45DEB8}"/>
            </c:ext>
          </c:extLst>
        </c:ser>
        <c:dLbls>
          <c:showLegendKey val="0"/>
          <c:showVal val="0"/>
          <c:showCatName val="0"/>
          <c:showSerName val="0"/>
          <c:showPercent val="0"/>
          <c:showBubbleSize val="0"/>
        </c:dLbls>
        <c:gapWidth val="25"/>
        <c:overlap val="100"/>
        <c:axId val="562380664"/>
        <c:axId val="562380984"/>
      </c:barChart>
      <c:catAx>
        <c:axId val="562380664"/>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crossAx val="562380984"/>
        <c:crosses val="autoZero"/>
        <c:auto val="1"/>
        <c:lblAlgn val="ctr"/>
        <c:lblOffset val="100"/>
        <c:noMultiLvlLbl val="0"/>
      </c:catAx>
      <c:valAx>
        <c:axId val="562380984"/>
        <c:scaling>
          <c:orientation val="minMax"/>
        </c:scaling>
        <c:delete val="1"/>
        <c:axPos val="t"/>
        <c:numFmt formatCode="0%" sourceLinked="1"/>
        <c:majorTickMark val="out"/>
        <c:minorTickMark val="none"/>
        <c:tickLblPos val="nextTo"/>
        <c:crossAx val="5623806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solidFill>
            <a:sysClr val="windowText" lastClr="000000"/>
          </a:solidFill>
          <a:latin typeface="Avenir Next LT Pro" panose="020B0504020202020204" pitchFamily="34" charset="0"/>
          <a:cs typeface="Times New Roman" panose="02020603050405020304" pitchFamily="18" charset="0"/>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431230260128E-2"/>
          <c:y val="0.16734826379301335"/>
          <c:w val="0.95845137539479741"/>
          <c:h val="0.51036239076411016"/>
        </c:manualLayout>
      </c:layout>
      <c:barChart>
        <c:barDir val="col"/>
        <c:grouping val="clustered"/>
        <c:varyColors val="0"/>
        <c:ser>
          <c:idx val="2"/>
          <c:order val="0"/>
          <c:tx>
            <c:strRef>
              <c:f>AgrupacionesNal!$B$4</c:f>
              <c:strCache>
                <c:ptCount val="1"/>
                <c:pt idx="0">
                  <c:v>2021</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9F2-4EEF-AE17-044C8427F67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9F2-4EEF-AE17-044C8427F677}"/>
              </c:ext>
            </c:extLst>
          </c:dPt>
          <c:dPt>
            <c:idx val="2"/>
            <c:invertIfNegative val="0"/>
            <c:bubble3D val="0"/>
            <c:extLst>
              <c:ext xmlns:c16="http://schemas.microsoft.com/office/drawing/2014/chart" uri="{C3380CC4-5D6E-409C-BE32-E72D297353CC}">
                <c16:uniqueId val="{00000004-C9F2-4EEF-AE17-044C8427F67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C9F2-4EEF-AE17-044C8427F67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8-C9F2-4EEF-AE17-044C8427F677}"/>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F2-4EEF-AE17-044C8427F677}"/>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F2-4EEF-AE17-044C8427F677}"/>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F2-4EEF-AE17-044C8427F677}"/>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F2-4EEF-AE17-044C8427F677}"/>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9F2-4EEF-AE17-044C8427F677}"/>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AgrupacionesNal!$A$5:$A$9</c:f>
              <c:strCache>
                <c:ptCount val="5"/>
                <c:pt idx="0">
                  <c:v>Patrimonios autónomos y Fondos</c:v>
                </c:pt>
                <c:pt idx="1">
                  <c:v>Empresas cotizantes </c:v>
                </c:pt>
                <c:pt idx="2">
                  <c:v>Empresas no cotizantes</c:v>
                </c:pt>
                <c:pt idx="3">
                  <c:v>Entidades de gobierno</c:v>
                </c:pt>
                <c:pt idx="4">
                  <c:v>Entidades en Liquidación</c:v>
                </c:pt>
              </c:strCache>
            </c:strRef>
          </c:cat>
          <c:val>
            <c:numRef>
              <c:f>AgrupacionesNal!$B$5:$B$9</c:f>
              <c:numCache>
                <c:formatCode>0.00</c:formatCode>
                <c:ptCount val="5"/>
                <c:pt idx="0">
                  <c:v>4.9515000000000011</c:v>
                </c:pt>
                <c:pt idx="1">
                  <c:v>4.8966666666666665</c:v>
                </c:pt>
                <c:pt idx="2">
                  <c:v>4.8410526315789477</c:v>
                </c:pt>
                <c:pt idx="3">
                  <c:v>4.7670954356846504</c:v>
                </c:pt>
                <c:pt idx="4">
                  <c:v>4.2</c:v>
                </c:pt>
              </c:numCache>
            </c:numRef>
          </c:val>
          <c:extLst>
            <c:ext xmlns:c16="http://schemas.microsoft.com/office/drawing/2014/chart" uri="{C3380CC4-5D6E-409C-BE32-E72D297353CC}">
              <c16:uniqueId val="{00000009-C9F2-4EEF-AE17-044C8427F677}"/>
            </c:ext>
          </c:extLst>
        </c:ser>
        <c:ser>
          <c:idx val="0"/>
          <c:order val="1"/>
          <c:tx>
            <c:strRef>
              <c:f>AgrupacionesNal!$C$4</c:f>
              <c:strCache>
                <c:ptCount val="1"/>
                <c:pt idx="0">
                  <c:v>2020</c:v>
                </c:pt>
              </c:strCache>
            </c:strRef>
          </c:tx>
          <c:spPr>
            <a:noFill/>
            <a:ln w="19050">
              <a:solidFill>
                <a:srgbClr val="5881D5"/>
              </a:solidFill>
            </a:ln>
            <a:effectLst/>
          </c:spPr>
          <c:invertIfNegative val="0"/>
          <c:dPt>
            <c:idx val="0"/>
            <c:invertIfNegative val="0"/>
            <c:bubble3D val="0"/>
            <c:spPr>
              <a:noFill/>
              <a:ln w="19050">
                <a:solidFill>
                  <a:schemeClr val="accent1"/>
                </a:solidFill>
              </a:ln>
              <a:effectLst/>
            </c:spPr>
            <c:extLst>
              <c:ext xmlns:c16="http://schemas.microsoft.com/office/drawing/2014/chart" uri="{C3380CC4-5D6E-409C-BE32-E72D297353CC}">
                <c16:uniqueId val="{0000000B-C9F2-4EEF-AE17-044C8427F677}"/>
              </c:ext>
            </c:extLst>
          </c:dPt>
          <c:dPt>
            <c:idx val="1"/>
            <c:invertIfNegative val="0"/>
            <c:bubble3D val="0"/>
            <c:spPr>
              <a:noFill/>
              <a:ln w="19050">
                <a:solidFill>
                  <a:schemeClr val="accent2"/>
                </a:solidFill>
              </a:ln>
              <a:effectLst/>
            </c:spPr>
            <c:extLst>
              <c:ext xmlns:c16="http://schemas.microsoft.com/office/drawing/2014/chart" uri="{C3380CC4-5D6E-409C-BE32-E72D297353CC}">
                <c16:uniqueId val="{0000000D-C9F2-4EEF-AE17-044C8427F677}"/>
              </c:ext>
            </c:extLst>
          </c:dPt>
          <c:dPt>
            <c:idx val="2"/>
            <c:invertIfNegative val="0"/>
            <c:bubble3D val="0"/>
            <c:spPr>
              <a:noFill/>
              <a:ln w="19050">
                <a:solidFill>
                  <a:schemeClr val="accent3"/>
                </a:solidFill>
              </a:ln>
              <a:effectLst/>
            </c:spPr>
            <c:extLst>
              <c:ext xmlns:c16="http://schemas.microsoft.com/office/drawing/2014/chart" uri="{C3380CC4-5D6E-409C-BE32-E72D297353CC}">
                <c16:uniqueId val="{0000000F-C9F2-4EEF-AE17-044C8427F677}"/>
              </c:ext>
            </c:extLst>
          </c:dPt>
          <c:dPt>
            <c:idx val="3"/>
            <c:invertIfNegative val="0"/>
            <c:bubble3D val="0"/>
            <c:spPr>
              <a:noFill/>
              <a:ln w="19050">
                <a:solidFill>
                  <a:schemeClr val="accent4"/>
                </a:solidFill>
              </a:ln>
              <a:effectLst/>
            </c:spPr>
            <c:extLst>
              <c:ext xmlns:c16="http://schemas.microsoft.com/office/drawing/2014/chart" uri="{C3380CC4-5D6E-409C-BE32-E72D297353CC}">
                <c16:uniqueId val="{00000011-C9F2-4EEF-AE17-044C8427F677}"/>
              </c:ext>
            </c:extLst>
          </c:dPt>
          <c:dPt>
            <c:idx val="4"/>
            <c:invertIfNegative val="0"/>
            <c:bubble3D val="0"/>
            <c:spPr>
              <a:noFill/>
              <a:ln w="19050">
                <a:solidFill>
                  <a:schemeClr val="accent5"/>
                </a:solidFill>
              </a:ln>
              <a:effectLst/>
            </c:spPr>
            <c:extLst>
              <c:ext xmlns:c16="http://schemas.microsoft.com/office/drawing/2014/chart" uri="{C3380CC4-5D6E-409C-BE32-E72D297353CC}">
                <c16:uniqueId val="{00000013-C9F2-4EEF-AE17-044C8427F677}"/>
              </c:ext>
            </c:extLst>
          </c:dPt>
          <c:dLbls>
            <c:dLbl>
              <c:idx val="0"/>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B-C9F2-4EEF-AE17-044C8427F677}"/>
                </c:ext>
              </c:extLst>
            </c:dLbl>
            <c:dLbl>
              <c:idx val="1"/>
              <c:spPr>
                <a:noFill/>
                <a:ln>
                  <a:noFill/>
                </a:ln>
                <a:effectLst/>
              </c:spPr>
              <c:txPr>
                <a:bodyPr rot="0" spcFirstLastPara="1" vertOverflow="ellipsis" vert="horz" wrap="square" anchor="ctr" anchorCtr="1"/>
                <a:lstStyle/>
                <a:p>
                  <a:pPr>
                    <a:defRPr sz="1400" b="1" i="0" u="none" strike="noStrike" kern="1200" baseline="0">
                      <a:solidFill>
                        <a:schemeClr val="accent2"/>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D-C9F2-4EEF-AE17-044C8427F677}"/>
                </c:ext>
              </c:extLst>
            </c:dLbl>
            <c:dLbl>
              <c:idx val="2"/>
              <c:spPr>
                <a:noFill/>
                <a:ln>
                  <a:noFill/>
                </a:ln>
                <a:effectLst/>
              </c:spPr>
              <c:txPr>
                <a:bodyPr rot="0" spcFirstLastPara="1" vertOverflow="ellipsis" vert="horz" wrap="square" anchor="ctr" anchorCtr="1"/>
                <a:lstStyle/>
                <a:p>
                  <a:pPr>
                    <a:defRPr sz="1400" b="1" i="0" u="none" strike="noStrike" kern="1200" baseline="0">
                      <a:solidFill>
                        <a:schemeClr val="accent3"/>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F-C9F2-4EEF-AE17-044C8427F677}"/>
                </c:ext>
              </c:extLst>
            </c:dLbl>
            <c:dLbl>
              <c:idx val="3"/>
              <c:spPr>
                <a:noFill/>
                <a:ln>
                  <a:noFill/>
                </a:ln>
                <a:effectLst/>
              </c:spPr>
              <c:txPr>
                <a:bodyPr rot="0" spcFirstLastPara="1" vertOverflow="ellipsis" vert="horz" wrap="square" anchor="ctr" anchorCtr="1"/>
                <a:lstStyle/>
                <a:p>
                  <a:pPr>
                    <a:defRPr sz="1400" b="1" i="0" u="none" strike="noStrike" kern="1200" baseline="0">
                      <a:solidFill>
                        <a:schemeClr val="accent4"/>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1-C9F2-4EEF-AE17-044C8427F677}"/>
                </c:ext>
              </c:extLst>
            </c:dLbl>
            <c:dLbl>
              <c:idx val="4"/>
              <c:spPr>
                <a:noFill/>
                <a:ln>
                  <a:noFill/>
                </a:ln>
                <a:effectLst/>
              </c:spPr>
              <c:txPr>
                <a:bodyPr rot="0" spcFirstLastPara="1" vertOverflow="ellipsis" vert="horz" wrap="square" anchor="ctr" anchorCtr="1"/>
                <a:lstStyle/>
                <a:p>
                  <a:pPr>
                    <a:defRPr sz="1400" b="1" i="0" u="none" strike="noStrike" kern="1200" baseline="0">
                      <a:solidFill>
                        <a:schemeClr val="accent5"/>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3-C9F2-4EEF-AE17-044C8427F677}"/>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AgrupacionesNal!$C$5:$C$9</c:f>
              <c:numCache>
                <c:formatCode>0.00</c:formatCode>
                <c:ptCount val="5"/>
                <c:pt idx="0">
                  <c:v>4.9557142857142864</c:v>
                </c:pt>
                <c:pt idx="1">
                  <c:v>4.8742857142857146</c:v>
                </c:pt>
                <c:pt idx="2">
                  <c:v>4.8176315789473678</c:v>
                </c:pt>
                <c:pt idx="3">
                  <c:v>4.7389361702127655</c:v>
                </c:pt>
                <c:pt idx="4">
                  <c:v>4.1399999999999997</c:v>
                </c:pt>
              </c:numCache>
            </c:numRef>
          </c:val>
          <c:extLst>
            <c:ext xmlns:c16="http://schemas.microsoft.com/office/drawing/2014/chart" uri="{C3380CC4-5D6E-409C-BE32-E72D297353CC}">
              <c16:uniqueId val="{00000014-C9F2-4EEF-AE17-044C8427F677}"/>
            </c:ext>
          </c:extLst>
        </c:ser>
        <c:dLbls>
          <c:showLegendKey val="0"/>
          <c:showVal val="0"/>
          <c:showCatName val="0"/>
          <c:showSerName val="0"/>
          <c:showPercent val="0"/>
          <c:showBubbleSize val="0"/>
        </c:dLbls>
        <c:gapWidth val="15"/>
        <c:axId val="315119839"/>
        <c:axId val="309521327"/>
      </c:barChart>
      <c:catAx>
        <c:axId val="315119839"/>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crossAx val="309521327"/>
        <c:crosses val="autoZero"/>
        <c:auto val="1"/>
        <c:lblAlgn val="ctr"/>
        <c:lblOffset val="400"/>
        <c:noMultiLvlLbl val="0"/>
      </c:catAx>
      <c:valAx>
        <c:axId val="309521327"/>
        <c:scaling>
          <c:orientation val="minMax"/>
          <c:max val="5"/>
          <c:min val="1"/>
        </c:scaling>
        <c:delete val="1"/>
        <c:axPos val="l"/>
        <c:numFmt formatCode="0.00" sourceLinked="1"/>
        <c:majorTickMark val="out"/>
        <c:minorTickMark val="none"/>
        <c:tickLblPos val="nextTo"/>
        <c:crossAx val="31511983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ysClr val="windowText" lastClr="000000"/>
          </a:solidFill>
          <a:latin typeface="Avenir Next LT Pro" panose="020B0504020202020204" pitchFamily="34" charset="0"/>
          <a:cs typeface="Times New Roman" panose="02020603050405020304" pitchFamily="18" charset="0"/>
        </a:defRPr>
      </a:pPr>
      <a:endParaRPr lang="es-CO"/>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431230260128E-2"/>
          <c:y val="0.16734826379301335"/>
          <c:w val="0.95845137539479741"/>
          <c:h val="0.51036239076411016"/>
        </c:manualLayout>
      </c:layout>
      <c:barChart>
        <c:barDir val="col"/>
        <c:grouping val="clustered"/>
        <c:varyColors val="0"/>
        <c:ser>
          <c:idx val="2"/>
          <c:order val="0"/>
          <c:tx>
            <c:strRef>
              <c:f>AgrupacionesNal!$B$22</c:f>
              <c:strCache>
                <c:ptCount val="1"/>
                <c:pt idx="0">
                  <c:v>2021</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80F-495D-8FDE-390AD3BD376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80F-495D-8FDE-390AD3BD3764}"/>
              </c:ext>
            </c:extLst>
          </c:dPt>
          <c:dPt>
            <c:idx val="2"/>
            <c:invertIfNegative val="0"/>
            <c:bubble3D val="0"/>
            <c:extLst>
              <c:ext xmlns:c16="http://schemas.microsoft.com/office/drawing/2014/chart" uri="{C3380CC4-5D6E-409C-BE32-E72D297353CC}">
                <c16:uniqueId val="{00000004-080F-495D-8FDE-390AD3BD376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080F-495D-8FDE-390AD3BD376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8-080F-495D-8FDE-390AD3BD3764}"/>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F-495D-8FDE-390AD3BD3764}"/>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0F-495D-8FDE-390AD3BD3764}"/>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0F-495D-8FDE-390AD3BD3764}"/>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0F-495D-8FDE-390AD3BD3764}"/>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0F-495D-8FDE-390AD3BD3764}"/>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AgrupacionesNal!$A$23:$A$27</c:f>
              <c:strCache>
                <c:ptCount val="5"/>
                <c:pt idx="0">
                  <c:v>Banco Central</c:v>
                </c:pt>
                <c:pt idx="1">
                  <c:v>Sociedades de Economía Mixta</c:v>
                </c:pt>
                <c:pt idx="2">
                  <c:v>Otras Empresas</c:v>
                </c:pt>
                <c:pt idx="3">
                  <c:v>Empresas de servicios públicos</c:v>
                </c:pt>
                <c:pt idx="4">
                  <c:v>Sociedades Públicas</c:v>
                </c:pt>
              </c:strCache>
            </c:strRef>
          </c:cat>
          <c:val>
            <c:numRef>
              <c:f>AgrupacionesNal!$B$23:$B$27</c:f>
              <c:numCache>
                <c:formatCode>0.00</c:formatCode>
                <c:ptCount val="5"/>
                <c:pt idx="0">
                  <c:v>5</c:v>
                </c:pt>
                <c:pt idx="1">
                  <c:v>4.9420000000000002</c:v>
                </c:pt>
                <c:pt idx="2">
                  <c:v>4.9342105263157885</c:v>
                </c:pt>
                <c:pt idx="3">
                  <c:v>4.83</c:v>
                </c:pt>
                <c:pt idx="4" formatCode="General">
                  <c:v>4.13</c:v>
                </c:pt>
              </c:numCache>
            </c:numRef>
          </c:val>
          <c:extLst>
            <c:ext xmlns:c16="http://schemas.microsoft.com/office/drawing/2014/chart" uri="{C3380CC4-5D6E-409C-BE32-E72D297353CC}">
              <c16:uniqueId val="{00000009-080F-495D-8FDE-390AD3BD3764}"/>
            </c:ext>
          </c:extLst>
        </c:ser>
        <c:ser>
          <c:idx val="0"/>
          <c:order val="1"/>
          <c:tx>
            <c:strRef>
              <c:f>AgrupacionesNal!$C$22</c:f>
              <c:strCache>
                <c:ptCount val="1"/>
                <c:pt idx="0">
                  <c:v>2020</c:v>
                </c:pt>
              </c:strCache>
            </c:strRef>
          </c:tx>
          <c:spPr>
            <a:noFill/>
            <a:ln w="19050">
              <a:solidFill>
                <a:srgbClr val="5881D5"/>
              </a:solidFill>
            </a:ln>
            <a:effectLst/>
          </c:spPr>
          <c:invertIfNegative val="0"/>
          <c:dPt>
            <c:idx val="0"/>
            <c:invertIfNegative val="0"/>
            <c:bubble3D val="0"/>
            <c:spPr>
              <a:noFill/>
              <a:ln w="19050">
                <a:solidFill>
                  <a:schemeClr val="accent1"/>
                </a:solidFill>
              </a:ln>
              <a:effectLst/>
            </c:spPr>
            <c:extLst>
              <c:ext xmlns:c16="http://schemas.microsoft.com/office/drawing/2014/chart" uri="{C3380CC4-5D6E-409C-BE32-E72D297353CC}">
                <c16:uniqueId val="{0000000B-080F-495D-8FDE-390AD3BD3764}"/>
              </c:ext>
            </c:extLst>
          </c:dPt>
          <c:dPt>
            <c:idx val="1"/>
            <c:invertIfNegative val="0"/>
            <c:bubble3D val="0"/>
            <c:spPr>
              <a:noFill/>
              <a:ln w="19050">
                <a:solidFill>
                  <a:schemeClr val="accent2"/>
                </a:solidFill>
              </a:ln>
              <a:effectLst/>
            </c:spPr>
            <c:extLst>
              <c:ext xmlns:c16="http://schemas.microsoft.com/office/drawing/2014/chart" uri="{C3380CC4-5D6E-409C-BE32-E72D297353CC}">
                <c16:uniqueId val="{0000000D-080F-495D-8FDE-390AD3BD3764}"/>
              </c:ext>
            </c:extLst>
          </c:dPt>
          <c:dPt>
            <c:idx val="2"/>
            <c:invertIfNegative val="0"/>
            <c:bubble3D val="0"/>
            <c:spPr>
              <a:noFill/>
              <a:ln w="19050">
                <a:solidFill>
                  <a:schemeClr val="accent3"/>
                </a:solidFill>
              </a:ln>
              <a:effectLst/>
            </c:spPr>
            <c:extLst>
              <c:ext xmlns:c16="http://schemas.microsoft.com/office/drawing/2014/chart" uri="{C3380CC4-5D6E-409C-BE32-E72D297353CC}">
                <c16:uniqueId val="{0000000F-080F-495D-8FDE-390AD3BD3764}"/>
              </c:ext>
            </c:extLst>
          </c:dPt>
          <c:dPt>
            <c:idx val="3"/>
            <c:invertIfNegative val="0"/>
            <c:bubble3D val="0"/>
            <c:spPr>
              <a:noFill/>
              <a:ln w="19050">
                <a:solidFill>
                  <a:schemeClr val="accent4"/>
                </a:solidFill>
              </a:ln>
              <a:effectLst/>
            </c:spPr>
            <c:extLst>
              <c:ext xmlns:c16="http://schemas.microsoft.com/office/drawing/2014/chart" uri="{C3380CC4-5D6E-409C-BE32-E72D297353CC}">
                <c16:uniqueId val="{00000011-080F-495D-8FDE-390AD3BD3764}"/>
              </c:ext>
            </c:extLst>
          </c:dPt>
          <c:dPt>
            <c:idx val="4"/>
            <c:invertIfNegative val="0"/>
            <c:bubble3D val="0"/>
            <c:spPr>
              <a:noFill/>
              <a:ln w="19050">
                <a:solidFill>
                  <a:schemeClr val="accent5"/>
                </a:solidFill>
              </a:ln>
              <a:effectLst/>
            </c:spPr>
            <c:extLst>
              <c:ext xmlns:c16="http://schemas.microsoft.com/office/drawing/2014/chart" uri="{C3380CC4-5D6E-409C-BE32-E72D297353CC}">
                <c16:uniqueId val="{00000013-080F-495D-8FDE-390AD3BD3764}"/>
              </c:ext>
            </c:extLst>
          </c:dPt>
          <c:dLbls>
            <c:dLbl>
              <c:idx val="0"/>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B-080F-495D-8FDE-390AD3BD3764}"/>
                </c:ext>
              </c:extLst>
            </c:dLbl>
            <c:dLbl>
              <c:idx val="1"/>
              <c:spPr>
                <a:noFill/>
                <a:ln>
                  <a:noFill/>
                </a:ln>
                <a:effectLst/>
              </c:spPr>
              <c:txPr>
                <a:bodyPr rot="0" spcFirstLastPara="1" vertOverflow="ellipsis" vert="horz" wrap="square" anchor="ctr" anchorCtr="1"/>
                <a:lstStyle/>
                <a:p>
                  <a:pPr>
                    <a:defRPr sz="1400" b="1" i="0" u="none" strike="noStrike" kern="1200" baseline="0">
                      <a:solidFill>
                        <a:schemeClr val="accent2"/>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D-080F-495D-8FDE-390AD3BD3764}"/>
                </c:ext>
              </c:extLst>
            </c:dLbl>
            <c:dLbl>
              <c:idx val="2"/>
              <c:spPr>
                <a:noFill/>
                <a:ln>
                  <a:noFill/>
                </a:ln>
                <a:effectLst/>
              </c:spPr>
              <c:txPr>
                <a:bodyPr rot="0" spcFirstLastPara="1" vertOverflow="ellipsis" vert="horz" wrap="square" anchor="ctr" anchorCtr="1"/>
                <a:lstStyle/>
                <a:p>
                  <a:pPr>
                    <a:defRPr sz="1400" b="1" i="0" u="none" strike="noStrike" kern="1200" baseline="0">
                      <a:solidFill>
                        <a:schemeClr val="accent3"/>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F-080F-495D-8FDE-390AD3BD3764}"/>
                </c:ext>
              </c:extLst>
            </c:dLbl>
            <c:dLbl>
              <c:idx val="3"/>
              <c:spPr>
                <a:noFill/>
                <a:ln>
                  <a:noFill/>
                </a:ln>
                <a:effectLst/>
              </c:spPr>
              <c:txPr>
                <a:bodyPr rot="0" spcFirstLastPara="1" vertOverflow="ellipsis" vert="horz" wrap="square" anchor="ctr" anchorCtr="1"/>
                <a:lstStyle/>
                <a:p>
                  <a:pPr>
                    <a:defRPr sz="1400" b="1" i="0" u="none" strike="noStrike" kern="1200" baseline="0">
                      <a:solidFill>
                        <a:schemeClr val="accent4"/>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1-080F-495D-8FDE-390AD3BD3764}"/>
                </c:ext>
              </c:extLst>
            </c:dLbl>
            <c:dLbl>
              <c:idx val="4"/>
              <c:spPr>
                <a:noFill/>
                <a:ln>
                  <a:noFill/>
                </a:ln>
                <a:effectLst/>
              </c:spPr>
              <c:txPr>
                <a:bodyPr rot="0" spcFirstLastPara="1" vertOverflow="ellipsis" vert="horz" wrap="square" anchor="ctr" anchorCtr="1"/>
                <a:lstStyle/>
                <a:p>
                  <a:pPr>
                    <a:defRPr sz="1400" b="1" i="0" u="none" strike="noStrike" kern="1200" baseline="0">
                      <a:solidFill>
                        <a:schemeClr val="accent5"/>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3-080F-495D-8FDE-390AD3BD3764}"/>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AgrupacionesNal!$A$23:$A$27</c:f>
              <c:strCache>
                <c:ptCount val="5"/>
                <c:pt idx="0">
                  <c:v>Banco Central</c:v>
                </c:pt>
                <c:pt idx="1">
                  <c:v>Sociedades de Economía Mixta</c:v>
                </c:pt>
                <c:pt idx="2">
                  <c:v>Otras Empresas</c:v>
                </c:pt>
                <c:pt idx="3">
                  <c:v>Empresas de servicios públicos</c:v>
                </c:pt>
                <c:pt idx="4">
                  <c:v>Sociedades Públicas</c:v>
                </c:pt>
              </c:strCache>
            </c:strRef>
          </c:cat>
          <c:val>
            <c:numRef>
              <c:f>AgrupacionesNal!$C$23:$C$27</c:f>
              <c:numCache>
                <c:formatCode>0.00</c:formatCode>
                <c:ptCount val="5"/>
                <c:pt idx="0">
                  <c:v>5</c:v>
                </c:pt>
                <c:pt idx="1">
                  <c:v>4.9655555555555555</c:v>
                </c:pt>
                <c:pt idx="2">
                  <c:v>4.893684210526315</c:v>
                </c:pt>
                <c:pt idx="3">
                  <c:v>4.8133333333333326</c:v>
                </c:pt>
                <c:pt idx="4" formatCode="General">
                  <c:v>4.05</c:v>
                </c:pt>
              </c:numCache>
            </c:numRef>
          </c:val>
          <c:extLst>
            <c:ext xmlns:c16="http://schemas.microsoft.com/office/drawing/2014/chart" uri="{C3380CC4-5D6E-409C-BE32-E72D297353CC}">
              <c16:uniqueId val="{00000014-080F-495D-8FDE-390AD3BD3764}"/>
            </c:ext>
          </c:extLst>
        </c:ser>
        <c:dLbls>
          <c:showLegendKey val="0"/>
          <c:showVal val="0"/>
          <c:showCatName val="0"/>
          <c:showSerName val="0"/>
          <c:showPercent val="0"/>
          <c:showBubbleSize val="0"/>
        </c:dLbls>
        <c:gapWidth val="15"/>
        <c:axId val="315119839"/>
        <c:axId val="309521327"/>
      </c:barChart>
      <c:catAx>
        <c:axId val="315119839"/>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crossAx val="309521327"/>
        <c:crosses val="autoZero"/>
        <c:auto val="1"/>
        <c:lblAlgn val="ctr"/>
        <c:lblOffset val="500"/>
        <c:noMultiLvlLbl val="0"/>
      </c:catAx>
      <c:valAx>
        <c:axId val="309521327"/>
        <c:scaling>
          <c:orientation val="minMax"/>
          <c:max val="5"/>
          <c:min val="1"/>
        </c:scaling>
        <c:delete val="1"/>
        <c:axPos val="l"/>
        <c:numFmt formatCode="0.00" sourceLinked="1"/>
        <c:majorTickMark val="out"/>
        <c:minorTickMark val="none"/>
        <c:tickLblPos val="nextTo"/>
        <c:crossAx val="31511983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ysClr val="windowText" lastClr="000000"/>
          </a:solidFill>
          <a:latin typeface="Avenir Next LT Pro" panose="020B0504020202020204" pitchFamily="34" charset="0"/>
          <a:cs typeface="Times New Roman" panose="02020603050405020304" pitchFamily="18" charset="0"/>
        </a:defRPr>
      </a:pPr>
      <a:endParaRPr lang="es-CO"/>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714363123356336E-2"/>
          <c:y val="0.18461049711610011"/>
          <c:w val="0.95845137539479741"/>
          <c:h val="0.53221373091559465"/>
        </c:manualLayout>
      </c:layout>
      <c:barChart>
        <c:barDir val="col"/>
        <c:grouping val="clustered"/>
        <c:varyColors val="0"/>
        <c:ser>
          <c:idx val="2"/>
          <c:order val="0"/>
          <c:tx>
            <c:strRef>
              <c:f>AgrupacionesNal!$B$36</c:f>
              <c:strCache>
                <c:ptCount val="1"/>
                <c:pt idx="0">
                  <c:v>2021</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6C0-472C-AED8-37C7F93C0C3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6C0-472C-AED8-37C7F93C0C30}"/>
              </c:ext>
            </c:extLst>
          </c:dPt>
          <c:dPt>
            <c:idx val="2"/>
            <c:invertIfNegative val="0"/>
            <c:bubble3D val="0"/>
            <c:extLst>
              <c:ext xmlns:c16="http://schemas.microsoft.com/office/drawing/2014/chart" uri="{C3380CC4-5D6E-409C-BE32-E72D297353CC}">
                <c16:uniqueId val="{00000004-96C0-472C-AED8-37C7F93C0C3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96C0-472C-AED8-37C7F93C0C3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8-96C0-472C-AED8-37C7F93C0C30}"/>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C0-472C-AED8-37C7F93C0C3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C0-472C-AED8-37C7F93C0C30}"/>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C0-472C-AED8-37C7F93C0C30}"/>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C0-472C-AED8-37C7F93C0C30}"/>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C0-472C-AED8-37C7F93C0C3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AgrupacionesNal!$A$37:$A$41</c:f>
              <c:strCache>
                <c:ptCount val="5"/>
                <c:pt idx="0">
                  <c:v>Otras Empresas</c:v>
                </c:pt>
                <c:pt idx="1">
                  <c:v>Empresas de servicios públicos</c:v>
                </c:pt>
                <c:pt idx="2">
                  <c:v>Empresas Industriales y Comerciales del Estado</c:v>
                </c:pt>
                <c:pt idx="3">
                  <c:v>Empresas Sociales del Estado</c:v>
                </c:pt>
                <c:pt idx="4">
                  <c:v>Sociedades de Economía Mixta</c:v>
                </c:pt>
              </c:strCache>
            </c:strRef>
          </c:cat>
          <c:val>
            <c:numRef>
              <c:f>AgrupacionesNal!$B$37:$B$41</c:f>
              <c:numCache>
                <c:formatCode>0.00</c:formatCode>
                <c:ptCount val="5"/>
                <c:pt idx="0">
                  <c:v>4.9400000000000004</c:v>
                </c:pt>
                <c:pt idx="1">
                  <c:v>4.8523076923076918</c:v>
                </c:pt>
                <c:pt idx="2">
                  <c:v>4.8463636363636367</c:v>
                </c:pt>
                <c:pt idx="3">
                  <c:v>4.8174999999999999</c:v>
                </c:pt>
                <c:pt idx="4">
                  <c:v>4.782857142857142</c:v>
                </c:pt>
              </c:numCache>
            </c:numRef>
          </c:val>
          <c:extLst>
            <c:ext xmlns:c16="http://schemas.microsoft.com/office/drawing/2014/chart" uri="{C3380CC4-5D6E-409C-BE32-E72D297353CC}">
              <c16:uniqueId val="{00000009-96C0-472C-AED8-37C7F93C0C30}"/>
            </c:ext>
          </c:extLst>
        </c:ser>
        <c:ser>
          <c:idx val="0"/>
          <c:order val="1"/>
          <c:tx>
            <c:strRef>
              <c:f>AgrupacionesNal!$C$36</c:f>
              <c:strCache>
                <c:ptCount val="1"/>
                <c:pt idx="0">
                  <c:v>2020</c:v>
                </c:pt>
              </c:strCache>
            </c:strRef>
          </c:tx>
          <c:spPr>
            <a:noFill/>
            <a:ln w="19050">
              <a:solidFill>
                <a:srgbClr val="5881D5"/>
              </a:solidFill>
            </a:ln>
            <a:effectLst/>
          </c:spPr>
          <c:invertIfNegative val="0"/>
          <c:dPt>
            <c:idx val="0"/>
            <c:invertIfNegative val="0"/>
            <c:bubble3D val="0"/>
            <c:spPr>
              <a:noFill/>
              <a:ln w="19050">
                <a:solidFill>
                  <a:schemeClr val="accent1"/>
                </a:solidFill>
              </a:ln>
              <a:effectLst/>
            </c:spPr>
            <c:extLst>
              <c:ext xmlns:c16="http://schemas.microsoft.com/office/drawing/2014/chart" uri="{C3380CC4-5D6E-409C-BE32-E72D297353CC}">
                <c16:uniqueId val="{0000000B-96C0-472C-AED8-37C7F93C0C30}"/>
              </c:ext>
            </c:extLst>
          </c:dPt>
          <c:dPt>
            <c:idx val="1"/>
            <c:invertIfNegative val="0"/>
            <c:bubble3D val="0"/>
            <c:spPr>
              <a:noFill/>
              <a:ln w="19050">
                <a:solidFill>
                  <a:schemeClr val="accent2"/>
                </a:solidFill>
              </a:ln>
              <a:effectLst/>
            </c:spPr>
            <c:extLst>
              <c:ext xmlns:c16="http://schemas.microsoft.com/office/drawing/2014/chart" uri="{C3380CC4-5D6E-409C-BE32-E72D297353CC}">
                <c16:uniqueId val="{0000000D-96C0-472C-AED8-37C7F93C0C30}"/>
              </c:ext>
            </c:extLst>
          </c:dPt>
          <c:dPt>
            <c:idx val="2"/>
            <c:invertIfNegative val="0"/>
            <c:bubble3D val="0"/>
            <c:spPr>
              <a:noFill/>
              <a:ln w="19050">
                <a:solidFill>
                  <a:schemeClr val="accent3"/>
                </a:solidFill>
              </a:ln>
              <a:effectLst/>
            </c:spPr>
            <c:extLst>
              <c:ext xmlns:c16="http://schemas.microsoft.com/office/drawing/2014/chart" uri="{C3380CC4-5D6E-409C-BE32-E72D297353CC}">
                <c16:uniqueId val="{0000000F-96C0-472C-AED8-37C7F93C0C30}"/>
              </c:ext>
            </c:extLst>
          </c:dPt>
          <c:dPt>
            <c:idx val="3"/>
            <c:invertIfNegative val="0"/>
            <c:bubble3D val="0"/>
            <c:spPr>
              <a:noFill/>
              <a:ln w="19050">
                <a:solidFill>
                  <a:schemeClr val="accent4"/>
                </a:solidFill>
              </a:ln>
              <a:effectLst/>
            </c:spPr>
            <c:extLst>
              <c:ext xmlns:c16="http://schemas.microsoft.com/office/drawing/2014/chart" uri="{C3380CC4-5D6E-409C-BE32-E72D297353CC}">
                <c16:uniqueId val="{00000011-96C0-472C-AED8-37C7F93C0C30}"/>
              </c:ext>
            </c:extLst>
          </c:dPt>
          <c:dPt>
            <c:idx val="4"/>
            <c:invertIfNegative val="0"/>
            <c:bubble3D val="0"/>
            <c:spPr>
              <a:noFill/>
              <a:ln w="19050">
                <a:solidFill>
                  <a:schemeClr val="accent5"/>
                </a:solidFill>
              </a:ln>
              <a:effectLst/>
            </c:spPr>
            <c:extLst>
              <c:ext xmlns:c16="http://schemas.microsoft.com/office/drawing/2014/chart" uri="{C3380CC4-5D6E-409C-BE32-E72D297353CC}">
                <c16:uniqueId val="{00000013-96C0-472C-AED8-37C7F93C0C30}"/>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B-96C0-472C-AED8-37C7F93C0C3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D-96C0-472C-AED8-37C7F93C0C30}"/>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F-96C0-472C-AED8-37C7F93C0C30}"/>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1-96C0-472C-AED8-37C7F93C0C30}"/>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3-96C0-472C-AED8-37C7F93C0C3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AgrupacionesNal!$A$37:$A$41</c:f>
              <c:strCache>
                <c:ptCount val="5"/>
                <c:pt idx="0">
                  <c:v>Otras Empresas</c:v>
                </c:pt>
                <c:pt idx="1">
                  <c:v>Empresas de servicios públicos</c:v>
                </c:pt>
                <c:pt idx="2">
                  <c:v>Empresas Industriales y Comerciales del Estado</c:v>
                </c:pt>
                <c:pt idx="3">
                  <c:v>Empresas Sociales del Estado</c:v>
                </c:pt>
                <c:pt idx="4">
                  <c:v>Sociedades de Economía Mixta</c:v>
                </c:pt>
              </c:strCache>
            </c:strRef>
          </c:cat>
          <c:val>
            <c:numRef>
              <c:f>AgrupacionesNal!$C$37:$C$41</c:f>
              <c:numCache>
                <c:formatCode>0.00</c:formatCode>
                <c:ptCount val="5"/>
                <c:pt idx="0">
                  <c:v>4.8533333333333335</c:v>
                </c:pt>
                <c:pt idx="1">
                  <c:v>4.8276923076923079</c:v>
                </c:pt>
                <c:pt idx="2">
                  <c:v>4.8118181818181816</c:v>
                </c:pt>
                <c:pt idx="3">
                  <c:v>4.8125</c:v>
                </c:pt>
                <c:pt idx="4">
                  <c:v>4.7957142857142854</c:v>
                </c:pt>
              </c:numCache>
            </c:numRef>
          </c:val>
          <c:extLst>
            <c:ext xmlns:c16="http://schemas.microsoft.com/office/drawing/2014/chart" uri="{C3380CC4-5D6E-409C-BE32-E72D297353CC}">
              <c16:uniqueId val="{00000014-96C0-472C-AED8-37C7F93C0C30}"/>
            </c:ext>
          </c:extLst>
        </c:ser>
        <c:dLbls>
          <c:showLegendKey val="0"/>
          <c:showVal val="0"/>
          <c:showCatName val="0"/>
          <c:showSerName val="0"/>
          <c:showPercent val="0"/>
          <c:showBubbleSize val="0"/>
        </c:dLbls>
        <c:gapWidth val="15"/>
        <c:axId val="315119839"/>
        <c:axId val="309521327"/>
      </c:barChart>
      <c:catAx>
        <c:axId val="315119839"/>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venir Next LT Pro" panose="020B0504020202020204" pitchFamily="34" charset="0"/>
                <a:ea typeface="+mn-ea"/>
                <a:cs typeface="Times New Roman" panose="02020603050405020304" pitchFamily="18" charset="0"/>
              </a:defRPr>
            </a:pPr>
            <a:endParaRPr lang="es-CO"/>
          </a:p>
        </c:txPr>
        <c:crossAx val="309521327"/>
        <c:crosses val="autoZero"/>
        <c:auto val="1"/>
        <c:lblAlgn val="ctr"/>
        <c:lblOffset val="500"/>
        <c:noMultiLvlLbl val="0"/>
      </c:catAx>
      <c:valAx>
        <c:axId val="309521327"/>
        <c:scaling>
          <c:orientation val="minMax"/>
          <c:max val="5"/>
          <c:min val="1"/>
        </c:scaling>
        <c:delete val="1"/>
        <c:axPos val="l"/>
        <c:numFmt formatCode="0.00" sourceLinked="1"/>
        <c:majorTickMark val="out"/>
        <c:minorTickMark val="none"/>
        <c:tickLblPos val="nextTo"/>
        <c:crossAx val="31511983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C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8718900631717621E-2"/>
          <c:y val="0.15231884057971024"/>
          <c:w val="0.88987425526181863"/>
          <c:h val="0.68720624595838553"/>
        </c:manualLayout>
      </c:layout>
      <c:bar3DChart>
        <c:barDir val="col"/>
        <c:grouping val="clustered"/>
        <c:varyColors val="0"/>
        <c:ser>
          <c:idx val="0"/>
          <c:order val="0"/>
          <c:tx>
            <c:strRef>
              <c:f>'Grafica '!$C$6</c:f>
              <c:strCache>
                <c:ptCount val="1"/>
                <c:pt idx="0">
                  <c:v>dic-21</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invertIfNegative val="0"/>
          <c:dLbls>
            <c:dLbl>
              <c:idx val="0"/>
              <c:layout>
                <c:manualLayout>
                  <c:x val="1.2049098943022825E-3"/>
                  <c:y val="-3.8512176569737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29-45AD-AA2F-DE6510DCD631}"/>
                </c:ext>
              </c:extLst>
            </c:dLbl>
            <c:dLbl>
              <c:idx val="1"/>
              <c:layout>
                <c:manualLayout>
                  <c:x val="-1.0514285146585214E-2"/>
                  <c:y val="-2.1259384155816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29-45AD-AA2F-DE6510DCD631}"/>
                </c:ext>
              </c:extLst>
            </c:dLbl>
            <c:dLbl>
              <c:idx val="2"/>
              <c:layout>
                <c:manualLayout>
                  <c:x val="-1.0897862201805468E-2"/>
                  <c:y val="-5.4007010024790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29-45AD-AA2F-DE6510DCD63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'Grafica '!$B$7:$B$9</c:f>
              <c:strCache>
                <c:ptCount val="3"/>
                <c:pt idx="0">
                  <c:v>ACTIVOS                                                     $</c:v>
                </c:pt>
                <c:pt idx="1">
                  <c:v>PASIVOS                                                     $</c:v>
                </c:pt>
                <c:pt idx="2">
                  <c:v>PATRIMONIO                                            $</c:v>
                </c:pt>
              </c:strCache>
            </c:strRef>
          </c:cat>
          <c:val>
            <c:numRef>
              <c:f>'Grafica '!$C$7:$C$9</c:f>
              <c:numCache>
                <c:formatCode>_(* #,##0_);_(* \(#,##0\);_(* "-"_);_(@_)</c:formatCode>
                <c:ptCount val="3"/>
                <c:pt idx="0">
                  <c:v>14759535929.839998</c:v>
                </c:pt>
                <c:pt idx="1">
                  <c:v>2330528980.48</c:v>
                </c:pt>
                <c:pt idx="2">
                  <c:v>12429006949.360003</c:v>
                </c:pt>
              </c:numCache>
            </c:numRef>
          </c:val>
          <c:extLst>
            <c:ext xmlns:c16="http://schemas.microsoft.com/office/drawing/2014/chart" uri="{C3380CC4-5D6E-409C-BE32-E72D297353CC}">
              <c16:uniqueId val="{00000003-E029-45AD-AA2F-DE6510DCD631}"/>
            </c:ext>
          </c:extLst>
        </c:ser>
        <c:ser>
          <c:idx val="1"/>
          <c:order val="1"/>
          <c:tx>
            <c:strRef>
              <c:f>'Grafica '!$D$6</c:f>
              <c:strCache>
                <c:ptCount val="1"/>
                <c:pt idx="0">
                  <c:v>dic-20</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invertIfNegative val="0"/>
          <c:dLbls>
            <c:dLbl>
              <c:idx val="0"/>
              <c:layout>
                <c:manualLayout>
                  <c:x val="6.0567999344279394E-2"/>
                  <c:y val="-4.6034686229369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29-45AD-AA2F-DE6510DCD631}"/>
                </c:ext>
              </c:extLst>
            </c:dLbl>
            <c:dLbl>
              <c:idx val="1"/>
              <c:layout>
                <c:manualLayout>
                  <c:x val="1.9276189435406346E-2"/>
                  <c:y val="-1.8601961136339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29-45AD-AA2F-DE6510DCD631}"/>
                </c:ext>
              </c:extLst>
            </c:dLbl>
            <c:dLbl>
              <c:idx val="2"/>
              <c:layout>
                <c:manualLayout>
                  <c:x val="6.2046630676547185E-2"/>
                  <c:y val="-6.3532708816104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29-45AD-AA2F-DE6510DCD63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'Grafica '!$B$7:$B$9</c:f>
              <c:strCache>
                <c:ptCount val="3"/>
                <c:pt idx="0">
                  <c:v>ACTIVOS                                                     $</c:v>
                </c:pt>
                <c:pt idx="1">
                  <c:v>PASIVOS                                                     $</c:v>
                </c:pt>
                <c:pt idx="2">
                  <c:v>PATRIMONIO                                            $</c:v>
                </c:pt>
              </c:strCache>
            </c:strRef>
          </c:cat>
          <c:val>
            <c:numRef>
              <c:f>'Grafica '!$D$7:$D$9</c:f>
              <c:numCache>
                <c:formatCode>_(* #,##0_);_(* \(#,##0\);_(* "-"_);_(@_)</c:formatCode>
                <c:ptCount val="3"/>
                <c:pt idx="0">
                  <c:v>14202102974.719999</c:v>
                </c:pt>
                <c:pt idx="1">
                  <c:v>2034001916.98</c:v>
                </c:pt>
                <c:pt idx="2">
                  <c:v>12168101057.74</c:v>
                </c:pt>
              </c:numCache>
            </c:numRef>
          </c:val>
          <c:extLst>
            <c:ext xmlns:c16="http://schemas.microsoft.com/office/drawing/2014/chart" uri="{C3380CC4-5D6E-409C-BE32-E72D297353CC}">
              <c16:uniqueId val="{00000007-E029-45AD-AA2F-DE6510DCD631}"/>
            </c:ext>
          </c:extLst>
        </c:ser>
        <c:dLbls>
          <c:showLegendKey val="0"/>
          <c:showVal val="1"/>
          <c:showCatName val="0"/>
          <c:showSerName val="0"/>
          <c:showPercent val="0"/>
          <c:showBubbleSize val="0"/>
        </c:dLbls>
        <c:gapWidth val="150"/>
        <c:shape val="box"/>
        <c:axId val="262355744"/>
        <c:axId val="44186528"/>
        <c:axId val="0"/>
      </c:bar3DChart>
      <c:catAx>
        <c:axId val="262355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CO"/>
          </a:p>
        </c:txPr>
        <c:crossAx val="44186528"/>
        <c:crosses val="autoZero"/>
        <c:auto val="1"/>
        <c:lblAlgn val="ctr"/>
        <c:lblOffset val="100"/>
        <c:noMultiLvlLbl val="0"/>
      </c:catAx>
      <c:valAx>
        <c:axId val="441865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CO"/>
          </a:p>
        </c:txPr>
        <c:crossAx val="26235574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46925683853789"/>
          <c:y val="0.13965503104085089"/>
          <c:w val="0.77281379827521557"/>
          <c:h val="0.70778133599504522"/>
        </c:manualLayout>
      </c:layout>
      <c:lineChart>
        <c:grouping val="standard"/>
        <c:varyColors val="0"/>
        <c:ser>
          <c:idx val="0"/>
          <c:order val="0"/>
          <c:spPr>
            <a:ln>
              <a:solidFill>
                <a:srgbClr val="088BA1"/>
              </a:solidFill>
            </a:ln>
          </c:spPr>
          <c:marker>
            <c:spPr>
              <a:solidFill>
                <a:schemeClr val="bg1">
                  <a:lumMod val="50000"/>
                </a:schemeClr>
              </a:solidFill>
              <a:ln>
                <a:solidFill>
                  <a:srgbClr val="297799"/>
                </a:solidFill>
              </a:ln>
            </c:spPr>
          </c:marker>
          <c:dPt>
            <c:idx val="2"/>
            <c:bubble3D val="0"/>
            <c:extLst>
              <c:ext xmlns:c16="http://schemas.microsoft.com/office/drawing/2014/chart" uri="{C3380CC4-5D6E-409C-BE32-E72D297353CC}">
                <c16:uniqueId val="{00000000-9AE2-46B7-B112-CA45C24DE1BD}"/>
              </c:ext>
            </c:extLst>
          </c:dPt>
          <c:dLbls>
            <c:dLbl>
              <c:idx val="2"/>
              <c:layout>
                <c:manualLayout>
                  <c:x val="-3.4683766644586604E-3"/>
                  <c:y val="8.6067418925259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E2-46B7-B112-CA45C24DE1BD}"/>
                </c:ext>
              </c:extLst>
            </c:dLbl>
            <c:spPr>
              <a:noFill/>
              <a:ln>
                <a:noFill/>
              </a:ln>
              <a:effectLst/>
            </c:spPr>
            <c:txPr>
              <a:bodyPr wrap="square" lIns="38100" tIns="19050" rIns="38100" bIns="19050" anchor="ctr">
                <a:spAutoFit/>
              </a:bodyPr>
              <a:lstStyle/>
              <a:p>
                <a:pPr>
                  <a:defRPr b="1"/>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BDME!$C$10:$C$14</c:f>
              <c:numCache>
                <c:formatCode>"$"\ #,##0.0</c:formatCode>
                <c:ptCount val="5"/>
                <c:pt idx="0">
                  <c:v>94264.5</c:v>
                </c:pt>
                <c:pt idx="1">
                  <c:v>107454.5</c:v>
                </c:pt>
                <c:pt idx="2">
                  <c:v>117061.4</c:v>
                </c:pt>
                <c:pt idx="3">
                  <c:v>126785.60000000001</c:v>
                </c:pt>
                <c:pt idx="4">
                  <c:v>135397.20000000001</c:v>
                </c:pt>
              </c:numCache>
            </c:numRef>
          </c:val>
          <c:smooth val="0"/>
          <c:extLst>
            <c:ext xmlns:c15="http://schemas.microsoft.com/office/drawing/2012/chart" uri="{02D57815-91ED-43cb-92C2-25804820EDAC}">
              <c15:filteredCategoryTitle>
                <c15:cat>
                  <c:multiLvlStrRef>
                    <c:extLst>
                      <c:ext uri="{02D57815-91ED-43cb-92C2-25804820EDAC}">
                        <c15:formulaRef>
                          <c15:sqref>'grafica 3,1 y 3,2'!#REF!</c15:sqref>
                        </c15:formulaRef>
                      </c:ext>
                    </c:extLst>
                  </c:multiLvlStrRef>
                </c15:cat>
              </c15:filteredCategoryTitle>
            </c:ext>
            <c:ext xmlns:c16="http://schemas.microsoft.com/office/drawing/2014/chart" uri="{C3380CC4-5D6E-409C-BE32-E72D297353CC}">
              <c16:uniqueId val="{00000001-9AE2-46B7-B112-CA45C24DE1BD}"/>
            </c:ext>
          </c:extLst>
        </c:ser>
        <c:ser>
          <c:idx val="1"/>
          <c:order val="1"/>
          <c:tx>
            <c:strRef>
              <c:f>BDME!$D$8</c:f>
              <c:strCache>
                <c:ptCount val="1"/>
                <c:pt idx="0">
                  <c:v>Promedio: 116.192,6</c:v>
                </c:pt>
              </c:strCache>
            </c:strRef>
          </c:tx>
          <c:spPr>
            <a:ln>
              <a:solidFill>
                <a:srgbClr val="9AB509"/>
              </a:solidFill>
            </a:ln>
          </c:spPr>
          <c:marker>
            <c:symbol val="none"/>
          </c:marker>
          <c:dLbls>
            <c:spPr>
              <a:noFill/>
              <a:ln>
                <a:noFill/>
              </a:ln>
              <a:effectLst/>
            </c:spPr>
            <c:txPr>
              <a:bodyPr wrap="square" lIns="38100" tIns="19050" rIns="38100" bIns="19050" anchor="ctr">
                <a:spAutoFit/>
              </a:bodyPr>
              <a:lstStyle/>
              <a:p>
                <a:pPr>
                  <a:defRPr b="1"/>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BDME!$D$10:$D$14</c:f>
              <c:numCache>
                <c:formatCode>"$"\ #,##0.0</c:formatCode>
                <c:ptCount val="5"/>
                <c:pt idx="0">
                  <c:v>116192.63999999998</c:v>
                </c:pt>
                <c:pt idx="1">
                  <c:v>116192.63999999998</c:v>
                </c:pt>
                <c:pt idx="2">
                  <c:v>116192.63999999998</c:v>
                </c:pt>
                <c:pt idx="3">
                  <c:v>116192.63999999998</c:v>
                </c:pt>
                <c:pt idx="4">
                  <c:v>116192.63999999998</c:v>
                </c:pt>
              </c:numCache>
            </c:numRef>
          </c:val>
          <c:smooth val="0"/>
          <c:extLst>
            <c:ext xmlns:c15="http://schemas.microsoft.com/office/drawing/2012/chart" uri="{02D57815-91ED-43cb-92C2-25804820EDAC}">
              <c15:filteredCategoryTitle>
                <c15:cat>
                  <c:multiLvlStrRef>
                    <c:extLst>
                      <c:ext uri="{02D57815-91ED-43cb-92C2-25804820EDAC}">
                        <c15:formulaRef>
                          <c15:sqref>'grafica 3,1 y 3,2'!#REF!</c15:sqref>
                        </c15:formulaRef>
                      </c:ext>
                    </c:extLst>
                  </c:multiLvlStrRef>
                </c15:cat>
              </c15:filteredCategoryTitle>
            </c:ext>
            <c:ext xmlns:c16="http://schemas.microsoft.com/office/drawing/2014/chart" uri="{C3380CC4-5D6E-409C-BE32-E72D297353CC}">
              <c16:uniqueId val="{00000002-9AE2-46B7-B112-CA45C24DE1BD}"/>
            </c:ext>
          </c:extLst>
        </c:ser>
        <c:dLbls>
          <c:dLblPos val="t"/>
          <c:showLegendKey val="0"/>
          <c:showVal val="1"/>
          <c:showCatName val="0"/>
          <c:showSerName val="0"/>
          <c:showPercent val="0"/>
          <c:showBubbleSize val="0"/>
        </c:dLbls>
        <c:marker val="1"/>
        <c:smooth val="0"/>
        <c:axId val="391918424"/>
        <c:axId val="391927008"/>
      </c:lineChart>
      <c:catAx>
        <c:axId val="391918424"/>
        <c:scaling>
          <c:orientation val="minMax"/>
        </c:scaling>
        <c:delete val="0"/>
        <c:axPos val="b"/>
        <c:numFmt formatCode="General" sourceLinked="1"/>
        <c:majorTickMark val="out"/>
        <c:minorTickMark val="none"/>
        <c:tickLblPos val="nextTo"/>
        <c:spPr>
          <a:ln w="25400">
            <a:solidFill>
              <a:schemeClr val="bg1">
                <a:lumMod val="85000"/>
              </a:schemeClr>
            </a:solidFill>
          </a:ln>
        </c:spPr>
        <c:txPr>
          <a:bodyPr rot="0" vert="horz"/>
          <a:lstStyle/>
          <a:p>
            <a:pPr>
              <a:defRPr/>
            </a:pPr>
            <a:endParaRPr lang="es-CO"/>
          </a:p>
        </c:txPr>
        <c:crossAx val="391927008"/>
        <c:crosses val="autoZero"/>
        <c:auto val="0"/>
        <c:lblAlgn val="ctr"/>
        <c:lblOffset val="100"/>
        <c:noMultiLvlLbl val="0"/>
      </c:catAx>
      <c:valAx>
        <c:axId val="391927008"/>
        <c:scaling>
          <c:orientation val="minMax"/>
          <c:min val="70000"/>
        </c:scaling>
        <c:delete val="0"/>
        <c:axPos val="l"/>
        <c:numFmt formatCode="&quot;$&quot;\ #,##0.0" sourceLinked="0"/>
        <c:majorTickMark val="out"/>
        <c:minorTickMark val="none"/>
        <c:tickLblPos val="nextTo"/>
        <c:spPr>
          <a:ln w="25400">
            <a:solidFill>
              <a:schemeClr val="bg1">
                <a:lumMod val="85000"/>
              </a:schemeClr>
            </a:solidFill>
          </a:ln>
        </c:spPr>
        <c:txPr>
          <a:bodyPr rot="0" vert="horz"/>
          <a:lstStyle/>
          <a:p>
            <a:pPr>
              <a:defRPr b="1"/>
            </a:pPr>
            <a:endParaRPr lang="es-CO"/>
          </a:p>
        </c:txPr>
        <c:crossAx val="391918424"/>
        <c:crosses val="autoZero"/>
        <c:crossBetween val="between"/>
      </c:valAx>
    </c:plotArea>
    <c:legend>
      <c:legendPos val="r"/>
      <c:legendEntry>
        <c:idx val="0"/>
        <c:delete val="1"/>
      </c:legendEntry>
      <c:layout>
        <c:manualLayout>
          <c:xMode val="edge"/>
          <c:yMode val="edge"/>
          <c:x val="0.67639595050618673"/>
          <c:y val="0.38390954417146711"/>
          <c:w val="0.20556151392171187"/>
          <c:h val="5.765038458075248E-2"/>
        </c:manualLayout>
      </c:layout>
      <c:overlay val="1"/>
      <c:txPr>
        <a:bodyPr/>
        <a:lstStyle/>
        <a:p>
          <a:pPr>
            <a:defRPr b="1"/>
          </a:pPr>
          <a:endParaRPr lang="es-CO"/>
        </a:p>
      </c:txPr>
    </c:legend>
    <c:plotVisOnly val="1"/>
    <c:dispBlanksAs val="gap"/>
    <c:showDLblsOverMax val="0"/>
  </c:chart>
  <c:spPr>
    <a:noFill/>
    <a:ln>
      <a:noFill/>
    </a:ln>
    <a:effectLst/>
  </c:spPr>
  <c:txPr>
    <a:bodyPr/>
    <a:lstStyle/>
    <a:p>
      <a:pPr>
        <a:defRPr sz="1200" b="0"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es-C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0.102642"/>
          <c:y val="5.4830999999999998E-2"/>
          <c:w val="0.89235799999999998"/>
          <c:h val="0.89083599999999996"/>
        </c:manualLayout>
      </c:layout>
      <c:barChart>
        <c:barDir val="col"/>
        <c:grouping val="clustered"/>
        <c:varyColors val="0"/>
        <c:ser>
          <c:idx val="0"/>
          <c:order val="0"/>
          <c:tx>
            <c:strRef>
              <c:f>Sheet1!$B$1</c:f>
              <c:strCache>
                <c:ptCount val="1"/>
                <c:pt idx="0">
                  <c:v>Mujer</c:v>
                </c:pt>
              </c:strCache>
            </c:strRef>
          </c:tx>
          <c:spPr>
            <a:gradFill flip="none" rotWithShape="1">
              <a:gsLst>
                <a:gs pos="0">
                  <a:srgbClr val="80B860"/>
                </a:gs>
                <a:gs pos="50000">
                  <a:srgbClr val="6FB242"/>
                </a:gs>
                <a:gs pos="100000">
                  <a:srgbClr val="61A236"/>
                </a:gs>
              </a:gsLst>
              <a:lin ang="5400000" scaled="0"/>
            </a:gradFill>
            <a:ln w="12700" cap="flat">
              <a:noFill/>
              <a:miter lim="400000"/>
            </a:ln>
            <a:effectLst>
              <a:outerShdw blurRad="63500" dist="19050" dir="5400000" algn="tl">
                <a:srgbClr val="000000">
                  <a:alpha val="63000"/>
                </a:srgbClr>
              </a:outerShdw>
            </a:effectLst>
          </c:spPr>
          <c:invertIfNegative val="0"/>
          <c:dLbls>
            <c:numFmt formatCode="0" sourceLinked="0"/>
            <c:spPr>
              <a:noFill/>
              <a:ln>
                <a:noFill/>
              </a:ln>
              <a:effectLst/>
            </c:spPr>
            <c:txPr>
              <a:bodyPr/>
              <a:lstStyle/>
              <a:p>
                <a:pPr>
                  <a:defRPr sz="1400" b="1" i="0" u="none" strike="noStrike">
                    <a:solidFill>
                      <a:srgbClr val="404040"/>
                    </a:solidFill>
                    <a:latin typeface="Calibri"/>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Directivo</c:v>
                </c:pt>
                <c:pt idx="1">
                  <c:v>Asesor</c:v>
                </c:pt>
                <c:pt idx="2">
                  <c:v>Profesional</c:v>
                </c:pt>
                <c:pt idx="3">
                  <c:v>Técnico</c:v>
                </c:pt>
                <c:pt idx="4">
                  <c:v>Asisencial</c:v>
                </c:pt>
                <c:pt idx="5">
                  <c:v>Total</c:v>
                </c:pt>
              </c:strCache>
            </c:strRef>
          </c:cat>
          <c:val>
            <c:numRef>
              <c:f>Sheet1!$B$2:$B$7</c:f>
              <c:numCache>
                <c:formatCode>General</c:formatCode>
                <c:ptCount val="6"/>
                <c:pt idx="0">
                  <c:v>3</c:v>
                </c:pt>
                <c:pt idx="1">
                  <c:v>7</c:v>
                </c:pt>
                <c:pt idx="2">
                  <c:v>15</c:v>
                </c:pt>
                <c:pt idx="3">
                  <c:v>4</c:v>
                </c:pt>
                <c:pt idx="4">
                  <c:v>12</c:v>
                </c:pt>
                <c:pt idx="5">
                  <c:v>41</c:v>
                </c:pt>
              </c:numCache>
            </c:numRef>
          </c:val>
          <c:extLst>
            <c:ext xmlns:c16="http://schemas.microsoft.com/office/drawing/2014/chart" uri="{C3380CC4-5D6E-409C-BE32-E72D297353CC}">
              <c16:uniqueId val="{00000000-AA76-5E4F-AE18-1D94D74F2F1A}"/>
            </c:ext>
          </c:extLst>
        </c:ser>
        <c:ser>
          <c:idx val="1"/>
          <c:order val="1"/>
          <c:tx>
            <c:strRef>
              <c:f>Sheet1!$C$1</c:f>
              <c:strCache>
                <c:ptCount val="1"/>
                <c:pt idx="0">
                  <c:v>Hombre</c:v>
                </c:pt>
              </c:strCache>
            </c:strRef>
          </c:tx>
          <c:spPr>
            <a:gradFill flip="none" rotWithShape="1">
              <a:gsLst>
                <a:gs pos="0">
                  <a:srgbClr val="5F82CB"/>
                </a:gs>
                <a:gs pos="50000">
                  <a:srgbClr val="3E70CA"/>
                </a:gs>
                <a:gs pos="100000">
                  <a:srgbClr val="2F61BA"/>
                </a:gs>
              </a:gsLst>
              <a:lin ang="5400000" scaled="0"/>
            </a:gradFill>
            <a:ln w="12700" cap="flat">
              <a:noFill/>
              <a:miter lim="400000"/>
            </a:ln>
            <a:effectLst>
              <a:outerShdw blurRad="63500" dist="19050" dir="5400000" algn="tl">
                <a:srgbClr val="000000">
                  <a:alpha val="63000"/>
                </a:srgbClr>
              </a:outerShdw>
            </a:effectLst>
          </c:spPr>
          <c:invertIfNegative val="0"/>
          <c:dLbls>
            <c:numFmt formatCode="0" sourceLinked="0"/>
            <c:spPr>
              <a:noFill/>
              <a:ln>
                <a:noFill/>
              </a:ln>
              <a:effectLst/>
            </c:spPr>
            <c:txPr>
              <a:bodyPr/>
              <a:lstStyle/>
              <a:p>
                <a:pPr>
                  <a:defRPr sz="1400" b="1" i="0" u="none" strike="noStrike">
                    <a:solidFill>
                      <a:srgbClr val="404040"/>
                    </a:solidFill>
                    <a:latin typeface="Calibri"/>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Directivo</c:v>
                </c:pt>
                <c:pt idx="1">
                  <c:v>Asesor</c:v>
                </c:pt>
                <c:pt idx="2">
                  <c:v>Profesional</c:v>
                </c:pt>
                <c:pt idx="3">
                  <c:v>Técnico</c:v>
                </c:pt>
                <c:pt idx="4">
                  <c:v>Asisencial</c:v>
                </c:pt>
                <c:pt idx="5">
                  <c:v>Total</c:v>
                </c:pt>
              </c:strCache>
            </c:strRef>
          </c:cat>
          <c:val>
            <c:numRef>
              <c:f>Sheet1!$C$2:$C$7</c:f>
              <c:numCache>
                <c:formatCode>General</c:formatCode>
                <c:ptCount val="6"/>
                <c:pt idx="0">
                  <c:v>1</c:v>
                </c:pt>
                <c:pt idx="1">
                  <c:v>17</c:v>
                </c:pt>
                <c:pt idx="2">
                  <c:v>11</c:v>
                </c:pt>
                <c:pt idx="3">
                  <c:v>5</c:v>
                </c:pt>
                <c:pt idx="4">
                  <c:v>10</c:v>
                </c:pt>
                <c:pt idx="5">
                  <c:v>44</c:v>
                </c:pt>
              </c:numCache>
            </c:numRef>
          </c:val>
          <c:extLst>
            <c:ext xmlns:c16="http://schemas.microsoft.com/office/drawing/2014/chart" uri="{C3380CC4-5D6E-409C-BE32-E72D297353CC}">
              <c16:uniqueId val="{00000001-AA76-5E4F-AE18-1D94D74F2F1A}"/>
            </c:ext>
          </c:extLst>
        </c:ser>
        <c:ser>
          <c:idx val="2"/>
          <c:order val="2"/>
          <c:tx>
            <c:strRef>
              <c:f>Sheet1!$D$1</c:f>
              <c:strCache>
                <c:ptCount val="1"/>
                <c:pt idx="0">
                  <c:v>Vacante</c:v>
                </c:pt>
              </c:strCache>
            </c:strRef>
          </c:tx>
          <c:spPr>
            <a:gradFill flip="none" rotWithShape="1">
              <a:gsLst>
                <a:gs pos="0">
                  <a:srgbClr val="FFC647"/>
                </a:gs>
                <a:gs pos="50000">
                  <a:schemeClr val="accent4"/>
                </a:gs>
                <a:gs pos="100000">
                  <a:srgbClr val="E1AA00"/>
                </a:gs>
              </a:gsLst>
              <a:lin ang="5400000" scaled="0"/>
            </a:gradFill>
            <a:ln w="12700" cap="flat">
              <a:noFill/>
              <a:miter lim="400000"/>
            </a:ln>
            <a:effectLst>
              <a:outerShdw blurRad="63500" dist="19050" dir="5400000" algn="tl">
                <a:srgbClr val="000000">
                  <a:alpha val="63000"/>
                </a:srgbClr>
              </a:outerShdw>
            </a:effectLst>
          </c:spPr>
          <c:invertIfNegative val="0"/>
          <c:dLbls>
            <c:numFmt formatCode="0" sourceLinked="0"/>
            <c:spPr>
              <a:noFill/>
              <a:ln>
                <a:noFill/>
              </a:ln>
              <a:effectLst/>
            </c:spPr>
            <c:txPr>
              <a:bodyPr/>
              <a:lstStyle/>
              <a:p>
                <a:pPr>
                  <a:defRPr sz="1400" b="1" i="0" u="none" strike="noStrike">
                    <a:solidFill>
                      <a:srgbClr val="404040"/>
                    </a:solidFill>
                    <a:latin typeface="Calibri"/>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Directivo</c:v>
                </c:pt>
                <c:pt idx="1">
                  <c:v>Asesor</c:v>
                </c:pt>
                <c:pt idx="2">
                  <c:v>Profesional</c:v>
                </c:pt>
                <c:pt idx="3">
                  <c:v>Técnico</c:v>
                </c:pt>
                <c:pt idx="4">
                  <c:v>Asisencial</c:v>
                </c:pt>
                <c:pt idx="5">
                  <c:v>Total</c:v>
                </c:pt>
              </c:strCache>
            </c:strRef>
          </c:cat>
          <c:val>
            <c:numRef>
              <c:f>Sheet1!$D$2:$D$7</c:f>
              <c:numCache>
                <c:formatCode>General</c:formatCode>
                <c:ptCount val="6"/>
                <c:pt idx="0">
                  <c:v>1</c:v>
                </c:pt>
                <c:pt idx="1">
                  <c:v>1</c:v>
                </c:pt>
                <c:pt idx="2">
                  <c:v>5</c:v>
                </c:pt>
                <c:pt idx="4">
                  <c:v>2</c:v>
                </c:pt>
                <c:pt idx="5">
                  <c:v>9</c:v>
                </c:pt>
              </c:numCache>
            </c:numRef>
          </c:val>
          <c:extLst>
            <c:ext xmlns:c16="http://schemas.microsoft.com/office/drawing/2014/chart" uri="{C3380CC4-5D6E-409C-BE32-E72D297353CC}">
              <c16:uniqueId val="{00000002-AA76-5E4F-AE18-1D94D74F2F1A}"/>
            </c:ext>
          </c:extLst>
        </c:ser>
        <c:dLbls>
          <c:showLegendKey val="0"/>
          <c:showVal val="0"/>
          <c:showCatName val="0"/>
          <c:showSerName val="0"/>
          <c:showPercent val="0"/>
          <c:showBubbleSize val="0"/>
        </c:dLbls>
        <c:gapWidth val="100"/>
        <c:overlap val="-24"/>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Calibri"/>
              </a:defRPr>
            </a:pPr>
            <a:endParaRPr lang="es-CO"/>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miter lim="800000"/>
          </a:ln>
        </c:spPr>
        <c:txPr>
          <a:bodyPr rot="0"/>
          <a:lstStyle/>
          <a:p>
            <a:pPr>
              <a:defRPr sz="1600" b="1" i="0" u="none" strike="noStrike">
                <a:solidFill>
                  <a:srgbClr val="595959"/>
                </a:solidFill>
                <a:latin typeface="Calibri"/>
              </a:defRPr>
            </a:pPr>
            <a:endParaRPr lang="es-CO"/>
          </a:p>
        </c:txPr>
        <c:crossAx val="2094734552"/>
        <c:crosses val="autoZero"/>
        <c:crossBetween val="between"/>
        <c:majorUnit val="12.5"/>
        <c:minorUnit val="6.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1663801270131"/>
          <c:y val="6.5488937056658966E-2"/>
          <c:w val="0.82162132233413054"/>
          <c:h val="0.40454772633516328"/>
        </c:manualLayout>
      </c:layout>
      <c:barChart>
        <c:barDir val="col"/>
        <c:grouping val="clustered"/>
        <c:varyColors val="0"/>
        <c:ser>
          <c:idx val="0"/>
          <c:order val="0"/>
          <c:tx>
            <c:v>Cantidad</c:v>
          </c:tx>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5"/>
            <c:invertIfNegative val="0"/>
            <c:bubble3D val="0"/>
            <c:spPr>
              <a:solidFill>
                <a:srgbClr val="F28F2A"/>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0-AB27-4322-9151-794D9793C83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'DATOS Y GRAFICO 2021 CONTRATACI'!$A$2:$A$7</c:f>
              <c:strCache>
                <c:ptCount val="6"/>
                <c:pt idx="0">
                  <c:v>CONTRATACION DIRECTA</c:v>
                </c:pt>
                <c:pt idx="1">
                  <c:v>LICITACION PUBLICA </c:v>
                </c:pt>
                <c:pt idx="2">
                  <c:v>SELECCIÓN ABREVIADA </c:v>
                </c:pt>
                <c:pt idx="3">
                  <c:v>CONVENIO INTERADMINISTRATIVO</c:v>
                </c:pt>
                <c:pt idx="4">
                  <c:v>MINIMA CUANTIA </c:v>
                </c:pt>
                <c:pt idx="5">
                  <c:v>TOTAL</c:v>
                </c:pt>
              </c:strCache>
            </c:strRef>
          </c:cat>
          <c:val>
            <c:numRef>
              <c:f>'DATOS Y GRAFICO 2021 CONTRATACI'!$B$2:$B$7</c:f>
              <c:numCache>
                <c:formatCode>General</c:formatCode>
                <c:ptCount val="6"/>
                <c:pt idx="0">
                  <c:v>226</c:v>
                </c:pt>
                <c:pt idx="1">
                  <c:v>1</c:v>
                </c:pt>
                <c:pt idx="2">
                  <c:v>7</c:v>
                </c:pt>
                <c:pt idx="3">
                  <c:v>5</c:v>
                </c:pt>
                <c:pt idx="4">
                  <c:v>8</c:v>
                </c:pt>
                <c:pt idx="5">
                  <c:v>247</c:v>
                </c:pt>
              </c:numCache>
            </c:numRef>
          </c:val>
          <c:extLst>
            <c:ext xmlns:c16="http://schemas.microsoft.com/office/drawing/2014/chart" uri="{C3380CC4-5D6E-409C-BE32-E72D297353CC}">
              <c16:uniqueId val="{00000000-B973-4B08-BA17-FBB6C3210F89}"/>
            </c:ext>
          </c:extLst>
        </c:ser>
        <c:dLbls>
          <c:dLblPos val="inEnd"/>
          <c:showLegendKey val="0"/>
          <c:showVal val="1"/>
          <c:showCatName val="0"/>
          <c:showSerName val="0"/>
          <c:showPercent val="0"/>
          <c:showBubbleSize val="0"/>
        </c:dLbls>
        <c:gapWidth val="41"/>
        <c:axId val="1304491807"/>
        <c:axId val="1304483071"/>
      </c:barChart>
      <c:catAx>
        <c:axId val="13044918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effectLst/>
                <a:latin typeface="+mn-lt"/>
                <a:ea typeface="+mn-ea"/>
                <a:cs typeface="+mn-cs"/>
              </a:defRPr>
            </a:pPr>
            <a:endParaRPr lang="es-CO"/>
          </a:p>
        </c:txPr>
        <c:crossAx val="1304483071"/>
        <c:crosses val="autoZero"/>
        <c:auto val="1"/>
        <c:lblAlgn val="ctr"/>
        <c:lblOffset val="100"/>
        <c:noMultiLvlLbl val="0"/>
      </c:catAx>
      <c:valAx>
        <c:axId val="1304483071"/>
        <c:scaling>
          <c:orientation val="minMax"/>
        </c:scaling>
        <c:delete val="1"/>
        <c:axPos val="l"/>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a:solidFill>
                      <a:schemeClr val="tx1"/>
                    </a:solidFill>
                  </a:rPr>
                  <a:t>CANTIDAD</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s-CO"/>
            </a:p>
          </c:txPr>
        </c:title>
        <c:numFmt formatCode="General" sourceLinked="0"/>
        <c:majorTickMark val="none"/>
        <c:minorTickMark val="none"/>
        <c:tickLblPos val="nextTo"/>
        <c:crossAx val="1304491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55131294326355E-2"/>
          <c:y val="4.819424490623217E-2"/>
          <c:w val="0.96010458481709582"/>
          <c:h val="0.83819948622568752"/>
        </c:manualLayout>
      </c:layout>
      <c:barChart>
        <c:barDir val="col"/>
        <c:grouping val="clustered"/>
        <c:varyColors val="0"/>
        <c:ser>
          <c:idx val="0"/>
          <c:order val="0"/>
          <c:tx>
            <c:strRef>
              <c:f>Resultado!$D$3</c:f>
              <c:strCache>
                <c:ptCount val="1"/>
                <c:pt idx="0">
                  <c:v>INGRESOS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153034345757499E-2"/>
                  <c:y val="3.720946919570396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37403151166641035"/>
                      <c:h val="0.19410851584941072"/>
                    </c:manualLayout>
                  </c15:layout>
                </c:ext>
                <c:ext xmlns:c16="http://schemas.microsoft.com/office/drawing/2014/chart" uri="{C3380CC4-5D6E-409C-BE32-E72D297353CC}">
                  <c16:uniqueId val="{00000000-76A0-47C9-B3C3-DE7E602D27D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lumMod val="7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Resultado!$E$3</c:f>
              <c:numCache>
                <c:formatCode>_(* #,##0.00_);_(* \(#,##0.00\);_(* "-"??_);_(@_)</c:formatCode>
                <c:ptCount val="1"/>
                <c:pt idx="0">
                  <c:v>23885606941.800003</c:v>
                </c:pt>
              </c:numCache>
            </c:numRef>
          </c:val>
          <c:extLst>
            <c:ext xmlns:c16="http://schemas.microsoft.com/office/drawing/2014/chart" uri="{C3380CC4-5D6E-409C-BE32-E72D297353CC}">
              <c16:uniqueId val="{00000001-76A0-47C9-B3C3-DE7E602D27DE}"/>
            </c:ext>
          </c:extLst>
        </c:ser>
        <c:ser>
          <c:idx val="1"/>
          <c:order val="1"/>
          <c:tx>
            <c:strRef>
              <c:f>Resultado!$D$4</c:f>
              <c:strCache>
                <c:ptCount val="1"/>
                <c:pt idx="0">
                  <c:v>GASTOS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3.5850185719297628E-2"/>
                  <c:y val="-1.051243942793721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9307328605200944"/>
                      <c:h val="0.19410849553667489"/>
                    </c:manualLayout>
                  </c15:layout>
                </c:ext>
                <c:ext xmlns:c16="http://schemas.microsoft.com/office/drawing/2014/chart" uri="{C3380CC4-5D6E-409C-BE32-E72D297353CC}">
                  <c16:uniqueId val="{00000002-76A0-47C9-B3C3-DE7E602D27D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lumMod val="7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Resultado!$E$4</c:f>
              <c:numCache>
                <c:formatCode>_(* #,##0.00_);_(* \(#,##0.00\);_(* "-"??_);_(@_)</c:formatCode>
                <c:ptCount val="1"/>
                <c:pt idx="0">
                  <c:v>23626808478.709999</c:v>
                </c:pt>
              </c:numCache>
            </c:numRef>
          </c:val>
          <c:extLst>
            <c:ext xmlns:c16="http://schemas.microsoft.com/office/drawing/2014/chart" uri="{C3380CC4-5D6E-409C-BE32-E72D297353CC}">
              <c16:uniqueId val="{00000003-76A0-47C9-B3C3-DE7E602D27DE}"/>
            </c:ext>
          </c:extLst>
        </c:ser>
        <c:ser>
          <c:idx val="2"/>
          <c:order val="2"/>
          <c:tx>
            <c:strRef>
              <c:f>Resultado!$D$5</c:f>
              <c:strCache>
                <c:ptCount val="1"/>
                <c:pt idx="0">
                  <c:v>RESULTADO DEL PERIODO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8295792898469575E-2"/>
                  <c:y val="-7.855295879013468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4643572161796043"/>
                      <c:h val="0.2161513000168758"/>
                    </c:manualLayout>
                  </c15:layout>
                </c:ext>
                <c:ext xmlns:c16="http://schemas.microsoft.com/office/drawing/2014/chart" uri="{C3380CC4-5D6E-409C-BE32-E72D297353CC}">
                  <c16:uniqueId val="{00000004-76A0-47C9-B3C3-DE7E602D27D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lumMod val="7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Resultado!$E$5</c:f>
              <c:numCache>
                <c:formatCode>_(* #,##0.00_);_(* \(#,##0.00\);_(* "-"??_);_(@_)</c:formatCode>
                <c:ptCount val="1"/>
                <c:pt idx="0">
                  <c:v>258798463.09000397</c:v>
                </c:pt>
              </c:numCache>
            </c:numRef>
          </c:val>
          <c:extLst>
            <c:ext xmlns:c16="http://schemas.microsoft.com/office/drawing/2014/chart" uri="{C3380CC4-5D6E-409C-BE32-E72D297353CC}">
              <c16:uniqueId val="{00000005-76A0-47C9-B3C3-DE7E602D27DE}"/>
            </c:ext>
          </c:extLst>
        </c:ser>
        <c:dLbls>
          <c:dLblPos val="outEnd"/>
          <c:showLegendKey val="0"/>
          <c:showVal val="1"/>
          <c:showCatName val="0"/>
          <c:showSerName val="0"/>
          <c:showPercent val="0"/>
          <c:showBubbleSize val="0"/>
        </c:dLbls>
        <c:gapWidth val="100"/>
        <c:overlap val="-24"/>
        <c:axId val="1142678128"/>
        <c:axId val="1142679792"/>
      </c:barChart>
      <c:catAx>
        <c:axId val="11426781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42679792"/>
        <c:crosses val="autoZero"/>
        <c:auto val="1"/>
        <c:lblAlgn val="ctr"/>
        <c:lblOffset val="100"/>
        <c:noMultiLvlLbl val="0"/>
      </c:catAx>
      <c:valAx>
        <c:axId val="1142679792"/>
        <c:scaling>
          <c:orientation val="minMax"/>
        </c:scaling>
        <c:delete val="1"/>
        <c:axPos val="l"/>
        <c:numFmt formatCode="_(* #,##0.00_);_(* \(#,##0.00\);_(* &quot;-&quot;??_);_(@_)" sourceLinked="1"/>
        <c:majorTickMark val="none"/>
        <c:minorTickMark val="none"/>
        <c:tickLblPos val="nextTo"/>
        <c:crossAx val="1142678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65212059731882"/>
          <c:y val="6.5875621294136086E-2"/>
          <c:w val="0.64576864505424303"/>
          <c:h val="0.8938670545816696"/>
        </c:manualLayout>
      </c:layout>
      <c:barChart>
        <c:barDir val="bar"/>
        <c:grouping val="clustered"/>
        <c:varyColors val="1"/>
        <c:ser>
          <c:idx val="0"/>
          <c:order val="0"/>
          <c:invertIfNegative val="0"/>
          <c:dPt>
            <c:idx val="0"/>
            <c:invertIfNegative val="0"/>
            <c:bubble3D val="0"/>
            <c:spPr>
              <a:solidFill>
                <a:srgbClr val="F6AD64"/>
              </a:solidFill>
              <a:ln>
                <a:noFill/>
              </a:ln>
              <a:effectLst/>
            </c:spPr>
            <c:extLst>
              <c:ext xmlns:c16="http://schemas.microsoft.com/office/drawing/2014/chart" uri="{C3380CC4-5D6E-409C-BE32-E72D297353CC}">
                <c16:uniqueId val="{00000001-2C8E-47C2-A397-B1551521D6F3}"/>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2C8E-47C2-A397-B1551521D6F3}"/>
              </c:ext>
            </c:extLst>
          </c:dPt>
          <c:dLbls>
            <c:dLbl>
              <c:idx val="0"/>
              <c:layout>
                <c:manualLayout>
                  <c:x val="-0.16562920316436358"/>
                  <c:y val="-0.11111100475703448"/>
                </c:manualLayout>
              </c:layout>
              <c:tx>
                <c:rich>
                  <a:bodyPr/>
                  <a:lstStyle/>
                  <a:p>
                    <a:r>
                      <a:rPr lang="en-US"/>
                      <a:t>97,19%</a:t>
                    </a:r>
                  </a:p>
                </c:rich>
              </c:tx>
              <c:showLegendKey val="0"/>
              <c:showVal val="1"/>
              <c:showCatName val="0"/>
              <c:showSerName val="0"/>
              <c:showPercent val="0"/>
              <c:showBubbleSize val="0"/>
              <c:extLst>
                <c:ext xmlns:c15="http://schemas.microsoft.com/office/drawing/2012/chart" uri="{CE6537A1-D6FC-4f65-9D91-7224C49458BB}">
                  <c15:layout>
                    <c:manualLayout>
                      <c:w val="0.10999378089786968"/>
                      <c:h val="9.6540749307744977E-2"/>
                    </c:manualLayout>
                  </c15:layout>
                  <c15:showDataLabelsRange val="0"/>
                </c:ext>
                <c:ext xmlns:c16="http://schemas.microsoft.com/office/drawing/2014/chart" uri="{C3380CC4-5D6E-409C-BE32-E72D297353CC}">
                  <c16:uniqueId val="{00000001-2C8E-47C2-A397-B1551521D6F3}"/>
                </c:ext>
              </c:extLst>
            </c:dLbl>
            <c:dLbl>
              <c:idx val="1"/>
              <c:layout>
                <c:manualLayout>
                  <c:x val="-1.9444444444444545E-2"/>
                  <c:y val="-0.125"/>
                </c:manualLayout>
              </c:layout>
              <c:tx>
                <c:rich>
                  <a:bodyPr/>
                  <a:lstStyle/>
                  <a:p>
                    <a:r>
                      <a:rPr lang="en-US" dirty="0"/>
                      <a:t>100.00%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C8E-47C2-A397-B1551521D6F3}"/>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ysClr val="windowText" lastClr="000000"/>
                    </a:solidFill>
                    <a:latin typeface="Calibri" panose="020F05020202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0"/>
              </c:ext>
            </c:extLst>
          </c:dLbls>
          <c:cat>
            <c:strRef>
              <c:f>'PLAN DE ACCION'!$A$9:$A$10</c:f>
              <c:strCache>
                <c:ptCount val="2"/>
                <c:pt idx="0">
                  <c:v>Ejecución Planes Estratégicos</c:v>
                </c:pt>
                <c:pt idx="1">
                  <c:v>Ejecución Planes Operativos</c:v>
                </c:pt>
              </c:strCache>
            </c:strRef>
          </c:cat>
          <c:val>
            <c:numRef>
              <c:f>'PLAN DE ACCION'!$B$9:$B$10</c:f>
              <c:numCache>
                <c:formatCode>0%</c:formatCode>
                <c:ptCount val="2"/>
                <c:pt idx="0">
                  <c:v>0.97189999999999999</c:v>
                </c:pt>
                <c:pt idx="1">
                  <c:v>1</c:v>
                </c:pt>
              </c:numCache>
            </c:numRef>
          </c:val>
          <c:extLst>
            <c:ext xmlns:c16="http://schemas.microsoft.com/office/drawing/2014/chart" uri="{C3380CC4-5D6E-409C-BE32-E72D297353CC}">
              <c16:uniqueId val="{00000004-2C8E-47C2-A397-B1551521D6F3}"/>
            </c:ext>
          </c:extLst>
        </c:ser>
        <c:dLbls>
          <c:showLegendKey val="0"/>
          <c:showVal val="0"/>
          <c:showCatName val="0"/>
          <c:showSerName val="0"/>
          <c:showPercent val="0"/>
          <c:showBubbleSize val="0"/>
        </c:dLbls>
        <c:gapWidth val="182"/>
        <c:axId val="1918929407"/>
        <c:axId val="1918927327"/>
      </c:barChart>
      <c:catAx>
        <c:axId val="1918929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alibri" panose="020F0502020204030204" pitchFamily="34" charset="0"/>
                <a:ea typeface="+mn-ea"/>
                <a:cs typeface="+mn-cs"/>
              </a:defRPr>
            </a:pPr>
            <a:endParaRPr lang="es-CO"/>
          </a:p>
        </c:txPr>
        <c:crossAx val="1918927327"/>
        <c:crosses val="autoZero"/>
        <c:auto val="1"/>
        <c:lblAlgn val="ctr"/>
        <c:lblOffset val="100"/>
        <c:noMultiLvlLbl val="0"/>
      </c:catAx>
      <c:valAx>
        <c:axId val="1918927327"/>
        <c:scaling>
          <c:orientation val="minMax"/>
          <c:min val="0.2"/>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18929407"/>
        <c:crosses val="autoZero"/>
        <c:crossBetween val="between"/>
        <c:majorUnit val="0.2"/>
      </c:valAx>
      <c:spPr>
        <a:noFill/>
        <a:ln>
          <a:noFill/>
        </a:ln>
        <a:effectLst/>
      </c:spPr>
    </c:plotArea>
    <c:plotVisOnly val="1"/>
    <c:dispBlanksAs val="gap"/>
    <c:showDLblsOverMax val="0"/>
  </c:chart>
  <c:spPr>
    <a:gradFill>
      <a:gsLst>
        <a:gs pos="9000">
          <a:schemeClr val="accent4">
            <a:lumMod val="60000"/>
            <a:lumOff val="40000"/>
          </a:schemeClr>
        </a:gs>
        <a:gs pos="29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baseline="0">
          <a:latin typeface="Calibri" panose="020F050202020403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00157594307224E-2"/>
          <c:y val="3.7525740186495141E-2"/>
          <c:w val="0.59201496423273092"/>
          <c:h val="0.92825074732866142"/>
        </c:manualLayout>
      </c:layout>
      <c:barChart>
        <c:barDir val="col"/>
        <c:grouping val="stacked"/>
        <c:varyColors val="0"/>
        <c:ser>
          <c:idx val="0"/>
          <c:order val="0"/>
          <c:tx>
            <c:strRef>
              <c:f>Regulación!$D$26</c:f>
              <c:strCache>
                <c:ptCount val="1"/>
                <c:pt idx="0">
                  <c:v># DE RESOLUCIONES POR ELEMENTO DEL RCP</c:v>
                </c:pt>
              </c:strCache>
            </c:strRef>
          </c:tx>
          <c:spPr>
            <a:solidFill>
              <a:schemeClr val="tx2">
                <a:lumMod val="40000"/>
                <a:lumOff val="60000"/>
              </a:schemeClr>
            </a:solidFill>
            <a:ln>
              <a:noFill/>
            </a:ln>
            <a:effectLst>
              <a:outerShdw blurRad="254000" sx="102000" sy="102000" algn="ctr"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2466-40EB-AE2E-CEA4D04D2D29}"/>
              </c:ext>
            </c:extLst>
          </c:dPt>
          <c:dPt>
            <c:idx val="1"/>
            <c:invertIfNegative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2466-40EB-AE2E-CEA4D04D2D29}"/>
              </c:ext>
            </c:extLst>
          </c:dPt>
          <c:dPt>
            <c:idx val="2"/>
            <c:invertIfNegative val="0"/>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2466-40EB-AE2E-CEA4D04D2D29}"/>
              </c:ext>
            </c:extLst>
          </c:dPt>
          <c:dPt>
            <c:idx val="3"/>
            <c:invertIfNegative val="0"/>
            <c:bubble3D val="0"/>
            <c:spPr>
              <a:solidFill>
                <a:schemeClr val="bg2">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2466-40EB-AE2E-CEA4D04D2D29}"/>
              </c:ext>
            </c:extLst>
          </c:dPt>
          <c:dPt>
            <c:idx val="4"/>
            <c:invertIfNegative val="0"/>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2466-40EB-AE2E-CEA4D04D2D29}"/>
              </c:ext>
            </c:extLst>
          </c:dPt>
          <c:dLbls>
            <c:dLbl>
              <c:idx val="0"/>
              <c:layout>
                <c:manualLayout>
                  <c:x val="-2.4242078435847804E-3"/>
                  <c:y val="-0.20787126899835201"/>
                </c:manualLayout>
              </c:layout>
              <c:tx>
                <c:rich>
                  <a:bodyPr/>
                  <a:lstStyle/>
                  <a:p>
                    <a:fld id="{F54F4D08-C721-4581-BA9F-BDD99D437535}" type="VALUE">
                      <a:rPr lang="en-US">
                        <a:solidFill>
                          <a:sysClr val="windowText" lastClr="000000"/>
                        </a:solidFill>
                      </a:rPr>
                      <a:pPr/>
                      <a:t>[VALOR]</a:t>
                    </a:fld>
                    <a:endParaRPr lang="es-CO"/>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466-40EB-AE2E-CEA4D04D2D29}"/>
                </c:ext>
              </c:extLst>
            </c:dLbl>
            <c:dLbl>
              <c:idx val="1"/>
              <c:layout>
                <c:manualLayout>
                  <c:x val="-3.5914702581369247E-4"/>
                  <c:y val="-0.23077416207929768"/>
                </c:manualLayout>
              </c:layout>
              <c:tx>
                <c:rich>
                  <a:bodyPr/>
                  <a:lstStyle/>
                  <a:p>
                    <a:fld id="{62C64F97-7E48-40BD-A68C-1442FA0D3B56}" type="VALUE">
                      <a:rPr lang="en-US">
                        <a:solidFill>
                          <a:sysClr val="windowText" lastClr="000000"/>
                        </a:solidFill>
                      </a:rPr>
                      <a:pPr/>
                      <a:t>[VALOR]</a:t>
                    </a:fld>
                    <a:endParaRPr lang="es-CO"/>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466-40EB-AE2E-CEA4D04D2D29}"/>
                </c:ext>
              </c:extLst>
            </c:dLbl>
            <c:dLbl>
              <c:idx val="2"/>
              <c:layout>
                <c:manualLayout>
                  <c:x val="-2.4242424242424654E-3"/>
                  <c:y val="-0.39335888323694052"/>
                </c:manualLayout>
              </c:layout>
              <c:tx>
                <c:rich>
                  <a:bodyPr/>
                  <a:lstStyle/>
                  <a:p>
                    <a:fld id="{7D96A3B9-0182-4357-AE21-13F9E9687D69}" type="VALUE">
                      <a:rPr lang="en-US">
                        <a:solidFill>
                          <a:sysClr val="windowText" lastClr="000000"/>
                        </a:solidFill>
                      </a:rPr>
                      <a:pPr/>
                      <a:t>[VALOR]</a:t>
                    </a:fld>
                    <a:endParaRPr lang="es-CO"/>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466-40EB-AE2E-CEA4D04D2D29}"/>
                </c:ext>
              </c:extLst>
            </c:dLbl>
            <c:dLbl>
              <c:idx val="3"/>
              <c:layout>
                <c:manualLayout>
                  <c:x val="-4.8484848484849309E-3"/>
                  <c:y val="-5.1547937038843597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C2943F22-07C5-4A06-B419-0F0E005CD8C9}" type="VALUE">
                      <a:rPr lang="en-US">
                        <a:solidFill>
                          <a:schemeClr val="bg1"/>
                        </a:solidFill>
                      </a:rPr>
                      <a:pPr>
                        <a:defRPr sz="2000">
                          <a:solidFill>
                            <a:schemeClr val="bg1"/>
                          </a:solidFill>
                        </a:defRPr>
                      </a:pPr>
                      <a:t>[VALOR]</a:t>
                    </a:fld>
                    <a:endParaRPr lang="es-CO"/>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466-40EB-AE2E-CEA4D04D2D29}"/>
                </c:ext>
              </c:extLst>
            </c:dLbl>
            <c:dLbl>
              <c:idx val="4"/>
              <c:layout>
                <c:manualLayout>
                  <c:x val="0"/>
                  <c:y val="-4.510998072143637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C584A2C7-182F-48B7-BC6F-084182D41EBC}" type="VALUE">
                      <a:rPr lang="en-US">
                        <a:solidFill>
                          <a:schemeClr val="bg1"/>
                        </a:solidFill>
                      </a:rPr>
                      <a:pPr>
                        <a:defRPr sz="2000">
                          <a:solidFill>
                            <a:schemeClr val="bg1"/>
                          </a:solidFill>
                        </a:defRPr>
                      </a:pPr>
                      <a:t>[VALOR]</a:t>
                    </a:fld>
                    <a:endParaRPr lang="es-CO"/>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466-40EB-AE2E-CEA4D04D2D29}"/>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Regulación!$C$27:$C$31</c:f>
              <c:strCache>
                <c:ptCount val="5"/>
                <c:pt idx="0">
                  <c:v>Marco Normativo para Empresas que Cotizan en el Mercado de Valores, o que Captan o Administran Ahorro del Público</c:v>
                </c:pt>
                <c:pt idx="1">
                  <c:v>Marco Normativo para Empresas que no Cotizan en el Mercado de Valores, y que no Captan ni Administran Ahorro del Público</c:v>
                </c:pt>
                <c:pt idx="2">
                  <c:v>Marco Normativo para Entidades de Gobierno</c:v>
                </c:pt>
                <c:pt idx="3">
                  <c:v>Marco Normativo para Entidades en Liquidación</c:v>
                </c:pt>
                <c:pt idx="4">
                  <c:v>Otro</c:v>
                </c:pt>
              </c:strCache>
            </c:strRef>
          </c:cat>
          <c:val>
            <c:numRef>
              <c:f>Regulación!$D$27:$D$31</c:f>
              <c:numCache>
                <c:formatCode>General</c:formatCode>
                <c:ptCount val="5"/>
                <c:pt idx="0">
                  <c:v>6</c:v>
                </c:pt>
                <c:pt idx="1">
                  <c:v>7</c:v>
                </c:pt>
                <c:pt idx="2">
                  <c:v>11</c:v>
                </c:pt>
                <c:pt idx="3">
                  <c:v>2</c:v>
                </c:pt>
                <c:pt idx="4">
                  <c:v>2</c:v>
                </c:pt>
              </c:numCache>
            </c:numRef>
          </c:val>
          <c:extLst>
            <c:ext xmlns:c16="http://schemas.microsoft.com/office/drawing/2014/chart" uri="{C3380CC4-5D6E-409C-BE32-E72D297353CC}">
              <c16:uniqueId val="{00000009-2466-40EB-AE2E-CEA4D04D2D29}"/>
            </c:ext>
          </c:extLst>
        </c:ser>
        <c:dLbls>
          <c:showLegendKey val="0"/>
          <c:showVal val="0"/>
          <c:showCatName val="0"/>
          <c:showSerName val="0"/>
          <c:showPercent val="0"/>
          <c:showBubbleSize val="0"/>
        </c:dLbls>
        <c:gapWidth val="100"/>
        <c:overlap val="100"/>
        <c:axId val="466949992"/>
        <c:axId val="465470368"/>
      </c:barChart>
      <c:catAx>
        <c:axId val="466949992"/>
        <c:scaling>
          <c:orientation val="minMax"/>
        </c:scaling>
        <c:delete val="1"/>
        <c:axPos val="b"/>
        <c:numFmt formatCode="General" sourceLinked="1"/>
        <c:majorTickMark val="out"/>
        <c:minorTickMark val="none"/>
        <c:tickLblPos val="nextTo"/>
        <c:crossAx val="465470368"/>
        <c:crosses val="autoZero"/>
        <c:auto val="1"/>
        <c:lblAlgn val="ctr"/>
        <c:lblOffset val="100"/>
        <c:noMultiLvlLbl val="0"/>
      </c:catAx>
      <c:valAx>
        <c:axId val="46547036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466949992"/>
        <c:crosses val="autoZero"/>
        <c:crossBetween val="between"/>
      </c:valAx>
      <c:spPr>
        <a:noFill/>
        <a:ln>
          <a:noFill/>
        </a:ln>
        <a:effectLst/>
      </c:spPr>
    </c:plotArea>
    <c:legend>
      <c:legendPos val="r"/>
      <c:layout>
        <c:manualLayout>
          <c:xMode val="edge"/>
          <c:yMode val="edge"/>
          <c:x val="0.64840766083909673"/>
          <c:y val="3.3902080746361134E-2"/>
          <c:w val="0.33500320603247069"/>
          <c:h val="0.96278902364364982"/>
        </c:manualLayout>
      </c:layout>
      <c:overlay val="0"/>
      <c:spPr>
        <a:solidFill>
          <a:schemeClr val="lt1">
            <a:lumMod val="95000"/>
            <a:alpha val="39000"/>
          </a:schemeClr>
        </a:solidFill>
        <a:ln>
          <a:noFill/>
        </a:ln>
        <a:effectLst/>
      </c:spPr>
      <c:txPr>
        <a:bodyPr rot="0" spcFirstLastPara="1" vertOverflow="ellipsis" vert="horz" wrap="square" anchor="ctr" anchorCtr="1"/>
        <a:lstStyle/>
        <a:p>
          <a:pPr algn="just">
            <a:defRPr sz="1600" b="1"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Hoja1!$B$18</c:f>
              <c:strCache>
                <c:ptCount val="1"/>
                <c:pt idx="0">
                  <c:v>Total Radicadas</c:v>
                </c:pt>
              </c:strCache>
            </c:strRef>
          </c:tx>
          <c:spPr>
            <a:solidFill>
              <a:schemeClr val="accent1"/>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1-1BF3-4C97-849A-DF488A0FBF50}"/>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poly"/>
            <c:order val="3"/>
            <c:dispRSqr val="0"/>
            <c:dispEq val="0"/>
          </c:trendline>
          <c:cat>
            <c:numRef>
              <c:f>Hoja1!$A$19:$A$23</c:f>
              <c:numCache>
                <c:formatCode>General</c:formatCode>
                <c:ptCount val="4"/>
                <c:pt idx="0">
                  <c:v>2018</c:v>
                </c:pt>
                <c:pt idx="1">
                  <c:v>2019</c:v>
                </c:pt>
                <c:pt idx="2">
                  <c:v>2020</c:v>
                </c:pt>
                <c:pt idx="3">
                  <c:v>2021</c:v>
                </c:pt>
              </c:numCache>
            </c:numRef>
          </c:cat>
          <c:val>
            <c:numRef>
              <c:f>Hoja1!$B$19:$B$23</c:f>
              <c:numCache>
                <c:formatCode>General</c:formatCode>
                <c:ptCount val="4"/>
                <c:pt idx="0">
                  <c:v>805</c:v>
                </c:pt>
                <c:pt idx="1">
                  <c:v>698</c:v>
                </c:pt>
                <c:pt idx="2">
                  <c:v>731</c:v>
                </c:pt>
                <c:pt idx="3">
                  <c:v>818</c:v>
                </c:pt>
              </c:numCache>
            </c:numRef>
          </c:val>
          <c:extLst>
            <c:ext xmlns:c16="http://schemas.microsoft.com/office/drawing/2014/chart" uri="{C3380CC4-5D6E-409C-BE32-E72D297353CC}">
              <c16:uniqueId val="{00000003-1BF3-4C97-849A-DF488A0FBF50}"/>
            </c:ext>
          </c:extLst>
        </c:ser>
        <c:ser>
          <c:idx val="1"/>
          <c:order val="1"/>
          <c:tx>
            <c:strRef>
              <c:f>Hoja1!$C$18</c:f>
              <c:strCache>
                <c:ptCount val="1"/>
                <c:pt idx="0">
                  <c:v>Días promedio respuesta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Hoja1!$A$19:$A$23</c:f>
              <c:numCache>
                <c:formatCode>General</c:formatCode>
                <c:ptCount val="4"/>
                <c:pt idx="0">
                  <c:v>2018</c:v>
                </c:pt>
                <c:pt idx="1">
                  <c:v>2019</c:v>
                </c:pt>
                <c:pt idx="2">
                  <c:v>2020</c:v>
                </c:pt>
                <c:pt idx="3">
                  <c:v>2021</c:v>
                </c:pt>
              </c:numCache>
            </c:numRef>
          </c:cat>
          <c:val>
            <c:numRef>
              <c:f>Hoja1!$C$19:$C$23</c:f>
              <c:numCache>
                <c:formatCode>0.00</c:formatCode>
                <c:ptCount val="4"/>
                <c:pt idx="0">
                  <c:v>22.899166666666673</c:v>
                </c:pt>
                <c:pt idx="1">
                  <c:v>15.395999999999999</c:v>
                </c:pt>
                <c:pt idx="2">
                  <c:v>19.819166666666671</c:v>
                </c:pt>
                <c:pt idx="3">
                  <c:v>20.99</c:v>
                </c:pt>
              </c:numCache>
            </c:numRef>
          </c:val>
          <c:extLst>
            <c:ext xmlns:c16="http://schemas.microsoft.com/office/drawing/2014/chart" uri="{C3380CC4-5D6E-409C-BE32-E72D297353CC}">
              <c16:uniqueId val="{00000004-1BF3-4C97-849A-DF488A0FBF50}"/>
            </c:ext>
          </c:extLst>
        </c:ser>
        <c:dLbls>
          <c:showLegendKey val="0"/>
          <c:showVal val="0"/>
          <c:showCatName val="0"/>
          <c:showSerName val="0"/>
          <c:showPercent val="0"/>
          <c:showBubbleSize val="0"/>
        </c:dLbls>
        <c:gapWidth val="219"/>
        <c:overlap val="-27"/>
        <c:axId val="469789968"/>
        <c:axId val="469787616"/>
      </c:barChart>
      <c:catAx>
        <c:axId val="46978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s-CO"/>
          </a:p>
        </c:txPr>
        <c:crossAx val="469787616"/>
        <c:crosses val="autoZero"/>
        <c:auto val="1"/>
        <c:lblAlgn val="ctr"/>
        <c:lblOffset val="100"/>
        <c:noMultiLvlLbl val="0"/>
      </c:catAx>
      <c:valAx>
        <c:axId val="46978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469789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8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8722643439684107E-2"/>
          <c:y val="3.1994322917388365E-2"/>
          <c:w val="0.95717400651521933"/>
          <c:h val="0.88286778238054664"/>
        </c:manualLayout>
      </c:layout>
      <c:bar3DChart>
        <c:barDir val="col"/>
        <c:grouping val="clustered"/>
        <c:varyColors val="0"/>
        <c:ser>
          <c:idx val="0"/>
          <c:order val="0"/>
          <c:tx>
            <c:strRef>
              <c:f>Hoja1!$B$1</c:f>
              <c:strCache>
                <c:ptCount val="1"/>
                <c:pt idx="0">
                  <c:v>  </c:v>
                </c:pt>
              </c:strCache>
            </c:strRef>
          </c:tx>
          <c:spPr>
            <a:solidFill>
              <a:schemeClr val="accent1"/>
            </a:solidFill>
            <a:ln>
              <a:noFill/>
            </a:ln>
            <a:effectLst/>
            <a:sp3d/>
          </c:spPr>
          <c:invertIfNegative val="0"/>
          <c:dPt>
            <c:idx val="0"/>
            <c:invertIfNegative val="0"/>
            <c:bubble3D val="0"/>
            <c:spPr>
              <a:solidFill>
                <a:srgbClr val="5ABAB1"/>
              </a:solidFill>
              <a:ln>
                <a:noFill/>
              </a:ln>
              <a:effectLst/>
              <a:sp3d/>
            </c:spPr>
            <c:extLst>
              <c:ext xmlns:c16="http://schemas.microsoft.com/office/drawing/2014/chart" uri="{C3380CC4-5D6E-409C-BE32-E72D297353CC}">
                <c16:uniqueId val="{00000001-BFCE-4EE7-8F7C-A7AAFBED6F05}"/>
              </c:ext>
            </c:extLst>
          </c:dPt>
          <c:dPt>
            <c:idx val="1"/>
            <c:invertIfNegative val="0"/>
            <c:bubble3D val="0"/>
            <c:spPr>
              <a:solidFill>
                <a:srgbClr val="0E948A"/>
              </a:solidFill>
              <a:ln>
                <a:noFill/>
              </a:ln>
              <a:effectLst/>
              <a:sp3d/>
            </c:spPr>
            <c:extLst>
              <c:ext xmlns:c16="http://schemas.microsoft.com/office/drawing/2014/chart" uri="{C3380CC4-5D6E-409C-BE32-E72D297353CC}">
                <c16:uniqueId val="{00000003-BFCE-4EE7-8F7C-A7AAFBED6F05}"/>
              </c:ext>
            </c:extLst>
          </c:dPt>
          <c:cat>
            <c:strRef>
              <c:f>Hoja1!$A$2:$A$3</c:f>
              <c:strCache>
                <c:ptCount val="2"/>
                <c:pt idx="0">
                  <c:v>META</c:v>
                </c:pt>
                <c:pt idx="1">
                  <c:v>LOGRO</c:v>
                </c:pt>
              </c:strCache>
            </c:strRef>
          </c:cat>
          <c:val>
            <c:numRef>
              <c:f>Hoja1!$B$2:$B$3</c:f>
              <c:numCache>
                <c:formatCode>General</c:formatCode>
                <c:ptCount val="2"/>
                <c:pt idx="0">
                  <c:v>506</c:v>
                </c:pt>
                <c:pt idx="1">
                  <c:v>506</c:v>
                </c:pt>
              </c:numCache>
            </c:numRef>
          </c:val>
          <c:extLst>
            <c:ext xmlns:c16="http://schemas.microsoft.com/office/drawing/2014/chart" uri="{C3380CC4-5D6E-409C-BE32-E72D297353CC}">
              <c16:uniqueId val="{00000004-BFCE-4EE7-8F7C-A7AAFBED6F05}"/>
            </c:ext>
          </c:extLst>
        </c:ser>
        <c:dLbls>
          <c:showLegendKey val="0"/>
          <c:showVal val="0"/>
          <c:showCatName val="0"/>
          <c:showSerName val="0"/>
          <c:showPercent val="0"/>
          <c:showBubbleSize val="0"/>
        </c:dLbls>
        <c:gapWidth val="281"/>
        <c:gapDepth val="0"/>
        <c:shape val="box"/>
        <c:axId val="558786751"/>
        <c:axId val="558786335"/>
        <c:axId val="0"/>
      </c:bar3DChart>
      <c:catAx>
        <c:axId val="5587867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558786335"/>
        <c:crosses val="autoZero"/>
        <c:auto val="1"/>
        <c:lblAlgn val="ctr"/>
        <c:lblOffset val="100"/>
        <c:noMultiLvlLbl val="0"/>
      </c:catAx>
      <c:valAx>
        <c:axId val="5587863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558786751"/>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a:outerShdw blurRad="50800" dist="50800" dir="4800000" sx="1000" sy="1000" algn="ctr" rotWithShape="0">
              <a:srgbClr val="000000">
                <a:alpha val="43137"/>
              </a:srgbClr>
            </a:outerShdw>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effectLst>
                  <a:outerShdw blurRad="50800" dist="50800" sx="1000" sy="1000" algn="ctr" rotWithShape="0">
                    <a:srgbClr val="000000"/>
                  </a:outerShdw>
                </a:effectLst>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8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825993484780639E-2"/>
          <c:y val="0"/>
          <c:w val="0.95717400651521933"/>
          <c:h val="0.88286778238054664"/>
        </c:manualLayout>
      </c:layout>
      <c:bar3DChart>
        <c:barDir val="col"/>
        <c:grouping val="clustered"/>
        <c:varyColors val="0"/>
        <c:ser>
          <c:idx val="0"/>
          <c:order val="0"/>
          <c:tx>
            <c:strRef>
              <c:f>Hoja1!$B$1</c:f>
              <c:strCache>
                <c:ptCount val="1"/>
                <c:pt idx="0">
                  <c:v>  </c:v>
                </c:pt>
              </c:strCache>
            </c:strRef>
          </c:tx>
          <c:spPr>
            <a:solidFill>
              <a:srgbClr val="F79B3F"/>
            </a:solidFill>
            <a:ln>
              <a:noFill/>
            </a:ln>
            <a:effectLst/>
            <a:sp3d/>
          </c:spPr>
          <c:invertIfNegative val="0"/>
          <c:dPt>
            <c:idx val="0"/>
            <c:invertIfNegative val="0"/>
            <c:bubble3D val="0"/>
            <c:spPr>
              <a:solidFill>
                <a:srgbClr val="5ABAB1"/>
              </a:solidFill>
              <a:ln>
                <a:noFill/>
              </a:ln>
              <a:effectLst/>
              <a:sp3d/>
            </c:spPr>
            <c:extLst>
              <c:ext xmlns:c16="http://schemas.microsoft.com/office/drawing/2014/chart" uri="{C3380CC4-5D6E-409C-BE32-E72D297353CC}">
                <c16:uniqueId val="{00000001-B708-4205-9318-C0CAC2A26FD4}"/>
              </c:ext>
            </c:extLst>
          </c:dPt>
          <c:dPt>
            <c:idx val="1"/>
            <c:invertIfNegative val="0"/>
            <c:bubble3D val="0"/>
            <c:spPr>
              <a:solidFill>
                <a:srgbClr val="0E948A"/>
              </a:solidFill>
              <a:ln>
                <a:noFill/>
              </a:ln>
              <a:effectLst/>
              <a:sp3d/>
            </c:spPr>
            <c:extLst>
              <c:ext xmlns:c16="http://schemas.microsoft.com/office/drawing/2014/chart" uri="{C3380CC4-5D6E-409C-BE32-E72D297353CC}">
                <c16:uniqueId val="{00000003-B708-4205-9318-C0CAC2A26FD4}"/>
              </c:ext>
            </c:extLst>
          </c:dPt>
          <c:dPt>
            <c:idx val="2"/>
            <c:invertIfNegative val="0"/>
            <c:bubble3D val="0"/>
            <c:spPr>
              <a:solidFill>
                <a:srgbClr val="0E948A"/>
              </a:solidFill>
              <a:ln>
                <a:noFill/>
              </a:ln>
              <a:effectLst/>
              <a:sp3d/>
            </c:spPr>
            <c:extLst>
              <c:ext xmlns:c16="http://schemas.microsoft.com/office/drawing/2014/chart" uri="{C3380CC4-5D6E-409C-BE32-E72D297353CC}">
                <c16:uniqueId val="{00000004-EF89-4501-B0ED-AD335D68C6FD}"/>
              </c:ext>
            </c:extLst>
          </c:dPt>
          <c:cat>
            <c:strRef>
              <c:f>Hoja1!$A$2:$A$4</c:f>
              <c:strCache>
                <c:ptCount val="3"/>
                <c:pt idx="0">
                  <c:v>PERSONAS</c:v>
                </c:pt>
                <c:pt idx="1">
                  <c:v>ENTIDADES</c:v>
                </c:pt>
                <c:pt idx="2">
                  <c:v>EVENTOS</c:v>
                </c:pt>
              </c:strCache>
            </c:strRef>
          </c:cat>
          <c:val>
            <c:numRef>
              <c:f>Hoja1!$B$2:$B$4</c:f>
              <c:numCache>
                <c:formatCode>General</c:formatCode>
                <c:ptCount val="3"/>
                <c:pt idx="0" formatCode="#,##0">
                  <c:v>17467</c:v>
                </c:pt>
                <c:pt idx="1">
                  <c:v>34</c:v>
                </c:pt>
                <c:pt idx="2">
                  <c:v>32</c:v>
                </c:pt>
              </c:numCache>
            </c:numRef>
          </c:val>
          <c:extLst>
            <c:ext xmlns:c16="http://schemas.microsoft.com/office/drawing/2014/chart" uri="{C3380CC4-5D6E-409C-BE32-E72D297353CC}">
              <c16:uniqueId val="{00000004-B708-4205-9318-C0CAC2A26FD4}"/>
            </c:ext>
          </c:extLst>
        </c:ser>
        <c:dLbls>
          <c:showLegendKey val="0"/>
          <c:showVal val="0"/>
          <c:showCatName val="0"/>
          <c:showSerName val="0"/>
          <c:showPercent val="0"/>
          <c:showBubbleSize val="0"/>
        </c:dLbls>
        <c:gapWidth val="281"/>
        <c:gapDepth val="0"/>
        <c:shape val="box"/>
        <c:axId val="558786751"/>
        <c:axId val="558786335"/>
        <c:axId val="0"/>
      </c:bar3DChart>
      <c:catAx>
        <c:axId val="5587867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558786335"/>
        <c:crosses val="autoZero"/>
        <c:auto val="1"/>
        <c:lblAlgn val="ctr"/>
        <c:lblOffset val="100"/>
        <c:noMultiLvlLbl val="0"/>
      </c:catAx>
      <c:valAx>
        <c:axId val="5587863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558786751"/>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a:outerShdw blurRad="50800" dist="50800" dir="4800000" sx="1000" sy="1000" algn="ctr" rotWithShape="0">
              <a:srgbClr val="000000">
                <a:alpha val="43137"/>
              </a:srgbClr>
            </a:outerShdw>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effectLst>
                  <a:outerShdw blurRad="50800" dist="50800" sx="1000" sy="1000" algn="ctr" rotWithShape="0">
                    <a:srgbClr val="000000"/>
                  </a:outerShdw>
                </a:effectLst>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8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991331652103815E-2"/>
          <c:y val="1.9117819792900934E-2"/>
          <c:w val="0.93623458955717909"/>
          <c:h val="0.88286778238054664"/>
        </c:manualLayout>
      </c:layout>
      <c:bar3DChart>
        <c:barDir val="col"/>
        <c:grouping val="clustered"/>
        <c:varyColors val="0"/>
        <c:ser>
          <c:idx val="0"/>
          <c:order val="0"/>
          <c:tx>
            <c:strRef>
              <c:f>Hoja1!$B$1</c:f>
              <c:strCache>
                <c:ptCount val="1"/>
                <c:pt idx="0">
                  <c:v>2020</c:v>
                </c:pt>
              </c:strCache>
            </c:strRef>
          </c:tx>
          <c:spPr>
            <a:solidFill>
              <a:srgbClr val="0E948A"/>
            </a:solidFill>
            <a:ln>
              <a:noFill/>
            </a:ln>
            <a:effectLst>
              <a:outerShdw blurRad="50800" dist="50800" dir="5400000" algn="ctr" rotWithShape="0">
                <a:srgbClr val="5ABAB1"/>
              </a:outerShdw>
            </a:effectLst>
            <a:sp3d/>
          </c:spPr>
          <c:invertIfNegative val="0"/>
          <c:dPt>
            <c:idx val="0"/>
            <c:invertIfNegative val="0"/>
            <c:bubble3D val="0"/>
            <c:extLst>
              <c:ext xmlns:c16="http://schemas.microsoft.com/office/drawing/2014/chart" uri="{C3380CC4-5D6E-409C-BE32-E72D297353CC}">
                <c16:uniqueId val="{00000001-C8F7-4DA8-ADB4-E245629944D8}"/>
              </c:ext>
            </c:extLst>
          </c:dPt>
          <c:dPt>
            <c:idx val="1"/>
            <c:invertIfNegative val="0"/>
            <c:bubble3D val="0"/>
            <c:extLst>
              <c:ext xmlns:c16="http://schemas.microsoft.com/office/drawing/2014/chart" uri="{C3380CC4-5D6E-409C-BE32-E72D297353CC}">
                <c16:uniqueId val="{00000003-C8F7-4DA8-ADB4-E245629944D8}"/>
              </c:ext>
            </c:extLst>
          </c:dPt>
          <c:cat>
            <c:strRef>
              <c:f>Hoja1!$A$2:$A$3</c:f>
              <c:strCache>
                <c:ptCount val="2"/>
                <c:pt idx="0">
                  <c:v>CALIDAD DEL PROGRAMA</c:v>
                </c:pt>
                <c:pt idx="1">
                  <c:v>CUMPLIMIENTO DE OBJETIVOS</c:v>
                </c:pt>
              </c:strCache>
            </c:strRef>
          </c:cat>
          <c:val>
            <c:numRef>
              <c:f>Hoja1!$B$2:$B$3</c:f>
              <c:numCache>
                <c:formatCode>0%</c:formatCode>
                <c:ptCount val="2"/>
                <c:pt idx="0">
                  <c:v>0.78</c:v>
                </c:pt>
                <c:pt idx="1">
                  <c:v>0.78</c:v>
                </c:pt>
              </c:numCache>
            </c:numRef>
          </c:val>
          <c:extLst>
            <c:ext xmlns:c16="http://schemas.microsoft.com/office/drawing/2014/chart" uri="{C3380CC4-5D6E-409C-BE32-E72D297353CC}">
              <c16:uniqueId val="{00000004-C8F7-4DA8-ADB4-E245629944D8}"/>
            </c:ext>
          </c:extLst>
        </c:ser>
        <c:ser>
          <c:idx val="1"/>
          <c:order val="1"/>
          <c:tx>
            <c:strRef>
              <c:f>Hoja1!$C$1</c:f>
              <c:strCache>
                <c:ptCount val="1"/>
                <c:pt idx="0">
                  <c:v>2021</c:v>
                </c:pt>
              </c:strCache>
            </c:strRef>
          </c:tx>
          <c:spPr>
            <a:solidFill>
              <a:schemeClr val="accent2"/>
            </a:solidFill>
            <a:ln>
              <a:noFill/>
            </a:ln>
            <a:effectLst/>
            <a:sp3d/>
          </c:spPr>
          <c:invertIfNegative val="0"/>
          <c:cat>
            <c:strRef>
              <c:f>Hoja1!$A$2:$A$3</c:f>
              <c:strCache>
                <c:ptCount val="2"/>
                <c:pt idx="0">
                  <c:v>CALIDAD DEL PROGRAMA</c:v>
                </c:pt>
                <c:pt idx="1">
                  <c:v>CUMPLIMIENTO DE OBJETIVOS</c:v>
                </c:pt>
              </c:strCache>
            </c:strRef>
          </c:cat>
          <c:val>
            <c:numRef>
              <c:f>Hoja1!$C$2:$C$3</c:f>
              <c:numCache>
                <c:formatCode>0%</c:formatCode>
                <c:ptCount val="2"/>
                <c:pt idx="0">
                  <c:v>0.95</c:v>
                </c:pt>
                <c:pt idx="1">
                  <c:v>0.95</c:v>
                </c:pt>
              </c:numCache>
            </c:numRef>
          </c:val>
          <c:extLst>
            <c:ext xmlns:c16="http://schemas.microsoft.com/office/drawing/2014/chart" uri="{C3380CC4-5D6E-409C-BE32-E72D297353CC}">
              <c16:uniqueId val="{00000005-C8F7-4DA8-ADB4-E245629944D8}"/>
            </c:ext>
          </c:extLst>
        </c:ser>
        <c:dLbls>
          <c:showLegendKey val="0"/>
          <c:showVal val="0"/>
          <c:showCatName val="0"/>
          <c:showSerName val="0"/>
          <c:showPercent val="0"/>
          <c:showBubbleSize val="0"/>
        </c:dLbls>
        <c:gapWidth val="217"/>
        <c:gapDepth val="59"/>
        <c:shape val="box"/>
        <c:axId val="558786751"/>
        <c:axId val="558786335"/>
        <c:axId val="0"/>
      </c:bar3DChart>
      <c:catAx>
        <c:axId val="5587867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558786335"/>
        <c:crosses val="autoZero"/>
        <c:auto val="1"/>
        <c:lblAlgn val="ctr"/>
        <c:lblOffset val="100"/>
        <c:noMultiLvlLbl val="0"/>
      </c:catAx>
      <c:valAx>
        <c:axId val="5587863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5587867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a:outerShdw blurRad="50800" dist="50800" dir="4800000" sx="1000" sy="1000" algn="ctr" rotWithShape="0">
              <a:srgbClr val="000000">
                <a:alpha val="43137"/>
              </a:srgbClr>
            </a:outerShdw>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effectLst>
                  <a:outerShdw blurRad="50800" dist="50800" sx="1000" sy="1000" algn="ctr" rotWithShape="0">
                    <a:srgbClr val="000000"/>
                  </a:outerShdw>
                </a:effectLst>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86D9A-774E-4778-B100-066DDF7F00FF}"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es-CO"/>
        </a:p>
      </dgm:t>
    </dgm:pt>
    <dgm:pt modelId="{88F6F3E9-14C3-4196-945D-E9C28FCD3CD6}">
      <dgm:prSet custT="1"/>
      <dgm:spPr>
        <a:solidFill>
          <a:srgbClr val="5ABAB1"/>
        </a:solidFill>
        <a:ln>
          <a:solidFill>
            <a:srgbClr val="0E948A"/>
          </a:solidFill>
        </a:ln>
      </dgm:spPr>
      <dgm:t>
        <a:bodyPr/>
        <a:lstStyle/>
        <a:p>
          <a:pPr algn="l"/>
          <a:r>
            <a:rPr lang="es-ES_tradnl" sz="1600" b="1" dirty="0"/>
            <a:t>Terminal de Transporte de Sogamoso</a:t>
          </a:r>
          <a:r>
            <a:rPr lang="es-ES_tradnl" sz="1400" b="1" dirty="0"/>
            <a:t>.</a:t>
          </a:r>
          <a:endParaRPr lang="es-CO" sz="1400" b="1" dirty="0"/>
        </a:p>
      </dgm:t>
    </dgm:pt>
    <dgm:pt modelId="{FA460414-A79F-4BE4-A916-9999C0C5DCBA}" type="parTrans" cxnId="{3A5DC7B7-F20E-4256-B263-5865A8CDB771}">
      <dgm:prSet/>
      <dgm:spPr/>
      <dgm:t>
        <a:bodyPr/>
        <a:lstStyle/>
        <a:p>
          <a:endParaRPr lang="es-CO" sz="1400" b="1"/>
        </a:p>
      </dgm:t>
    </dgm:pt>
    <dgm:pt modelId="{9E7BBF6B-4039-49E4-9F53-698209169336}" type="sibTrans" cxnId="{3A5DC7B7-F20E-4256-B263-5865A8CDB771}">
      <dgm:prSet/>
      <dgm:spPr/>
      <dgm:t>
        <a:bodyPr/>
        <a:lstStyle/>
        <a:p>
          <a:endParaRPr lang="es-CO" sz="1400" b="1"/>
        </a:p>
      </dgm:t>
    </dgm:pt>
    <dgm:pt modelId="{AF6FD8A0-9E81-4849-B1C4-033D12581A84}">
      <dgm:prSet custT="1"/>
      <dgm:spPr>
        <a:solidFill>
          <a:srgbClr val="D9EFED"/>
        </a:solidFill>
        <a:ln>
          <a:solidFill>
            <a:srgbClr val="0E948A"/>
          </a:solidFill>
        </a:ln>
      </dgm:spPr>
      <dgm:t>
        <a:bodyPr/>
        <a:lstStyle/>
        <a:p>
          <a:pPr algn="l"/>
          <a:r>
            <a:rPr lang="es-ES_tradnl" sz="1600" b="1" dirty="0"/>
            <a:t>Personería de Armenia</a:t>
          </a:r>
          <a:r>
            <a:rPr lang="es-ES_tradnl" sz="1400" b="1" dirty="0"/>
            <a:t>.</a:t>
          </a:r>
          <a:endParaRPr lang="es-CO" sz="1400" b="1" dirty="0"/>
        </a:p>
      </dgm:t>
    </dgm:pt>
    <dgm:pt modelId="{479FF08B-E2AC-4743-8115-FFCA1DF5FE40}" type="parTrans" cxnId="{EE67D61E-51A9-4287-940D-103E2CC6BD70}">
      <dgm:prSet/>
      <dgm:spPr/>
      <dgm:t>
        <a:bodyPr/>
        <a:lstStyle/>
        <a:p>
          <a:endParaRPr lang="es-CO" sz="1400" b="1"/>
        </a:p>
      </dgm:t>
    </dgm:pt>
    <dgm:pt modelId="{A006201E-5C42-4374-A1B3-346AEA100D54}" type="sibTrans" cxnId="{EE67D61E-51A9-4287-940D-103E2CC6BD70}">
      <dgm:prSet/>
      <dgm:spPr/>
      <dgm:t>
        <a:bodyPr/>
        <a:lstStyle/>
        <a:p>
          <a:endParaRPr lang="es-CO" sz="1400" b="1"/>
        </a:p>
      </dgm:t>
    </dgm:pt>
    <dgm:pt modelId="{527B0E05-265D-47DC-8F47-B43912952489}">
      <dgm:prSet custT="1"/>
      <dgm:spPr>
        <a:solidFill>
          <a:srgbClr val="5ABAB1"/>
        </a:solidFill>
        <a:ln>
          <a:solidFill>
            <a:srgbClr val="0E948A"/>
          </a:solidFill>
        </a:ln>
      </dgm:spPr>
      <dgm:t>
        <a:bodyPr/>
        <a:lstStyle/>
        <a:p>
          <a:pPr algn="l"/>
          <a:r>
            <a:rPr lang="es-ES_tradnl" sz="1500" b="1" dirty="0"/>
            <a:t>Hogar San José para Ancianos del Líbano</a:t>
          </a:r>
          <a:r>
            <a:rPr lang="es-ES_tradnl" sz="1400" b="1" dirty="0"/>
            <a:t>.</a:t>
          </a:r>
          <a:endParaRPr lang="es-CO" sz="1400" b="1" dirty="0"/>
        </a:p>
      </dgm:t>
    </dgm:pt>
    <dgm:pt modelId="{34A49C6A-D576-46F8-899C-3954C1B22B84}" type="parTrans" cxnId="{5A3E649E-6A93-4E4F-97AB-53451FEBEA9D}">
      <dgm:prSet/>
      <dgm:spPr/>
      <dgm:t>
        <a:bodyPr/>
        <a:lstStyle/>
        <a:p>
          <a:endParaRPr lang="es-CO" sz="1400" b="1"/>
        </a:p>
      </dgm:t>
    </dgm:pt>
    <dgm:pt modelId="{837931A1-4815-4D90-90EF-0E1B1E14555D}" type="sibTrans" cxnId="{5A3E649E-6A93-4E4F-97AB-53451FEBEA9D}">
      <dgm:prSet/>
      <dgm:spPr/>
      <dgm:t>
        <a:bodyPr/>
        <a:lstStyle/>
        <a:p>
          <a:endParaRPr lang="es-CO" sz="1400" b="1"/>
        </a:p>
      </dgm:t>
    </dgm:pt>
    <dgm:pt modelId="{7B8D50C2-709E-4917-995F-1BC075B36EBD}">
      <dgm:prSet custT="1"/>
      <dgm:spPr>
        <a:solidFill>
          <a:srgbClr val="D9EFED"/>
        </a:solidFill>
        <a:ln>
          <a:solidFill>
            <a:srgbClr val="0E948A"/>
          </a:solidFill>
        </a:ln>
      </dgm:spPr>
      <dgm:t>
        <a:bodyPr/>
        <a:lstStyle/>
        <a:p>
          <a:pPr algn="l"/>
          <a:r>
            <a:rPr lang="es-ES_tradnl" sz="1600" b="1" dirty="0"/>
            <a:t>ENDURED</a:t>
          </a:r>
          <a:r>
            <a:rPr lang="es-ES_tradnl" sz="1400" b="1" dirty="0"/>
            <a:t>.</a:t>
          </a:r>
          <a:endParaRPr lang="es-CO" sz="1400" b="1" dirty="0"/>
        </a:p>
      </dgm:t>
    </dgm:pt>
    <dgm:pt modelId="{AD65A7E6-E7E6-4E22-B7C0-A3639526A3FB}" type="parTrans" cxnId="{7DEA6892-EA8D-46CF-BA12-82B3326BB448}">
      <dgm:prSet/>
      <dgm:spPr/>
      <dgm:t>
        <a:bodyPr/>
        <a:lstStyle/>
        <a:p>
          <a:endParaRPr lang="es-CO" sz="1400" b="1"/>
        </a:p>
      </dgm:t>
    </dgm:pt>
    <dgm:pt modelId="{408C20C9-F438-4B66-BC91-724BC330E322}" type="sibTrans" cxnId="{7DEA6892-EA8D-46CF-BA12-82B3326BB448}">
      <dgm:prSet/>
      <dgm:spPr/>
      <dgm:t>
        <a:bodyPr/>
        <a:lstStyle/>
        <a:p>
          <a:endParaRPr lang="es-CO" sz="1400" b="1"/>
        </a:p>
      </dgm:t>
    </dgm:pt>
    <dgm:pt modelId="{DFC4FF91-0044-4547-A5EF-F0FC89F7333B}">
      <dgm:prSet custT="1"/>
      <dgm:spPr>
        <a:solidFill>
          <a:srgbClr val="5ABAB1"/>
        </a:solidFill>
        <a:ln>
          <a:solidFill>
            <a:srgbClr val="0E948A"/>
          </a:solidFill>
        </a:ln>
      </dgm:spPr>
      <dgm:t>
        <a:bodyPr/>
        <a:lstStyle/>
        <a:p>
          <a:pPr algn="l"/>
          <a:r>
            <a:rPr lang="es-ES_tradnl" sz="1600" b="1" dirty="0"/>
            <a:t>A la Agencia de Renovación del Territorio</a:t>
          </a:r>
          <a:r>
            <a:rPr lang="es-ES_tradnl" sz="1400" b="1" dirty="0"/>
            <a:t>.</a:t>
          </a:r>
          <a:endParaRPr lang="es-CO" sz="1400" b="1" dirty="0"/>
        </a:p>
      </dgm:t>
    </dgm:pt>
    <dgm:pt modelId="{0FA1125E-3518-4494-93D9-D5F158A20156}" type="parTrans" cxnId="{5184FB49-77DD-48CC-B4F9-11982DB4555F}">
      <dgm:prSet/>
      <dgm:spPr/>
      <dgm:t>
        <a:bodyPr/>
        <a:lstStyle/>
        <a:p>
          <a:endParaRPr lang="es-CO" sz="1400" b="1"/>
        </a:p>
      </dgm:t>
    </dgm:pt>
    <dgm:pt modelId="{D406CE9F-51D0-4689-94E5-E2602BBD65F5}" type="sibTrans" cxnId="{5184FB49-77DD-48CC-B4F9-11982DB4555F}">
      <dgm:prSet/>
      <dgm:spPr/>
      <dgm:t>
        <a:bodyPr/>
        <a:lstStyle/>
        <a:p>
          <a:endParaRPr lang="es-CO" sz="1400" b="1"/>
        </a:p>
      </dgm:t>
    </dgm:pt>
    <dgm:pt modelId="{41F1878B-7838-4C2E-88F1-1897D6720511}">
      <dgm:prSet custT="1"/>
      <dgm:spPr>
        <a:solidFill>
          <a:srgbClr val="D9EFED"/>
        </a:solidFill>
        <a:ln>
          <a:solidFill>
            <a:srgbClr val="0E948A"/>
          </a:solidFill>
        </a:ln>
      </dgm:spPr>
      <dgm:t>
        <a:bodyPr/>
        <a:lstStyle/>
        <a:p>
          <a:pPr algn="l"/>
          <a:r>
            <a:rPr lang="es-ES_tradnl" sz="1600" b="1" dirty="0"/>
            <a:t>CGN al DANE</a:t>
          </a:r>
          <a:r>
            <a:rPr lang="es-ES_tradnl" sz="1400" b="1" dirty="0"/>
            <a:t>.</a:t>
          </a:r>
          <a:endParaRPr lang="es-CO" sz="1400" b="1" dirty="0"/>
        </a:p>
      </dgm:t>
    </dgm:pt>
    <dgm:pt modelId="{122DCBF1-ABF9-426C-A0BB-39451CBA0025}" type="parTrans" cxnId="{FE8FA37D-1868-4F94-AC50-67061706FFAB}">
      <dgm:prSet/>
      <dgm:spPr/>
      <dgm:t>
        <a:bodyPr/>
        <a:lstStyle/>
        <a:p>
          <a:endParaRPr lang="es-CO" sz="1400" b="1"/>
        </a:p>
      </dgm:t>
    </dgm:pt>
    <dgm:pt modelId="{62EB68DD-FBB0-4621-9C59-9F1FF9D0F412}" type="sibTrans" cxnId="{FE8FA37D-1868-4F94-AC50-67061706FFAB}">
      <dgm:prSet/>
      <dgm:spPr/>
      <dgm:t>
        <a:bodyPr/>
        <a:lstStyle/>
        <a:p>
          <a:endParaRPr lang="es-CO" sz="1400" b="1"/>
        </a:p>
      </dgm:t>
    </dgm:pt>
    <dgm:pt modelId="{41902AA8-EB1B-4202-997F-97B70BB05AB2}">
      <dgm:prSet custT="1"/>
      <dgm:spPr>
        <a:solidFill>
          <a:srgbClr val="5ABAB1"/>
        </a:solidFill>
        <a:ln>
          <a:solidFill>
            <a:srgbClr val="0E948A"/>
          </a:solidFill>
        </a:ln>
      </dgm:spPr>
      <dgm:t>
        <a:bodyPr/>
        <a:lstStyle/>
        <a:p>
          <a:pPr algn="l"/>
          <a:r>
            <a:rPr lang="es-ES_tradnl" sz="1600" b="1" dirty="0"/>
            <a:t>Universidad Remington de Guarne – Antioquia.</a:t>
          </a:r>
          <a:endParaRPr lang="es-CO" sz="1600" b="1" dirty="0"/>
        </a:p>
      </dgm:t>
    </dgm:pt>
    <dgm:pt modelId="{7BD7D342-35F7-4893-A7EB-28269A063FE8}" type="parTrans" cxnId="{81CD744F-A442-4490-9D9B-9A10AD030CD7}">
      <dgm:prSet/>
      <dgm:spPr/>
      <dgm:t>
        <a:bodyPr/>
        <a:lstStyle/>
        <a:p>
          <a:endParaRPr lang="es-CO" sz="1400" b="1"/>
        </a:p>
      </dgm:t>
    </dgm:pt>
    <dgm:pt modelId="{6E29D4B0-4E05-4030-8CB4-141359A81852}" type="sibTrans" cxnId="{81CD744F-A442-4490-9D9B-9A10AD030CD7}">
      <dgm:prSet/>
      <dgm:spPr/>
      <dgm:t>
        <a:bodyPr/>
        <a:lstStyle/>
        <a:p>
          <a:endParaRPr lang="es-CO" sz="1400" b="1"/>
        </a:p>
      </dgm:t>
    </dgm:pt>
    <dgm:pt modelId="{4A16F542-C40C-41D6-9825-6DFE53514463}">
      <dgm:prSet custT="1"/>
      <dgm:spPr>
        <a:solidFill>
          <a:srgbClr val="D9EFED"/>
        </a:solidFill>
        <a:ln>
          <a:solidFill>
            <a:srgbClr val="0E948A"/>
          </a:solidFill>
        </a:ln>
      </dgm:spPr>
      <dgm:t>
        <a:bodyPr/>
        <a:lstStyle/>
        <a:p>
          <a:pPr algn="l"/>
          <a:r>
            <a:rPr lang="es-ES_tradnl" sz="1600" b="1" dirty="0"/>
            <a:t>Dirección General de Derechos de Autor</a:t>
          </a:r>
          <a:r>
            <a:rPr lang="es-ES_tradnl" sz="1400" b="1" dirty="0"/>
            <a:t>.</a:t>
          </a:r>
          <a:endParaRPr lang="es-CO" sz="1400" b="1" dirty="0"/>
        </a:p>
      </dgm:t>
    </dgm:pt>
    <dgm:pt modelId="{B25B2AED-8133-4412-8DE5-67D32D85C083}" type="parTrans" cxnId="{9B3F0FFE-56B3-4D27-B339-677880286DF6}">
      <dgm:prSet/>
      <dgm:spPr/>
      <dgm:t>
        <a:bodyPr/>
        <a:lstStyle/>
        <a:p>
          <a:endParaRPr lang="es-CO" sz="1400" b="1"/>
        </a:p>
      </dgm:t>
    </dgm:pt>
    <dgm:pt modelId="{B286289A-2688-4A8F-9544-8736EF25290F}" type="sibTrans" cxnId="{9B3F0FFE-56B3-4D27-B339-677880286DF6}">
      <dgm:prSet/>
      <dgm:spPr/>
      <dgm:t>
        <a:bodyPr/>
        <a:lstStyle/>
        <a:p>
          <a:endParaRPr lang="es-CO" sz="1400" b="1"/>
        </a:p>
      </dgm:t>
    </dgm:pt>
    <dgm:pt modelId="{87BBB822-86CF-42E6-BAA8-74F0C75D1B16}">
      <dgm:prSet custT="1"/>
      <dgm:spPr>
        <a:solidFill>
          <a:srgbClr val="5ABAB1"/>
        </a:solidFill>
        <a:ln>
          <a:solidFill>
            <a:srgbClr val="0E948A"/>
          </a:solidFill>
        </a:ln>
      </dgm:spPr>
      <dgm:t>
        <a:bodyPr/>
        <a:lstStyle/>
        <a:p>
          <a:pPr algn="l"/>
          <a:r>
            <a:rPr lang="es-ES_tradnl" sz="1600" b="1" dirty="0"/>
            <a:t>INDERBELLO</a:t>
          </a:r>
          <a:endParaRPr lang="es-CO" sz="1600" b="1" dirty="0"/>
        </a:p>
      </dgm:t>
    </dgm:pt>
    <dgm:pt modelId="{A94DCDE7-ACE5-4CC1-A023-854987A01B8D}" type="parTrans" cxnId="{90411787-4779-4333-B37F-3971A3F9D9B0}">
      <dgm:prSet/>
      <dgm:spPr/>
      <dgm:t>
        <a:bodyPr/>
        <a:lstStyle/>
        <a:p>
          <a:endParaRPr lang="es-CO" sz="1400" b="1"/>
        </a:p>
      </dgm:t>
    </dgm:pt>
    <dgm:pt modelId="{7DC932F2-61DF-4052-A668-19CB5B58C142}" type="sibTrans" cxnId="{90411787-4779-4333-B37F-3971A3F9D9B0}">
      <dgm:prSet/>
      <dgm:spPr/>
      <dgm:t>
        <a:bodyPr/>
        <a:lstStyle/>
        <a:p>
          <a:endParaRPr lang="es-CO" sz="1400" b="1"/>
        </a:p>
      </dgm:t>
    </dgm:pt>
    <dgm:pt modelId="{2BECE5D9-391B-46D7-8CAF-9BD650C55F58}">
      <dgm:prSet custT="1"/>
      <dgm:spPr>
        <a:solidFill>
          <a:srgbClr val="D9EFED"/>
        </a:solidFill>
        <a:ln>
          <a:solidFill>
            <a:srgbClr val="0E948A"/>
          </a:solidFill>
        </a:ln>
      </dgm:spPr>
      <dgm:t>
        <a:bodyPr/>
        <a:lstStyle/>
        <a:p>
          <a:pPr algn="l"/>
          <a:r>
            <a:rPr lang="es-ES_tradnl" sz="1600" b="1" dirty="0"/>
            <a:t>Municipio de Sahagún - Córdoba</a:t>
          </a:r>
          <a:r>
            <a:rPr lang="es-ES_tradnl" sz="1400" b="1" dirty="0"/>
            <a:t>.</a:t>
          </a:r>
          <a:endParaRPr lang="es-CO" sz="1400" b="1" dirty="0"/>
        </a:p>
      </dgm:t>
    </dgm:pt>
    <dgm:pt modelId="{AC04A272-488E-4016-9582-AB51AF3CAF81}" type="parTrans" cxnId="{203D4C24-A7DE-4C29-828D-362E017C2997}">
      <dgm:prSet/>
      <dgm:spPr/>
      <dgm:t>
        <a:bodyPr/>
        <a:lstStyle/>
        <a:p>
          <a:endParaRPr lang="es-CO" sz="1400" b="1"/>
        </a:p>
      </dgm:t>
    </dgm:pt>
    <dgm:pt modelId="{9D1ED4D8-97DC-49AE-95E0-4C7E8E762FD9}" type="sibTrans" cxnId="{203D4C24-A7DE-4C29-828D-362E017C2997}">
      <dgm:prSet/>
      <dgm:spPr/>
      <dgm:t>
        <a:bodyPr/>
        <a:lstStyle/>
        <a:p>
          <a:endParaRPr lang="es-CO" sz="1400" b="1"/>
        </a:p>
      </dgm:t>
    </dgm:pt>
    <dgm:pt modelId="{FEA15B2B-9913-4785-9FE8-DCA39C02D47A}" type="pres">
      <dgm:prSet presAssocID="{B7E86D9A-774E-4778-B100-066DDF7F00FF}" presName="Name0" presStyleCnt="0">
        <dgm:presLayoutVars>
          <dgm:dir/>
          <dgm:animLvl val="lvl"/>
          <dgm:resizeHandles val="exact"/>
        </dgm:presLayoutVars>
      </dgm:prSet>
      <dgm:spPr/>
    </dgm:pt>
    <dgm:pt modelId="{803DE682-B68C-4816-95BE-F3C92BC962F7}" type="pres">
      <dgm:prSet presAssocID="{88F6F3E9-14C3-4196-945D-E9C28FCD3CD6}" presName="linNode" presStyleCnt="0"/>
      <dgm:spPr/>
    </dgm:pt>
    <dgm:pt modelId="{51C1383F-CAE4-4FFA-AD33-87EEDEA37684}" type="pres">
      <dgm:prSet presAssocID="{88F6F3E9-14C3-4196-945D-E9C28FCD3CD6}" presName="parentText" presStyleLbl="node1" presStyleIdx="0" presStyleCnt="10" custScaleX="154213" custLinFactNeighborY="2167">
        <dgm:presLayoutVars>
          <dgm:chMax val="1"/>
          <dgm:bulletEnabled val="1"/>
        </dgm:presLayoutVars>
      </dgm:prSet>
      <dgm:spPr/>
    </dgm:pt>
    <dgm:pt modelId="{87982567-2FF3-49A0-8702-4B84B6256FAD}" type="pres">
      <dgm:prSet presAssocID="{9E7BBF6B-4039-49E4-9F53-698209169336}" presName="sp" presStyleCnt="0"/>
      <dgm:spPr/>
    </dgm:pt>
    <dgm:pt modelId="{9D2D1824-30A9-463B-BE29-AF4156B01AD4}" type="pres">
      <dgm:prSet presAssocID="{AF6FD8A0-9E81-4849-B1C4-033D12581A84}" presName="linNode" presStyleCnt="0"/>
      <dgm:spPr/>
    </dgm:pt>
    <dgm:pt modelId="{C3DF7765-308A-4FE2-93CD-D7294EA7C77B}" type="pres">
      <dgm:prSet presAssocID="{AF6FD8A0-9E81-4849-B1C4-033D12581A84}" presName="parentText" presStyleLbl="node1" presStyleIdx="1" presStyleCnt="10" custScaleX="154213" custLinFactNeighborY="-1926">
        <dgm:presLayoutVars>
          <dgm:chMax val="1"/>
          <dgm:bulletEnabled val="1"/>
        </dgm:presLayoutVars>
      </dgm:prSet>
      <dgm:spPr/>
    </dgm:pt>
    <dgm:pt modelId="{C9ECC10C-BD62-4467-9D70-F4C07B5D6E1E}" type="pres">
      <dgm:prSet presAssocID="{A006201E-5C42-4374-A1B3-346AEA100D54}" presName="sp" presStyleCnt="0"/>
      <dgm:spPr/>
    </dgm:pt>
    <dgm:pt modelId="{7D98C464-FAF1-4B80-BA90-88B9273BC9EF}" type="pres">
      <dgm:prSet presAssocID="{527B0E05-265D-47DC-8F47-B43912952489}" presName="linNode" presStyleCnt="0"/>
      <dgm:spPr/>
    </dgm:pt>
    <dgm:pt modelId="{5461A066-44A7-4817-9511-15D7FD0C5FA3}" type="pres">
      <dgm:prSet presAssocID="{527B0E05-265D-47DC-8F47-B43912952489}" presName="parentText" presStyleLbl="node1" presStyleIdx="2" presStyleCnt="10" custScaleX="154213" custLinFactNeighborY="-5943">
        <dgm:presLayoutVars>
          <dgm:chMax val="1"/>
          <dgm:bulletEnabled val="1"/>
        </dgm:presLayoutVars>
      </dgm:prSet>
      <dgm:spPr/>
    </dgm:pt>
    <dgm:pt modelId="{C4135C5B-7B07-402B-8094-3466CBF773B9}" type="pres">
      <dgm:prSet presAssocID="{837931A1-4815-4D90-90EF-0E1B1E14555D}" presName="sp" presStyleCnt="0"/>
      <dgm:spPr/>
    </dgm:pt>
    <dgm:pt modelId="{DFB153E6-7CC2-4693-BBF6-31DEB62D1E44}" type="pres">
      <dgm:prSet presAssocID="{7B8D50C2-709E-4917-995F-1BC075B36EBD}" presName="linNode" presStyleCnt="0"/>
      <dgm:spPr/>
    </dgm:pt>
    <dgm:pt modelId="{9A88663A-F8A2-436E-BA85-B16FEB465DF2}" type="pres">
      <dgm:prSet presAssocID="{7B8D50C2-709E-4917-995F-1BC075B36EBD}" presName="parentText" presStyleLbl="node1" presStyleIdx="3" presStyleCnt="10" custScaleX="154213" custLinFactNeighborY="-7869">
        <dgm:presLayoutVars>
          <dgm:chMax val="1"/>
          <dgm:bulletEnabled val="1"/>
        </dgm:presLayoutVars>
      </dgm:prSet>
      <dgm:spPr/>
    </dgm:pt>
    <dgm:pt modelId="{60781810-B40B-4A4D-AF1C-5A4F749E25B3}" type="pres">
      <dgm:prSet presAssocID="{408C20C9-F438-4B66-BC91-724BC330E322}" presName="sp" presStyleCnt="0"/>
      <dgm:spPr/>
    </dgm:pt>
    <dgm:pt modelId="{A1B7263F-D90C-4DBA-8FC6-E0EBFB0C7AD3}" type="pres">
      <dgm:prSet presAssocID="{DFC4FF91-0044-4547-A5EF-F0FC89F7333B}" presName="linNode" presStyleCnt="0"/>
      <dgm:spPr/>
    </dgm:pt>
    <dgm:pt modelId="{3F974826-0B29-4839-85CB-E375A6ECEC60}" type="pres">
      <dgm:prSet presAssocID="{DFC4FF91-0044-4547-A5EF-F0FC89F7333B}" presName="parentText" presStyleLbl="node1" presStyleIdx="4" presStyleCnt="10" custScaleX="154213" custLinFactNeighborY="-9795">
        <dgm:presLayoutVars>
          <dgm:chMax val="1"/>
          <dgm:bulletEnabled val="1"/>
        </dgm:presLayoutVars>
      </dgm:prSet>
      <dgm:spPr/>
    </dgm:pt>
    <dgm:pt modelId="{CDC44560-3DB1-4BDC-BB2C-8BC2AB25354C}" type="pres">
      <dgm:prSet presAssocID="{D406CE9F-51D0-4689-94E5-E2602BBD65F5}" presName="sp" presStyleCnt="0"/>
      <dgm:spPr/>
    </dgm:pt>
    <dgm:pt modelId="{FA59CEA1-B8C1-460A-B503-C086DA279BBB}" type="pres">
      <dgm:prSet presAssocID="{41F1878B-7838-4C2E-88F1-1897D6720511}" presName="linNode" presStyleCnt="0"/>
      <dgm:spPr/>
    </dgm:pt>
    <dgm:pt modelId="{97239EBE-50E3-4EE8-8CC7-77E3FD07A6C8}" type="pres">
      <dgm:prSet presAssocID="{41F1878B-7838-4C2E-88F1-1897D6720511}" presName="parentText" presStyleLbl="node1" presStyleIdx="5" presStyleCnt="10" custScaleX="154213" custLinFactNeighborY="-11556">
        <dgm:presLayoutVars>
          <dgm:chMax val="1"/>
          <dgm:bulletEnabled val="1"/>
        </dgm:presLayoutVars>
      </dgm:prSet>
      <dgm:spPr/>
    </dgm:pt>
    <dgm:pt modelId="{2C4E7873-157C-434C-B171-0D876AE983DD}" type="pres">
      <dgm:prSet presAssocID="{62EB68DD-FBB0-4621-9C59-9F1FF9D0F412}" presName="sp" presStyleCnt="0"/>
      <dgm:spPr/>
    </dgm:pt>
    <dgm:pt modelId="{4200EAA0-271B-4323-81DA-D5436A7D9A01}" type="pres">
      <dgm:prSet presAssocID="{41902AA8-EB1B-4202-997F-97B70BB05AB2}" presName="linNode" presStyleCnt="0"/>
      <dgm:spPr/>
    </dgm:pt>
    <dgm:pt modelId="{4075A79C-9091-4D38-82FA-F5A8B6E9D736}" type="pres">
      <dgm:prSet presAssocID="{41902AA8-EB1B-4202-997F-97B70BB05AB2}" presName="parentText" presStyleLbl="node1" presStyleIdx="6" presStyleCnt="10" custScaleX="154213" custLinFactNeighborY="-13482">
        <dgm:presLayoutVars>
          <dgm:chMax val="1"/>
          <dgm:bulletEnabled val="1"/>
        </dgm:presLayoutVars>
      </dgm:prSet>
      <dgm:spPr/>
    </dgm:pt>
    <dgm:pt modelId="{D9779CA3-6998-43AE-AAA9-1B896C22C46B}" type="pres">
      <dgm:prSet presAssocID="{6E29D4B0-4E05-4030-8CB4-141359A81852}" presName="sp" presStyleCnt="0"/>
      <dgm:spPr/>
    </dgm:pt>
    <dgm:pt modelId="{E0010225-7D7D-41E8-BD4A-97BB63D09EAE}" type="pres">
      <dgm:prSet presAssocID="{4A16F542-C40C-41D6-9825-6DFE53514463}" presName="linNode" presStyleCnt="0"/>
      <dgm:spPr/>
    </dgm:pt>
    <dgm:pt modelId="{723C6D38-C4CE-4DD9-8D10-FFE955CDB0C4}" type="pres">
      <dgm:prSet presAssocID="{4A16F542-C40C-41D6-9825-6DFE53514463}" presName="parentText" presStyleLbl="node1" presStyleIdx="7" presStyleCnt="10" custScaleX="154213" custLinFactNeighborY="-17664">
        <dgm:presLayoutVars>
          <dgm:chMax val="1"/>
          <dgm:bulletEnabled val="1"/>
        </dgm:presLayoutVars>
      </dgm:prSet>
      <dgm:spPr/>
    </dgm:pt>
    <dgm:pt modelId="{4239FCD6-262A-49DE-91E4-B3C92D58E226}" type="pres">
      <dgm:prSet presAssocID="{B286289A-2688-4A8F-9544-8736EF25290F}" presName="sp" presStyleCnt="0"/>
      <dgm:spPr/>
    </dgm:pt>
    <dgm:pt modelId="{9A50E247-571C-4F1B-8AA3-10999A42D24D}" type="pres">
      <dgm:prSet presAssocID="{87BBB822-86CF-42E6-BAA8-74F0C75D1B16}" presName="linNode" presStyleCnt="0"/>
      <dgm:spPr/>
    </dgm:pt>
    <dgm:pt modelId="{1AE2432F-0870-4527-B9DA-836EDDAA1B13}" type="pres">
      <dgm:prSet presAssocID="{87BBB822-86CF-42E6-BAA8-74F0C75D1B16}" presName="parentText" presStyleLbl="node1" presStyleIdx="8" presStyleCnt="10" custScaleX="154213" custScaleY="99335" custLinFactNeighborY="-19590">
        <dgm:presLayoutVars>
          <dgm:chMax val="1"/>
          <dgm:bulletEnabled val="1"/>
        </dgm:presLayoutVars>
      </dgm:prSet>
      <dgm:spPr/>
    </dgm:pt>
    <dgm:pt modelId="{41A03B77-1D45-47F5-8A5A-74A35DF5B634}" type="pres">
      <dgm:prSet presAssocID="{7DC932F2-61DF-4052-A668-19CB5B58C142}" presName="sp" presStyleCnt="0"/>
      <dgm:spPr/>
    </dgm:pt>
    <dgm:pt modelId="{27B3F92F-0780-41CA-A7B6-1936FC1C2912}" type="pres">
      <dgm:prSet presAssocID="{2BECE5D9-391B-46D7-8CAF-9BD650C55F58}" presName="linNode" presStyleCnt="0"/>
      <dgm:spPr/>
    </dgm:pt>
    <dgm:pt modelId="{788DC7A3-8452-43CE-924C-71B660C9E753}" type="pres">
      <dgm:prSet presAssocID="{2BECE5D9-391B-46D7-8CAF-9BD650C55F58}" presName="parentText" presStyleLbl="node1" presStyleIdx="9" presStyleCnt="10" custScaleX="154213" custLinFactNeighborY="-21944">
        <dgm:presLayoutVars>
          <dgm:chMax val="1"/>
          <dgm:bulletEnabled val="1"/>
        </dgm:presLayoutVars>
      </dgm:prSet>
      <dgm:spPr/>
    </dgm:pt>
  </dgm:ptLst>
  <dgm:cxnLst>
    <dgm:cxn modelId="{530D8104-66A5-42E2-938C-60C992D75B70}" type="presOf" srcId="{87BBB822-86CF-42E6-BAA8-74F0C75D1B16}" destId="{1AE2432F-0870-4527-B9DA-836EDDAA1B13}" srcOrd="0" destOrd="0" presId="urn:microsoft.com/office/officeart/2005/8/layout/vList5"/>
    <dgm:cxn modelId="{EE67D61E-51A9-4287-940D-103E2CC6BD70}" srcId="{B7E86D9A-774E-4778-B100-066DDF7F00FF}" destId="{AF6FD8A0-9E81-4849-B1C4-033D12581A84}" srcOrd="1" destOrd="0" parTransId="{479FF08B-E2AC-4743-8115-FFCA1DF5FE40}" sibTransId="{A006201E-5C42-4374-A1B3-346AEA100D54}"/>
    <dgm:cxn modelId="{203D4C24-A7DE-4C29-828D-362E017C2997}" srcId="{B7E86D9A-774E-4778-B100-066DDF7F00FF}" destId="{2BECE5D9-391B-46D7-8CAF-9BD650C55F58}" srcOrd="9" destOrd="0" parTransId="{AC04A272-488E-4016-9582-AB51AF3CAF81}" sibTransId="{9D1ED4D8-97DC-49AE-95E0-4C7E8E762FD9}"/>
    <dgm:cxn modelId="{773D7E33-7D48-4577-826A-319D3B55133C}" type="presOf" srcId="{41902AA8-EB1B-4202-997F-97B70BB05AB2}" destId="{4075A79C-9091-4D38-82FA-F5A8B6E9D736}" srcOrd="0" destOrd="0" presId="urn:microsoft.com/office/officeart/2005/8/layout/vList5"/>
    <dgm:cxn modelId="{3EAC763A-7147-4DEC-8144-0D4F5D89AF08}" type="presOf" srcId="{527B0E05-265D-47DC-8F47-B43912952489}" destId="{5461A066-44A7-4817-9511-15D7FD0C5FA3}" srcOrd="0" destOrd="0" presId="urn:microsoft.com/office/officeart/2005/8/layout/vList5"/>
    <dgm:cxn modelId="{5184FB49-77DD-48CC-B4F9-11982DB4555F}" srcId="{B7E86D9A-774E-4778-B100-066DDF7F00FF}" destId="{DFC4FF91-0044-4547-A5EF-F0FC89F7333B}" srcOrd="4" destOrd="0" parTransId="{0FA1125E-3518-4494-93D9-D5F158A20156}" sibTransId="{D406CE9F-51D0-4689-94E5-E2602BBD65F5}"/>
    <dgm:cxn modelId="{A338C04A-4572-477E-B051-9BF5A3221194}" type="presOf" srcId="{88F6F3E9-14C3-4196-945D-E9C28FCD3CD6}" destId="{51C1383F-CAE4-4FFA-AD33-87EEDEA37684}" srcOrd="0" destOrd="0" presId="urn:microsoft.com/office/officeart/2005/8/layout/vList5"/>
    <dgm:cxn modelId="{81CD744F-A442-4490-9D9B-9A10AD030CD7}" srcId="{B7E86D9A-774E-4778-B100-066DDF7F00FF}" destId="{41902AA8-EB1B-4202-997F-97B70BB05AB2}" srcOrd="6" destOrd="0" parTransId="{7BD7D342-35F7-4893-A7EB-28269A063FE8}" sibTransId="{6E29D4B0-4E05-4030-8CB4-141359A81852}"/>
    <dgm:cxn modelId="{FE8FA37D-1868-4F94-AC50-67061706FFAB}" srcId="{B7E86D9A-774E-4778-B100-066DDF7F00FF}" destId="{41F1878B-7838-4C2E-88F1-1897D6720511}" srcOrd="5" destOrd="0" parTransId="{122DCBF1-ABF9-426C-A0BB-39451CBA0025}" sibTransId="{62EB68DD-FBB0-4621-9C59-9F1FF9D0F412}"/>
    <dgm:cxn modelId="{41C03382-0FEF-4CF0-A29B-1BA80C9B505D}" type="presOf" srcId="{DFC4FF91-0044-4547-A5EF-F0FC89F7333B}" destId="{3F974826-0B29-4839-85CB-E375A6ECEC60}" srcOrd="0" destOrd="0" presId="urn:microsoft.com/office/officeart/2005/8/layout/vList5"/>
    <dgm:cxn modelId="{90411787-4779-4333-B37F-3971A3F9D9B0}" srcId="{B7E86D9A-774E-4778-B100-066DDF7F00FF}" destId="{87BBB822-86CF-42E6-BAA8-74F0C75D1B16}" srcOrd="8" destOrd="0" parTransId="{A94DCDE7-ACE5-4CC1-A023-854987A01B8D}" sibTransId="{7DC932F2-61DF-4052-A668-19CB5B58C142}"/>
    <dgm:cxn modelId="{1BFBD08C-DA61-42CF-B289-20169295FC66}" type="presOf" srcId="{AF6FD8A0-9E81-4849-B1C4-033D12581A84}" destId="{C3DF7765-308A-4FE2-93CD-D7294EA7C77B}" srcOrd="0" destOrd="0" presId="urn:microsoft.com/office/officeart/2005/8/layout/vList5"/>
    <dgm:cxn modelId="{7DEA6892-EA8D-46CF-BA12-82B3326BB448}" srcId="{B7E86D9A-774E-4778-B100-066DDF7F00FF}" destId="{7B8D50C2-709E-4917-995F-1BC075B36EBD}" srcOrd="3" destOrd="0" parTransId="{AD65A7E6-E7E6-4E22-B7C0-A3639526A3FB}" sibTransId="{408C20C9-F438-4B66-BC91-724BC330E322}"/>
    <dgm:cxn modelId="{5A3E649E-6A93-4E4F-97AB-53451FEBEA9D}" srcId="{B7E86D9A-774E-4778-B100-066DDF7F00FF}" destId="{527B0E05-265D-47DC-8F47-B43912952489}" srcOrd="2" destOrd="0" parTransId="{34A49C6A-D576-46F8-899C-3954C1B22B84}" sibTransId="{837931A1-4815-4D90-90EF-0E1B1E14555D}"/>
    <dgm:cxn modelId="{5DD507B1-2B69-4631-8017-F1DE20A0AB0F}" type="presOf" srcId="{41F1878B-7838-4C2E-88F1-1897D6720511}" destId="{97239EBE-50E3-4EE8-8CC7-77E3FD07A6C8}" srcOrd="0" destOrd="0" presId="urn:microsoft.com/office/officeart/2005/8/layout/vList5"/>
    <dgm:cxn modelId="{3A5DC7B7-F20E-4256-B263-5865A8CDB771}" srcId="{B7E86D9A-774E-4778-B100-066DDF7F00FF}" destId="{88F6F3E9-14C3-4196-945D-E9C28FCD3CD6}" srcOrd="0" destOrd="0" parTransId="{FA460414-A79F-4BE4-A916-9999C0C5DCBA}" sibTransId="{9E7BBF6B-4039-49E4-9F53-698209169336}"/>
    <dgm:cxn modelId="{12C475D0-41CF-4481-952D-69D9EBEA2AFE}" type="presOf" srcId="{2BECE5D9-391B-46D7-8CAF-9BD650C55F58}" destId="{788DC7A3-8452-43CE-924C-71B660C9E753}" srcOrd="0" destOrd="0" presId="urn:microsoft.com/office/officeart/2005/8/layout/vList5"/>
    <dgm:cxn modelId="{9C4733DD-07F2-47A3-AF20-543DFB3A2350}" type="presOf" srcId="{7B8D50C2-709E-4917-995F-1BC075B36EBD}" destId="{9A88663A-F8A2-436E-BA85-B16FEB465DF2}" srcOrd="0" destOrd="0" presId="urn:microsoft.com/office/officeart/2005/8/layout/vList5"/>
    <dgm:cxn modelId="{D394D8E4-51B7-4BF3-B617-DCA72107B2E5}" type="presOf" srcId="{4A16F542-C40C-41D6-9825-6DFE53514463}" destId="{723C6D38-C4CE-4DD9-8D10-FFE955CDB0C4}" srcOrd="0" destOrd="0" presId="urn:microsoft.com/office/officeart/2005/8/layout/vList5"/>
    <dgm:cxn modelId="{A1CB56E8-5503-4AC7-9021-C736D6B655E8}" type="presOf" srcId="{B7E86D9A-774E-4778-B100-066DDF7F00FF}" destId="{FEA15B2B-9913-4785-9FE8-DCA39C02D47A}" srcOrd="0" destOrd="0" presId="urn:microsoft.com/office/officeart/2005/8/layout/vList5"/>
    <dgm:cxn modelId="{9B3F0FFE-56B3-4D27-B339-677880286DF6}" srcId="{B7E86D9A-774E-4778-B100-066DDF7F00FF}" destId="{4A16F542-C40C-41D6-9825-6DFE53514463}" srcOrd="7" destOrd="0" parTransId="{B25B2AED-8133-4412-8DE5-67D32D85C083}" sibTransId="{B286289A-2688-4A8F-9544-8736EF25290F}"/>
    <dgm:cxn modelId="{00703543-2751-44BE-85BD-680833E71D15}" type="presParOf" srcId="{FEA15B2B-9913-4785-9FE8-DCA39C02D47A}" destId="{803DE682-B68C-4816-95BE-F3C92BC962F7}" srcOrd="0" destOrd="0" presId="urn:microsoft.com/office/officeart/2005/8/layout/vList5"/>
    <dgm:cxn modelId="{688D8DDD-54E2-4E3B-BFF9-28D695C5C7A2}" type="presParOf" srcId="{803DE682-B68C-4816-95BE-F3C92BC962F7}" destId="{51C1383F-CAE4-4FFA-AD33-87EEDEA37684}" srcOrd="0" destOrd="0" presId="urn:microsoft.com/office/officeart/2005/8/layout/vList5"/>
    <dgm:cxn modelId="{7DB3C653-B5D6-4535-B9FC-D467F1EE23CB}" type="presParOf" srcId="{FEA15B2B-9913-4785-9FE8-DCA39C02D47A}" destId="{87982567-2FF3-49A0-8702-4B84B6256FAD}" srcOrd="1" destOrd="0" presId="urn:microsoft.com/office/officeart/2005/8/layout/vList5"/>
    <dgm:cxn modelId="{0B866E31-47DD-447D-BE49-DD5B1938F24B}" type="presParOf" srcId="{FEA15B2B-9913-4785-9FE8-DCA39C02D47A}" destId="{9D2D1824-30A9-463B-BE29-AF4156B01AD4}" srcOrd="2" destOrd="0" presId="urn:microsoft.com/office/officeart/2005/8/layout/vList5"/>
    <dgm:cxn modelId="{5B872186-A7CD-46FF-8D73-57C92EB05B38}" type="presParOf" srcId="{9D2D1824-30A9-463B-BE29-AF4156B01AD4}" destId="{C3DF7765-308A-4FE2-93CD-D7294EA7C77B}" srcOrd="0" destOrd="0" presId="urn:microsoft.com/office/officeart/2005/8/layout/vList5"/>
    <dgm:cxn modelId="{39758819-679A-435C-9C63-6B02FF013808}" type="presParOf" srcId="{FEA15B2B-9913-4785-9FE8-DCA39C02D47A}" destId="{C9ECC10C-BD62-4467-9D70-F4C07B5D6E1E}" srcOrd="3" destOrd="0" presId="urn:microsoft.com/office/officeart/2005/8/layout/vList5"/>
    <dgm:cxn modelId="{4F3BECC5-954A-459F-B6BB-7604DAECA974}" type="presParOf" srcId="{FEA15B2B-9913-4785-9FE8-DCA39C02D47A}" destId="{7D98C464-FAF1-4B80-BA90-88B9273BC9EF}" srcOrd="4" destOrd="0" presId="urn:microsoft.com/office/officeart/2005/8/layout/vList5"/>
    <dgm:cxn modelId="{385D892E-31C8-4137-9968-8EE7F2A46DBF}" type="presParOf" srcId="{7D98C464-FAF1-4B80-BA90-88B9273BC9EF}" destId="{5461A066-44A7-4817-9511-15D7FD0C5FA3}" srcOrd="0" destOrd="0" presId="urn:microsoft.com/office/officeart/2005/8/layout/vList5"/>
    <dgm:cxn modelId="{B6748141-DF46-44C0-915D-0F52FED9AC47}" type="presParOf" srcId="{FEA15B2B-9913-4785-9FE8-DCA39C02D47A}" destId="{C4135C5B-7B07-402B-8094-3466CBF773B9}" srcOrd="5" destOrd="0" presId="urn:microsoft.com/office/officeart/2005/8/layout/vList5"/>
    <dgm:cxn modelId="{43813FBB-69D1-4F09-BD4E-669A2493CF70}" type="presParOf" srcId="{FEA15B2B-9913-4785-9FE8-DCA39C02D47A}" destId="{DFB153E6-7CC2-4693-BBF6-31DEB62D1E44}" srcOrd="6" destOrd="0" presId="urn:microsoft.com/office/officeart/2005/8/layout/vList5"/>
    <dgm:cxn modelId="{43D5DE09-0549-4C2A-B396-54BB8A17C009}" type="presParOf" srcId="{DFB153E6-7CC2-4693-BBF6-31DEB62D1E44}" destId="{9A88663A-F8A2-436E-BA85-B16FEB465DF2}" srcOrd="0" destOrd="0" presId="urn:microsoft.com/office/officeart/2005/8/layout/vList5"/>
    <dgm:cxn modelId="{B78612A0-5AEB-4321-9080-23EE252CD8C8}" type="presParOf" srcId="{FEA15B2B-9913-4785-9FE8-DCA39C02D47A}" destId="{60781810-B40B-4A4D-AF1C-5A4F749E25B3}" srcOrd="7" destOrd="0" presId="urn:microsoft.com/office/officeart/2005/8/layout/vList5"/>
    <dgm:cxn modelId="{3DB0DAE9-C53A-4F81-A3C2-E2D65649DCC5}" type="presParOf" srcId="{FEA15B2B-9913-4785-9FE8-DCA39C02D47A}" destId="{A1B7263F-D90C-4DBA-8FC6-E0EBFB0C7AD3}" srcOrd="8" destOrd="0" presId="urn:microsoft.com/office/officeart/2005/8/layout/vList5"/>
    <dgm:cxn modelId="{ADBCC9CC-6590-4FE1-8B53-D5EFAE01ACB5}" type="presParOf" srcId="{A1B7263F-D90C-4DBA-8FC6-E0EBFB0C7AD3}" destId="{3F974826-0B29-4839-85CB-E375A6ECEC60}" srcOrd="0" destOrd="0" presId="urn:microsoft.com/office/officeart/2005/8/layout/vList5"/>
    <dgm:cxn modelId="{B27E1260-830C-43BD-98D2-90D35330362B}" type="presParOf" srcId="{FEA15B2B-9913-4785-9FE8-DCA39C02D47A}" destId="{CDC44560-3DB1-4BDC-BB2C-8BC2AB25354C}" srcOrd="9" destOrd="0" presId="urn:microsoft.com/office/officeart/2005/8/layout/vList5"/>
    <dgm:cxn modelId="{13032261-7DD6-48D9-A6B4-395A93F2AD4C}" type="presParOf" srcId="{FEA15B2B-9913-4785-9FE8-DCA39C02D47A}" destId="{FA59CEA1-B8C1-460A-B503-C086DA279BBB}" srcOrd="10" destOrd="0" presId="urn:microsoft.com/office/officeart/2005/8/layout/vList5"/>
    <dgm:cxn modelId="{A6C3904B-C368-4F64-8221-37C529A3C282}" type="presParOf" srcId="{FA59CEA1-B8C1-460A-B503-C086DA279BBB}" destId="{97239EBE-50E3-4EE8-8CC7-77E3FD07A6C8}" srcOrd="0" destOrd="0" presId="urn:microsoft.com/office/officeart/2005/8/layout/vList5"/>
    <dgm:cxn modelId="{CEC750F7-F64C-454E-AAC4-D35B53893D21}" type="presParOf" srcId="{FEA15B2B-9913-4785-9FE8-DCA39C02D47A}" destId="{2C4E7873-157C-434C-B171-0D876AE983DD}" srcOrd="11" destOrd="0" presId="urn:microsoft.com/office/officeart/2005/8/layout/vList5"/>
    <dgm:cxn modelId="{8727321A-AC5D-4D06-A9AA-06E1290CA638}" type="presParOf" srcId="{FEA15B2B-9913-4785-9FE8-DCA39C02D47A}" destId="{4200EAA0-271B-4323-81DA-D5436A7D9A01}" srcOrd="12" destOrd="0" presId="urn:microsoft.com/office/officeart/2005/8/layout/vList5"/>
    <dgm:cxn modelId="{21C38A12-F4B8-4733-9103-C230267C5B1C}" type="presParOf" srcId="{4200EAA0-271B-4323-81DA-D5436A7D9A01}" destId="{4075A79C-9091-4D38-82FA-F5A8B6E9D736}" srcOrd="0" destOrd="0" presId="urn:microsoft.com/office/officeart/2005/8/layout/vList5"/>
    <dgm:cxn modelId="{62EDDCBD-3313-481A-AF89-2B24B7AC35C6}" type="presParOf" srcId="{FEA15B2B-9913-4785-9FE8-DCA39C02D47A}" destId="{D9779CA3-6998-43AE-AAA9-1B896C22C46B}" srcOrd="13" destOrd="0" presId="urn:microsoft.com/office/officeart/2005/8/layout/vList5"/>
    <dgm:cxn modelId="{B88A79FF-DF93-4DEC-94DA-D9AE1919F706}" type="presParOf" srcId="{FEA15B2B-9913-4785-9FE8-DCA39C02D47A}" destId="{E0010225-7D7D-41E8-BD4A-97BB63D09EAE}" srcOrd="14" destOrd="0" presId="urn:microsoft.com/office/officeart/2005/8/layout/vList5"/>
    <dgm:cxn modelId="{6F888420-2123-476F-915A-4FD4BB4C3645}" type="presParOf" srcId="{E0010225-7D7D-41E8-BD4A-97BB63D09EAE}" destId="{723C6D38-C4CE-4DD9-8D10-FFE955CDB0C4}" srcOrd="0" destOrd="0" presId="urn:microsoft.com/office/officeart/2005/8/layout/vList5"/>
    <dgm:cxn modelId="{8559E98E-B53B-41C1-9E38-B6F1625C13B6}" type="presParOf" srcId="{FEA15B2B-9913-4785-9FE8-DCA39C02D47A}" destId="{4239FCD6-262A-49DE-91E4-B3C92D58E226}" srcOrd="15" destOrd="0" presId="urn:microsoft.com/office/officeart/2005/8/layout/vList5"/>
    <dgm:cxn modelId="{4FCB8FB2-01E1-41F9-9952-B8B93AB54FF9}" type="presParOf" srcId="{FEA15B2B-9913-4785-9FE8-DCA39C02D47A}" destId="{9A50E247-571C-4F1B-8AA3-10999A42D24D}" srcOrd="16" destOrd="0" presId="urn:microsoft.com/office/officeart/2005/8/layout/vList5"/>
    <dgm:cxn modelId="{2D917335-62CC-4122-A0C8-5CE0D2F34FCD}" type="presParOf" srcId="{9A50E247-571C-4F1B-8AA3-10999A42D24D}" destId="{1AE2432F-0870-4527-B9DA-836EDDAA1B13}" srcOrd="0" destOrd="0" presId="urn:microsoft.com/office/officeart/2005/8/layout/vList5"/>
    <dgm:cxn modelId="{391DBEF3-2C26-4DEA-B97E-2A41A5CEC92D}" type="presParOf" srcId="{FEA15B2B-9913-4785-9FE8-DCA39C02D47A}" destId="{41A03B77-1D45-47F5-8A5A-74A35DF5B634}" srcOrd="17" destOrd="0" presId="urn:microsoft.com/office/officeart/2005/8/layout/vList5"/>
    <dgm:cxn modelId="{B6C0BD75-C02E-45BC-BDEF-5C62CBF684F4}" type="presParOf" srcId="{FEA15B2B-9913-4785-9FE8-DCA39C02D47A}" destId="{27B3F92F-0780-41CA-A7B6-1936FC1C2912}" srcOrd="18" destOrd="0" presId="urn:microsoft.com/office/officeart/2005/8/layout/vList5"/>
    <dgm:cxn modelId="{21166536-C14E-45DD-9A1D-19229F4585BE}" type="presParOf" srcId="{27B3F92F-0780-41CA-A7B6-1936FC1C2912}" destId="{788DC7A3-8452-43CE-924C-71B660C9E753}"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E6B04-1ADB-492C-8DB1-89F266DB29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59A9DBE3-A645-421E-90FA-D14FF8A8BC4D}">
      <dgm:prSet phldrT="[Texto]"/>
      <dgm:spPr>
        <a:solidFill>
          <a:srgbClr val="F9B300"/>
        </a:solidFill>
      </dgm:spPr>
      <dgm:t>
        <a:bodyPr/>
        <a:lstStyle/>
        <a:p>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Anual de Seguridad y Salud en el Trabajo</a:t>
          </a:r>
          <a:endParaRPr lang="es-CO" dirty="0"/>
        </a:p>
      </dgm:t>
    </dgm:pt>
    <dgm:pt modelId="{778FAB81-D290-459F-A8E7-3B73226D10F3}" type="parTrans" cxnId="{D7CF35BC-4F73-4BF3-ADCE-462B0502A812}">
      <dgm:prSet/>
      <dgm:spPr/>
      <dgm:t>
        <a:bodyPr/>
        <a:lstStyle/>
        <a:p>
          <a:endParaRPr lang="es-CO"/>
        </a:p>
      </dgm:t>
    </dgm:pt>
    <dgm:pt modelId="{08FB63E7-3D29-4DBA-B8F6-A865E7AAB6D6}" type="sibTrans" cxnId="{D7CF35BC-4F73-4BF3-ADCE-462B0502A812}">
      <dgm:prSet/>
      <dgm:spPr/>
      <dgm:t>
        <a:bodyPr/>
        <a:lstStyle/>
        <a:p>
          <a:endParaRPr lang="es-CO"/>
        </a:p>
      </dgm:t>
    </dgm:pt>
    <dgm:pt modelId="{C025E016-9B76-4CC6-9AD2-1C1AE8533A8B}">
      <dgm:prSet phldrT="[Texto]"/>
      <dgm:spPr>
        <a:solidFill>
          <a:srgbClr val="5ABAB1"/>
        </a:solidFill>
      </dgm:spPr>
      <dgm:t>
        <a:bodyPr/>
        <a:lstStyle/>
        <a:p>
          <a:r>
            <a:rPr lang="es-E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Bienestar Social e Incentivos</a:t>
          </a:r>
          <a:endParaRPr lang="es-CO" dirty="0">
            <a:solidFill>
              <a:schemeClr val="bg1"/>
            </a:solidFill>
          </a:endParaRPr>
        </a:p>
      </dgm:t>
    </dgm:pt>
    <dgm:pt modelId="{337DDD0F-0961-4A5E-998F-9C7F87CD6028}" type="parTrans" cxnId="{0508A67E-226C-4BDB-89C4-860F20ECDE1A}">
      <dgm:prSet/>
      <dgm:spPr/>
      <dgm:t>
        <a:bodyPr/>
        <a:lstStyle/>
        <a:p>
          <a:endParaRPr lang="es-CO"/>
        </a:p>
      </dgm:t>
    </dgm:pt>
    <dgm:pt modelId="{05F8471E-311E-4D13-A04A-27F1ABB471BE}" type="sibTrans" cxnId="{0508A67E-226C-4BDB-89C4-860F20ECDE1A}">
      <dgm:prSet/>
      <dgm:spPr/>
      <dgm:t>
        <a:bodyPr/>
        <a:lstStyle/>
        <a:p>
          <a:endParaRPr lang="es-CO"/>
        </a:p>
      </dgm:t>
    </dgm:pt>
    <dgm:pt modelId="{40F17498-E2C2-4258-B7E1-F523C45923AD}">
      <dgm:prSet phldrT="[Texto]"/>
      <dgm:spPr>
        <a:solidFill>
          <a:srgbClr val="FFC000"/>
        </a:solidFill>
      </dgm:spPr>
      <dgm:t>
        <a:bodyPr/>
        <a:lstStyle/>
        <a:p>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Institucional de Capacitación</a:t>
          </a:r>
          <a:endParaRPr lang="es-CO" dirty="0"/>
        </a:p>
      </dgm:t>
    </dgm:pt>
    <dgm:pt modelId="{BB9739F9-AD0F-42BA-AFBB-562B62EA4E9B}" type="parTrans" cxnId="{CE9CBE3C-A70F-4AEB-BC72-620B20CF2E4C}">
      <dgm:prSet/>
      <dgm:spPr/>
      <dgm:t>
        <a:bodyPr/>
        <a:lstStyle/>
        <a:p>
          <a:endParaRPr lang="es-CO"/>
        </a:p>
      </dgm:t>
    </dgm:pt>
    <dgm:pt modelId="{4245449E-54F6-4EAB-ACC2-F6CC0EBFFA9D}" type="sibTrans" cxnId="{CE9CBE3C-A70F-4AEB-BC72-620B20CF2E4C}">
      <dgm:prSet/>
      <dgm:spPr/>
      <dgm:t>
        <a:bodyPr/>
        <a:lstStyle/>
        <a:p>
          <a:endParaRPr lang="es-CO"/>
        </a:p>
      </dgm:t>
    </dgm:pt>
    <dgm:pt modelId="{88C187A8-F7C2-4D40-8029-78DEA19DDC26}">
      <dgm:prSet phldrT="[Texto]" custT="1"/>
      <dgm:spPr>
        <a:solidFill>
          <a:srgbClr val="4BB3A9"/>
        </a:solidFill>
      </dgm:spPr>
      <dgm:t>
        <a:bodyPr/>
        <a:lstStyle/>
        <a:p>
          <a:r>
            <a:rPr lang="es-MX"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Gestión Estratégica de Talento Humano</a:t>
          </a:r>
          <a:endParaRPr lang="es-CO"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dgm:t>
    </dgm:pt>
    <dgm:pt modelId="{7802B818-63B2-4EFD-A0D0-D16636C263E8}" type="parTrans" cxnId="{43AE2332-F90E-429D-AB03-FEEB20B53C89}">
      <dgm:prSet/>
      <dgm:spPr/>
      <dgm:t>
        <a:bodyPr/>
        <a:lstStyle/>
        <a:p>
          <a:endParaRPr lang="es-CO"/>
        </a:p>
      </dgm:t>
    </dgm:pt>
    <dgm:pt modelId="{EFF1F181-C96E-43C5-93FB-D7610EADBE03}" type="sibTrans" cxnId="{43AE2332-F90E-429D-AB03-FEEB20B53C89}">
      <dgm:prSet/>
      <dgm:spPr/>
      <dgm:t>
        <a:bodyPr/>
        <a:lstStyle/>
        <a:p>
          <a:endParaRPr lang="es-CO"/>
        </a:p>
      </dgm:t>
    </dgm:pt>
    <dgm:pt modelId="{4C6FE257-1DB4-43B0-A5CE-A41FAECFE276}">
      <dgm:prSet phldrT="[Texto]"/>
      <dgm:spPr>
        <a:solidFill>
          <a:srgbClr val="F9B300"/>
        </a:solidFill>
      </dgm:spPr>
      <dgm:t>
        <a:bodyPr/>
        <a:lstStyle/>
        <a:p>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Anual de Vacantes</a:t>
          </a:r>
          <a:endParaRPr lang="es-CO" dirty="0"/>
        </a:p>
      </dgm:t>
    </dgm:pt>
    <dgm:pt modelId="{46CAD44D-8D14-44EB-979C-968C519E9F9A}" type="parTrans" cxnId="{A152BB52-85B3-475D-81D0-1A900FC69364}">
      <dgm:prSet/>
      <dgm:spPr/>
      <dgm:t>
        <a:bodyPr/>
        <a:lstStyle/>
        <a:p>
          <a:endParaRPr lang="es-CO"/>
        </a:p>
      </dgm:t>
    </dgm:pt>
    <dgm:pt modelId="{3BAA8EF4-F16B-47DA-830A-7766C3F9C239}" type="sibTrans" cxnId="{A152BB52-85B3-475D-81D0-1A900FC69364}">
      <dgm:prSet/>
      <dgm:spPr/>
      <dgm:t>
        <a:bodyPr/>
        <a:lstStyle/>
        <a:p>
          <a:endParaRPr lang="es-CO"/>
        </a:p>
      </dgm:t>
    </dgm:pt>
    <dgm:pt modelId="{FE93B736-6843-4D6A-BD2A-F32F8ECB5BEE}">
      <dgm:prSet phldrT="[Texto]"/>
      <dgm:spPr>
        <a:solidFill>
          <a:srgbClr val="4BB3A9"/>
        </a:solidFill>
        <a:ln>
          <a:solidFill>
            <a:srgbClr val="06909D"/>
          </a:solidFill>
        </a:ln>
      </dgm:spPr>
      <dgm:t>
        <a:bodyPr/>
        <a:lstStyle/>
        <a:p>
          <a:r>
            <a:rPr lang="es-E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Previsión de Talento Humano </a:t>
          </a:r>
          <a:endParaRPr lang="es-CO" dirty="0">
            <a:solidFill>
              <a:schemeClr val="bg1"/>
            </a:solidFill>
          </a:endParaRPr>
        </a:p>
      </dgm:t>
    </dgm:pt>
    <dgm:pt modelId="{39DEE2D1-F758-4562-B27A-BCAFEC7EDF59}" type="parTrans" cxnId="{FC80B143-D4F5-4A83-A79E-49DB9CD30ABC}">
      <dgm:prSet/>
      <dgm:spPr/>
      <dgm:t>
        <a:bodyPr/>
        <a:lstStyle/>
        <a:p>
          <a:endParaRPr lang="es-CO"/>
        </a:p>
      </dgm:t>
    </dgm:pt>
    <dgm:pt modelId="{A5F46B14-A8D5-462E-814B-0B761D24F92F}" type="sibTrans" cxnId="{FC80B143-D4F5-4A83-A79E-49DB9CD30ABC}">
      <dgm:prSet/>
      <dgm:spPr/>
      <dgm:t>
        <a:bodyPr/>
        <a:lstStyle/>
        <a:p>
          <a:endParaRPr lang="es-CO"/>
        </a:p>
      </dgm:t>
    </dgm:pt>
    <dgm:pt modelId="{D06AFC0A-C4FF-4AB9-BA21-CB54EBFD3DC4}" type="pres">
      <dgm:prSet presAssocID="{BEAE6B04-1ADB-492C-8DB1-89F266DB2964}" presName="diagram" presStyleCnt="0">
        <dgm:presLayoutVars>
          <dgm:dir/>
          <dgm:resizeHandles val="exact"/>
        </dgm:presLayoutVars>
      </dgm:prSet>
      <dgm:spPr/>
    </dgm:pt>
    <dgm:pt modelId="{3D52A04C-9D42-40D7-AE42-DE460377EC7B}" type="pres">
      <dgm:prSet presAssocID="{59A9DBE3-A645-421E-90FA-D14FF8A8BC4D}" presName="node" presStyleLbl="node1" presStyleIdx="0" presStyleCnt="6">
        <dgm:presLayoutVars>
          <dgm:bulletEnabled val="1"/>
        </dgm:presLayoutVars>
      </dgm:prSet>
      <dgm:spPr/>
    </dgm:pt>
    <dgm:pt modelId="{A788A1E1-2E59-4FFF-A072-CF868DB548C3}" type="pres">
      <dgm:prSet presAssocID="{08FB63E7-3D29-4DBA-B8F6-A865E7AAB6D6}" presName="sibTrans" presStyleCnt="0"/>
      <dgm:spPr/>
    </dgm:pt>
    <dgm:pt modelId="{B55B54E1-F326-4DCB-B4A7-8F12F41E00F2}" type="pres">
      <dgm:prSet presAssocID="{C025E016-9B76-4CC6-9AD2-1C1AE8533A8B}" presName="node" presStyleLbl="node1" presStyleIdx="1" presStyleCnt="6">
        <dgm:presLayoutVars>
          <dgm:bulletEnabled val="1"/>
        </dgm:presLayoutVars>
      </dgm:prSet>
      <dgm:spPr/>
    </dgm:pt>
    <dgm:pt modelId="{68C12A77-2EBF-4690-B0D4-D40AB0581CA6}" type="pres">
      <dgm:prSet presAssocID="{05F8471E-311E-4D13-A04A-27F1ABB471BE}" presName="sibTrans" presStyleCnt="0"/>
      <dgm:spPr/>
    </dgm:pt>
    <dgm:pt modelId="{9DB57AAA-DE84-464D-8DD6-C213D9C02B04}" type="pres">
      <dgm:prSet presAssocID="{40F17498-E2C2-4258-B7E1-F523C45923AD}" presName="node" presStyleLbl="node1" presStyleIdx="2" presStyleCnt="6" custLinFactNeighborX="-641" custLinFactNeighborY="-2807">
        <dgm:presLayoutVars>
          <dgm:bulletEnabled val="1"/>
        </dgm:presLayoutVars>
      </dgm:prSet>
      <dgm:spPr/>
    </dgm:pt>
    <dgm:pt modelId="{EA9550FE-72B8-43AF-A882-F29CBBC363EF}" type="pres">
      <dgm:prSet presAssocID="{4245449E-54F6-4EAB-ACC2-F6CC0EBFFA9D}" presName="sibTrans" presStyleCnt="0"/>
      <dgm:spPr/>
    </dgm:pt>
    <dgm:pt modelId="{3A4A3FE2-3D49-4FCC-B529-1D28B05144D1}" type="pres">
      <dgm:prSet presAssocID="{88C187A8-F7C2-4D40-8029-78DEA19DDC26}" presName="node" presStyleLbl="node1" presStyleIdx="3" presStyleCnt="6" custLinFactNeighborX="641" custLinFactNeighborY="10348">
        <dgm:presLayoutVars>
          <dgm:bulletEnabled val="1"/>
        </dgm:presLayoutVars>
      </dgm:prSet>
      <dgm:spPr/>
    </dgm:pt>
    <dgm:pt modelId="{B7FDFBC4-6481-49E3-8F6E-CE4128E012E9}" type="pres">
      <dgm:prSet presAssocID="{EFF1F181-C96E-43C5-93FB-D7610EADBE03}" presName="sibTrans" presStyleCnt="0"/>
      <dgm:spPr/>
    </dgm:pt>
    <dgm:pt modelId="{F62D6086-C600-4555-A045-F69A4994A6D9}" type="pres">
      <dgm:prSet presAssocID="{4C6FE257-1DB4-43B0-A5CE-A41FAECFE276}" presName="node" presStyleLbl="node1" presStyleIdx="4" presStyleCnt="6">
        <dgm:presLayoutVars>
          <dgm:bulletEnabled val="1"/>
        </dgm:presLayoutVars>
      </dgm:prSet>
      <dgm:spPr/>
    </dgm:pt>
    <dgm:pt modelId="{60086E50-0BDF-4F74-A894-FCE2F0D4343C}" type="pres">
      <dgm:prSet presAssocID="{3BAA8EF4-F16B-47DA-830A-7766C3F9C239}" presName="sibTrans" presStyleCnt="0"/>
      <dgm:spPr/>
    </dgm:pt>
    <dgm:pt modelId="{3A4673A8-6AAA-4091-8283-DEF06C05F05A}" type="pres">
      <dgm:prSet presAssocID="{FE93B736-6843-4D6A-BD2A-F32F8ECB5BEE}" presName="node" presStyleLbl="node1" presStyleIdx="5" presStyleCnt="6" custLinFactNeighborX="961" custLinFactNeighborY="663">
        <dgm:presLayoutVars>
          <dgm:bulletEnabled val="1"/>
        </dgm:presLayoutVars>
      </dgm:prSet>
      <dgm:spPr/>
    </dgm:pt>
  </dgm:ptLst>
  <dgm:cxnLst>
    <dgm:cxn modelId="{6083C101-8AE5-4ED5-97AE-B6B5CC32FACB}" type="presOf" srcId="{4C6FE257-1DB4-43B0-A5CE-A41FAECFE276}" destId="{F62D6086-C600-4555-A045-F69A4994A6D9}" srcOrd="0" destOrd="0" presId="urn:microsoft.com/office/officeart/2005/8/layout/default"/>
    <dgm:cxn modelId="{CF269325-518E-4D98-83A8-BCA1F17E8533}" type="presOf" srcId="{FE93B736-6843-4D6A-BD2A-F32F8ECB5BEE}" destId="{3A4673A8-6AAA-4091-8283-DEF06C05F05A}" srcOrd="0" destOrd="0" presId="urn:microsoft.com/office/officeart/2005/8/layout/default"/>
    <dgm:cxn modelId="{CF288228-B90B-4DDA-A6C0-871056E526D8}" type="presOf" srcId="{88C187A8-F7C2-4D40-8029-78DEA19DDC26}" destId="{3A4A3FE2-3D49-4FCC-B529-1D28B05144D1}" srcOrd="0" destOrd="0" presId="urn:microsoft.com/office/officeart/2005/8/layout/default"/>
    <dgm:cxn modelId="{2639EF2A-A115-486F-B29E-822354FE35D5}" type="presOf" srcId="{40F17498-E2C2-4258-B7E1-F523C45923AD}" destId="{9DB57AAA-DE84-464D-8DD6-C213D9C02B04}" srcOrd="0" destOrd="0" presId="urn:microsoft.com/office/officeart/2005/8/layout/default"/>
    <dgm:cxn modelId="{93140E2E-C3A6-40F6-B2FF-6809314FC9C5}" type="presOf" srcId="{C025E016-9B76-4CC6-9AD2-1C1AE8533A8B}" destId="{B55B54E1-F326-4DCB-B4A7-8F12F41E00F2}" srcOrd="0" destOrd="0" presId="urn:microsoft.com/office/officeart/2005/8/layout/default"/>
    <dgm:cxn modelId="{43AE2332-F90E-429D-AB03-FEEB20B53C89}" srcId="{BEAE6B04-1ADB-492C-8DB1-89F266DB2964}" destId="{88C187A8-F7C2-4D40-8029-78DEA19DDC26}" srcOrd="3" destOrd="0" parTransId="{7802B818-63B2-4EFD-A0D0-D16636C263E8}" sibTransId="{EFF1F181-C96E-43C5-93FB-D7610EADBE03}"/>
    <dgm:cxn modelId="{CE9CBE3C-A70F-4AEB-BC72-620B20CF2E4C}" srcId="{BEAE6B04-1ADB-492C-8DB1-89F266DB2964}" destId="{40F17498-E2C2-4258-B7E1-F523C45923AD}" srcOrd="2" destOrd="0" parTransId="{BB9739F9-AD0F-42BA-AFBB-562B62EA4E9B}" sibTransId="{4245449E-54F6-4EAB-ACC2-F6CC0EBFFA9D}"/>
    <dgm:cxn modelId="{FC80B143-D4F5-4A83-A79E-49DB9CD30ABC}" srcId="{BEAE6B04-1ADB-492C-8DB1-89F266DB2964}" destId="{FE93B736-6843-4D6A-BD2A-F32F8ECB5BEE}" srcOrd="5" destOrd="0" parTransId="{39DEE2D1-F758-4562-B27A-BCAFEC7EDF59}" sibTransId="{A5F46B14-A8D5-462E-814B-0B761D24F92F}"/>
    <dgm:cxn modelId="{A152BB52-85B3-475D-81D0-1A900FC69364}" srcId="{BEAE6B04-1ADB-492C-8DB1-89F266DB2964}" destId="{4C6FE257-1DB4-43B0-A5CE-A41FAECFE276}" srcOrd="4" destOrd="0" parTransId="{46CAD44D-8D14-44EB-979C-968C519E9F9A}" sibTransId="{3BAA8EF4-F16B-47DA-830A-7766C3F9C239}"/>
    <dgm:cxn modelId="{6516F659-D50F-4DC1-8B5C-4F2A47B2AA76}" type="presOf" srcId="{59A9DBE3-A645-421E-90FA-D14FF8A8BC4D}" destId="{3D52A04C-9D42-40D7-AE42-DE460377EC7B}" srcOrd="0" destOrd="0" presId="urn:microsoft.com/office/officeart/2005/8/layout/default"/>
    <dgm:cxn modelId="{0508A67E-226C-4BDB-89C4-860F20ECDE1A}" srcId="{BEAE6B04-1ADB-492C-8DB1-89F266DB2964}" destId="{C025E016-9B76-4CC6-9AD2-1C1AE8533A8B}" srcOrd="1" destOrd="0" parTransId="{337DDD0F-0961-4A5E-998F-9C7F87CD6028}" sibTransId="{05F8471E-311E-4D13-A04A-27F1ABB471BE}"/>
    <dgm:cxn modelId="{D7CF35BC-4F73-4BF3-ADCE-462B0502A812}" srcId="{BEAE6B04-1ADB-492C-8DB1-89F266DB2964}" destId="{59A9DBE3-A645-421E-90FA-D14FF8A8BC4D}" srcOrd="0" destOrd="0" parTransId="{778FAB81-D290-459F-A8E7-3B73226D10F3}" sibTransId="{08FB63E7-3D29-4DBA-B8F6-A865E7AAB6D6}"/>
    <dgm:cxn modelId="{FE160EC8-79EE-4C51-8B83-F623DA996615}" type="presOf" srcId="{BEAE6B04-1ADB-492C-8DB1-89F266DB2964}" destId="{D06AFC0A-C4FF-4AB9-BA21-CB54EBFD3DC4}" srcOrd="0" destOrd="0" presId="urn:microsoft.com/office/officeart/2005/8/layout/default"/>
    <dgm:cxn modelId="{FD723C6B-3125-4781-8482-D7F5C6C4ACFC}" type="presParOf" srcId="{D06AFC0A-C4FF-4AB9-BA21-CB54EBFD3DC4}" destId="{3D52A04C-9D42-40D7-AE42-DE460377EC7B}" srcOrd="0" destOrd="0" presId="urn:microsoft.com/office/officeart/2005/8/layout/default"/>
    <dgm:cxn modelId="{B28F24A2-3F66-46EF-9957-2379ED177765}" type="presParOf" srcId="{D06AFC0A-C4FF-4AB9-BA21-CB54EBFD3DC4}" destId="{A788A1E1-2E59-4FFF-A072-CF868DB548C3}" srcOrd="1" destOrd="0" presId="urn:microsoft.com/office/officeart/2005/8/layout/default"/>
    <dgm:cxn modelId="{BF92D93B-DC7C-4814-9C76-F88FEFD2FF33}" type="presParOf" srcId="{D06AFC0A-C4FF-4AB9-BA21-CB54EBFD3DC4}" destId="{B55B54E1-F326-4DCB-B4A7-8F12F41E00F2}" srcOrd="2" destOrd="0" presId="urn:microsoft.com/office/officeart/2005/8/layout/default"/>
    <dgm:cxn modelId="{F484767B-66DE-439D-9906-5A039A5EBC79}" type="presParOf" srcId="{D06AFC0A-C4FF-4AB9-BA21-CB54EBFD3DC4}" destId="{68C12A77-2EBF-4690-B0D4-D40AB0581CA6}" srcOrd="3" destOrd="0" presId="urn:microsoft.com/office/officeart/2005/8/layout/default"/>
    <dgm:cxn modelId="{E9D8C3CB-1008-40DE-B357-7FAAA6D04697}" type="presParOf" srcId="{D06AFC0A-C4FF-4AB9-BA21-CB54EBFD3DC4}" destId="{9DB57AAA-DE84-464D-8DD6-C213D9C02B04}" srcOrd="4" destOrd="0" presId="urn:microsoft.com/office/officeart/2005/8/layout/default"/>
    <dgm:cxn modelId="{ABBE3293-88C2-45CB-824D-EAB685AF549F}" type="presParOf" srcId="{D06AFC0A-C4FF-4AB9-BA21-CB54EBFD3DC4}" destId="{EA9550FE-72B8-43AF-A882-F29CBBC363EF}" srcOrd="5" destOrd="0" presId="urn:microsoft.com/office/officeart/2005/8/layout/default"/>
    <dgm:cxn modelId="{D3CB15C7-EF9C-4042-A962-6C6640C7F726}" type="presParOf" srcId="{D06AFC0A-C4FF-4AB9-BA21-CB54EBFD3DC4}" destId="{3A4A3FE2-3D49-4FCC-B529-1D28B05144D1}" srcOrd="6" destOrd="0" presId="urn:microsoft.com/office/officeart/2005/8/layout/default"/>
    <dgm:cxn modelId="{96EC6B94-86F5-4918-A728-C6656E96B7CC}" type="presParOf" srcId="{D06AFC0A-C4FF-4AB9-BA21-CB54EBFD3DC4}" destId="{B7FDFBC4-6481-49E3-8F6E-CE4128E012E9}" srcOrd="7" destOrd="0" presId="urn:microsoft.com/office/officeart/2005/8/layout/default"/>
    <dgm:cxn modelId="{5309BB75-B614-4391-9E09-0A445A2F9C3F}" type="presParOf" srcId="{D06AFC0A-C4FF-4AB9-BA21-CB54EBFD3DC4}" destId="{F62D6086-C600-4555-A045-F69A4994A6D9}" srcOrd="8" destOrd="0" presId="urn:microsoft.com/office/officeart/2005/8/layout/default"/>
    <dgm:cxn modelId="{6BBCE7C1-90C2-47A2-B701-6DA88E75430B}" type="presParOf" srcId="{D06AFC0A-C4FF-4AB9-BA21-CB54EBFD3DC4}" destId="{60086E50-0BDF-4F74-A894-FCE2F0D4343C}" srcOrd="9" destOrd="0" presId="urn:microsoft.com/office/officeart/2005/8/layout/default"/>
    <dgm:cxn modelId="{3136A29A-28AB-4690-AF92-E40A96F7401D}" type="presParOf" srcId="{D06AFC0A-C4FF-4AB9-BA21-CB54EBFD3DC4}" destId="{3A4673A8-6AAA-4091-8283-DEF06C05F05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BBD14C-070B-4EAA-AACB-B42FF533FD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9E3EE71A-471F-457B-9937-8AC174FA6E57}">
      <dgm:prSet phldrT="[Texto]" custT="1"/>
      <dgm:spPr>
        <a:solidFill>
          <a:srgbClr val="5ABAB1"/>
        </a:solidFill>
        <a:ln w="3175"/>
      </dgm:spPr>
      <dgm:t>
        <a:bodyPr/>
        <a:lstStyle/>
        <a:p>
          <a:r>
            <a:rPr lang="es-ES" sz="2000" b="1" dirty="0">
              <a:solidFill>
                <a:schemeClr val="tx1"/>
              </a:solidFill>
            </a:rPr>
            <a:t>NORMA</a:t>
          </a:r>
        </a:p>
      </dgm:t>
    </dgm:pt>
    <dgm:pt modelId="{831636DE-8334-4B7B-B899-A98DEC4C0D79}" type="parTrans" cxnId="{5119A935-49F7-49D4-8619-520469B5D6B4}">
      <dgm:prSet/>
      <dgm:spPr/>
      <dgm:t>
        <a:bodyPr/>
        <a:lstStyle/>
        <a:p>
          <a:endParaRPr lang="es-ES"/>
        </a:p>
      </dgm:t>
    </dgm:pt>
    <dgm:pt modelId="{2F721C34-FE54-455D-88F1-798BF36097EE}" type="sibTrans" cxnId="{5119A935-49F7-49D4-8619-520469B5D6B4}">
      <dgm:prSet/>
      <dgm:spPr/>
      <dgm:t>
        <a:bodyPr/>
        <a:lstStyle/>
        <a:p>
          <a:endParaRPr lang="es-ES"/>
        </a:p>
      </dgm:t>
    </dgm:pt>
    <dgm:pt modelId="{A589C56C-F60B-45D7-B90E-BB563210C594}">
      <dgm:prSet phldrT="[Texto]" custT="1"/>
      <dgm:spPr>
        <a:solidFill>
          <a:srgbClr val="5ABAB1"/>
        </a:solidFill>
        <a:ln w="3175"/>
      </dgm:spPr>
      <dgm:t>
        <a:bodyPr/>
        <a:lstStyle/>
        <a:p>
          <a:pPr rtl="0"/>
          <a:r>
            <a:rPr lang="es-CO" sz="1800" b="1" u="none" strike="noStrike" cap="none" dirty="0">
              <a:solidFill>
                <a:schemeClr val="tx1"/>
              </a:solidFill>
              <a:sym typeface="Calibri"/>
            </a:rPr>
            <a:t>ISO  27001:2013</a:t>
          </a:r>
          <a:endParaRPr lang="es-ES" sz="1800" dirty="0">
            <a:solidFill>
              <a:schemeClr val="tx1"/>
            </a:solidFill>
          </a:endParaRPr>
        </a:p>
      </dgm:t>
    </dgm:pt>
    <dgm:pt modelId="{17ED0EF5-28A4-4E8E-BF59-266E1EFC37B3}" type="parTrans" cxnId="{B6D05755-6D83-488E-8EA5-7BE254F3E6B2}">
      <dgm:prSet/>
      <dgm:spPr/>
      <dgm:t>
        <a:bodyPr/>
        <a:lstStyle/>
        <a:p>
          <a:endParaRPr lang="es-ES"/>
        </a:p>
      </dgm:t>
    </dgm:pt>
    <dgm:pt modelId="{DD586B36-8C24-49BC-8D86-44AEA1A0CA7A}" type="sibTrans" cxnId="{B6D05755-6D83-488E-8EA5-7BE254F3E6B2}">
      <dgm:prSet/>
      <dgm:spPr/>
      <dgm:t>
        <a:bodyPr/>
        <a:lstStyle/>
        <a:p>
          <a:endParaRPr lang="es-ES"/>
        </a:p>
      </dgm:t>
    </dgm:pt>
    <dgm:pt modelId="{03C09BAD-FD72-40E4-BA3C-9ABBBD1D1B2B}">
      <dgm:prSet phldrT="[Texto]" custT="1"/>
      <dgm:spPr>
        <a:solidFill>
          <a:srgbClr val="5ABAB1"/>
        </a:solidFill>
        <a:ln w="3175"/>
      </dgm:spPr>
      <dgm:t>
        <a:bodyPr/>
        <a:lstStyle/>
        <a:p>
          <a:pPr rtl="0"/>
          <a:r>
            <a:rPr lang="es-CO" sz="1800" b="1" dirty="0">
              <a:solidFill>
                <a:schemeClr val="tx1"/>
              </a:solidFill>
            </a:rPr>
            <a:t>ISO 9001:2015</a:t>
          </a:r>
          <a:endParaRPr lang="es-ES" sz="1800" dirty="0">
            <a:solidFill>
              <a:schemeClr val="tx1"/>
            </a:solidFill>
          </a:endParaRPr>
        </a:p>
      </dgm:t>
    </dgm:pt>
    <dgm:pt modelId="{F23E1E13-8599-40DF-81C2-9A6877F2FE13}" type="parTrans" cxnId="{39A21DCB-2755-4CFB-B60B-87EF489382AA}">
      <dgm:prSet/>
      <dgm:spPr/>
      <dgm:t>
        <a:bodyPr/>
        <a:lstStyle/>
        <a:p>
          <a:endParaRPr lang="es-ES"/>
        </a:p>
      </dgm:t>
    </dgm:pt>
    <dgm:pt modelId="{42BF2EAF-FB1E-4332-9816-7234F3AA5371}" type="sibTrans" cxnId="{39A21DCB-2755-4CFB-B60B-87EF489382AA}">
      <dgm:prSet/>
      <dgm:spPr/>
      <dgm:t>
        <a:bodyPr/>
        <a:lstStyle/>
        <a:p>
          <a:endParaRPr lang="es-ES"/>
        </a:p>
      </dgm:t>
    </dgm:pt>
    <dgm:pt modelId="{E9960E5D-CDC1-49B4-A105-FBF70C078A71}">
      <dgm:prSet custT="1"/>
      <dgm:spPr>
        <a:solidFill>
          <a:srgbClr val="5ABAB1"/>
        </a:solidFill>
        <a:ln w="3175"/>
      </dgm:spPr>
      <dgm:t>
        <a:bodyPr/>
        <a:lstStyle/>
        <a:p>
          <a:pPr rtl="0"/>
          <a:r>
            <a:rPr lang="es-CO" sz="1800" b="1" dirty="0">
              <a:solidFill>
                <a:schemeClr val="tx1"/>
              </a:solidFill>
            </a:rPr>
            <a:t>ISO 14001:2015</a:t>
          </a:r>
        </a:p>
      </dgm:t>
    </dgm:pt>
    <dgm:pt modelId="{99105B43-E023-4B17-89A9-EE334B5734AD}" type="parTrans" cxnId="{ECE3E31C-0EFA-4876-A0E6-4F36B0383022}">
      <dgm:prSet/>
      <dgm:spPr/>
      <dgm:t>
        <a:bodyPr/>
        <a:lstStyle/>
        <a:p>
          <a:endParaRPr lang="es-ES"/>
        </a:p>
      </dgm:t>
    </dgm:pt>
    <dgm:pt modelId="{73FC71CF-D786-4AA1-8EAE-71538B5777B5}" type="sibTrans" cxnId="{ECE3E31C-0EFA-4876-A0E6-4F36B0383022}">
      <dgm:prSet/>
      <dgm:spPr/>
      <dgm:t>
        <a:bodyPr/>
        <a:lstStyle/>
        <a:p>
          <a:endParaRPr lang="es-ES"/>
        </a:p>
      </dgm:t>
    </dgm:pt>
    <dgm:pt modelId="{CAF55624-9937-4322-86DD-763DE8FB7865}">
      <dgm:prSet custT="1"/>
      <dgm:spPr>
        <a:solidFill>
          <a:srgbClr val="5ABAB1"/>
        </a:solidFill>
        <a:ln w="3175"/>
      </dgm:spPr>
      <dgm:t>
        <a:bodyPr/>
        <a:lstStyle/>
        <a:p>
          <a:pPr rtl="0"/>
          <a:r>
            <a:rPr lang="es-CO" sz="1800" b="1" dirty="0">
              <a:solidFill>
                <a:schemeClr val="tx1"/>
              </a:solidFill>
            </a:rPr>
            <a:t>TOTAL</a:t>
          </a:r>
        </a:p>
      </dgm:t>
    </dgm:pt>
    <dgm:pt modelId="{406E80CB-D8B3-4238-93C1-242DE3E71817}" type="parTrans" cxnId="{FA31E249-3B54-4F9B-8EA3-92C59897D962}">
      <dgm:prSet/>
      <dgm:spPr/>
      <dgm:t>
        <a:bodyPr/>
        <a:lstStyle/>
        <a:p>
          <a:endParaRPr lang="es-ES"/>
        </a:p>
      </dgm:t>
    </dgm:pt>
    <dgm:pt modelId="{1B501802-47D3-48F9-899F-8F391AD53F24}" type="sibTrans" cxnId="{FA31E249-3B54-4F9B-8EA3-92C59897D962}">
      <dgm:prSet/>
      <dgm:spPr/>
      <dgm:t>
        <a:bodyPr/>
        <a:lstStyle/>
        <a:p>
          <a:endParaRPr lang="es-ES"/>
        </a:p>
      </dgm:t>
    </dgm:pt>
    <dgm:pt modelId="{4C86F592-3F58-4DC1-ADE3-1E31686C2930}">
      <dgm:prSet custT="1"/>
      <dgm:spPr>
        <a:solidFill>
          <a:srgbClr val="5ABAB1"/>
        </a:solidFill>
        <a:ln w="3175"/>
      </dgm:spPr>
      <dgm:t>
        <a:bodyPr/>
        <a:lstStyle/>
        <a:p>
          <a:pPr rtl="0"/>
          <a:r>
            <a:rPr lang="es-CO" sz="1800" b="1" dirty="0">
              <a:solidFill>
                <a:schemeClr val="tx1"/>
              </a:solidFill>
            </a:rPr>
            <a:t>ISO 45001:2015</a:t>
          </a:r>
        </a:p>
      </dgm:t>
    </dgm:pt>
    <dgm:pt modelId="{A346831D-753E-4F8E-95F6-5EBF7C9EF99A}" type="parTrans" cxnId="{20669903-DB5D-41CD-940E-3BA80E6C5F54}">
      <dgm:prSet/>
      <dgm:spPr/>
      <dgm:t>
        <a:bodyPr/>
        <a:lstStyle/>
        <a:p>
          <a:endParaRPr lang="es-ES"/>
        </a:p>
      </dgm:t>
    </dgm:pt>
    <dgm:pt modelId="{7C732707-301D-4AFA-8F82-9E75E8AB05BB}" type="sibTrans" cxnId="{20669903-DB5D-41CD-940E-3BA80E6C5F54}">
      <dgm:prSet/>
      <dgm:spPr/>
      <dgm:t>
        <a:bodyPr/>
        <a:lstStyle/>
        <a:p>
          <a:endParaRPr lang="es-ES"/>
        </a:p>
      </dgm:t>
    </dgm:pt>
    <dgm:pt modelId="{B24211D2-1C43-4F47-A164-333B91AA6A74}">
      <dgm:prSet custT="1"/>
      <dgm:spPr>
        <a:solidFill>
          <a:schemeClr val="bg1">
            <a:lumMod val="65000"/>
          </a:schemeClr>
        </a:solidFill>
        <a:ln w="3175"/>
      </dgm:spPr>
      <dgm:t>
        <a:bodyPr/>
        <a:lstStyle/>
        <a:p>
          <a:pPr algn="ctr" rtl="0"/>
          <a:endParaRPr lang="es-CO" sz="2400" b="1" dirty="0"/>
        </a:p>
      </dgm:t>
    </dgm:pt>
    <dgm:pt modelId="{A640F4CB-218C-44A1-BDB8-643247E53B7A}" type="sibTrans" cxnId="{C0B41733-7E7E-4C1F-8DAE-DF316D031F7B}">
      <dgm:prSet/>
      <dgm:spPr/>
      <dgm:t>
        <a:bodyPr/>
        <a:lstStyle/>
        <a:p>
          <a:endParaRPr lang="es-ES"/>
        </a:p>
      </dgm:t>
    </dgm:pt>
    <dgm:pt modelId="{69B7F23F-69D1-40D8-8ADE-F1CEA0652D10}" type="parTrans" cxnId="{C0B41733-7E7E-4C1F-8DAE-DF316D031F7B}">
      <dgm:prSet/>
      <dgm:spPr/>
      <dgm:t>
        <a:bodyPr/>
        <a:lstStyle/>
        <a:p>
          <a:endParaRPr lang="es-ES"/>
        </a:p>
      </dgm:t>
    </dgm:pt>
    <dgm:pt modelId="{BB0D1DB3-E5B7-4A67-92F0-37D6BC71175D}" type="pres">
      <dgm:prSet presAssocID="{9EBBD14C-070B-4EAA-AACB-B42FF533FD79}" presName="Name0" presStyleCnt="0">
        <dgm:presLayoutVars>
          <dgm:dir/>
          <dgm:animLvl val="lvl"/>
          <dgm:resizeHandles val="exact"/>
        </dgm:presLayoutVars>
      </dgm:prSet>
      <dgm:spPr/>
    </dgm:pt>
    <dgm:pt modelId="{D546B75F-10CA-4F34-9C21-0825E422CBD7}" type="pres">
      <dgm:prSet presAssocID="{9E3EE71A-471F-457B-9937-8AC174FA6E57}" presName="linNode" presStyleCnt="0"/>
      <dgm:spPr/>
    </dgm:pt>
    <dgm:pt modelId="{8A7F7E96-0323-401F-88FA-16E31E4D9CCB}" type="pres">
      <dgm:prSet presAssocID="{9E3EE71A-471F-457B-9937-8AC174FA6E57}" presName="parentText" presStyleLbl="node1" presStyleIdx="0" presStyleCnt="6" custLinFactNeighborX="-557" custLinFactNeighborY="1557">
        <dgm:presLayoutVars>
          <dgm:chMax val="1"/>
          <dgm:bulletEnabled val="1"/>
        </dgm:presLayoutVars>
      </dgm:prSet>
      <dgm:spPr/>
    </dgm:pt>
    <dgm:pt modelId="{EA155705-DAF1-4651-8288-C55E57F27D2A}" type="pres">
      <dgm:prSet presAssocID="{2F721C34-FE54-455D-88F1-798BF36097EE}" presName="sp" presStyleCnt="0"/>
      <dgm:spPr/>
    </dgm:pt>
    <dgm:pt modelId="{6EC53E94-EF3F-44A2-A54A-CCFF9631207B}" type="pres">
      <dgm:prSet presAssocID="{A589C56C-F60B-45D7-B90E-BB563210C594}" presName="linNode" presStyleCnt="0"/>
      <dgm:spPr/>
    </dgm:pt>
    <dgm:pt modelId="{9AA0C583-9415-40F2-AE91-6B2FDFA86CBC}" type="pres">
      <dgm:prSet presAssocID="{A589C56C-F60B-45D7-B90E-BB563210C594}" presName="parentText" presStyleLbl="node1" presStyleIdx="1" presStyleCnt="6">
        <dgm:presLayoutVars>
          <dgm:chMax val="1"/>
          <dgm:bulletEnabled val="1"/>
        </dgm:presLayoutVars>
      </dgm:prSet>
      <dgm:spPr/>
    </dgm:pt>
    <dgm:pt modelId="{9CADA674-5B2B-4CED-A02D-B1B0199620BE}" type="pres">
      <dgm:prSet presAssocID="{DD586B36-8C24-49BC-8D86-44AEA1A0CA7A}" presName="sp" presStyleCnt="0"/>
      <dgm:spPr/>
    </dgm:pt>
    <dgm:pt modelId="{B4718F50-9E65-4D22-A0A8-4C8EAF318E28}" type="pres">
      <dgm:prSet presAssocID="{03C09BAD-FD72-40E4-BA3C-9ABBBD1D1B2B}" presName="linNode" presStyleCnt="0"/>
      <dgm:spPr/>
    </dgm:pt>
    <dgm:pt modelId="{8B9A85C0-5ACE-4589-9DDF-B920F5504328}" type="pres">
      <dgm:prSet presAssocID="{03C09BAD-FD72-40E4-BA3C-9ABBBD1D1B2B}" presName="parentText" presStyleLbl="node1" presStyleIdx="2" presStyleCnt="6">
        <dgm:presLayoutVars>
          <dgm:chMax val="1"/>
          <dgm:bulletEnabled val="1"/>
        </dgm:presLayoutVars>
      </dgm:prSet>
      <dgm:spPr/>
    </dgm:pt>
    <dgm:pt modelId="{FF661129-5BC4-4C2C-ACDF-973BE9FE7FD3}" type="pres">
      <dgm:prSet presAssocID="{42BF2EAF-FB1E-4332-9816-7234F3AA5371}" presName="sp" presStyleCnt="0"/>
      <dgm:spPr/>
    </dgm:pt>
    <dgm:pt modelId="{49D1EC33-CDC0-4A2C-91AC-A239C1E9DC39}" type="pres">
      <dgm:prSet presAssocID="{E9960E5D-CDC1-49B4-A105-FBF70C078A71}" presName="linNode" presStyleCnt="0"/>
      <dgm:spPr/>
    </dgm:pt>
    <dgm:pt modelId="{605A6945-F674-4A64-A739-2629EE60D3D9}" type="pres">
      <dgm:prSet presAssocID="{E9960E5D-CDC1-49B4-A105-FBF70C078A71}" presName="parentText" presStyleLbl="node1" presStyleIdx="3" presStyleCnt="6" custScaleX="98802" custLinFactNeighborX="-533" custLinFactNeighborY="2077">
        <dgm:presLayoutVars>
          <dgm:chMax val="1"/>
          <dgm:bulletEnabled val="1"/>
        </dgm:presLayoutVars>
      </dgm:prSet>
      <dgm:spPr/>
    </dgm:pt>
    <dgm:pt modelId="{F08622FB-B7A8-40A0-AC85-DD4359291C22}" type="pres">
      <dgm:prSet presAssocID="{73FC71CF-D786-4AA1-8EAE-71538B5777B5}" presName="sp" presStyleCnt="0"/>
      <dgm:spPr/>
    </dgm:pt>
    <dgm:pt modelId="{E738C984-0089-4C5F-A9E0-3695937742E2}" type="pres">
      <dgm:prSet presAssocID="{4C86F592-3F58-4DC1-ADE3-1E31686C2930}" presName="linNode" presStyleCnt="0"/>
      <dgm:spPr/>
    </dgm:pt>
    <dgm:pt modelId="{DD511057-90C8-47BB-A99A-90FFBE5795A3}" type="pres">
      <dgm:prSet presAssocID="{4C86F592-3F58-4DC1-ADE3-1E31686C2930}" presName="parentText" presStyleLbl="node1" presStyleIdx="4" presStyleCnt="6" custLinFactNeighborX="0" custLinFactNeighborY="3113">
        <dgm:presLayoutVars>
          <dgm:chMax val="1"/>
          <dgm:bulletEnabled val="1"/>
        </dgm:presLayoutVars>
      </dgm:prSet>
      <dgm:spPr/>
    </dgm:pt>
    <dgm:pt modelId="{BC54F2F9-9877-4B30-A676-226D24DE6CA2}" type="pres">
      <dgm:prSet presAssocID="{7C732707-301D-4AFA-8F82-9E75E8AB05BB}" presName="sp" presStyleCnt="0"/>
      <dgm:spPr/>
    </dgm:pt>
    <dgm:pt modelId="{BF28AF88-B799-4AE1-8E13-071E8E4058E4}" type="pres">
      <dgm:prSet presAssocID="{CAF55624-9937-4322-86DD-763DE8FB7865}" presName="linNode" presStyleCnt="0"/>
      <dgm:spPr/>
    </dgm:pt>
    <dgm:pt modelId="{F55AEAA1-C3A9-4237-8224-8973D3E708AD}" type="pres">
      <dgm:prSet presAssocID="{CAF55624-9937-4322-86DD-763DE8FB7865}" presName="parentText" presStyleLbl="node1" presStyleIdx="5" presStyleCnt="6" custLinFactNeighborX="727" custLinFactNeighborY="-1503">
        <dgm:presLayoutVars>
          <dgm:chMax val="1"/>
          <dgm:bulletEnabled val="1"/>
        </dgm:presLayoutVars>
      </dgm:prSet>
      <dgm:spPr/>
    </dgm:pt>
    <dgm:pt modelId="{E8009CC0-E205-4393-921D-F9100D4485DF}" type="pres">
      <dgm:prSet presAssocID="{CAF55624-9937-4322-86DD-763DE8FB7865}" presName="descendantText" presStyleLbl="alignAccFollowNode1" presStyleIdx="0" presStyleCnt="1" custLinFactNeighborY="0">
        <dgm:presLayoutVars>
          <dgm:bulletEnabled val="1"/>
        </dgm:presLayoutVars>
      </dgm:prSet>
      <dgm:spPr/>
    </dgm:pt>
  </dgm:ptLst>
  <dgm:cxnLst>
    <dgm:cxn modelId="{20669903-DB5D-41CD-940E-3BA80E6C5F54}" srcId="{9EBBD14C-070B-4EAA-AACB-B42FF533FD79}" destId="{4C86F592-3F58-4DC1-ADE3-1E31686C2930}" srcOrd="4" destOrd="0" parTransId="{A346831D-753E-4F8E-95F6-5EBF7C9EF99A}" sibTransId="{7C732707-301D-4AFA-8F82-9E75E8AB05BB}"/>
    <dgm:cxn modelId="{78F27506-62F3-4CEB-963F-05811AACB72D}" type="presOf" srcId="{9E3EE71A-471F-457B-9937-8AC174FA6E57}" destId="{8A7F7E96-0323-401F-88FA-16E31E4D9CCB}" srcOrd="0" destOrd="0" presId="urn:microsoft.com/office/officeart/2005/8/layout/vList5"/>
    <dgm:cxn modelId="{ECE3E31C-0EFA-4876-A0E6-4F36B0383022}" srcId="{9EBBD14C-070B-4EAA-AACB-B42FF533FD79}" destId="{E9960E5D-CDC1-49B4-A105-FBF70C078A71}" srcOrd="3" destOrd="0" parTransId="{99105B43-E023-4B17-89A9-EE334B5734AD}" sibTransId="{73FC71CF-D786-4AA1-8EAE-71538B5777B5}"/>
    <dgm:cxn modelId="{1884E422-52E8-4489-A37E-483F36FD09C3}" type="presOf" srcId="{03C09BAD-FD72-40E4-BA3C-9ABBBD1D1B2B}" destId="{8B9A85C0-5ACE-4589-9DDF-B920F5504328}" srcOrd="0" destOrd="0" presId="urn:microsoft.com/office/officeart/2005/8/layout/vList5"/>
    <dgm:cxn modelId="{C0B41733-7E7E-4C1F-8DAE-DF316D031F7B}" srcId="{CAF55624-9937-4322-86DD-763DE8FB7865}" destId="{B24211D2-1C43-4F47-A164-333B91AA6A74}" srcOrd="0" destOrd="0" parTransId="{69B7F23F-69D1-40D8-8ADE-F1CEA0652D10}" sibTransId="{A640F4CB-218C-44A1-BDB8-643247E53B7A}"/>
    <dgm:cxn modelId="{5119A935-49F7-49D4-8619-520469B5D6B4}" srcId="{9EBBD14C-070B-4EAA-AACB-B42FF533FD79}" destId="{9E3EE71A-471F-457B-9937-8AC174FA6E57}" srcOrd="0" destOrd="0" parTransId="{831636DE-8334-4B7B-B899-A98DEC4C0D79}" sibTransId="{2F721C34-FE54-455D-88F1-798BF36097EE}"/>
    <dgm:cxn modelId="{FA31E249-3B54-4F9B-8EA3-92C59897D962}" srcId="{9EBBD14C-070B-4EAA-AACB-B42FF533FD79}" destId="{CAF55624-9937-4322-86DD-763DE8FB7865}" srcOrd="5" destOrd="0" parTransId="{406E80CB-D8B3-4238-93C1-242DE3E71817}" sibTransId="{1B501802-47D3-48F9-899F-8F391AD53F24}"/>
    <dgm:cxn modelId="{B6D05755-6D83-488E-8EA5-7BE254F3E6B2}" srcId="{9EBBD14C-070B-4EAA-AACB-B42FF533FD79}" destId="{A589C56C-F60B-45D7-B90E-BB563210C594}" srcOrd="1" destOrd="0" parTransId="{17ED0EF5-28A4-4E8E-BF59-266E1EFC37B3}" sibTransId="{DD586B36-8C24-49BC-8D86-44AEA1A0CA7A}"/>
    <dgm:cxn modelId="{EA013B95-4AF6-4C38-8B47-1E6F50E9F391}" type="presOf" srcId="{CAF55624-9937-4322-86DD-763DE8FB7865}" destId="{F55AEAA1-C3A9-4237-8224-8973D3E708AD}" srcOrd="0" destOrd="0" presId="urn:microsoft.com/office/officeart/2005/8/layout/vList5"/>
    <dgm:cxn modelId="{94F7F9A8-F190-4C76-BF4E-E0FBA778349D}" type="presOf" srcId="{E9960E5D-CDC1-49B4-A105-FBF70C078A71}" destId="{605A6945-F674-4A64-A739-2629EE60D3D9}" srcOrd="0" destOrd="0" presId="urn:microsoft.com/office/officeart/2005/8/layout/vList5"/>
    <dgm:cxn modelId="{B2BD11BA-91E6-4228-AB23-010DBB60A64C}" type="presOf" srcId="{9EBBD14C-070B-4EAA-AACB-B42FF533FD79}" destId="{BB0D1DB3-E5B7-4A67-92F0-37D6BC71175D}" srcOrd="0" destOrd="0" presId="urn:microsoft.com/office/officeart/2005/8/layout/vList5"/>
    <dgm:cxn modelId="{44827FBB-8177-4EE0-82BA-886DCE09BB90}" type="presOf" srcId="{A589C56C-F60B-45D7-B90E-BB563210C594}" destId="{9AA0C583-9415-40F2-AE91-6B2FDFA86CBC}" srcOrd="0" destOrd="0" presId="urn:microsoft.com/office/officeart/2005/8/layout/vList5"/>
    <dgm:cxn modelId="{39A21DCB-2755-4CFB-B60B-87EF489382AA}" srcId="{9EBBD14C-070B-4EAA-AACB-B42FF533FD79}" destId="{03C09BAD-FD72-40E4-BA3C-9ABBBD1D1B2B}" srcOrd="2" destOrd="0" parTransId="{F23E1E13-8599-40DF-81C2-9A6877F2FE13}" sibTransId="{42BF2EAF-FB1E-4332-9816-7234F3AA5371}"/>
    <dgm:cxn modelId="{73EFF5EC-60E6-44DE-8C92-2D04FBD90695}" type="presOf" srcId="{B24211D2-1C43-4F47-A164-333B91AA6A74}" destId="{E8009CC0-E205-4393-921D-F9100D4485DF}" srcOrd="0" destOrd="0" presId="urn:microsoft.com/office/officeart/2005/8/layout/vList5"/>
    <dgm:cxn modelId="{6D3119FF-F5AC-446F-B39F-0B3E13BA1A1D}" type="presOf" srcId="{4C86F592-3F58-4DC1-ADE3-1E31686C2930}" destId="{DD511057-90C8-47BB-A99A-90FFBE5795A3}" srcOrd="0" destOrd="0" presId="urn:microsoft.com/office/officeart/2005/8/layout/vList5"/>
    <dgm:cxn modelId="{F063BB9A-7A9F-44F7-B0EB-AEB4DA756278}" type="presParOf" srcId="{BB0D1DB3-E5B7-4A67-92F0-37D6BC71175D}" destId="{D546B75F-10CA-4F34-9C21-0825E422CBD7}" srcOrd="0" destOrd="0" presId="urn:microsoft.com/office/officeart/2005/8/layout/vList5"/>
    <dgm:cxn modelId="{8E38CAA2-8366-47A8-8BA3-2FB2DD535D98}" type="presParOf" srcId="{D546B75F-10CA-4F34-9C21-0825E422CBD7}" destId="{8A7F7E96-0323-401F-88FA-16E31E4D9CCB}" srcOrd="0" destOrd="0" presId="urn:microsoft.com/office/officeart/2005/8/layout/vList5"/>
    <dgm:cxn modelId="{AF74327B-30B2-47A8-A5AD-921051B35E58}" type="presParOf" srcId="{BB0D1DB3-E5B7-4A67-92F0-37D6BC71175D}" destId="{EA155705-DAF1-4651-8288-C55E57F27D2A}" srcOrd="1" destOrd="0" presId="urn:microsoft.com/office/officeart/2005/8/layout/vList5"/>
    <dgm:cxn modelId="{D0411611-C37E-47F7-AC95-FB397B36FAF7}" type="presParOf" srcId="{BB0D1DB3-E5B7-4A67-92F0-37D6BC71175D}" destId="{6EC53E94-EF3F-44A2-A54A-CCFF9631207B}" srcOrd="2" destOrd="0" presId="urn:microsoft.com/office/officeart/2005/8/layout/vList5"/>
    <dgm:cxn modelId="{FC45AA89-7F26-4374-875D-D069DC6339D5}" type="presParOf" srcId="{6EC53E94-EF3F-44A2-A54A-CCFF9631207B}" destId="{9AA0C583-9415-40F2-AE91-6B2FDFA86CBC}" srcOrd="0" destOrd="0" presId="urn:microsoft.com/office/officeart/2005/8/layout/vList5"/>
    <dgm:cxn modelId="{AE7D3E0D-8327-4D44-86EA-5686B2F4A73C}" type="presParOf" srcId="{BB0D1DB3-E5B7-4A67-92F0-37D6BC71175D}" destId="{9CADA674-5B2B-4CED-A02D-B1B0199620BE}" srcOrd="3" destOrd="0" presId="urn:microsoft.com/office/officeart/2005/8/layout/vList5"/>
    <dgm:cxn modelId="{EEA350A7-FB62-4B47-B311-CF6181D8D382}" type="presParOf" srcId="{BB0D1DB3-E5B7-4A67-92F0-37D6BC71175D}" destId="{B4718F50-9E65-4D22-A0A8-4C8EAF318E28}" srcOrd="4" destOrd="0" presId="urn:microsoft.com/office/officeart/2005/8/layout/vList5"/>
    <dgm:cxn modelId="{AC967B0B-6149-44A2-9C82-81F56A55796F}" type="presParOf" srcId="{B4718F50-9E65-4D22-A0A8-4C8EAF318E28}" destId="{8B9A85C0-5ACE-4589-9DDF-B920F5504328}" srcOrd="0" destOrd="0" presId="urn:microsoft.com/office/officeart/2005/8/layout/vList5"/>
    <dgm:cxn modelId="{178A1C43-37C4-40A4-A529-E70D91BD9BE1}" type="presParOf" srcId="{BB0D1DB3-E5B7-4A67-92F0-37D6BC71175D}" destId="{FF661129-5BC4-4C2C-ACDF-973BE9FE7FD3}" srcOrd="5" destOrd="0" presId="urn:microsoft.com/office/officeart/2005/8/layout/vList5"/>
    <dgm:cxn modelId="{39D54B27-3A1F-4100-BD49-A58902E314DF}" type="presParOf" srcId="{BB0D1DB3-E5B7-4A67-92F0-37D6BC71175D}" destId="{49D1EC33-CDC0-4A2C-91AC-A239C1E9DC39}" srcOrd="6" destOrd="0" presId="urn:microsoft.com/office/officeart/2005/8/layout/vList5"/>
    <dgm:cxn modelId="{AB75A24C-75D6-4C48-BE11-E99150915811}" type="presParOf" srcId="{49D1EC33-CDC0-4A2C-91AC-A239C1E9DC39}" destId="{605A6945-F674-4A64-A739-2629EE60D3D9}" srcOrd="0" destOrd="0" presId="urn:microsoft.com/office/officeart/2005/8/layout/vList5"/>
    <dgm:cxn modelId="{B0F0FB61-00D1-4EDA-B77B-0E685263CDD8}" type="presParOf" srcId="{BB0D1DB3-E5B7-4A67-92F0-37D6BC71175D}" destId="{F08622FB-B7A8-40A0-AC85-DD4359291C22}" srcOrd="7" destOrd="0" presId="urn:microsoft.com/office/officeart/2005/8/layout/vList5"/>
    <dgm:cxn modelId="{4D8C4835-97DA-4B10-9D96-CC70AD59DD74}" type="presParOf" srcId="{BB0D1DB3-E5B7-4A67-92F0-37D6BC71175D}" destId="{E738C984-0089-4C5F-A9E0-3695937742E2}" srcOrd="8" destOrd="0" presId="urn:microsoft.com/office/officeart/2005/8/layout/vList5"/>
    <dgm:cxn modelId="{B1C95416-6F41-49BC-828A-15BA25018DD1}" type="presParOf" srcId="{E738C984-0089-4C5F-A9E0-3695937742E2}" destId="{DD511057-90C8-47BB-A99A-90FFBE5795A3}" srcOrd="0" destOrd="0" presId="urn:microsoft.com/office/officeart/2005/8/layout/vList5"/>
    <dgm:cxn modelId="{D96CE849-76FB-4D43-A329-292FE4129840}" type="presParOf" srcId="{BB0D1DB3-E5B7-4A67-92F0-37D6BC71175D}" destId="{BC54F2F9-9877-4B30-A676-226D24DE6CA2}" srcOrd="9" destOrd="0" presId="urn:microsoft.com/office/officeart/2005/8/layout/vList5"/>
    <dgm:cxn modelId="{CF33DF8E-441A-4DDC-90F2-ACEEFBEB27F4}" type="presParOf" srcId="{BB0D1DB3-E5B7-4A67-92F0-37D6BC71175D}" destId="{BF28AF88-B799-4AE1-8E13-071E8E4058E4}" srcOrd="10" destOrd="0" presId="urn:microsoft.com/office/officeart/2005/8/layout/vList5"/>
    <dgm:cxn modelId="{655154EA-ACAC-4781-8C42-A71E222E2748}" type="presParOf" srcId="{BF28AF88-B799-4AE1-8E13-071E8E4058E4}" destId="{F55AEAA1-C3A9-4237-8224-8973D3E708AD}" srcOrd="0" destOrd="0" presId="urn:microsoft.com/office/officeart/2005/8/layout/vList5"/>
    <dgm:cxn modelId="{3D117B06-36FE-4886-A5D6-DAA716CE2974}" type="presParOf" srcId="{BF28AF88-B799-4AE1-8E13-071E8E4058E4}" destId="{E8009CC0-E205-4393-921D-F9100D4485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1383F-CAE4-4FFA-AD33-87EEDEA37684}">
      <dsp:nvSpPr>
        <dsp:cNvPr id="0" name=""/>
        <dsp:cNvSpPr/>
      </dsp:nvSpPr>
      <dsp:spPr>
        <a:xfrm>
          <a:off x="1446512" y="9477"/>
          <a:ext cx="3610591" cy="387087"/>
        </a:xfrm>
        <a:prstGeom prst="roundRect">
          <a:avLst/>
        </a:prstGeom>
        <a:solidFill>
          <a:srgbClr val="5ABAB1"/>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Terminal de Transporte de Sogamoso</a:t>
          </a:r>
          <a:r>
            <a:rPr lang="es-ES_tradnl" sz="1400" b="1" kern="1200" dirty="0"/>
            <a:t>.</a:t>
          </a:r>
          <a:endParaRPr lang="es-CO" sz="1400" b="1" kern="1200" dirty="0"/>
        </a:p>
      </dsp:txBody>
      <dsp:txXfrm>
        <a:off x="1465408" y="28373"/>
        <a:ext cx="3572799" cy="349295"/>
      </dsp:txXfrm>
    </dsp:sp>
    <dsp:sp modelId="{C3DF7765-308A-4FE2-93CD-D7294EA7C77B}">
      <dsp:nvSpPr>
        <dsp:cNvPr id="0" name=""/>
        <dsp:cNvSpPr/>
      </dsp:nvSpPr>
      <dsp:spPr>
        <a:xfrm>
          <a:off x="1446512" y="400076"/>
          <a:ext cx="3610591" cy="387087"/>
        </a:xfrm>
        <a:prstGeom prst="roundRect">
          <a:avLst/>
        </a:prstGeom>
        <a:solidFill>
          <a:srgbClr val="D9EFED"/>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Personería de Armenia</a:t>
          </a:r>
          <a:r>
            <a:rPr lang="es-ES_tradnl" sz="1400" b="1" kern="1200" dirty="0"/>
            <a:t>.</a:t>
          </a:r>
          <a:endParaRPr lang="es-CO" sz="1400" b="1" kern="1200" dirty="0"/>
        </a:p>
      </dsp:txBody>
      <dsp:txXfrm>
        <a:off x="1465408" y="418972"/>
        <a:ext cx="3572799" cy="349295"/>
      </dsp:txXfrm>
    </dsp:sp>
    <dsp:sp modelId="{5461A066-44A7-4817-9511-15D7FD0C5FA3}">
      <dsp:nvSpPr>
        <dsp:cNvPr id="0" name=""/>
        <dsp:cNvSpPr/>
      </dsp:nvSpPr>
      <dsp:spPr>
        <a:xfrm>
          <a:off x="1446512" y="790969"/>
          <a:ext cx="3610591" cy="387087"/>
        </a:xfrm>
        <a:prstGeom prst="roundRect">
          <a:avLst/>
        </a:prstGeom>
        <a:solidFill>
          <a:srgbClr val="5ABAB1"/>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28575" rIns="57150" bIns="28575" numCol="1" spcCol="1270" anchor="ctr" anchorCtr="0">
          <a:noAutofit/>
        </a:bodyPr>
        <a:lstStyle/>
        <a:p>
          <a:pPr marL="0" lvl="0" indent="0" algn="l" defTabSz="666750">
            <a:lnSpc>
              <a:spcPct val="90000"/>
            </a:lnSpc>
            <a:spcBef>
              <a:spcPct val="0"/>
            </a:spcBef>
            <a:spcAft>
              <a:spcPct val="35000"/>
            </a:spcAft>
            <a:buNone/>
          </a:pPr>
          <a:r>
            <a:rPr lang="es-ES_tradnl" sz="1500" b="1" kern="1200" dirty="0"/>
            <a:t>Hogar San José para Ancianos del Líbano</a:t>
          </a:r>
          <a:r>
            <a:rPr lang="es-ES_tradnl" sz="1400" b="1" kern="1200" dirty="0"/>
            <a:t>.</a:t>
          </a:r>
          <a:endParaRPr lang="es-CO" sz="1400" b="1" kern="1200" dirty="0"/>
        </a:p>
      </dsp:txBody>
      <dsp:txXfrm>
        <a:off x="1465408" y="809865"/>
        <a:ext cx="3572799" cy="349295"/>
      </dsp:txXfrm>
    </dsp:sp>
    <dsp:sp modelId="{9A88663A-F8A2-436E-BA85-B16FEB465DF2}">
      <dsp:nvSpPr>
        <dsp:cNvPr id="0" name=""/>
        <dsp:cNvSpPr/>
      </dsp:nvSpPr>
      <dsp:spPr>
        <a:xfrm>
          <a:off x="1446512" y="1189956"/>
          <a:ext cx="3610591" cy="387087"/>
        </a:xfrm>
        <a:prstGeom prst="roundRect">
          <a:avLst/>
        </a:prstGeom>
        <a:solidFill>
          <a:srgbClr val="D9EFED"/>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ENDURED</a:t>
          </a:r>
          <a:r>
            <a:rPr lang="es-ES_tradnl" sz="1400" b="1" kern="1200" dirty="0"/>
            <a:t>.</a:t>
          </a:r>
          <a:endParaRPr lang="es-CO" sz="1400" b="1" kern="1200" dirty="0"/>
        </a:p>
      </dsp:txBody>
      <dsp:txXfrm>
        <a:off x="1465408" y="1208852"/>
        <a:ext cx="3572799" cy="349295"/>
      </dsp:txXfrm>
    </dsp:sp>
    <dsp:sp modelId="{3F974826-0B29-4839-85CB-E375A6ECEC60}">
      <dsp:nvSpPr>
        <dsp:cNvPr id="0" name=""/>
        <dsp:cNvSpPr/>
      </dsp:nvSpPr>
      <dsp:spPr>
        <a:xfrm>
          <a:off x="1446512" y="1588942"/>
          <a:ext cx="3610591" cy="387087"/>
        </a:xfrm>
        <a:prstGeom prst="roundRect">
          <a:avLst/>
        </a:prstGeom>
        <a:solidFill>
          <a:srgbClr val="5ABAB1"/>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A la Agencia de Renovación del Territorio</a:t>
          </a:r>
          <a:r>
            <a:rPr lang="es-ES_tradnl" sz="1400" b="1" kern="1200" dirty="0"/>
            <a:t>.</a:t>
          </a:r>
          <a:endParaRPr lang="es-CO" sz="1400" b="1" kern="1200" dirty="0"/>
        </a:p>
      </dsp:txBody>
      <dsp:txXfrm>
        <a:off x="1465408" y="1607838"/>
        <a:ext cx="3572799" cy="349295"/>
      </dsp:txXfrm>
    </dsp:sp>
    <dsp:sp modelId="{97239EBE-50E3-4EE8-8CC7-77E3FD07A6C8}">
      <dsp:nvSpPr>
        <dsp:cNvPr id="0" name=""/>
        <dsp:cNvSpPr/>
      </dsp:nvSpPr>
      <dsp:spPr>
        <a:xfrm>
          <a:off x="1446512" y="1988568"/>
          <a:ext cx="3610591" cy="387087"/>
        </a:xfrm>
        <a:prstGeom prst="roundRect">
          <a:avLst/>
        </a:prstGeom>
        <a:solidFill>
          <a:srgbClr val="D9EFED"/>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CGN al DANE</a:t>
          </a:r>
          <a:r>
            <a:rPr lang="es-ES_tradnl" sz="1400" b="1" kern="1200" dirty="0"/>
            <a:t>.</a:t>
          </a:r>
          <a:endParaRPr lang="es-CO" sz="1400" b="1" kern="1200" dirty="0"/>
        </a:p>
      </dsp:txBody>
      <dsp:txXfrm>
        <a:off x="1465408" y="2007464"/>
        <a:ext cx="3572799" cy="349295"/>
      </dsp:txXfrm>
    </dsp:sp>
    <dsp:sp modelId="{4075A79C-9091-4D38-82FA-F5A8B6E9D736}">
      <dsp:nvSpPr>
        <dsp:cNvPr id="0" name=""/>
        <dsp:cNvSpPr/>
      </dsp:nvSpPr>
      <dsp:spPr>
        <a:xfrm>
          <a:off x="1446512" y="2387555"/>
          <a:ext cx="3610591" cy="387087"/>
        </a:xfrm>
        <a:prstGeom prst="roundRect">
          <a:avLst/>
        </a:prstGeom>
        <a:solidFill>
          <a:srgbClr val="5ABAB1"/>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Universidad Remington de Guarne – Antioquia.</a:t>
          </a:r>
          <a:endParaRPr lang="es-CO" sz="1600" b="1" kern="1200" dirty="0"/>
        </a:p>
      </dsp:txBody>
      <dsp:txXfrm>
        <a:off x="1465408" y="2406451"/>
        <a:ext cx="3572799" cy="349295"/>
      </dsp:txXfrm>
    </dsp:sp>
    <dsp:sp modelId="{723C6D38-C4CE-4DD9-8D10-FFE955CDB0C4}">
      <dsp:nvSpPr>
        <dsp:cNvPr id="0" name=""/>
        <dsp:cNvSpPr/>
      </dsp:nvSpPr>
      <dsp:spPr>
        <a:xfrm>
          <a:off x="1446512" y="2777809"/>
          <a:ext cx="3610591" cy="387087"/>
        </a:xfrm>
        <a:prstGeom prst="roundRect">
          <a:avLst/>
        </a:prstGeom>
        <a:solidFill>
          <a:srgbClr val="D9EFED"/>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Dirección General de Derechos de Autor</a:t>
          </a:r>
          <a:r>
            <a:rPr lang="es-ES_tradnl" sz="1400" b="1" kern="1200" dirty="0"/>
            <a:t>.</a:t>
          </a:r>
          <a:endParaRPr lang="es-CO" sz="1400" b="1" kern="1200" dirty="0"/>
        </a:p>
      </dsp:txBody>
      <dsp:txXfrm>
        <a:off x="1465408" y="2796705"/>
        <a:ext cx="3572799" cy="349295"/>
      </dsp:txXfrm>
    </dsp:sp>
    <dsp:sp modelId="{1AE2432F-0870-4527-B9DA-836EDDAA1B13}">
      <dsp:nvSpPr>
        <dsp:cNvPr id="0" name=""/>
        <dsp:cNvSpPr/>
      </dsp:nvSpPr>
      <dsp:spPr>
        <a:xfrm>
          <a:off x="1446512" y="3176796"/>
          <a:ext cx="3610591" cy="384513"/>
        </a:xfrm>
        <a:prstGeom prst="roundRect">
          <a:avLst/>
        </a:prstGeom>
        <a:solidFill>
          <a:srgbClr val="5ABAB1"/>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INDERBELLO</a:t>
          </a:r>
          <a:endParaRPr lang="es-CO" sz="1600" b="1" kern="1200" dirty="0"/>
        </a:p>
      </dsp:txBody>
      <dsp:txXfrm>
        <a:off x="1465282" y="3195566"/>
        <a:ext cx="3573051" cy="346973"/>
      </dsp:txXfrm>
    </dsp:sp>
    <dsp:sp modelId="{788DC7A3-8452-43CE-924C-71B660C9E753}">
      <dsp:nvSpPr>
        <dsp:cNvPr id="0" name=""/>
        <dsp:cNvSpPr/>
      </dsp:nvSpPr>
      <dsp:spPr>
        <a:xfrm>
          <a:off x="1446512" y="3571552"/>
          <a:ext cx="3610591" cy="387087"/>
        </a:xfrm>
        <a:prstGeom prst="roundRect">
          <a:avLst/>
        </a:prstGeom>
        <a:solidFill>
          <a:srgbClr val="D9EFED"/>
        </a:solidFill>
        <a:ln>
          <a:solidFill>
            <a:srgbClr val="0E94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s-ES_tradnl" sz="1600" b="1" kern="1200" dirty="0"/>
            <a:t>Municipio de Sahagún - Córdoba</a:t>
          </a:r>
          <a:r>
            <a:rPr lang="es-ES_tradnl" sz="1400" b="1" kern="1200" dirty="0"/>
            <a:t>.</a:t>
          </a:r>
          <a:endParaRPr lang="es-CO" sz="1400" b="1" kern="1200" dirty="0"/>
        </a:p>
      </dsp:txBody>
      <dsp:txXfrm>
        <a:off x="1465408" y="3590448"/>
        <a:ext cx="3572799" cy="349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2A04C-9D42-40D7-AE42-DE460377EC7B}">
      <dsp:nvSpPr>
        <dsp:cNvPr id="0" name=""/>
        <dsp:cNvSpPr/>
      </dsp:nvSpPr>
      <dsp:spPr>
        <a:xfrm>
          <a:off x="163671" y="3170"/>
          <a:ext cx="3171130" cy="1902678"/>
        </a:xfrm>
        <a:prstGeom prst="rect">
          <a:avLst/>
        </a:prstGeom>
        <a:solidFill>
          <a:srgbClr val="F9B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Anual de Seguridad y Salud en el Trabajo</a:t>
          </a:r>
          <a:endParaRPr lang="es-CO" sz="3200" kern="1200" dirty="0"/>
        </a:p>
      </dsp:txBody>
      <dsp:txXfrm>
        <a:off x="163671" y="3170"/>
        <a:ext cx="3171130" cy="1902678"/>
      </dsp:txXfrm>
    </dsp:sp>
    <dsp:sp modelId="{B55B54E1-F326-4DCB-B4A7-8F12F41E00F2}">
      <dsp:nvSpPr>
        <dsp:cNvPr id="0" name=""/>
        <dsp:cNvSpPr/>
      </dsp:nvSpPr>
      <dsp:spPr>
        <a:xfrm>
          <a:off x="3651914" y="3170"/>
          <a:ext cx="3171130" cy="1902678"/>
        </a:xfrm>
        <a:prstGeom prst="rect">
          <a:avLst/>
        </a:prstGeom>
        <a:solidFill>
          <a:srgbClr val="5ABA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Bienestar Social e Incentivos</a:t>
          </a:r>
          <a:endParaRPr lang="es-CO" sz="3200" kern="1200" dirty="0">
            <a:solidFill>
              <a:schemeClr val="bg1"/>
            </a:solidFill>
          </a:endParaRPr>
        </a:p>
      </dsp:txBody>
      <dsp:txXfrm>
        <a:off x="3651914" y="3170"/>
        <a:ext cx="3171130" cy="1902678"/>
      </dsp:txXfrm>
    </dsp:sp>
    <dsp:sp modelId="{9DB57AAA-DE84-464D-8DD6-C213D9C02B04}">
      <dsp:nvSpPr>
        <dsp:cNvPr id="0" name=""/>
        <dsp:cNvSpPr/>
      </dsp:nvSpPr>
      <dsp:spPr>
        <a:xfrm>
          <a:off x="7119831" y="0"/>
          <a:ext cx="3171130" cy="1902678"/>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Institucional de Capacitación</a:t>
          </a:r>
          <a:endParaRPr lang="es-CO" sz="3200" kern="1200" dirty="0"/>
        </a:p>
      </dsp:txBody>
      <dsp:txXfrm>
        <a:off x="7119831" y="0"/>
        <a:ext cx="3171130" cy="1902678"/>
      </dsp:txXfrm>
    </dsp:sp>
    <dsp:sp modelId="{3A4A3FE2-3D49-4FCC-B529-1D28B05144D1}">
      <dsp:nvSpPr>
        <dsp:cNvPr id="0" name=""/>
        <dsp:cNvSpPr/>
      </dsp:nvSpPr>
      <dsp:spPr>
        <a:xfrm>
          <a:off x="183998" y="2226132"/>
          <a:ext cx="3171130" cy="1902678"/>
        </a:xfrm>
        <a:prstGeom prst="rect">
          <a:avLst/>
        </a:prstGeom>
        <a:solidFill>
          <a:srgbClr val="4BB3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Gestión Estratégica de Talento Humano</a:t>
          </a:r>
          <a:endParaRPr lang="es-CO"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dsp:txBody>
      <dsp:txXfrm>
        <a:off x="183998" y="2226132"/>
        <a:ext cx="3171130" cy="1902678"/>
      </dsp:txXfrm>
    </dsp:sp>
    <dsp:sp modelId="{F62D6086-C600-4555-A045-F69A4994A6D9}">
      <dsp:nvSpPr>
        <dsp:cNvPr id="0" name=""/>
        <dsp:cNvSpPr/>
      </dsp:nvSpPr>
      <dsp:spPr>
        <a:xfrm>
          <a:off x="3651914" y="2222962"/>
          <a:ext cx="3171130" cy="1902678"/>
        </a:xfrm>
        <a:prstGeom prst="rect">
          <a:avLst/>
        </a:prstGeom>
        <a:solidFill>
          <a:srgbClr val="F9B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Anual de Vacantes</a:t>
          </a:r>
          <a:endParaRPr lang="es-CO" sz="3200" kern="1200" dirty="0"/>
        </a:p>
      </dsp:txBody>
      <dsp:txXfrm>
        <a:off x="3651914" y="2222962"/>
        <a:ext cx="3171130" cy="1902678"/>
      </dsp:txXfrm>
    </dsp:sp>
    <dsp:sp modelId="{3A4673A8-6AAA-4091-8283-DEF06C05F05A}">
      <dsp:nvSpPr>
        <dsp:cNvPr id="0" name=""/>
        <dsp:cNvSpPr/>
      </dsp:nvSpPr>
      <dsp:spPr>
        <a:xfrm>
          <a:off x="7170632" y="2226132"/>
          <a:ext cx="3171130" cy="1902678"/>
        </a:xfrm>
        <a:prstGeom prst="rect">
          <a:avLst/>
        </a:prstGeom>
        <a:solidFill>
          <a:srgbClr val="4BB3A9"/>
        </a:solidFill>
        <a:ln w="12700" cap="flat" cmpd="sng" algn="ctr">
          <a:solidFill>
            <a:srgbClr val="06909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de Previsión de Talento Humano </a:t>
          </a:r>
          <a:endParaRPr lang="es-CO" sz="3200" kern="1200" dirty="0">
            <a:solidFill>
              <a:schemeClr val="bg1"/>
            </a:solidFill>
          </a:endParaRPr>
        </a:p>
      </dsp:txBody>
      <dsp:txXfrm>
        <a:off x="7170632" y="2226132"/>
        <a:ext cx="3171130" cy="1902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F7E96-0323-401F-88FA-16E31E4D9CCB}">
      <dsp:nvSpPr>
        <dsp:cNvPr id="0" name=""/>
        <dsp:cNvSpPr/>
      </dsp:nvSpPr>
      <dsp:spPr>
        <a:xfrm>
          <a:off x="0" y="11284"/>
          <a:ext cx="2169555"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NORMA</a:t>
          </a:r>
        </a:p>
      </dsp:txBody>
      <dsp:txXfrm>
        <a:off x="31863" y="43147"/>
        <a:ext cx="2105829" cy="589000"/>
      </dsp:txXfrm>
    </dsp:sp>
    <dsp:sp modelId="{9AA0C583-9415-40F2-AE91-6B2FDFA86CBC}">
      <dsp:nvSpPr>
        <dsp:cNvPr id="0" name=""/>
        <dsp:cNvSpPr/>
      </dsp:nvSpPr>
      <dsp:spPr>
        <a:xfrm>
          <a:off x="0" y="686483"/>
          <a:ext cx="2169555"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CO" sz="1800" b="1" u="none" strike="noStrike" kern="1200" cap="none" dirty="0">
              <a:solidFill>
                <a:schemeClr val="tx1"/>
              </a:solidFill>
              <a:sym typeface="Calibri"/>
            </a:rPr>
            <a:t>ISO  27001:2013</a:t>
          </a:r>
          <a:endParaRPr lang="es-ES" sz="1800" kern="1200" dirty="0">
            <a:solidFill>
              <a:schemeClr val="tx1"/>
            </a:solidFill>
          </a:endParaRPr>
        </a:p>
      </dsp:txBody>
      <dsp:txXfrm>
        <a:off x="31863" y="718346"/>
        <a:ext cx="2105829" cy="589000"/>
      </dsp:txXfrm>
    </dsp:sp>
    <dsp:sp modelId="{8B9A85C0-5ACE-4589-9DDF-B920F5504328}">
      <dsp:nvSpPr>
        <dsp:cNvPr id="0" name=""/>
        <dsp:cNvSpPr/>
      </dsp:nvSpPr>
      <dsp:spPr>
        <a:xfrm>
          <a:off x="0" y="1371845"/>
          <a:ext cx="2169555"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chemeClr val="tx1"/>
              </a:solidFill>
            </a:rPr>
            <a:t>ISO 9001:2015</a:t>
          </a:r>
          <a:endParaRPr lang="es-ES" sz="1800" kern="1200" dirty="0">
            <a:solidFill>
              <a:schemeClr val="tx1"/>
            </a:solidFill>
          </a:endParaRPr>
        </a:p>
      </dsp:txBody>
      <dsp:txXfrm>
        <a:off x="31863" y="1403708"/>
        <a:ext cx="2105829" cy="589000"/>
      </dsp:txXfrm>
    </dsp:sp>
    <dsp:sp modelId="{605A6945-F674-4A64-A739-2629EE60D3D9}">
      <dsp:nvSpPr>
        <dsp:cNvPr id="0" name=""/>
        <dsp:cNvSpPr/>
      </dsp:nvSpPr>
      <dsp:spPr>
        <a:xfrm>
          <a:off x="0" y="2070765"/>
          <a:ext cx="2143564"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chemeClr val="tx1"/>
              </a:solidFill>
            </a:rPr>
            <a:t>ISO 14001:2015</a:t>
          </a:r>
        </a:p>
      </dsp:txBody>
      <dsp:txXfrm>
        <a:off x="31863" y="2102628"/>
        <a:ext cx="2079838" cy="589000"/>
      </dsp:txXfrm>
    </dsp:sp>
    <dsp:sp modelId="{DD511057-90C8-47BB-A99A-90FFBE5795A3}">
      <dsp:nvSpPr>
        <dsp:cNvPr id="0" name=""/>
        <dsp:cNvSpPr/>
      </dsp:nvSpPr>
      <dsp:spPr>
        <a:xfrm>
          <a:off x="0" y="2762889"/>
          <a:ext cx="2169555"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chemeClr val="tx1"/>
              </a:solidFill>
            </a:rPr>
            <a:t>ISO 45001:2015</a:t>
          </a:r>
        </a:p>
      </dsp:txBody>
      <dsp:txXfrm>
        <a:off x="31863" y="2794752"/>
        <a:ext cx="2105829" cy="589000"/>
      </dsp:txXfrm>
    </dsp:sp>
    <dsp:sp modelId="{E8009CC0-E205-4393-921D-F9100D4485DF}">
      <dsp:nvSpPr>
        <dsp:cNvPr id="0" name=""/>
        <dsp:cNvSpPr/>
      </dsp:nvSpPr>
      <dsp:spPr>
        <a:xfrm rot="5400000">
          <a:off x="3836959" y="1825801"/>
          <a:ext cx="522180" cy="3856988"/>
        </a:xfrm>
        <a:prstGeom prst="round2SameRect">
          <a:avLst/>
        </a:prstGeom>
        <a:solidFill>
          <a:schemeClr val="bg1">
            <a:lumMod val="65000"/>
          </a:schemeClr>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066800" rtl="0">
            <a:lnSpc>
              <a:spcPct val="90000"/>
            </a:lnSpc>
            <a:spcBef>
              <a:spcPct val="0"/>
            </a:spcBef>
            <a:spcAft>
              <a:spcPct val="15000"/>
            </a:spcAft>
            <a:buChar char="•"/>
          </a:pPr>
          <a:endParaRPr lang="es-CO" sz="2400" b="1" kern="1200" dirty="0"/>
        </a:p>
      </dsp:txBody>
      <dsp:txXfrm rot="-5400000">
        <a:off x="2169556" y="3518696"/>
        <a:ext cx="3831497" cy="471198"/>
      </dsp:txXfrm>
    </dsp:sp>
    <dsp:sp modelId="{F55AEAA1-C3A9-4237-8224-8973D3E708AD}">
      <dsp:nvSpPr>
        <dsp:cNvPr id="0" name=""/>
        <dsp:cNvSpPr/>
      </dsp:nvSpPr>
      <dsp:spPr>
        <a:xfrm>
          <a:off x="28040" y="3418122"/>
          <a:ext cx="2169555" cy="652726"/>
        </a:xfrm>
        <a:prstGeom prst="roundRect">
          <a:avLst/>
        </a:prstGeom>
        <a:solidFill>
          <a:srgbClr val="5ABAB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chemeClr val="tx1"/>
              </a:solidFill>
            </a:rPr>
            <a:t>TOTAL</a:t>
          </a:r>
        </a:p>
      </dsp:txBody>
      <dsp:txXfrm>
        <a:off x="59903" y="3449985"/>
        <a:ext cx="2105829" cy="58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0.23116</cdr:x>
      <cdr:y>0.68585</cdr:y>
    </cdr:from>
    <cdr:to>
      <cdr:x>0.3066</cdr:x>
      <cdr:y>0.75581</cdr:y>
    </cdr:to>
    <cdr:sp macro="" textlink="">
      <cdr:nvSpPr>
        <cdr:cNvPr id="3"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2701123" y="3193850"/>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0.31497</cdr:x>
      <cdr:y>0.68474</cdr:y>
    </cdr:from>
    <cdr:to>
      <cdr:x>0.39041</cdr:x>
      <cdr:y>0.7547</cdr:y>
    </cdr:to>
    <cdr:sp macro="" textlink="">
      <cdr:nvSpPr>
        <cdr:cNvPr id="4"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3680438" y="3188666"/>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0.03872</cdr:x>
      <cdr:y>0.68474</cdr:y>
    </cdr:from>
    <cdr:to>
      <cdr:x>0.11416</cdr:x>
      <cdr:y>0.7547</cdr:y>
    </cdr:to>
    <cdr:sp macro="" textlink="">
      <cdr:nvSpPr>
        <cdr:cNvPr id="7"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452445" y="3188666"/>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0.12253</cdr:x>
      <cdr:y>0.68362</cdr:y>
    </cdr:from>
    <cdr:to>
      <cdr:x>0.19797</cdr:x>
      <cdr:y>0.75358</cdr:y>
    </cdr:to>
    <cdr:sp macro="" textlink="">
      <cdr:nvSpPr>
        <cdr:cNvPr id="8"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1431760" y="3183482"/>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0.42201</cdr:x>
      <cdr:y>0.68474</cdr:y>
    </cdr:from>
    <cdr:to>
      <cdr:x>0.49745</cdr:x>
      <cdr:y>0.7547</cdr:y>
    </cdr:to>
    <cdr:sp macro="" textlink="">
      <cdr:nvSpPr>
        <cdr:cNvPr id="9"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4931139" y="3188666"/>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0.50582</cdr:x>
      <cdr:y>0.68362</cdr:y>
    </cdr:from>
    <cdr:to>
      <cdr:x>0.58126</cdr:x>
      <cdr:y>0.75358</cdr:y>
    </cdr:to>
    <cdr:sp macro="" textlink="">
      <cdr:nvSpPr>
        <cdr:cNvPr id="10"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5910454" y="3183482"/>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0.61366</cdr:x>
      <cdr:y>0.68474</cdr:y>
    </cdr:from>
    <cdr:to>
      <cdr:x>0.68909</cdr:x>
      <cdr:y>0.7547</cdr:y>
    </cdr:to>
    <cdr:sp macro="" textlink="">
      <cdr:nvSpPr>
        <cdr:cNvPr id="11"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7170487" y="3188666"/>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0.69747</cdr:x>
      <cdr:y>0.68362</cdr:y>
    </cdr:from>
    <cdr:to>
      <cdr:x>0.7729</cdr:x>
      <cdr:y>0.75358</cdr:y>
    </cdr:to>
    <cdr:sp macro="" textlink="">
      <cdr:nvSpPr>
        <cdr:cNvPr id="12"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8149802" y="3183482"/>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0.81089</cdr:x>
      <cdr:y>0.68444</cdr:y>
    </cdr:from>
    <cdr:to>
      <cdr:x>0.88633</cdr:x>
      <cdr:y>0.7544</cdr:y>
    </cdr:to>
    <cdr:sp macro="" textlink="">
      <cdr:nvSpPr>
        <cdr:cNvPr id="13"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9475148" y="3187289"/>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0.8947</cdr:x>
      <cdr:y>0.68333</cdr:y>
    </cdr:from>
    <cdr:to>
      <cdr:x>0.97014</cdr:x>
      <cdr:y>0.75329</cdr:y>
    </cdr:to>
    <cdr:sp macro="" textlink="">
      <cdr:nvSpPr>
        <cdr:cNvPr id="14"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10454463" y="3182105"/>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userShapes>
</file>

<file path=ppt/drawings/drawing2.xml><?xml version="1.0" encoding="utf-8"?>
<c:userShapes xmlns:c="http://schemas.openxmlformats.org/drawingml/2006/chart">
  <cdr:relSizeAnchor xmlns:cdr="http://schemas.openxmlformats.org/drawingml/2006/chartDrawing">
    <cdr:from>
      <cdr:x>0.03258</cdr:x>
      <cdr:y>0.68425</cdr:y>
    </cdr:from>
    <cdr:to>
      <cdr:x>0.10765</cdr:x>
      <cdr:y>0.75104</cdr:y>
    </cdr:to>
    <cdr:sp macro="" textlink="">
      <cdr:nvSpPr>
        <cdr:cNvPr id="2" name="CuadroTexto 1">
          <a:extLst xmlns:a="http://schemas.openxmlformats.org/drawingml/2006/main">
            <a:ext uri="{FF2B5EF4-FFF2-40B4-BE49-F238E27FC236}">
              <a16:creationId xmlns:a16="http://schemas.microsoft.com/office/drawing/2014/main" id="{A7B3277D-ADC8-405D-A9BA-CA500AB9B0FA}"/>
            </a:ext>
          </a:extLst>
        </cdr:cNvPr>
        <cdr:cNvSpPr txBox="1"/>
      </cdr:nvSpPr>
      <cdr:spPr>
        <a:xfrm xmlns:a="http://schemas.openxmlformats.org/drawingml/2006/main">
          <a:off x="219089" y="1833773"/>
          <a:ext cx="504820" cy="1789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0.24795</cdr:x>
      <cdr:y>0.72715</cdr:y>
    </cdr:from>
    <cdr:to>
      <cdr:x>0.32302</cdr:x>
      <cdr:y>0.79394</cdr:y>
    </cdr:to>
    <cdr:sp macro="" textlink="">
      <cdr:nvSpPr>
        <cdr:cNvPr id="2" name="CuadroTexto 1">
          <a:extLst xmlns:a="http://schemas.openxmlformats.org/drawingml/2006/main">
            <a:ext uri="{FF2B5EF4-FFF2-40B4-BE49-F238E27FC236}">
              <a16:creationId xmlns:a16="http://schemas.microsoft.com/office/drawing/2014/main" id="{A7B3277D-ADC8-405D-A9BA-CA500AB9B0FA}"/>
            </a:ext>
          </a:extLst>
        </cdr:cNvPr>
        <cdr:cNvSpPr txBox="1"/>
      </cdr:nvSpPr>
      <cdr:spPr>
        <a:xfrm xmlns:a="http://schemas.openxmlformats.org/drawingml/2006/main">
          <a:off x="2911580" y="3547037"/>
          <a:ext cx="881500" cy="3257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0.13747</cdr:x>
      <cdr:y>0.72992</cdr:y>
    </cdr:from>
    <cdr:to>
      <cdr:x>0.21254</cdr:x>
      <cdr:y>0.79671</cdr:y>
    </cdr:to>
    <cdr:sp macro="" textlink="">
      <cdr:nvSpPr>
        <cdr:cNvPr id="3" name="CuadroTexto 1">
          <a:extLst xmlns:a="http://schemas.openxmlformats.org/drawingml/2006/main">
            <a:ext uri="{FF2B5EF4-FFF2-40B4-BE49-F238E27FC236}">
              <a16:creationId xmlns:a16="http://schemas.microsoft.com/office/drawing/2014/main" id="{3592B613-9F8B-C345-839B-8315BA445894}"/>
            </a:ext>
          </a:extLst>
        </cdr:cNvPr>
        <cdr:cNvSpPr txBox="1"/>
      </cdr:nvSpPr>
      <cdr:spPr>
        <a:xfrm xmlns:a="http://schemas.openxmlformats.org/drawingml/2006/main">
          <a:off x="1614226" y="3560514"/>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0.05919</cdr:x>
      <cdr:y>0.72992</cdr:y>
    </cdr:from>
    <cdr:to>
      <cdr:x>0.13426</cdr:x>
      <cdr:y>0.79671</cdr:y>
    </cdr:to>
    <cdr:sp macro="" textlink="">
      <cdr:nvSpPr>
        <cdr:cNvPr id="4"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695042" y="3560515"/>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0.33409</cdr:x>
      <cdr:y>0.72503</cdr:y>
    </cdr:from>
    <cdr:to>
      <cdr:x>0.40916</cdr:x>
      <cdr:y>0.79182</cdr:y>
    </cdr:to>
    <cdr:sp macro="" textlink="">
      <cdr:nvSpPr>
        <cdr:cNvPr id="5"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3923033" y="3536670"/>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0.44329</cdr:x>
      <cdr:y>0.72992</cdr:y>
    </cdr:from>
    <cdr:to>
      <cdr:x>0.51836</cdr:x>
      <cdr:y>0.79671</cdr:y>
    </cdr:to>
    <cdr:sp macro="" textlink="">
      <cdr:nvSpPr>
        <cdr:cNvPr id="6"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5205319" y="3560514"/>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0.52639</cdr:x>
      <cdr:y>0.72694</cdr:y>
    </cdr:from>
    <cdr:to>
      <cdr:x>0.60146</cdr:x>
      <cdr:y>0.79373</cdr:y>
    </cdr:to>
    <cdr:sp macro="" textlink="">
      <cdr:nvSpPr>
        <cdr:cNvPr id="7"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6181042" y="3545999"/>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0.63608</cdr:x>
      <cdr:y>0.73183</cdr:y>
    </cdr:from>
    <cdr:to>
      <cdr:x>0.71115</cdr:x>
      <cdr:y>0.79862</cdr:y>
    </cdr:to>
    <cdr:sp macro="" textlink="">
      <cdr:nvSpPr>
        <cdr:cNvPr id="8"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7469066" y="3569845"/>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0.71948</cdr:x>
      <cdr:y>0.73077</cdr:y>
    </cdr:from>
    <cdr:to>
      <cdr:x>0.79455</cdr:x>
      <cdr:y>0.79756</cdr:y>
    </cdr:to>
    <cdr:sp macro="" textlink="">
      <cdr:nvSpPr>
        <cdr:cNvPr id="9"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8448381" y="3564661"/>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dr:relSizeAnchor xmlns:cdr="http://schemas.openxmlformats.org/drawingml/2006/chartDrawing">
    <cdr:from>
      <cdr:x>0.82514</cdr:x>
      <cdr:y>0.73183</cdr:y>
    </cdr:from>
    <cdr:to>
      <cdr:x>0.90021</cdr:x>
      <cdr:y>0.79862</cdr:y>
    </cdr:to>
    <cdr:sp macro="" textlink="">
      <cdr:nvSpPr>
        <cdr:cNvPr id="10" name="CuadroTexto 1">
          <a:extLst xmlns:a="http://schemas.openxmlformats.org/drawingml/2006/main">
            <a:ext uri="{FF2B5EF4-FFF2-40B4-BE49-F238E27FC236}">
              <a16:creationId xmlns:a16="http://schemas.microsoft.com/office/drawing/2014/main" id="{84BB99E6-683A-D5E2-EFF4-3D57040A216D}"/>
            </a:ext>
          </a:extLst>
        </cdr:cNvPr>
        <cdr:cNvSpPr txBox="1"/>
      </cdr:nvSpPr>
      <cdr:spPr>
        <a:xfrm xmlns:a="http://schemas.openxmlformats.org/drawingml/2006/main">
          <a:off x="9689113" y="3569845"/>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3665D6AD-20F4-4D1A-9580-D7AEC515BF16}" type="TxLink">
            <a:rPr lang="en-US" sz="800" b="1" i="0" u="none" strike="noStrike">
              <a:solidFill>
                <a:srgbClr val="000000"/>
              </a:solidFill>
              <a:latin typeface="Avenir Next LT Pro" panose="020B0504020202020204" pitchFamily="34" charset="0"/>
              <a:cs typeface="Times New Roman"/>
            </a:rPr>
            <a:pPr algn="ctr"/>
            <a:t>2021</a:t>
          </a:fld>
          <a:endParaRPr lang="es-MX" sz="800" b="1" dirty="0">
            <a:latin typeface="Avenir Next LT Pro" panose="020B0504020202020204" pitchFamily="34" charset="0"/>
            <a:cs typeface="Times New Roman" panose="02020603050405020304" pitchFamily="18" charset="0"/>
          </a:endParaRPr>
        </a:p>
      </cdr:txBody>
    </cdr:sp>
  </cdr:relSizeAnchor>
  <cdr:relSizeAnchor xmlns:cdr="http://schemas.openxmlformats.org/drawingml/2006/chartDrawing">
    <cdr:from>
      <cdr:x>0.90854</cdr:x>
      <cdr:y>0.73077</cdr:y>
    </cdr:from>
    <cdr:to>
      <cdr:x>0.98361</cdr:x>
      <cdr:y>0.79756</cdr:y>
    </cdr:to>
    <cdr:sp macro="" textlink="">
      <cdr:nvSpPr>
        <cdr:cNvPr id="11" name="CuadroTexto 1">
          <a:extLst xmlns:a="http://schemas.openxmlformats.org/drawingml/2006/main">
            <a:ext uri="{FF2B5EF4-FFF2-40B4-BE49-F238E27FC236}">
              <a16:creationId xmlns:a16="http://schemas.microsoft.com/office/drawing/2014/main" id="{CDA2DF07-83C9-A371-1CF5-4392974F1C40}"/>
            </a:ext>
          </a:extLst>
        </cdr:cNvPr>
        <cdr:cNvSpPr txBox="1"/>
      </cdr:nvSpPr>
      <cdr:spPr>
        <a:xfrm xmlns:a="http://schemas.openxmlformats.org/drawingml/2006/main">
          <a:off x="10668428" y="3564661"/>
          <a:ext cx="881500" cy="325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800" b="1" dirty="0">
              <a:latin typeface="Avenir Next LT Pro" panose="020B0504020202020204" pitchFamily="34" charset="0"/>
              <a:cs typeface="Times New Roman" panose="02020603050405020304" pitchFamily="18" charset="0"/>
            </a:rPr>
            <a:t>2020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B1A1CC3-9122-1FE4-8D72-671D36585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a:extLst>
              <a:ext uri="{FF2B5EF4-FFF2-40B4-BE49-F238E27FC236}">
                <a16:creationId xmlns:a16="http://schemas.microsoft.com/office/drawing/2014/main" id="{050A65B0-1A33-F98A-1006-C4CC49EE64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s-CO" dirty="0"/>
          </a:p>
        </p:txBody>
      </p:sp>
      <p:sp>
        <p:nvSpPr>
          <p:cNvPr id="4" name="Marcador de pie de página 3">
            <a:extLst>
              <a:ext uri="{FF2B5EF4-FFF2-40B4-BE49-F238E27FC236}">
                <a16:creationId xmlns:a16="http://schemas.microsoft.com/office/drawing/2014/main" id="{C2394B32-23B1-3440-12BD-A515C8362318}"/>
              </a:ext>
            </a:extLst>
          </p:cNvPr>
          <p:cNvSpPr>
            <a:spLocks noGrp="1"/>
          </p:cNvSpPr>
          <p:nvPr>
            <p:ph type="ftr" sz="quarter" idx="2"/>
          </p:nvPr>
        </p:nvSpPr>
        <p:spPr>
          <a:xfrm>
            <a:off x="457200" y="8310640"/>
            <a:ext cx="2971800" cy="458787"/>
          </a:xfrm>
          <a:prstGeom prst="rect">
            <a:avLst/>
          </a:prstGeom>
        </p:spPr>
        <p:txBody>
          <a:bodyPr vert="horz" lIns="91440" tIns="45720" rIns="91440" bIns="45720" rtlCol="0" anchor="b"/>
          <a:lstStyle>
            <a:lvl1pPr algn="l">
              <a:defRPr sz="1200"/>
            </a:lvl1pPr>
          </a:lstStyle>
          <a:p>
            <a:r>
              <a:rPr lang="es-CO"/>
              <a:t>Gestión Financiera</a:t>
            </a:r>
          </a:p>
        </p:txBody>
      </p:sp>
    </p:spTree>
    <p:extLst>
      <p:ext uri="{BB962C8B-B14F-4D97-AF65-F5344CB8AC3E}">
        <p14:creationId xmlns:p14="http://schemas.microsoft.com/office/powerpoint/2010/main" val="32821938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F7DA5F9-D171-45EF-9837-7C2B855EAD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713232"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87CE751E-4D0F-4671-B080-99FBD06C48C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713232" eaLnBrk="1" fontAlgn="auto" hangingPunct="1">
              <a:spcBef>
                <a:spcPts val="0"/>
              </a:spcBef>
              <a:spcAft>
                <a:spcPts val="0"/>
              </a:spcAft>
              <a:defRPr sz="1200">
                <a:latin typeface="+mn-lt"/>
              </a:defRPr>
            </a:lvl1pPr>
          </a:lstStyle>
          <a:p>
            <a:pPr>
              <a:defRPr/>
            </a:pPr>
            <a:fld id="{A9A4FE74-A8E1-4BAF-BA1D-9D2E6D5F9462}" type="datetimeFigureOut">
              <a:rPr lang="es-CO"/>
              <a:pPr>
                <a:defRPr/>
              </a:pPr>
              <a:t>31/08/2022</a:t>
            </a:fld>
            <a:endParaRPr lang="es-CO"/>
          </a:p>
        </p:txBody>
      </p:sp>
      <p:sp>
        <p:nvSpPr>
          <p:cNvPr id="4" name="Marcador de imagen de diapositiva 3">
            <a:extLst>
              <a:ext uri="{FF2B5EF4-FFF2-40B4-BE49-F238E27FC236}">
                <a16:creationId xmlns:a16="http://schemas.microsoft.com/office/drawing/2014/main" id="{298B2DEF-845F-4371-90A2-5B5843558A5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a:extLst>
              <a:ext uri="{FF2B5EF4-FFF2-40B4-BE49-F238E27FC236}">
                <a16:creationId xmlns:a16="http://schemas.microsoft.com/office/drawing/2014/main" id="{985F1527-47BC-441A-8BFF-B09C86379B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Marcador de pie de página 5">
            <a:extLst>
              <a:ext uri="{FF2B5EF4-FFF2-40B4-BE49-F238E27FC236}">
                <a16:creationId xmlns:a16="http://schemas.microsoft.com/office/drawing/2014/main" id="{616775F7-A8D4-4FA1-B7DF-83D269978E8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713232" eaLnBrk="1" fontAlgn="auto" hangingPunct="1">
              <a:spcBef>
                <a:spcPts val="0"/>
              </a:spcBef>
              <a:spcAft>
                <a:spcPts val="0"/>
              </a:spcAft>
              <a:defRPr sz="1200">
                <a:latin typeface="+mn-lt"/>
              </a:defRPr>
            </a:lvl1pPr>
          </a:lstStyle>
          <a:p>
            <a:pPr>
              <a:defRPr/>
            </a:pPr>
            <a:r>
              <a:rPr lang="es-CO"/>
              <a:t>Gestión Financiera</a:t>
            </a:r>
          </a:p>
        </p:txBody>
      </p:sp>
      <p:sp>
        <p:nvSpPr>
          <p:cNvPr id="7" name="Marcador de número de diapositiva 6">
            <a:extLst>
              <a:ext uri="{FF2B5EF4-FFF2-40B4-BE49-F238E27FC236}">
                <a16:creationId xmlns:a16="http://schemas.microsoft.com/office/drawing/2014/main" id="{D849EDD8-F651-4C20-9544-2C9802A4BCB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713232" eaLnBrk="1" fontAlgn="auto" hangingPunct="1">
              <a:spcBef>
                <a:spcPts val="0"/>
              </a:spcBef>
              <a:spcAft>
                <a:spcPts val="0"/>
              </a:spcAft>
              <a:defRPr sz="1200">
                <a:latin typeface="+mn-lt"/>
              </a:defRPr>
            </a:lvl1pPr>
          </a:lstStyle>
          <a:p>
            <a:pPr>
              <a:defRPr/>
            </a:pPr>
            <a:fld id="{7B6B10CF-071A-405A-B067-F547ED170C55}" type="slidenum">
              <a:rPr lang="es-CO"/>
              <a:pPr>
                <a:defRPr/>
              </a:pPr>
              <a:t>‹Nº›</a:t>
            </a:fld>
            <a:endParaRPr lang="es-CO"/>
          </a:p>
        </p:txBody>
      </p:sp>
    </p:spTree>
  </p:cSld>
  <p:clrMap bg1="lt1" tx1="dk1" bg2="lt2" tx2="dk2" accent1="accent1" accent2="accent2" accent3="accent3" accent4="accent4" accent5="accent5" accent6="accent6" hlink="hlink" folHlink="folHlink"/>
  <p:hf hdr="0" dt="0"/>
  <p:notesStyle>
    <a:lvl1pPr algn="l" defTabSz="913757" rtl="0" eaLnBrk="0" fontAlgn="base" hangingPunct="0">
      <a:spcBef>
        <a:spcPct val="30000"/>
      </a:spcBef>
      <a:spcAft>
        <a:spcPct val="0"/>
      </a:spcAft>
      <a:defRPr sz="1154" kern="1200">
        <a:solidFill>
          <a:schemeClr val="tx1"/>
        </a:solidFill>
        <a:latin typeface="+mn-lt"/>
        <a:ea typeface="+mn-ea"/>
        <a:cs typeface="+mn-cs"/>
      </a:defRPr>
    </a:lvl1pPr>
    <a:lvl2pPr marL="455861" algn="l" defTabSz="913757" rtl="0" eaLnBrk="0" fontAlgn="base" hangingPunct="0">
      <a:spcBef>
        <a:spcPct val="30000"/>
      </a:spcBef>
      <a:spcAft>
        <a:spcPct val="0"/>
      </a:spcAft>
      <a:defRPr sz="1154" kern="1200">
        <a:solidFill>
          <a:schemeClr val="tx1"/>
        </a:solidFill>
        <a:latin typeface="+mn-lt"/>
        <a:ea typeface="+mn-ea"/>
        <a:cs typeface="+mn-cs"/>
      </a:defRPr>
    </a:lvl2pPr>
    <a:lvl3pPr marL="913757" algn="l" defTabSz="913757" rtl="0" eaLnBrk="0" fontAlgn="base" hangingPunct="0">
      <a:spcBef>
        <a:spcPct val="30000"/>
      </a:spcBef>
      <a:spcAft>
        <a:spcPct val="0"/>
      </a:spcAft>
      <a:defRPr sz="1154" kern="1200">
        <a:solidFill>
          <a:schemeClr val="tx1"/>
        </a:solidFill>
        <a:latin typeface="+mn-lt"/>
        <a:ea typeface="+mn-ea"/>
        <a:cs typeface="+mn-cs"/>
      </a:defRPr>
    </a:lvl3pPr>
    <a:lvl4pPr marL="1369618" algn="l" defTabSz="913757" rtl="0" eaLnBrk="0" fontAlgn="base" hangingPunct="0">
      <a:spcBef>
        <a:spcPct val="30000"/>
      </a:spcBef>
      <a:spcAft>
        <a:spcPct val="0"/>
      </a:spcAft>
      <a:defRPr sz="1154" kern="1200">
        <a:solidFill>
          <a:schemeClr val="tx1"/>
        </a:solidFill>
        <a:latin typeface="+mn-lt"/>
        <a:ea typeface="+mn-ea"/>
        <a:cs typeface="+mn-cs"/>
      </a:defRPr>
    </a:lvl4pPr>
    <a:lvl5pPr marL="1827514" algn="l" defTabSz="913757" rtl="0" eaLnBrk="0" fontAlgn="base" hangingPunct="0">
      <a:spcBef>
        <a:spcPct val="30000"/>
      </a:spcBef>
      <a:spcAft>
        <a:spcPct val="0"/>
      </a:spcAft>
      <a:defRPr sz="1154" kern="1200">
        <a:solidFill>
          <a:schemeClr val="tx1"/>
        </a:solidFill>
        <a:latin typeface="+mn-lt"/>
        <a:ea typeface="+mn-ea"/>
        <a:cs typeface="+mn-cs"/>
      </a:defRPr>
    </a:lvl5pPr>
    <a:lvl6pPr marL="2285818" algn="l" defTabSz="914326" rtl="0" eaLnBrk="1" latinLnBrk="0" hangingPunct="1">
      <a:defRPr sz="1200" kern="1200">
        <a:solidFill>
          <a:schemeClr val="tx1"/>
        </a:solidFill>
        <a:latin typeface="+mn-lt"/>
        <a:ea typeface="+mn-ea"/>
        <a:cs typeface="+mn-cs"/>
      </a:defRPr>
    </a:lvl6pPr>
    <a:lvl7pPr marL="2742980" algn="l" defTabSz="914326" rtl="0" eaLnBrk="1" latinLnBrk="0" hangingPunct="1">
      <a:defRPr sz="1200" kern="1200">
        <a:solidFill>
          <a:schemeClr val="tx1"/>
        </a:solidFill>
        <a:latin typeface="+mn-lt"/>
        <a:ea typeface="+mn-ea"/>
        <a:cs typeface="+mn-cs"/>
      </a:defRPr>
    </a:lvl7pPr>
    <a:lvl8pPr marL="3200144" algn="l" defTabSz="914326" rtl="0" eaLnBrk="1" latinLnBrk="0" hangingPunct="1">
      <a:defRPr sz="1200" kern="1200">
        <a:solidFill>
          <a:schemeClr val="tx1"/>
        </a:solidFill>
        <a:latin typeface="+mn-lt"/>
        <a:ea typeface="+mn-ea"/>
        <a:cs typeface="+mn-cs"/>
      </a:defRPr>
    </a:lvl8pPr>
    <a:lvl9pPr marL="3657308" algn="l" defTabSz="9143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5987766C-007F-47E5-89EA-A42D5C211EB3}" type="slidenum">
              <a:rPr lang="es-CO" smtClean="0"/>
              <a:pPr>
                <a:defRPr/>
              </a:pPr>
              <a:t>27</a:t>
            </a:fld>
            <a:endParaRPr lang="es-CO" dirty="0"/>
          </a:p>
        </p:txBody>
      </p:sp>
      <p:sp>
        <p:nvSpPr>
          <p:cNvPr id="5" name="Marcador de pie de página 4">
            <a:extLst>
              <a:ext uri="{FF2B5EF4-FFF2-40B4-BE49-F238E27FC236}">
                <a16:creationId xmlns:a16="http://schemas.microsoft.com/office/drawing/2014/main" id="{ED8E72BF-36C8-02E1-925F-760FB31953D3}"/>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08000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2c65bd8a5_2_2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132c65bd8a5_2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D5241142-332F-910C-414E-B28BE2EA1A7E}"/>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114974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32c65bd8a5_2_42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132c65bd8a5_2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3D379213-6074-DA3A-FD18-A8576D593F17}"/>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382388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32c65bd8a5_2_46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32c65bd8a5_2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2EB55979-610D-3895-2191-716810E537CE}"/>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23281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32c65bd8a5_2_46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132c65bd8a5_2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4A4F5F2B-41CB-8A75-08EE-1982B4E4CE77}"/>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357167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a:extLst>
              <a:ext uri="{FF2B5EF4-FFF2-40B4-BE49-F238E27FC236}">
                <a16:creationId xmlns:a16="http://schemas.microsoft.com/office/drawing/2014/main" id="{50A2AE98-CDE1-48DA-9256-DC8D3A8231D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E9BAA4AA-42F5-48E8-A84F-7B8F8DA70E9A}"/>
              </a:ext>
            </a:extLst>
          </p:cNvPr>
          <p:cNvSpPr>
            <a:spLocks noGrp="1"/>
          </p:cNvSpPr>
          <p:nvPr>
            <p:ph type="body" idx="1"/>
          </p:nvPr>
        </p:nvSpPr>
        <p:spPr/>
        <p:txBody>
          <a:bodyPr/>
          <a:lstStyle/>
          <a:p>
            <a:pPr defTabSz="713232" eaLnBrk="1" fontAlgn="auto" hangingPunct="1">
              <a:spcBef>
                <a:spcPts val="0"/>
              </a:spcBef>
              <a:spcAft>
                <a:spcPts val="0"/>
              </a:spcAft>
              <a:defRPr/>
            </a:pPr>
            <a:r>
              <a:rPr lang="es-ES" altLang="es-ES" sz="936" dirty="0"/>
              <a:t>Este </a:t>
            </a:r>
            <a:r>
              <a:rPr lang="es-ES" altLang="es-ES" sz="936" dirty="0" err="1"/>
              <a:t>slide</a:t>
            </a:r>
            <a:r>
              <a:rPr lang="es-ES" altLang="es-ES" sz="936" dirty="0"/>
              <a:t> finaliza la presentación. </a:t>
            </a:r>
          </a:p>
          <a:p>
            <a:pPr defTabSz="713232" eaLnBrk="1" fontAlgn="auto" hangingPunct="1">
              <a:spcBef>
                <a:spcPts val="0"/>
              </a:spcBef>
              <a:spcAft>
                <a:spcPts val="0"/>
              </a:spcAft>
              <a:defRPr/>
            </a:pPr>
            <a:r>
              <a:rPr lang="es-ES" altLang="es-ES" sz="936" dirty="0"/>
              <a:t>Si se requiere que el funcionario de la CGN deba ser contactado,  digite el </a:t>
            </a:r>
            <a:r>
              <a:rPr lang="es-ES" altLang="es-ES" sz="936" b="1" dirty="0"/>
              <a:t>correo electrónico institucional.</a:t>
            </a:r>
          </a:p>
          <a:p>
            <a:pPr marL="0" marR="0" lvl="0" indent="0" algn="l" defTabSz="713232" rtl="0" eaLnBrk="1" fontAlgn="auto" latinLnBrk="0" hangingPunct="1">
              <a:lnSpc>
                <a:spcPct val="100000"/>
              </a:lnSpc>
              <a:spcBef>
                <a:spcPts val="0"/>
              </a:spcBef>
              <a:spcAft>
                <a:spcPts val="0"/>
              </a:spcAft>
              <a:buClrTx/>
              <a:buSzTx/>
              <a:buFontTx/>
              <a:buNone/>
              <a:tabLst/>
              <a:defRPr/>
            </a:pPr>
            <a:r>
              <a:rPr lang="es-ES" altLang="es-ES" sz="936" dirty="0"/>
              <a:t>Agregue en el área señalada el código </a:t>
            </a:r>
            <a:r>
              <a:rPr lang="es-ES" altLang="es-ES" sz="936" b="1" dirty="0"/>
              <a:t>QR.</a:t>
            </a:r>
          </a:p>
          <a:p>
            <a:pPr defTabSz="713232" eaLnBrk="1" fontAlgn="auto" hangingPunct="1">
              <a:spcBef>
                <a:spcPts val="0"/>
              </a:spcBef>
              <a:spcAft>
                <a:spcPts val="0"/>
              </a:spcAft>
              <a:defRPr/>
            </a:pPr>
            <a:endParaRPr lang="es-ES" altLang="es-ES" sz="936" b="1" dirty="0"/>
          </a:p>
          <a:p>
            <a:pPr defTabSz="713232" eaLnBrk="1" fontAlgn="auto" hangingPunct="1">
              <a:spcBef>
                <a:spcPts val="0"/>
              </a:spcBef>
              <a:spcAft>
                <a:spcPts val="0"/>
              </a:spcAft>
              <a:defRPr/>
            </a:pPr>
            <a:endParaRPr lang="es-CO" sz="936" dirty="0"/>
          </a:p>
        </p:txBody>
      </p:sp>
      <p:sp>
        <p:nvSpPr>
          <p:cNvPr id="27652" name="Marcador de número de diapositiva 3">
            <a:extLst>
              <a:ext uri="{FF2B5EF4-FFF2-40B4-BE49-F238E27FC236}">
                <a16:creationId xmlns:a16="http://schemas.microsoft.com/office/drawing/2014/main" id="{E18CF6AC-770B-4C16-9EC9-F7F58862AC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defTabSz="712788" fontAlgn="base">
              <a:spcBef>
                <a:spcPct val="0"/>
              </a:spcBef>
              <a:spcAft>
                <a:spcPct val="0"/>
              </a:spcAft>
            </a:pPr>
            <a:fld id="{694D32EE-3EB2-47F4-B785-E9BED8F48E83}" type="slidenum">
              <a:rPr lang="es-CO" altLang="es-CO" sz="1200" smtClean="0"/>
              <a:pPr defTabSz="712788" fontAlgn="base">
                <a:spcBef>
                  <a:spcPct val="0"/>
                </a:spcBef>
                <a:spcAft>
                  <a:spcPct val="0"/>
                </a:spcAft>
              </a:pPr>
              <a:t>91</a:t>
            </a:fld>
            <a:endParaRPr lang="es-CO" altLang="es-CO" sz="1200"/>
          </a:p>
        </p:txBody>
      </p:sp>
      <p:sp>
        <p:nvSpPr>
          <p:cNvPr id="2" name="Marcador de pie de página 1">
            <a:extLst>
              <a:ext uri="{FF2B5EF4-FFF2-40B4-BE49-F238E27FC236}">
                <a16:creationId xmlns:a16="http://schemas.microsoft.com/office/drawing/2014/main" id="{B1DB5AC7-032E-693D-C633-98782B8F21A0}"/>
              </a:ext>
            </a:extLst>
          </p:cNvPr>
          <p:cNvSpPr>
            <a:spLocks noGrp="1"/>
          </p:cNvSpPr>
          <p:nvPr>
            <p:ph type="ftr" sz="quarter" idx="4"/>
          </p:nvPr>
        </p:nvSpPr>
        <p:spPr/>
        <p:txBody>
          <a:bodyPr/>
          <a:lstStyle/>
          <a:p>
            <a:pPr>
              <a:defRPr/>
            </a:pPr>
            <a:r>
              <a:rPr lang="es-CO"/>
              <a:t>Gestión Financiera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xfrm>
            <a:off x="381000" y="685800"/>
            <a:ext cx="6096000" cy="3429000"/>
          </a:xfrm>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pPr defTabSz="713231">
              <a:spcBef>
                <a:spcPts val="0"/>
              </a:spcBef>
            </a:pPr>
            <a:endParaRPr dirty="0"/>
          </a:p>
        </p:txBody>
      </p:sp>
      <p:sp>
        <p:nvSpPr>
          <p:cNvPr id="2" name="Marcador de pie de página 1">
            <a:extLst>
              <a:ext uri="{FF2B5EF4-FFF2-40B4-BE49-F238E27FC236}">
                <a16:creationId xmlns:a16="http://schemas.microsoft.com/office/drawing/2014/main" id="{BF5F65B5-22A8-2213-24B6-62729FC8B60C}"/>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05306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Marcador de pie de página 3">
            <a:extLst>
              <a:ext uri="{FF2B5EF4-FFF2-40B4-BE49-F238E27FC236}">
                <a16:creationId xmlns:a16="http://schemas.microsoft.com/office/drawing/2014/main" id="{DC6FE722-E5E5-DF7B-7E8B-C41CCC28FF79}"/>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98427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35434c0d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35434c0d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Marcador de pie de página 1">
            <a:extLst>
              <a:ext uri="{FF2B5EF4-FFF2-40B4-BE49-F238E27FC236}">
                <a16:creationId xmlns:a16="http://schemas.microsoft.com/office/drawing/2014/main" id="{92DC48AA-A993-F058-FA4A-F9808A539C8B}"/>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167909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32c65bd8a5_2_1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132c65bd8a5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84FA8B0E-78AE-9D42-9772-DFE40CFB18F9}"/>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179353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2c65bd8a5_2_18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132c65bd8a5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0CB4A2C5-E399-7B93-C577-C718029BBC49}"/>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9103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536948d4a_0_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13536948d4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26A5F9EA-2971-9820-CF8F-9751CD570611}"/>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168250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32c65bd8a5_2_20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132c65bd8a5_2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13BA1DCB-12F2-F9FA-D702-050A56E356B6}"/>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22694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2c65bd8a5_2_2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132c65bd8a5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Marcador de pie de página 1">
            <a:extLst>
              <a:ext uri="{FF2B5EF4-FFF2-40B4-BE49-F238E27FC236}">
                <a16:creationId xmlns:a16="http://schemas.microsoft.com/office/drawing/2014/main" id="{2CA28DEC-C533-25B0-23B8-4B6E7A2A851E}"/>
              </a:ext>
            </a:extLst>
          </p:cNvPr>
          <p:cNvSpPr>
            <a:spLocks noGrp="1"/>
          </p:cNvSpPr>
          <p:nvPr>
            <p:ph type="ftr" sz="quarter" idx="4"/>
          </p:nvPr>
        </p:nvSpPr>
        <p:spPr/>
        <p:txBody>
          <a:bodyPr/>
          <a:lstStyle/>
          <a:p>
            <a:pPr>
              <a:defRPr/>
            </a:pPr>
            <a:r>
              <a:rPr lang="es-CO"/>
              <a:t>Gestión Financiera</a:t>
            </a:r>
          </a:p>
        </p:txBody>
      </p:sp>
    </p:spTree>
    <p:extLst>
      <p:ext uri="{BB962C8B-B14F-4D97-AF65-F5344CB8AC3E}">
        <p14:creationId xmlns:p14="http://schemas.microsoft.com/office/powerpoint/2010/main" val="2675538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magenes - panoramica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BB7883D-F432-488A-B9B9-C6D62636306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3" name="Imagen 7">
            <a:extLst>
              <a:ext uri="{FF2B5EF4-FFF2-40B4-BE49-F238E27FC236}">
                <a16:creationId xmlns:a16="http://schemas.microsoft.com/office/drawing/2014/main" id="{3E87E6A7-58F9-4DA5-B94E-C9984600D6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0"/>
            <a:ext cx="1016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B7352E72-D92B-407F-8AC0-7D3FF48FB057}"/>
              </a:ext>
            </a:extLst>
          </p:cNvPr>
          <p:cNvSpPr/>
          <p:nvPr/>
        </p:nvSpPr>
        <p:spPr>
          <a:xfrm>
            <a:off x="0" y="0"/>
            <a:ext cx="2226733" cy="6858000"/>
          </a:xfrm>
          <a:prstGeom prst="rect">
            <a:avLst/>
          </a:prstGeom>
          <a:solidFill>
            <a:srgbClr val="0691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sp>
        <p:nvSpPr>
          <p:cNvPr id="5" name="Rectángulo 4">
            <a:extLst>
              <a:ext uri="{FF2B5EF4-FFF2-40B4-BE49-F238E27FC236}">
                <a16:creationId xmlns:a16="http://schemas.microsoft.com/office/drawing/2014/main" id="{3C50471D-E309-4C6A-8C93-72B8415D7FAE}"/>
              </a:ext>
            </a:extLst>
          </p:cNvPr>
          <p:cNvSpPr/>
          <p:nvPr/>
        </p:nvSpPr>
        <p:spPr>
          <a:xfrm>
            <a:off x="9929284" y="0"/>
            <a:ext cx="2226733" cy="6858000"/>
          </a:xfrm>
          <a:prstGeom prst="rect">
            <a:avLst/>
          </a:prstGeom>
          <a:solidFill>
            <a:srgbClr val="E2EC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spTree>
    <p:extLst>
      <p:ext uri="{BB962C8B-B14F-4D97-AF65-F5344CB8AC3E}">
        <p14:creationId xmlns:p14="http://schemas.microsoft.com/office/powerpoint/2010/main" val="17377969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1179001-7E85-4542-963B-E452112FC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Marcador de contenido 6">
            <a:extLst>
              <a:ext uri="{FF2B5EF4-FFF2-40B4-BE49-F238E27FC236}">
                <a16:creationId xmlns:a16="http://schemas.microsoft.com/office/drawing/2014/main" id="{5A5F8955-A74A-44CD-BA3E-6AD299ED0C2F}"/>
              </a:ext>
            </a:extLst>
          </p:cNvPr>
          <p:cNvSpPr>
            <a:spLocks noGrp="1"/>
          </p:cNvSpPr>
          <p:nvPr>
            <p:ph sz="quarter" idx="10"/>
          </p:nvPr>
        </p:nvSpPr>
        <p:spPr>
          <a:xfrm>
            <a:off x="5453438" y="773113"/>
            <a:ext cx="5851871" cy="49876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texto 11">
            <a:extLst>
              <a:ext uri="{FF2B5EF4-FFF2-40B4-BE49-F238E27FC236}">
                <a16:creationId xmlns:a16="http://schemas.microsoft.com/office/drawing/2014/main" id="{ECFE7528-5CD6-4EDC-B286-A8F65FC6357A}"/>
              </a:ext>
            </a:extLst>
          </p:cNvPr>
          <p:cNvSpPr>
            <a:spLocks noGrp="1"/>
          </p:cNvSpPr>
          <p:nvPr>
            <p:ph type="body" sz="quarter" idx="11"/>
          </p:nvPr>
        </p:nvSpPr>
        <p:spPr>
          <a:xfrm>
            <a:off x="1496291" y="773113"/>
            <a:ext cx="3490913" cy="37988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pic>
        <p:nvPicPr>
          <p:cNvPr id="17" name="Gráfico 16">
            <a:extLst>
              <a:ext uri="{FF2B5EF4-FFF2-40B4-BE49-F238E27FC236}">
                <a16:creationId xmlns:a16="http://schemas.microsoft.com/office/drawing/2014/main" id="{D049CC9F-0205-40C1-AB2B-9CB60D1C9B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3548838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
    <p:spTree>
      <p:nvGrpSpPr>
        <p:cNvPr id="1" name=""/>
        <p:cNvGrpSpPr/>
        <p:nvPr/>
      </p:nvGrpSpPr>
      <p:grpSpPr>
        <a:xfrm>
          <a:off x="0" y="0"/>
          <a:ext cx="0" cy="0"/>
          <a:chOff x="0" y="0"/>
          <a:chExt cx="0" cy="0"/>
        </a:xfrm>
      </p:grpSpPr>
      <p:sp>
        <p:nvSpPr>
          <p:cNvPr id="3" name="Elipse 5">
            <a:extLst>
              <a:ext uri="{FF2B5EF4-FFF2-40B4-BE49-F238E27FC236}">
                <a16:creationId xmlns:a16="http://schemas.microsoft.com/office/drawing/2014/main" id="{CD5C0870-9920-4310-84D0-3FA60F5EDD0E}"/>
              </a:ext>
            </a:extLst>
          </p:cNvPr>
          <p:cNvSpPr/>
          <p:nvPr/>
        </p:nvSpPr>
        <p:spPr>
          <a:xfrm>
            <a:off x="42335" y="577216"/>
            <a:ext cx="423333" cy="573404"/>
          </a:xfrm>
          <a:custGeom>
            <a:avLst/>
            <a:gdLst>
              <a:gd name="connsiteX0" fmla="*/ 0 w 354419"/>
              <a:gd name="connsiteY0" fmla="*/ 237461 h 474921"/>
              <a:gd name="connsiteX1" fmla="*/ 177210 w 354419"/>
              <a:gd name="connsiteY1" fmla="*/ 0 h 474921"/>
              <a:gd name="connsiteX2" fmla="*/ 354420 w 354419"/>
              <a:gd name="connsiteY2" fmla="*/ 237461 h 474921"/>
              <a:gd name="connsiteX3" fmla="*/ 177210 w 354419"/>
              <a:gd name="connsiteY3" fmla="*/ 474922 h 474921"/>
              <a:gd name="connsiteX4" fmla="*/ 0 w 354419"/>
              <a:gd name="connsiteY4" fmla="*/ 237461 h 474921"/>
              <a:gd name="connsiteX0" fmla="*/ 0 w 317739"/>
              <a:gd name="connsiteY0" fmla="*/ 237667 h 475418"/>
              <a:gd name="connsiteX1" fmla="*/ 177210 w 317739"/>
              <a:gd name="connsiteY1" fmla="*/ 206 h 475418"/>
              <a:gd name="connsiteX2" fmla="*/ 317739 w 317739"/>
              <a:gd name="connsiteY2" fmla="*/ 271728 h 475418"/>
              <a:gd name="connsiteX3" fmla="*/ 177210 w 317739"/>
              <a:gd name="connsiteY3" fmla="*/ 475128 h 475418"/>
              <a:gd name="connsiteX4" fmla="*/ 0 w 317739"/>
              <a:gd name="connsiteY4" fmla="*/ 237667 h 475418"/>
              <a:gd name="connsiteX0" fmla="*/ 0 w 349180"/>
              <a:gd name="connsiteY0" fmla="*/ 237972 h 476338"/>
              <a:gd name="connsiteX1" fmla="*/ 177210 w 349180"/>
              <a:gd name="connsiteY1" fmla="*/ 511 h 476338"/>
              <a:gd name="connsiteX2" fmla="*/ 349180 w 349180"/>
              <a:gd name="connsiteY2" fmla="*/ 292994 h 476338"/>
              <a:gd name="connsiteX3" fmla="*/ 177210 w 349180"/>
              <a:gd name="connsiteY3" fmla="*/ 475433 h 476338"/>
              <a:gd name="connsiteX4" fmla="*/ 0 w 349180"/>
              <a:gd name="connsiteY4" fmla="*/ 237972 h 476338"/>
              <a:gd name="connsiteX0" fmla="*/ 0 w 317739"/>
              <a:gd name="connsiteY0" fmla="*/ 230299 h 476761"/>
              <a:gd name="connsiteX1" fmla="*/ 145769 w 317739"/>
              <a:gd name="connsiteY1" fmla="*/ 698 h 476761"/>
              <a:gd name="connsiteX2" fmla="*/ 317739 w 317739"/>
              <a:gd name="connsiteY2" fmla="*/ 293181 h 476761"/>
              <a:gd name="connsiteX3" fmla="*/ 145769 w 317739"/>
              <a:gd name="connsiteY3" fmla="*/ 475620 h 476761"/>
              <a:gd name="connsiteX4" fmla="*/ 0 w 317739"/>
              <a:gd name="connsiteY4" fmla="*/ 230299 h 47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9" h="476761">
                <a:moveTo>
                  <a:pt x="0" y="230299"/>
                </a:moveTo>
                <a:cubicBezTo>
                  <a:pt x="0" y="99153"/>
                  <a:pt x="92813" y="-9782"/>
                  <a:pt x="145769" y="698"/>
                </a:cubicBezTo>
                <a:cubicBezTo>
                  <a:pt x="198726" y="11178"/>
                  <a:pt x="317739" y="162035"/>
                  <a:pt x="317739" y="293181"/>
                </a:cubicBezTo>
                <a:cubicBezTo>
                  <a:pt x="317739" y="424327"/>
                  <a:pt x="198726" y="486100"/>
                  <a:pt x="145769" y="475620"/>
                </a:cubicBezTo>
                <a:cubicBezTo>
                  <a:pt x="92813" y="465140"/>
                  <a:pt x="0" y="361445"/>
                  <a:pt x="0" y="2302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4" name="Imagen 8">
            <a:extLst>
              <a:ext uri="{FF2B5EF4-FFF2-40B4-BE49-F238E27FC236}">
                <a16:creationId xmlns:a16="http://schemas.microsoft.com/office/drawing/2014/main" id="{A9A82C14-1348-493F-995C-E7EFAE50CD90}"/>
              </a:ext>
            </a:extLst>
          </p:cNvPr>
          <p:cNvPicPr>
            <a:picLocks noChangeAspect="1"/>
          </p:cNvPicPr>
          <p:nvPr/>
        </p:nvPicPr>
        <p:blipFill>
          <a:blip r:embed="rId2">
            <a:extLst>
              <a:ext uri="{28A0092B-C50C-407E-A947-70E740481C1C}">
                <a14:useLocalDpi xmlns:a14="http://schemas.microsoft.com/office/drawing/2010/main" val="0"/>
              </a:ext>
            </a:extLst>
          </a:blip>
          <a:srcRect l="32117" b="62918"/>
          <a:stretch>
            <a:fillRect/>
          </a:stretch>
        </p:blipFill>
        <p:spPr bwMode="auto">
          <a:xfrm>
            <a:off x="12702" y="2569846"/>
            <a:ext cx="2724151" cy="20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C750F9AB-D1C3-4CEE-A399-A3E9F750CFB3}"/>
              </a:ext>
            </a:extLst>
          </p:cNvPr>
          <p:cNvSpPr/>
          <p:nvPr/>
        </p:nvSpPr>
        <p:spPr>
          <a:xfrm>
            <a:off x="11463867" y="220980"/>
            <a:ext cx="482600" cy="35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6" name="Imagen 11">
            <a:extLst>
              <a:ext uri="{FF2B5EF4-FFF2-40B4-BE49-F238E27FC236}">
                <a16:creationId xmlns:a16="http://schemas.microsoft.com/office/drawing/2014/main" id="{57F41D07-A96C-4899-9FD9-0D9DD5CCBF6D}"/>
              </a:ext>
            </a:extLst>
          </p:cNvPr>
          <p:cNvPicPr>
            <a:picLocks noChangeAspect="1"/>
          </p:cNvPicPr>
          <p:nvPr/>
        </p:nvPicPr>
        <p:blipFill rotWithShape="1">
          <a:blip r:embed="rId3" cstate="print"/>
          <a:srcRect r="72119" b="63123"/>
          <a:stretch/>
        </p:blipFill>
        <p:spPr bwMode="auto">
          <a:xfrm>
            <a:off x="1" y="0"/>
            <a:ext cx="3386667" cy="2519680"/>
          </a:xfrm>
          <a:prstGeom prst="ellipse">
            <a:avLst/>
          </a:prstGeom>
          <a:noFill/>
          <a:ln>
            <a:noFill/>
          </a:ln>
        </p:spPr>
      </p:pic>
      <p:sp>
        <p:nvSpPr>
          <p:cNvPr id="7" name="Rectángulo 6">
            <a:extLst>
              <a:ext uri="{FF2B5EF4-FFF2-40B4-BE49-F238E27FC236}">
                <a16:creationId xmlns:a16="http://schemas.microsoft.com/office/drawing/2014/main" id="{0023A8F8-E984-452B-9777-396EAB8C0FC0}"/>
              </a:ext>
            </a:extLst>
          </p:cNvPr>
          <p:cNvSpPr/>
          <p:nvPr/>
        </p:nvSpPr>
        <p:spPr>
          <a:xfrm>
            <a:off x="7203020" y="6116956"/>
            <a:ext cx="4743449" cy="6438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pic>
        <p:nvPicPr>
          <p:cNvPr id="16" name="Imagen 15">
            <a:extLst>
              <a:ext uri="{FF2B5EF4-FFF2-40B4-BE49-F238E27FC236}">
                <a16:creationId xmlns:a16="http://schemas.microsoft.com/office/drawing/2014/main" id="{169E18F7-C893-4A36-8956-02461AB512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2" name="Marcador de contenido 11">
            <a:extLst>
              <a:ext uri="{FF2B5EF4-FFF2-40B4-BE49-F238E27FC236}">
                <a16:creationId xmlns:a16="http://schemas.microsoft.com/office/drawing/2014/main" id="{268CD6ED-1E1E-44F0-B527-DAD0B4697276}"/>
              </a:ext>
            </a:extLst>
          </p:cNvPr>
          <p:cNvSpPr>
            <a:spLocks noGrp="1"/>
          </p:cNvSpPr>
          <p:nvPr>
            <p:ph sz="quarter" idx="10"/>
          </p:nvPr>
        </p:nvSpPr>
        <p:spPr>
          <a:xfrm>
            <a:off x="1538288" y="915151"/>
            <a:ext cx="8777287" cy="37249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pic>
        <p:nvPicPr>
          <p:cNvPr id="17" name="Gráfico 16">
            <a:extLst>
              <a:ext uri="{FF2B5EF4-FFF2-40B4-BE49-F238E27FC236}">
                <a16:creationId xmlns:a16="http://schemas.microsoft.com/office/drawing/2014/main" id="{A413AA2F-FAA6-454C-AA0E-1B68223DD57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38169" y="6253632"/>
            <a:ext cx="2182344" cy="377287"/>
          </a:xfrm>
          <a:prstGeom prst="rect">
            <a:avLst/>
          </a:prstGeom>
        </p:spPr>
      </p:pic>
      <p:sp>
        <p:nvSpPr>
          <p:cNvPr id="2" name="Rectángulo 1">
            <a:extLst>
              <a:ext uri="{FF2B5EF4-FFF2-40B4-BE49-F238E27FC236}">
                <a16:creationId xmlns:a16="http://schemas.microsoft.com/office/drawing/2014/main" id="{DEBC867F-1A08-13E5-AAE2-C05F7E673C3E}"/>
              </a:ext>
            </a:extLst>
          </p:cNvPr>
          <p:cNvSpPr/>
          <p:nvPr userDrawn="1"/>
        </p:nvSpPr>
        <p:spPr>
          <a:xfrm>
            <a:off x="1374777" y="722188"/>
            <a:ext cx="9339606" cy="4058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074977B7-08FC-F51F-023F-4B68EC6ACD04}"/>
              </a:ext>
            </a:extLst>
          </p:cNvPr>
          <p:cNvSpPr/>
          <p:nvPr userDrawn="1"/>
        </p:nvSpPr>
        <p:spPr>
          <a:xfrm>
            <a:off x="1374777" y="4780722"/>
            <a:ext cx="9442446" cy="133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733094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609F02C-9394-45DF-A9E6-2F092908ED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Gráfico 4">
            <a:extLst>
              <a:ext uri="{FF2B5EF4-FFF2-40B4-BE49-F238E27FC236}">
                <a16:creationId xmlns:a16="http://schemas.microsoft.com/office/drawing/2014/main" id="{B4429C72-3A42-4599-A960-A34D442CD7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90569" y="6406032"/>
            <a:ext cx="2182344" cy="377287"/>
          </a:xfrm>
          <a:prstGeom prst="rect">
            <a:avLst/>
          </a:prstGeom>
        </p:spPr>
      </p:pic>
      <p:sp>
        <p:nvSpPr>
          <p:cNvPr id="7" name="Marcador de contenido 6">
            <a:extLst>
              <a:ext uri="{FF2B5EF4-FFF2-40B4-BE49-F238E27FC236}">
                <a16:creationId xmlns:a16="http://schemas.microsoft.com/office/drawing/2014/main" id="{0AA40608-52B7-4339-B3BA-996A2405F6BC}"/>
              </a:ext>
            </a:extLst>
          </p:cNvPr>
          <p:cNvSpPr>
            <a:spLocks noGrp="1"/>
          </p:cNvSpPr>
          <p:nvPr>
            <p:ph sz="quarter" idx="10"/>
          </p:nvPr>
        </p:nvSpPr>
        <p:spPr>
          <a:xfrm>
            <a:off x="5202238" y="534777"/>
            <a:ext cx="6486525" cy="5270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7">
            <a:extLst>
              <a:ext uri="{FF2B5EF4-FFF2-40B4-BE49-F238E27FC236}">
                <a16:creationId xmlns:a16="http://schemas.microsoft.com/office/drawing/2014/main" id="{9B08BBDF-D401-4B18-A110-6FD2878FDD9B}"/>
              </a:ext>
            </a:extLst>
          </p:cNvPr>
          <p:cNvSpPr>
            <a:spLocks noGrp="1"/>
          </p:cNvSpPr>
          <p:nvPr>
            <p:ph type="title" hasCustomPrompt="1"/>
          </p:nvPr>
        </p:nvSpPr>
        <p:spPr>
          <a:xfrm>
            <a:off x="743392" y="1556206"/>
            <a:ext cx="3955609" cy="1325880"/>
          </a:xfrm>
        </p:spPr>
        <p:txBody>
          <a:bodyPr/>
          <a:lstStyle>
            <a:lvl1pPr>
              <a:defRPr sz="3200" b="1">
                <a:solidFill>
                  <a:srgbClr val="F38931"/>
                </a:solidFill>
              </a:defRPr>
            </a:lvl1pPr>
          </a:lstStyle>
          <a:p>
            <a:r>
              <a:rPr lang="es-ES" dirty="0"/>
              <a:t>Evaluación de Control Interno Contable</a:t>
            </a:r>
            <a:endParaRPr lang="es-CO" dirty="0"/>
          </a:p>
        </p:txBody>
      </p:sp>
    </p:spTree>
    <p:extLst>
      <p:ext uri="{BB962C8B-B14F-4D97-AF65-F5344CB8AC3E}">
        <p14:creationId xmlns:p14="http://schemas.microsoft.com/office/powerpoint/2010/main" val="17629924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09CE664A-9F75-43E7-B57A-FFB6971DBC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pic>
        <p:nvPicPr>
          <p:cNvPr id="3" name="Imagen 2">
            <a:extLst>
              <a:ext uri="{FF2B5EF4-FFF2-40B4-BE49-F238E27FC236}">
                <a16:creationId xmlns:a16="http://schemas.microsoft.com/office/drawing/2014/main" id="{8859914A-CF98-43E6-8D8F-B60E1C7088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6" name="Gráfico 15">
            <a:extLst>
              <a:ext uri="{FF2B5EF4-FFF2-40B4-BE49-F238E27FC236}">
                <a16:creationId xmlns:a16="http://schemas.microsoft.com/office/drawing/2014/main" id="{8FE3F37D-88C5-4522-A1E4-B45DBC75B5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pic>
        <p:nvPicPr>
          <p:cNvPr id="17" name="Imagen 16">
            <a:extLst>
              <a:ext uri="{FF2B5EF4-FFF2-40B4-BE49-F238E27FC236}">
                <a16:creationId xmlns:a16="http://schemas.microsoft.com/office/drawing/2014/main" id="{FE2AE00F-E715-4D0C-9FB7-A096F773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8" name="Rectángulo 17">
            <a:extLst>
              <a:ext uri="{FF2B5EF4-FFF2-40B4-BE49-F238E27FC236}">
                <a16:creationId xmlns:a16="http://schemas.microsoft.com/office/drawing/2014/main" id="{FCA2D962-BF43-4DDF-9DD4-CA72077046DF}"/>
              </a:ext>
            </a:extLst>
          </p:cNvPr>
          <p:cNvSpPr/>
          <p:nvPr userDrawn="1"/>
        </p:nvSpPr>
        <p:spPr>
          <a:xfrm>
            <a:off x="1293962" y="731467"/>
            <a:ext cx="9627080" cy="5494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82F125B2-3DD8-4BF9-BCA5-4A994817EA84}"/>
              </a:ext>
            </a:extLst>
          </p:cNvPr>
          <p:cNvSpPr/>
          <p:nvPr userDrawn="1"/>
        </p:nvSpPr>
        <p:spPr>
          <a:xfrm>
            <a:off x="7634378" y="1287611"/>
            <a:ext cx="3114136" cy="1764102"/>
          </a:xfrm>
          <a:prstGeom prst="round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B7950050-3F12-4A84-B063-7F1A69845CDB}"/>
              </a:ext>
            </a:extLst>
          </p:cNvPr>
          <p:cNvSpPr/>
          <p:nvPr userDrawn="1"/>
        </p:nvSpPr>
        <p:spPr>
          <a:xfrm>
            <a:off x="7634378" y="3478721"/>
            <a:ext cx="3114136" cy="1764102"/>
          </a:xfrm>
          <a:prstGeom prst="roundRect">
            <a:avLst/>
          </a:prstGeom>
          <a:solidFill>
            <a:srgbClr val="F38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6E731B81-A591-4D2C-B024-D83DE029C2DA}"/>
              </a:ext>
            </a:extLst>
          </p:cNvPr>
          <p:cNvSpPr/>
          <p:nvPr userDrawn="1"/>
        </p:nvSpPr>
        <p:spPr>
          <a:xfrm>
            <a:off x="7763774" y="1391128"/>
            <a:ext cx="3114136" cy="1764102"/>
          </a:xfrm>
          <a:prstGeom prst="round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38931"/>
              </a:solidFill>
            </a:endParaRPr>
          </a:p>
        </p:txBody>
      </p:sp>
      <p:sp>
        <p:nvSpPr>
          <p:cNvPr id="22" name="Rectángulo: esquinas redondeadas 21">
            <a:extLst>
              <a:ext uri="{FF2B5EF4-FFF2-40B4-BE49-F238E27FC236}">
                <a16:creationId xmlns:a16="http://schemas.microsoft.com/office/drawing/2014/main" id="{060A52A7-EC9A-4415-AB5F-6A05E61EDBD6}"/>
              </a:ext>
            </a:extLst>
          </p:cNvPr>
          <p:cNvSpPr/>
          <p:nvPr userDrawn="1"/>
        </p:nvSpPr>
        <p:spPr>
          <a:xfrm>
            <a:off x="7763774" y="3582238"/>
            <a:ext cx="3114136" cy="1764102"/>
          </a:xfrm>
          <a:prstGeom prst="roundRect">
            <a:avLst/>
          </a:prstGeom>
          <a:noFill/>
          <a:ln>
            <a:solidFill>
              <a:srgbClr val="5A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Marcador de contenido 7">
            <a:extLst>
              <a:ext uri="{FF2B5EF4-FFF2-40B4-BE49-F238E27FC236}">
                <a16:creationId xmlns:a16="http://schemas.microsoft.com/office/drawing/2014/main" id="{ABCCD2BF-6F8B-4EC7-8E06-3119FA00638A}"/>
              </a:ext>
            </a:extLst>
          </p:cNvPr>
          <p:cNvSpPr>
            <a:spLocks noGrp="1"/>
          </p:cNvSpPr>
          <p:nvPr>
            <p:ph sz="quarter" idx="10"/>
          </p:nvPr>
        </p:nvSpPr>
        <p:spPr>
          <a:xfrm>
            <a:off x="1314450" y="2489520"/>
            <a:ext cx="5519738" cy="31988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24" name="Título 13">
            <a:extLst>
              <a:ext uri="{FF2B5EF4-FFF2-40B4-BE49-F238E27FC236}">
                <a16:creationId xmlns:a16="http://schemas.microsoft.com/office/drawing/2014/main" id="{1D93587D-2194-4646-BCEF-0323DDFDC98A}"/>
              </a:ext>
            </a:extLst>
          </p:cNvPr>
          <p:cNvSpPr>
            <a:spLocks noGrp="1"/>
          </p:cNvSpPr>
          <p:nvPr>
            <p:ph type="title"/>
          </p:nvPr>
        </p:nvSpPr>
        <p:spPr>
          <a:xfrm>
            <a:off x="1314090" y="1169668"/>
            <a:ext cx="5520098" cy="1087272"/>
          </a:xfrm>
        </p:spPr>
        <p:txBody>
          <a:bodyPr/>
          <a:lstStyle>
            <a:lvl1pPr>
              <a:defRPr sz="2800" b="1">
                <a:solidFill>
                  <a:srgbClr val="F38931"/>
                </a:solidFill>
              </a:defRPr>
            </a:lvl1pPr>
          </a:lstStyle>
          <a:p>
            <a:r>
              <a:rPr lang="es-ES" dirty="0"/>
              <a:t>Haga clic para modificar el estilo de título del patrón</a:t>
            </a:r>
            <a:endParaRPr lang="es-CO" dirty="0"/>
          </a:p>
        </p:txBody>
      </p:sp>
      <p:pic>
        <p:nvPicPr>
          <p:cNvPr id="25" name="Gráfico 24">
            <a:extLst>
              <a:ext uri="{FF2B5EF4-FFF2-40B4-BE49-F238E27FC236}">
                <a16:creationId xmlns:a16="http://schemas.microsoft.com/office/drawing/2014/main" id="{94975665-3C6E-4170-9397-B38BE0E1A3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0569" y="6406032"/>
            <a:ext cx="2182344" cy="377287"/>
          </a:xfrm>
          <a:prstGeom prst="rect">
            <a:avLst/>
          </a:prstGeom>
        </p:spPr>
      </p:pic>
      <p:sp>
        <p:nvSpPr>
          <p:cNvPr id="27" name="Título 13">
            <a:extLst>
              <a:ext uri="{FF2B5EF4-FFF2-40B4-BE49-F238E27FC236}">
                <a16:creationId xmlns:a16="http://schemas.microsoft.com/office/drawing/2014/main" id="{DFDCC8C0-A0BD-4EAE-90EB-E68C60BECFB6}"/>
              </a:ext>
            </a:extLst>
          </p:cNvPr>
          <p:cNvSpPr txBox="1">
            <a:spLocks/>
          </p:cNvSpPr>
          <p:nvPr userDrawn="1"/>
        </p:nvSpPr>
        <p:spPr bwMode="auto">
          <a:xfrm>
            <a:off x="8004515" y="1634309"/>
            <a:ext cx="2373862" cy="10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2800" b="1" kern="1200">
                <a:solidFill>
                  <a:srgbClr val="F3893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ES" sz="3200" dirty="0">
                <a:solidFill>
                  <a:schemeClr val="bg1"/>
                </a:solidFill>
              </a:rPr>
              <a:t>100%</a:t>
            </a:r>
          </a:p>
          <a:p>
            <a:pPr algn="ctr"/>
            <a:r>
              <a:rPr lang="es-ES" sz="3200" dirty="0">
                <a:solidFill>
                  <a:schemeClr val="bg1"/>
                </a:solidFill>
              </a:rPr>
              <a:t>Porcentaje</a:t>
            </a:r>
            <a:endParaRPr lang="es-CO" sz="3200" dirty="0">
              <a:solidFill>
                <a:schemeClr val="bg1"/>
              </a:solidFill>
            </a:endParaRPr>
          </a:p>
        </p:txBody>
      </p:sp>
      <p:sp>
        <p:nvSpPr>
          <p:cNvPr id="28" name="Título 13">
            <a:extLst>
              <a:ext uri="{FF2B5EF4-FFF2-40B4-BE49-F238E27FC236}">
                <a16:creationId xmlns:a16="http://schemas.microsoft.com/office/drawing/2014/main" id="{E19909CC-8DED-45C8-A457-868A2908E855}"/>
              </a:ext>
            </a:extLst>
          </p:cNvPr>
          <p:cNvSpPr txBox="1">
            <a:spLocks/>
          </p:cNvSpPr>
          <p:nvPr userDrawn="1"/>
        </p:nvSpPr>
        <p:spPr bwMode="auto">
          <a:xfrm>
            <a:off x="8013141" y="3885803"/>
            <a:ext cx="2373862" cy="10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2800" b="1" kern="1200">
                <a:solidFill>
                  <a:srgbClr val="F3893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ES" sz="3200" dirty="0">
                <a:solidFill>
                  <a:schemeClr val="bg1"/>
                </a:solidFill>
              </a:rPr>
              <a:t>50%</a:t>
            </a:r>
          </a:p>
          <a:p>
            <a:pPr algn="ctr"/>
            <a:r>
              <a:rPr lang="es-ES" sz="3200" dirty="0">
                <a:solidFill>
                  <a:schemeClr val="bg1"/>
                </a:solidFill>
              </a:rPr>
              <a:t>Porcentaje</a:t>
            </a:r>
            <a:endParaRPr lang="es-CO" sz="3200" dirty="0">
              <a:solidFill>
                <a:schemeClr val="bg1"/>
              </a:solidFill>
            </a:endParaRPr>
          </a:p>
        </p:txBody>
      </p:sp>
    </p:spTree>
    <p:extLst>
      <p:ext uri="{BB962C8B-B14F-4D97-AF65-F5344CB8AC3E}">
        <p14:creationId xmlns:p14="http://schemas.microsoft.com/office/powerpoint/2010/main" val="322648210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7A01B91-EDC0-4DBE-BDB0-406C68B0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Marcador de contenido 5">
            <a:extLst>
              <a:ext uri="{FF2B5EF4-FFF2-40B4-BE49-F238E27FC236}">
                <a16:creationId xmlns:a16="http://schemas.microsoft.com/office/drawing/2014/main" id="{25B5CB86-F742-47E3-B803-F0A0DAB13FA2}"/>
              </a:ext>
            </a:extLst>
          </p:cNvPr>
          <p:cNvSpPr>
            <a:spLocks noGrp="1"/>
          </p:cNvSpPr>
          <p:nvPr>
            <p:ph sz="quarter" idx="10"/>
          </p:nvPr>
        </p:nvSpPr>
        <p:spPr>
          <a:xfrm>
            <a:off x="765175" y="723900"/>
            <a:ext cx="3963988" cy="25177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a:extLst>
              <a:ext uri="{FF2B5EF4-FFF2-40B4-BE49-F238E27FC236}">
                <a16:creationId xmlns:a16="http://schemas.microsoft.com/office/drawing/2014/main" id="{558BEFF1-F4AD-4416-9AA1-A793BF4F5560}"/>
              </a:ext>
            </a:extLst>
          </p:cNvPr>
          <p:cNvSpPr>
            <a:spLocks noGrp="1"/>
          </p:cNvSpPr>
          <p:nvPr>
            <p:ph sz="quarter" idx="11"/>
          </p:nvPr>
        </p:nvSpPr>
        <p:spPr>
          <a:xfrm>
            <a:off x="765175" y="3690938"/>
            <a:ext cx="3963988" cy="25177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2" name="Rectángulo 11">
            <a:extLst>
              <a:ext uri="{FF2B5EF4-FFF2-40B4-BE49-F238E27FC236}">
                <a16:creationId xmlns:a16="http://schemas.microsoft.com/office/drawing/2014/main" id="{6F5BDEC7-4690-4F12-97D9-5D0DF9D715F4}"/>
              </a:ext>
            </a:extLst>
          </p:cNvPr>
          <p:cNvSpPr/>
          <p:nvPr userDrawn="1"/>
        </p:nvSpPr>
        <p:spPr>
          <a:xfrm>
            <a:off x="11129431" y="5727469"/>
            <a:ext cx="982213" cy="11305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B418E909-0DED-4E02-AAB2-48C6F8CF56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26684121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92CAAF4-81DB-65FA-9DE7-A52850CABA9C}"/>
              </a:ext>
            </a:extLst>
          </p:cNvPr>
          <p:cNvSpPr/>
          <p:nvPr userDrawn="1"/>
        </p:nvSpPr>
        <p:spPr>
          <a:xfrm>
            <a:off x="0" y="0"/>
            <a:ext cx="12400908" cy="709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6F5BDEC7-4690-4F12-97D9-5D0DF9D715F4}"/>
              </a:ext>
            </a:extLst>
          </p:cNvPr>
          <p:cNvSpPr/>
          <p:nvPr userDrawn="1"/>
        </p:nvSpPr>
        <p:spPr>
          <a:xfrm>
            <a:off x="11129431" y="5727469"/>
            <a:ext cx="982213" cy="11305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F35CAE52-3509-3F65-132C-14BFCAF6A1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pic>
        <p:nvPicPr>
          <p:cNvPr id="14" name="Gráfico 13">
            <a:extLst>
              <a:ext uri="{FF2B5EF4-FFF2-40B4-BE49-F238E27FC236}">
                <a16:creationId xmlns:a16="http://schemas.microsoft.com/office/drawing/2014/main" id="{F99FFB6C-E5FF-D4E3-1340-2C66AF6E04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677650" y="0"/>
            <a:ext cx="514350" cy="2095500"/>
          </a:xfrm>
          <a:prstGeom prst="rect">
            <a:avLst/>
          </a:prstGeom>
        </p:spPr>
      </p:pic>
      <p:pic>
        <p:nvPicPr>
          <p:cNvPr id="13" name="Gráfico 12">
            <a:extLst>
              <a:ext uri="{FF2B5EF4-FFF2-40B4-BE49-F238E27FC236}">
                <a16:creationId xmlns:a16="http://schemas.microsoft.com/office/drawing/2014/main" id="{04A59E51-8EA7-61C3-2495-2CB364A9CB3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62274" y="-223587"/>
            <a:ext cx="3752850" cy="2076450"/>
          </a:xfrm>
          <a:prstGeom prst="rect">
            <a:avLst/>
          </a:prstGeom>
        </p:spPr>
      </p:pic>
    </p:spTree>
    <p:extLst>
      <p:ext uri="{BB962C8B-B14F-4D97-AF65-F5344CB8AC3E}">
        <p14:creationId xmlns:p14="http://schemas.microsoft.com/office/powerpoint/2010/main" val="6107078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F5BDEC7-4690-4F12-97D9-5D0DF9D715F4}"/>
              </a:ext>
            </a:extLst>
          </p:cNvPr>
          <p:cNvSpPr/>
          <p:nvPr userDrawn="1"/>
        </p:nvSpPr>
        <p:spPr>
          <a:xfrm>
            <a:off x="11129431" y="5727469"/>
            <a:ext cx="982213" cy="11305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a:extLst>
              <a:ext uri="{FF2B5EF4-FFF2-40B4-BE49-F238E27FC236}">
                <a16:creationId xmlns:a16="http://schemas.microsoft.com/office/drawing/2014/main" id="{9015FC2A-19F4-3E3C-D2D4-8897BD31708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Gráfico 6">
            <a:extLst>
              <a:ext uri="{FF2B5EF4-FFF2-40B4-BE49-F238E27FC236}">
                <a16:creationId xmlns:a16="http://schemas.microsoft.com/office/drawing/2014/main" id="{0F9797F6-502C-033E-DB2D-58FBAA817F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pic>
        <p:nvPicPr>
          <p:cNvPr id="8" name="Gráfico 7">
            <a:extLst>
              <a:ext uri="{FF2B5EF4-FFF2-40B4-BE49-F238E27FC236}">
                <a16:creationId xmlns:a16="http://schemas.microsoft.com/office/drawing/2014/main" id="{95645952-CE6B-6CF4-4CFE-BCADAE7326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78977" y="3931768"/>
            <a:ext cx="704867" cy="669624"/>
          </a:xfrm>
          <a:prstGeom prst="rect">
            <a:avLst/>
          </a:prstGeom>
        </p:spPr>
      </p:pic>
    </p:spTree>
    <p:extLst>
      <p:ext uri="{BB962C8B-B14F-4D97-AF65-F5344CB8AC3E}">
        <p14:creationId xmlns:p14="http://schemas.microsoft.com/office/powerpoint/2010/main" val="136477474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F5BDEC7-4690-4F12-97D9-5D0DF9D715F4}"/>
              </a:ext>
            </a:extLst>
          </p:cNvPr>
          <p:cNvSpPr/>
          <p:nvPr userDrawn="1"/>
        </p:nvSpPr>
        <p:spPr>
          <a:xfrm>
            <a:off x="11129431" y="5727469"/>
            <a:ext cx="982213" cy="11305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5E4C13C4-285C-97D0-9E3B-8AA2747B3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9" name="Gráfico 8">
            <a:extLst>
              <a:ext uri="{FF2B5EF4-FFF2-40B4-BE49-F238E27FC236}">
                <a16:creationId xmlns:a16="http://schemas.microsoft.com/office/drawing/2014/main" id="{602D10A0-1944-E97F-68C4-D580585116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33904964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16DD30-295C-DD27-8E1A-CFA5B7EFFC47}"/>
              </a:ext>
            </a:extLst>
          </p:cNvPr>
          <p:cNvSpPr/>
          <p:nvPr userDrawn="1"/>
        </p:nvSpPr>
        <p:spPr>
          <a:xfrm>
            <a:off x="-102742" y="-102742"/>
            <a:ext cx="12400908" cy="709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6F5BDEC7-4690-4F12-97D9-5D0DF9D715F4}"/>
              </a:ext>
            </a:extLst>
          </p:cNvPr>
          <p:cNvSpPr/>
          <p:nvPr userDrawn="1"/>
        </p:nvSpPr>
        <p:spPr>
          <a:xfrm>
            <a:off x="11129431" y="5727469"/>
            <a:ext cx="982213" cy="11305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5E3CCA8-AC98-C53F-95A4-8E242C8573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92290477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2C5255-7E71-4AF1-B267-D81AA7F5AF7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3" name="Imagen 8">
            <a:extLst>
              <a:ext uri="{FF2B5EF4-FFF2-40B4-BE49-F238E27FC236}">
                <a16:creationId xmlns:a16="http://schemas.microsoft.com/office/drawing/2014/main" id="{FC4507FB-12A0-4DD5-9016-CC68EE38B3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4453" y="6337936"/>
            <a:ext cx="3727449" cy="3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0052F56C-D514-4BE4-A663-D03F5B824A6A}"/>
              </a:ext>
            </a:extLst>
          </p:cNvPr>
          <p:cNvSpPr/>
          <p:nvPr/>
        </p:nvSpPr>
        <p:spPr>
          <a:xfrm>
            <a:off x="7203020" y="6116956"/>
            <a:ext cx="4743449" cy="6438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pic>
        <p:nvPicPr>
          <p:cNvPr id="5" name="Imagen 9">
            <a:extLst>
              <a:ext uri="{FF2B5EF4-FFF2-40B4-BE49-F238E27FC236}">
                <a16:creationId xmlns:a16="http://schemas.microsoft.com/office/drawing/2014/main" id="{83973130-64B2-4C28-985B-6F5CB65443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1767" y="6177916"/>
            <a:ext cx="58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0">
            <a:extLst>
              <a:ext uri="{FF2B5EF4-FFF2-40B4-BE49-F238E27FC236}">
                <a16:creationId xmlns:a16="http://schemas.microsoft.com/office/drawing/2014/main" id="{C3165B30-AA6E-495D-8806-C5AD35524A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67" y="2476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950AB84D-B5E7-4687-93AB-02402F08688F}"/>
              </a:ext>
            </a:extLst>
          </p:cNvPr>
          <p:cNvPicPr>
            <a:picLocks noChangeAspect="1"/>
          </p:cNvPicPr>
          <p:nvPr/>
        </p:nvPicPr>
        <p:blipFill rotWithShape="1">
          <a:blip r:embed="rId5" cstate="print"/>
          <a:srcRect t="30371" b="15852"/>
          <a:stretch/>
        </p:blipFill>
        <p:spPr>
          <a:xfrm>
            <a:off x="1607631" y="1889026"/>
            <a:ext cx="9856236" cy="3688081"/>
          </a:xfrm>
          <a:custGeom>
            <a:avLst/>
            <a:gdLst>
              <a:gd name="connsiteX0" fmla="*/ 0 w 7392177"/>
              <a:gd name="connsiteY0" fmla="*/ 0 h 3073401"/>
              <a:gd name="connsiteX1" fmla="*/ 7392177 w 7392177"/>
              <a:gd name="connsiteY1" fmla="*/ 0 h 3073401"/>
              <a:gd name="connsiteX2" fmla="*/ 7392177 w 7392177"/>
              <a:gd name="connsiteY2" fmla="*/ 1007534 h 3073401"/>
              <a:gd name="connsiteX3" fmla="*/ 6430824 w 7392177"/>
              <a:gd name="connsiteY3" fmla="*/ 1007534 h 3073401"/>
              <a:gd name="connsiteX4" fmla="*/ 6430824 w 7392177"/>
              <a:gd name="connsiteY4" fmla="*/ 3073401 h 3073401"/>
              <a:gd name="connsiteX5" fmla="*/ 969824 w 7392177"/>
              <a:gd name="connsiteY5" fmla="*/ 3073401 h 3073401"/>
              <a:gd name="connsiteX6" fmla="*/ 969824 w 7392177"/>
              <a:gd name="connsiteY6" fmla="*/ 948268 h 3073401"/>
              <a:gd name="connsiteX7" fmla="*/ 0 w 7392177"/>
              <a:gd name="connsiteY7" fmla="*/ 948268 h 307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177" h="3073401">
                <a:moveTo>
                  <a:pt x="0" y="0"/>
                </a:moveTo>
                <a:lnTo>
                  <a:pt x="7392177" y="0"/>
                </a:lnTo>
                <a:lnTo>
                  <a:pt x="7392177" y="1007534"/>
                </a:lnTo>
                <a:lnTo>
                  <a:pt x="6430824" y="1007534"/>
                </a:lnTo>
                <a:lnTo>
                  <a:pt x="6430824" y="3073401"/>
                </a:lnTo>
                <a:lnTo>
                  <a:pt x="969824" y="3073401"/>
                </a:lnTo>
                <a:lnTo>
                  <a:pt x="969824" y="948268"/>
                </a:lnTo>
                <a:lnTo>
                  <a:pt x="0" y="948268"/>
                </a:lnTo>
                <a:close/>
              </a:path>
            </a:pathLst>
          </a:custGeom>
        </p:spPr>
      </p:pic>
      <p:pic>
        <p:nvPicPr>
          <p:cNvPr id="8" name="Imagen 12">
            <a:extLst>
              <a:ext uri="{FF2B5EF4-FFF2-40B4-BE49-F238E27FC236}">
                <a16:creationId xmlns:a16="http://schemas.microsoft.com/office/drawing/2014/main" id="{2D277A70-B89E-43CA-9D1B-93646B4C5ED8}"/>
              </a:ext>
            </a:extLst>
          </p:cNvPr>
          <p:cNvPicPr>
            <a:picLocks noChangeAspect="1"/>
          </p:cNvPicPr>
          <p:nvPr/>
        </p:nvPicPr>
        <p:blipFill>
          <a:blip r:embed="rId6">
            <a:extLst>
              <a:ext uri="{28A0092B-C50C-407E-A947-70E740481C1C}">
                <a14:useLocalDpi xmlns:a14="http://schemas.microsoft.com/office/drawing/2010/main" val="0"/>
              </a:ext>
            </a:extLst>
          </a:blip>
          <a:srcRect l="32117" b="62918"/>
          <a:stretch>
            <a:fillRect/>
          </a:stretch>
        </p:blipFill>
        <p:spPr bwMode="auto">
          <a:xfrm>
            <a:off x="2" y="2996566"/>
            <a:ext cx="2724151" cy="20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89888536-F28F-407F-B79B-68C07B87D0AD}"/>
              </a:ext>
            </a:extLst>
          </p:cNvPr>
          <p:cNvSpPr/>
          <p:nvPr/>
        </p:nvSpPr>
        <p:spPr>
          <a:xfrm>
            <a:off x="3352801" y="3291842"/>
            <a:ext cx="7054851" cy="205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pic>
        <p:nvPicPr>
          <p:cNvPr id="10" name="Imagen 14" descr="Interfaz de usuario gráfica, Aplicación&#10;&#10;Descripción generada automáticamente">
            <a:extLst>
              <a:ext uri="{FF2B5EF4-FFF2-40B4-BE49-F238E27FC236}">
                <a16:creationId xmlns:a16="http://schemas.microsoft.com/office/drawing/2014/main" id="{3F32153C-2740-4387-A367-521711BB9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2" y="3324226"/>
            <a:ext cx="667808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0A1E128D-ADDF-4623-AF80-52A93DA618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101011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mbre Evento - Bienvenida">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63B305-BE9F-41AE-B486-C02FB628470F}"/>
              </a:ext>
            </a:extLst>
          </p:cNvPr>
          <p:cNvSpPr/>
          <p:nvPr userDrawn="1"/>
        </p:nvSpPr>
        <p:spPr>
          <a:xfrm>
            <a:off x="0" y="0"/>
            <a:ext cx="12192000" cy="68580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54" dirty="0"/>
              <a:t>      </a:t>
            </a:r>
            <a:endParaRPr lang="es-CO" sz="2154" dirty="0"/>
          </a:p>
        </p:txBody>
      </p:sp>
      <p:sp>
        <p:nvSpPr>
          <p:cNvPr id="9" name="Elipse 8">
            <a:extLst>
              <a:ext uri="{FF2B5EF4-FFF2-40B4-BE49-F238E27FC236}">
                <a16:creationId xmlns:a16="http://schemas.microsoft.com/office/drawing/2014/main" id="{C6682696-946A-4140-9C5E-B38C5D4E4517}"/>
              </a:ext>
            </a:extLst>
          </p:cNvPr>
          <p:cNvSpPr/>
          <p:nvPr/>
        </p:nvSpPr>
        <p:spPr>
          <a:xfrm>
            <a:off x="11171769" y="470536"/>
            <a:ext cx="438151" cy="369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3" name="Imagen 7">
            <a:extLst>
              <a:ext uri="{FF2B5EF4-FFF2-40B4-BE49-F238E27FC236}">
                <a16:creationId xmlns:a16="http://schemas.microsoft.com/office/drawing/2014/main" id="{B0F978B7-8417-32F7-0C1F-9B48F5035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40524" y="394327"/>
            <a:ext cx="9710951" cy="60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742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2B8EAACF-FEA6-4F4B-B1B1-AECA55903C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9B4373DB-E956-4450-8D98-4A28DA298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4453" y="1918336"/>
            <a:ext cx="325967" cy="3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EAE09290-6C97-4170-9719-531156550B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535" y="3032760"/>
            <a:ext cx="10852151"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BE2BAC3C-4FBE-4624-A64B-ABBC200761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2533" y="3663120"/>
            <a:ext cx="5294664" cy="72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4549E5F8-CF59-4719-B318-A1D8A5C9A9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633" y="2840356"/>
            <a:ext cx="12192000" cy="10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4">
            <a:extLst>
              <a:ext uri="{FF2B5EF4-FFF2-40B4-BE49-F238E27FC236}">
                <a16:creationId xmlns:a16="http://schemas.microsoft.com/office/drawing/2014/main" id="{EBE98A4B-9FFB-4D2E-96A7-9BC9CD66ED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2752" y="6376036"/>
            <a:ext cx="3790949" cy="2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1654F67F-ADDF-4046-9FD9-4F96F79634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6448" y="4192907"/>
            <a:ext cx="3269552" cy="7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98251290-9674-46EC-82C8-4AAD2FC753A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05144" y="4834193"/>
            <a:ext cx="2716896" cy="73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AA4172F2-EC1F-482A-875E-485EE8464DA5}"/>
              </a:ext>
            </a:extLst>
          </p:cNvPr>
          <p:cNvSpPr txBox="1">
            <a:spLocks noChangeArrowheads="1"/>
          </p:cNvSpPr>
          <p:nvPr/>
        </p:nvSpPr>
        <p:spPr bwMode="auto">
          <a:xfrm>
            <a:off x="848785" y="6219826"/>
            <a:ext cx="3010183" cy="424732"/>
          </a:xfrm>
          <a:prstGeom prst="rect">
            <a:avLst/>
          </a:prstGeom>
          <a:noFill/>
          <a:ln>
            <a:noFill/>
          </a:ln>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es-CO" altLang="es-CO" sz="2160" i="1">
                <a:solidFill>
                  <a:srgbClr val="7F7F7F"/>
                </a:solidFill>
                <a:latin typeface="Arial" panose="020B0604020202020204" pitchFamily="34" charset="0"/>
                <a:ea typeface="Adobe Heiti Std R" panose="020B0400000000000000" pitchFamily="34" charset="-128"/>
                <a:cs typeface="Arial" panose="020B0604020202020204" pitchFamily="34" charset="0"/>
              </a:rPr>
              <a:t>www.contaduria.gov.co</a:t>
            </a:r>
          </a:p>
        </p:txBody>
      </p:sp>
      <p:sp>
        <p:nvSpPr>
          <p:cNvPr id="11" name="Elipse 10">
            <a:extLst>
              <a:ext uri="{FF2B5EF4-FFF2-40B4-BE49-F238E27FC236}">
                <a16:creationId xmlns:a16="http://schemas.microsoft.com/office/drawing/2014/main" id="{BE22BC9C-5CCB-4FEE-81DF-8215D33D64A9}"/>
              </a:ext>
            </a:extLst>
          </p:cNvPr>
          <p:cNvSpPr/>
          <p:nvPr/>
        </p:nvSpPr>
        <p:spPr>
          <a:xfrm>
            <a:off x="11176002" y="5471162"/>
            <a:ext cx="438151" cy="369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pic>
        <p:nvPicPr>
          <p:cNvPr id="12" name="Picture 2" descr="http://www.cartagenacaribe.com/images/boton-contactenos.png">
            <a:extLst>
              <a:ext uri="{FF2B5EF4-FFF2-40B4-BE49-F238E27FC236}">
                <a16:creationId xmlns:a16="http://schemas.microsoft.com/office/drawing/2014/main" id="{9302C710-103E-4813-9518-9B6E230CAE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769" y="4903472"/>
            <a:ext cx="2224617"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6B6967C9-8FE2-4AE5-987F-BAC46533B364}"/>
              </a:ext>
            </a:extLst>
          </p:cNvPr>
          <p:cNvSpPr txBox="1"/>
          <p:nvPr/>
        </p:nvSpPr>
        <p:spPr>
          <a:xfrm>
            <a:off x="2992967" y="1394461"/>
            <a:ext cx="5766322" cy="1569660"/>
          </a:xfrm>
          <a:prstGeom prst="rect">
            <a:avLst/>
          </a:prstGeom>
          <a:noFill/>
        </p:spPr>
        <p:txBody>
          <a:bodyPr wrap="none">
            <a:spAutoFit/>
          </a:bodyPr>
          <a:lstStyle/>
          <a:p>
            <a:pPr defTabSz="855878" eaLnBrk="1" fontAlgn="auto" hangingPunct="1">
              <a:spcBef>
                <a:spcPts val="0"/>
              </a:spcBef>
              <a:spcAft>
                <a:spcPts val="0"/>
              </a:spcAft>
              <a:defRPr/>
            </a:pPr>
            <a:r>
              <a:rPr lang="es-CO" sz="9600" b="1" dirty="0">
                <a:effectLst>
                  <a:outerShdw blurRad="38100" dist="38100" dir="2700000" algn="tl">
                    <a:srgbClr val="000000">
                      <a:alpha val="43137"/>
                    </a:srgbClr>
                  </a:outerShdw>
                </a:effectLst>
                <a:latin typeface="Adobe Heiti Std R" panose="020B0400000000000000" pitchFamily="34" charset="-128"/>
                <a:ea typeface="Adobe Heiti Std R" panose="020B0400000000000000" pitchFamily="34" charset="-128"/>
                <a:cs typeface="Arial" panose="020B0604020202020204" pitchFamily="34" charset="0"/>
              </a:rPr>
              <a:t>GRACIAS</a:t>
            </a:r>
          </a:p>
        </p:txBody>
      </p:sp>
      <p:sp>
        <p:nvSpPr>
          <p:cNvPr id="14" name="Rectángulo 13">
            <a:extLst>
              <a:ext uri="{FF2B5EF4-FFF2-40B4-BE49-F238E27FC236}">
                <a16:creationId xmlns:a16="http://schemas.microsoft.com/office/drawing/2014/main" id="{8023A52E-B5D8-48A6-AD15-47D8F3B16FDC}"/>
              </a:ext>
            </a:extLst>
          </p:cNvPr>
          <p:cNvSpPr/>
          <p:nvPr/>
        </p:nvSpPr>
        <p:spPr>
          <a:xfrm>
            <a:off x="7203020" y="6116956"/>
            <a:ext cx="4743449" cy="6438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154"/>
          </a:p>
        </p:txBody>
      </p:sp>
      <p:pic>
        <p:nvPicPr>
          <p:cNvPr id="16" name="Imagen 15">
            <a:extLst>
              <a:ext uri="{FF2B5EF4-FFF2-40B4-BE49-F238E27FC236}">
                <a16:creationId xmlns:a16="http://schemas.microsoft.com/office/drawing/2014/main" id="{110504F9-93E0-494C-80F1-CA8375A9930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28439" y="6380537"/>
            <a:ext cx="1737751" cy="308525"/>
          </a:xfrm>
          <a:prstGeom prst="rect">
            <a:avLst/>
          </a:prstGeom>
        </p:spPr>
      </p:pic>
      <p:pic>
        <p:nvPicPr>
          <p:cNvPr id="23" name="Imagen 22">
            <a:extLst>
              <a:ext uri="{FF2B5EF4-FFF2-40B4-BE49-F238E27FC236}">
                <a16:creationId xmlns:a16="http://schemas.microsoft.com/office/drawing/2014/main" id="{AF2BC8E4-125B-442B-96EE-9B3DB4CAD10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Rectángulo 20">
            <a:extLst>
              <a:ext uri="{FF2B5EF4-FFF2-40B4-BE49-F238E27FC236}">
                <a16:creationId xmlns:a16="http://schemas.microsoft.com/office/drawing/2014/main" id="{E3F80375-38EC-4FBB-B7F5-477DF79B1E96}"/>
              </a:ext>
            </a:extLst>
          </p:cNvPr>
          <p:cNvSpPr/>
          <p:nvPr userDrawn="1"/>
        </p:nvSpPr>
        <p:spPr>
          <a:xfrm>
            <a:off x="8488363" y="2185275"/>
            <a:ext cx="3010648" cy="27404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lumMod val="65000"/>
                  </a:schemeClr>
                </a:solidFill>
              </a:rPr>
              <a:t>Coloque AQUÍ</a:t>
            </a:r>
          </a:p>
          <a:p>
            <a:pPr algn="ctr"/>
            <a:r>
              <a:rPr lang="es-CO" dirty="0">
                <a:solidFill>
                  <a:schemeClr val="bg1">
                    <a:lumMod val="65000"/>
                  </a:schemeClr>
                </a:solidFill>
              </a:rPr>
              <a:t>El código QR</a:t>
            </a:r>
          </a:p>
        </p:txBody>
      </p:sp>
    </p:spTree>
    <p:extLst>
      <p:ext uri="{BB962C8B-B14F-4D97-AF65-F5344CB8AC3E}">
        <p14:creationId xmlns:p14="http://schemas.microsoft.com/office/powerpoint/2010/main" val="2004614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par>
                          <p:cTn id="21" fill="hold">
                            <p:stCondLst>
                              <p:cond delay="3500"/>
                            </p:stCondLst>
                            <p:childTnLst>
                              <p:par>
                                <p:cTn id="22" presetID="50" presetClass="entr" presetSubtype="0" decel="100000"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0" fill="hold"/>
                                        <p:tgtEl>
                                          <p:spTgt spid="4"/>
                                        </p:tgtEl>
                                        <p:attrNameLst>
                                          <p:attrName>ppt_w</p:attrName>
                                        </p:attrNameLst>
                                      </p:cBhvr>
                                      <p:tavLst>
                                        <p:tav tm="0">
                                          <p:val>
                                            <p:strVal val="#ppt_w+.3"/>
                                          </p:val>
                                        </p:tav>
                                        <p:tav tm="100000">
                                          <p:val>
                                            <p:strVal val="#ppt_w"/>
                                          </p:val>
                                        </p:tav>
                                      </p:tavLst>
                                    </p:anim>
                                    <p:anim calcmode="lin" valueType="num">
                                      <p:cBhvr>
                                        <p:cTn id="25" dur="3000" fill="hold"/>
                                        <p:tgtEl>
                                          <p:spTgt spid="4"/>
                                        </p:tgtEl>
                                        <p:attrNameLst>
                                          <p:attrName>ppt_h</p:attrName>
                                        </p:attrNameLst>
                                      </p:cBhvr>
                                      <p:tavLst>
                                        <p:tav tm="0">
                                          <p:val>
                                            <p:strVal val="#ppt_h"/>
                                          </p:val>
                                        </p:tav>
                                        <p:tav tm="100000">
                                          <p:val>
                                            <p:strVal val="#ppt_h"/>
                                          </p:val>
                                        </p:tav>
                                      </p:tavLst>
                                    </p:anim>
                                    <p:animEffect transition="in" filter="fade">
                                      <p:cBhvr>
                                        <p:cTn id="26" dur="3000"/>
                                        <p:tgtEl>
                                          <p:spTgt spid="4"/>
                                        </p:tgtEl>
                                      </p:cBhvr>
                                    </p:animEffect>
                                  </p:childTnLst>
                                </p:cTn>
                              </p:par>
                              <p:par>
                                <p:cTn id="27" presetID="9" presetClass="entr" presetSubtype="0" fill="hold" nodeType="withEffect">
                                  <p:stCondLst>
                                    <p:cond delay="300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2000"/>
                                        <p:tgtEl>
                                          <p:spTgt spid="12"/>
                                        </p:tgtEl>
                                      </p:cBhvr>
                                    </p:animEffect>
                                  </p:childTnLst>
                                </p:cTn>
                              </p:par>
                            </p:childTnLst>
                          </p:cTn>
                        </p:par>
                        <p:par>
                          <p:cTn id="30" fill="hold">
                            <p:stCondLst>
                              <p:cond delay="8500"/>
                            </p:stCondLst>
                            <p:childTnLst>
                              <p:par>
                                <p:cTn id="31" presetID="47" presetClass="entr" presetSubtype="0" fill="hold" nodeType="after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0000"/>
                            </p:stCondLst>
                            <p:childTnLst>
                              <p:par>
                                <p:cTn id="37" presetID="47" presetClass="entr" presetSubtype="0" fill="hold" nodeType="after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11500"/>
                            </p:stCondLst>
                            <p:childTnLst>
                              <p:par>
                                <p:cTn id="43" presetID="47" presetClass="entr" presetSubtype="0" fill="hold" nodeType="afterEffect">
                                  <p:stCondLst>
                                    <p:cond delay="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3000"/>
                                        <p:tgtEl>
                                          <p:spTgt spid="10"/>
                                        </p:tgtEl>
                                      </p:cBhvr>
                                    </p:animEffect>
                                    <p:anim calcmode="lin" valueType="num">
                                      <p:cBhvr>
                                        <p:cTn id="51" dur="3000" fill="hold"/>
                                        <p:tgtEl>
                                          <p:spTgt spid="10"/>
                                        </p:tgtEl>
                                        <p:attrNameLst>
                                          <p:attrName>ppt_x</p:attrName>
                                        </p:attrNameLst>
                                      </p:cBhvr>
                                      <p:tavLst>
                                        <p:tav tm="0">
                                          <p:val>
                                            <p:strVal val="#ppt_x"/>
                                          </p:val>
                                        </p:tav>
                                        <p:tav tm="100000">
                                          <p:val>
                                            <p:strVal val="#ppt_x"/>
                                          </p:val>
                                        </p:tav>
                                      </p:tavLst>
                                    </p:anim>
                                    <p:anim calcmode="lin" valueType="num">
                                      <p:cBhvr>
                                        <p:cTn id="52" dur="3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14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229993" y="1"/>
            <a:ext cx="231518" cy="227231"/>
          </a:xfrm>
          <a:prstGeom prst="rect">
            <a:avLst/>
          </a:prstGeom>
        </p:spPr>
        <p:txBody>
          <a:bodyPr lIns="0" tIns="0" rIns="0" bIns="0" anchor="t"/>
          <a:lstStyle>
            <a:lvl1pPr>
              <a:defRPr sz="1680">
                <a:solidFill>
                  <a:srgbClr val="888888"/>
                </a:solidFill>
              </a:defRPr>
            </a:lvl1pPr>
          </a:lstStyle>
          <a:p>
            <a:fld id="{86CB4B4D-7CA3-9044-876B-883B54F8677D}" type="slidenum">
              <a:t>‹Nº›</a:t>
            </a:fld>
            <a:endParaRPr/>
          </a:p>
        </p:txBody>
      </p:sp>
      <p:sp>
        <p:nvSpPr>
          <p:cNvPr id="4" name="Rectángulo 3">
            <a:extLst>
              <a:ext uri="{FF2B5EF4-FFF2-40B4-BE49-F238E27FC236}">
                <a16:creationId xmlns:a16="http://schemas.microsoft.com/office/drawing/2014/main" id="{1FE31210-338C-ED68-0643-8D584D2705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a:extLst>
              <a:ext uri="{FF2B5EF4-FFF2-40B4-BE49-F238E27FC236}">
                <a16:creationId xmlns:a16="http://schemas.microsoft.com/office/drawing/2014/main" id="{7B0FC65C-5179-B56F-8FC8-11A79EF19F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28"/>
            <a:ext cx="12192000" cy="6847144"/>
          </a:xfrm>
          <a:prstGeom prst="rect">
            <a:avLst/>
          </a:prstGeom>
        </p:spPr>
      </p:pic>
    </p:spTree>
    <p:extLst>
      <p:ext uri="{BB962C8B-B14F-4D97-AF65-F5344CB8AC3E}">
        <p14:creationId xmlns:p14="http://schemas.microsoft.com/office/powerpoint/2010/main" val="246614213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1" y="1"/>
            <a:ext cx="1525" cy="1525"/>
          </a:xfrm>
          <a:prstGeom prst="rect">
            <a:avLst/>
          </a:prstGeom>
        </p:spPr>
        <p:txBody>
          <a:bodyPr lIns="0" tIns="0" rIns="0" bIns="0" anchor="t">
            <a:normAutofit/>
          </a:bodyPr>
          <a:lstStyle>
            <a:lvl1pPr marR="3079" indent="1014190">
              <a:lnSpc>
                <a:spcPct val="68800"/>
              </a:lnSpc>
              <a:spcBef>
                <a:spcPts val="2160"/>
              </a:spcBef>
              <a:defRPr sz="5520" spc="0"/>
            </a:lvl1pPr>
          </a:lstStyle>
          <a:p>
            <a:r>
              <a:t>Title Text</a:t>
            </a:r>
          </a:p>
        </p:txBody>
      </p:sp>
      <p:sp>
        <p:nvSpPr>
          <p:cNvPr id="237" name="Body Level One…"/>
          <p:cNvSpPr txBox="1">
            <a:spLocks noGrp="1"/>
          </p:cNvSpPr>
          <p:nvPr>
            <p:ph type="body" sz="quarter" idx="1"/>
          </p:nvPr>
        </p:nvSpPr>
        <p:spPr>
          <a:xfrm>
            <a:off x="1" y="1"/>
            <a:ext cx="1525" cy="1525"/>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229993" y="1"/>
            <a:ext cx="231518" cy="227231"/>
          </a:xfrm>
          <a:prstGeom prst="rect">
            <a:avLst/>
          </a:prstGeom>
        </p:spPr>
        <p:txBody>
          <a:bodyPr lIns="0" tIns="0" rIns="0" bIns="0" anchor="t"/>
          <a:lstStyle>
            <a:lvl1pPr>
              <a:defRPr sz="168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49796419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1" y="1"/>
            <a:ext cx="1525" cy="1525"/>
          </a:xfrm>
          <a:prstGeom prst="rect">
            <a:avLst/>
          </a:prstGeom>
        </p:spPr>
        <p:txBody>
          <a:bodyPr lIns="0" tIns="0" rIns="0" bIns="0" anchor="t">
            <a:normAutofit/>
          </a:bodyPr>
          <a:lstStyle>
            <a:lvl1pPr marR="3079" indent="1014190">
              <a:lnSpc>
                <a:spcPct val="68800"/>
              </a:lnSpc>
              <a:spcBef>
                <a:spcPts val="2160"/>
              </a:spcBef>
              <a:defRPr sz="5520" spc="0"/>
            </a:lvl1pPr>
          </a:lstStyle>
          <a:p>
            <a:r>
              <a:t>Title Text</a:t>
            </a:r>
          </a:p>
        </p:txBody>
      </p:sp>
      <p:sp>
        <p:nvSpPr>
          <p:cNvPr id="246" name="Slide Number"/>
          <p:cNvSpPr txBox="1">
            <a:spLocks noGrp="1"/>
          </p:cNvSpPr>
          <p:nvPr>
            <p:ph type="sldNum" sz="quarter" idx="2"/>
          </p:nvPr>
        </p:nvSpPr>
        <p:spPr>
          <a:xfrm>
            <a:off x="-229993" y="1"/>
            <a:ext cx="231518" cy="227231"/>
          </a:xfrm>
          <a:prstGeom prst="rect">
            <a:avLst/>
          </a:prstGeom>
        </p:spPr>
        <p:txBody>
          <a:bodyPr lIns="0" tIns="0" rIns="0" bIns="0" anchor="t"/>
          <a:lstStyle>
            <a:lvl1pPr>
              <a:defRPr sz="168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21785330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ombre Evento - Bienvenida">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A280D74-6E6D-41FE-8642-99F8FDD71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Elipse 8">
            <a:extLst>
              <a:ext uri="{FF2B5EF4-FFF2-40B4-BE49-F238E27FC236}">
                <a16:creationId xmlns:a16="http://schemas.microsoft.com/office/drawing/2014/main" id="{C6682696-946A-4140-9C5E-B38C5D4E4517}"/>
              </a:ext>
            </a:extLst>
          </p:cNvPr>
          <p:cNvSpPr/>
          <p:nvPr/>
        </p:nvSpPr>
        <p:spPr>
          <a:xfrm>
            <a:off x="11171769" y="470536"/>
            <a:ext cx="438151" cy="369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878" eaLnBrk="1" fontAlgn="auto" hangingPunct="1">
              <a:spcBef>
                <a:spcPts val="0"/>
              </a:spcBef>
              <a:spcAft>
                <a:spcPts val="0"/>
              </a:spcAft>
              <a:defRPr/>
            </a:pPr>
            <a:endParaRPr lang="es-CO" sz="1685"/>
          </a:p>
        </p:txBody>
      </p:sp>
    </p:spTree>
    <p:extLst>
      <p:ext uri="{BB962C8B-B14F-4D97-AF65-F5344CB8AC3E}">
        <p14:creationId xmlns:p14="http://schemas.microsoft.com/office/powerpoint/2010/main" val="10742047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E619796-F1B9-42D8-B077-C1E2F250B9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Marcador de texto 15">
            <a:extLst>
              <a:ext uri="{FF2B5EF4-FFF2-40B4-BE49-F238E27FC236}">
                <a16:creationId xmlns:a16="http://schemas.microsoft.com/office/drawing/2014/main" id="{681DF478-DAD4-4B5A-A3D1-0D2C2988661B}"/>
              </a:ext>
            </a:extLst>
          </p:cNvPr>
          <p:cNvSpPr>
            <a:spLocks noGrp="1"/>
          </p:cNvSpPr>
          <p:nvPr>
            <p:ph type="body" sz="quarter" idx="11"/>
          </p:nvPr>
        </p:nvSpPr>
        <p:spPr>
          <a:xfrm>
            <a:off x="672651" y="1174720"/>
            <a:ext cx="4640262" cy="3375812"/>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89" indent="0">
              <a:buNone/>
              <a:defRPr sz="1600">
                <a:latin typeface="Arial" panose="020B0604020202020204" pitchFamily="34" charset="0"/>
                <a:cs typeface="Arial" panose="020B0604020202020204" pitchFamily="34" charset="0"/>
              </a:defRPr>
            </a:lvl2pPr>
            <a:lvl3pPr marL="914377" indent="0">
              <a:buNone/>
              <a:defRPr sz="1800">
                <a:latin typeface="Arial" panose="020B0604020202020204" pitchFamily="34" charset="0"/>
                <a:cs typeface="Arial" panose="020B0604020202020204" pitchFamily="34" charset="0"/>
              </a:defRPr>
            </a:lvl3pPr>
            <a:lvl4pPr marL="1371566" indent="0">
              <a:buNone/>
              <a:defRPr sz="1600">
                <a:latin typeface="Arial" panose="020B0604020202020204" pitchFamily="34" charset="0"/>
                <a:cs typeface="Arial" panose="020B0604020202020204" pitchFamily="34" charset="0"/>
              </a:defRPr>
            </a:lvl4pPr>
            <a:lvl5pPr marL="1828755" indent="0">
              <a:buNone/>
              <a:defRPr sz="1600">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contenido 10">
            <a:extLst>
              <a:ext uri="{FF2B5EF4-FFF2-40B4-BE49-F238E27FC236}">
                <a16:creationId xmlns:a16="http://schemas.microsoft.com/office/drawing/2014/main" id="{89E3BE05-644C-43C7-A205-6AF6EEBB903C}"/>
              </a:ext>
            </a:extLst>
          </p:cNvPr>
          <p:cNvSpPr>
            <a:spLocks noGrp="1"/>
          </p:cNvSpPr>
          <p:nvPr>
            <p:ph sz="quarter" idx="10"/>
          </p:nvPr>
        </p:nvSpPr>
        <p:spPr>
          <a:xfrm>
            <a:off x="6595837" y="622132"/>
            <a:ext cx="5222352" cy="4916025"/>
          </a:xfrm>
          <a:prstGeom prst="rect">
            <a:avLst/>
          </a:prstGeom>
        </p:spPr>
        <p:txBody>
          <a:bodyPr/>
          <a:lstStyle>
            <a:lvl1pPr>
              <a:defRPr sz="18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8" name="Gráfico 7">
            <a:extLst>
              <a:ext uri="{FF2B5EF4-FFF2-40B4-BE49-F238E27FC236}">
                <a16:creationId xmlns:a16="http://schemas.microsoft.com/office/drawing/2014/main" id="{ED12A103-842E-4ED2-8BCF-8FF6141C8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41895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2BDD159-FE69-4A8E-8B14-FF17F29B2B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2" name="Gráfico 11">
            <a:extLst>
              <a:ext uri="{FF2B5EF4-FFF2-40B4-BE49-F238E27FC236}">
                <a16:creationId xmlns:a16="http://schemas.microsoft.com/office/drawing/2014/main" id="{A946B498-B6DB-4E4D-9731-168FA78581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253632"/>
            <a:ext cx="2182344" cy="377287"/>
          </a:xfrm>
          <a:prstGeom prst="rect">
            <a:avLst/>
          </a:prstGeom>
        </p:spPr>
      </p:pic>
    </p:spTree>
    <p:extLst>
      <p:ext uri="{BB962C8B-B14F-4D97-AF65-F5344CB8AC3E}">
        <p14:creationId xmlns:p14="http://schemas.microsoft.com/office/powerpoint/2010/main" val="5612445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852C1B0-8AD5-4597-9053-00556E424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463744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01D61D1-0EF0-4838-A754-8277071FC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Rectángulo 6">
            <a:extLst>
              <a:ext uri="{FF2B5EF4-FFF2-40B4-BE49-F238E27FC236}">
                <a16:creationId xmlns:a16="http://schemas.microsoft.com/office/drawing/2014/main" id="{C7C06E90-2416-438A-ADA6-C6A5FBFFDCEA}"/>
              </a:ext>
            </a:extLst>
          </p:cNvPr>
          <p:cNvSpPr/>
          <p:nvPr userDrawn="1"/>
        </p:nvSpPr>
        <p:spPr>
          <a:xfrm>
            <a:off x="8188036" y="5735782"/>
            <a:ext cx="3715789" cy="10058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Gráfico 7">
            <a:extLst>
              <a:ext uri="{FF2B5EF4-FFF2-40B4-BE49-F238E27FC236}">
                <a16:creationId xmlns:a16="http://schemas.microsoft.com/office/drawing/2014/main" id="{2B040373-5012-474F-9F63-3AF8CF33F3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253632"/>
            <a:ext cx="2182344" cy="377287"/>
          </a:xfrm>
          <a:prstGeom prst="rect">
            <a:avLst/>
          </a:prstGeom>
        </p:spPr>
      </p:pic>
      <p:sp>
        <p:nvSpPr>
          <p:cNvPr id="9" name="Marcador de texto 11">
            <a:extLst>
              <a:ext uri="{FF2B5EF4-FFF2-40B4-BE49-F238E27FC236}">
                <a16:creationId xmlns:a16="http://schemas.microsoft.com/office/drawing/2014/main" id="{4E0F3159-C31D-4551-8035-81577F415333}"/>
              </a:ext>
            </a:extLst>
          </p:cNvPr>
          <p:cNvSpPr>
            <a:spLocks noGrp="1"/>
          </p:cNvSpPr>
          <p:nvPr>
            <p:ph type="body" sz="quarter" idx="11"/>
          </p:nvPr>
        </p:nvSpPr>
        <p:spPr>
          <a:xfrm>
            <a:off x="1620981" y="1995084"/>
            <a:ext cx="4357125" cy="37988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3" name="Marcador de contenido 2">
            <a:extLst>
              <a:ext uri="{FF2B5EF4-FFF2-40B4-BE49-F238E27FC236}">
                <a16:creationId xmlns:a16="http://schemas.microsoft.com/office/drawing/2014/main" id="{36F17AB8-386E-4797-A90C-9817EFDE921A}"/>
              </a:ext>
            </a:extLst>
          </p:cNvPr>
          <p:cNvSpPr>
            <a:spLocks noGrp="1"/>
          </p:cNvSpPr>
          <p:nvPr>
            <p:ph sz="quarter" idx="12"/>
          </p:nvPr>
        </p:nvSpPr>
        <p:spPr>
          <a:xfrm>
            <a:off x="6272768" y="1995085"/>
            <a:ext cx="4092575" cy="37988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6516614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9EDBE9-DD4C-4A5B-9882-1DEEA9DE4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Marcador de posición de imagen 4">
            <a:extLst>
              <a:ext uri="{FF2B5EF4-FFF2-40B4-BE49-F238E27FC236}">
                <a16:creationId xmlns:a16="http://schemas.microsoft.com/office/drawing/2014/main" id="{BDC971EC-D884-494F-B303-0257CE0DCBEF}"/>
              </a:ext>
            </a:extLst>
          </p:cNvPr>
          <p:cNvSpPr>
            <a:spLocks noGrp="1"/>
          </p:cNvSpPr>
          <p:nvPr>
            <p:ph type="pic" sz="quarter" idx="10"/>
          </p:nvPr>
        </p:nvSpPr>
        <p:spPr>
          <a:xfrm>
            <a:off x="1138845" y="2425700"/>
            <a:ext cx="2759382" cy="2628438"/>
          </a:xfrm>
        </p:spPr>
      </p:sp>
      <p:sp>
        <p:nvSpPr>
          <p:cNvPr id="6" name="Marcador de posición de imagen 4">
            <a:extLst>
              <a:ext uri="{FF2B5EF4-FFF2-40B4-BE49-F238E27FC236}">
                <a16:creationId xmlns:a16="http://schemas.microsoft.com/office/drawing/2014/main" id="{CBDC13A2-74E5-47C4-8B79-518E5966DBD6}"/>
              </a:ext>
            </a:extLst>
          </p:cNvPr>
          <p:cNvSpPr>
            <a:spLocks noGrp="1"/>
          </p:cNvSpPr>
          <p:nvPr>
            <p:ph type="pic" sz="quarter" idx="11"/>
          </p:nvPr>
        </p:nvSpPr>
        <p:spPr>
          <a:xfrm>
            <a:off x="4796446" y="2417387"/>
            <a:ext cx="2759382" cy="2645064"/>
          </a:xfrm>
        </p:spPr>
      </p:sp>
      <p:sp>
        <p:nvSpPr>
          <p:cNvPr id="7" name="Marcador de posición de imagen 4">
            <a:extLst>
              <a:ext uri="{FF2B5EF4-FFF2-40B4-BE49-F238E27FC236}">
                <a16:creationId xmlns:a16="http://schemas.microsoft.com/office/drawing/2014/main" id="{3BD20458-526D-426D-9635-58FE3D84C270}"/>
              </a:ext>
            </a:extLst>
          </p:cNvPr>
          <p:cNvSpPr>
            <a:spLocks noGrp="1"/>
          </p:cNvSpPr>
          <p:nvPr>
            <p:ph type="pic" sz="quarter" idx="12"/>
          </p:nvPr>
        </p:nvSpPr>
        <p:spPr>
          <a:xfrm>
            <a:off x="8395859" y="2417387"/>
            <a:ext cx="2759382" cy="2645064"/>
          </a:xfrm>
        </p:spPr>
      </p:sp>
      <p:sp>
        <p:nvSpPr>
          <p:cNvPr id="3" name="Rectángulo 2">
            <a:extLst>
              <a:ext uri="{FF2B5EF4-FFF2-40B4-BE49-F238E27FC236}">
                <a16:creationId xmlns:a16="http://schemas.microsoft.com/office/drawing/2014/main" id="{7AE23BC0-A091-41A9-9586-0C726A5CFC38}"/>
              </a:ext>
            </a:extLst>
          </p:cNvPr>
          <p:cNvSpPr/>
          <p:nvPr userDrawn="1"/>
        </p:nvSpPr>
        <p:spPr>
          <a:xfrm>
            <a:off x="4646815" y="814647"/>
            <a:ext cx="2793076" cy="498764"/>
          </a:xfrm>
          <a:prstGeom prst="rect">
            <a:avLst/>
          </a:prstGeom>
          <a:solidFill>
            <a:srgbClr val="F38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58FADBB1-319F-4D80-ADE8-F1C63B08BCC0}"/>
              </a:ext>
            </a:extLst>
          </p:cNvPr>
          <p:cNvSpPr/>
          <p:nvPr userDrawn="1"/>
        </p:nvSpPr>
        <p:spPr>
          <a:xfrm>
            <a:off x="7980218" y="5752407"/>
            <a:ext cx="3990109"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a:extLst>
              <a:ext uri="{FF2B5EF4-FFF2-40B4-BE49-F238E27FC236}">
                <a16:creationId xmlns:a16="http://schemas.microsoft.com/office/drawing/2014/main" id="{D3172E9E-4924-4D5C-9467-F69F0D7B57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196473"/>
            <a:ext cx="2182344" cy="377287"/>
          </a:xfrm>
          <a:prstGeom prst="rect">
            <a:avLst/>
          </a:prstGeom>
        </p:spPr>
      </p:pic>
    </p:spTree>
    <p:extLst>
      <p:ext uri="{BB962C8B-B14F-4D97-AF65-F5344CB8AC3E}">
        <p14:creationId xmlns:p14="http://schemas.microsoft.com/office/powerpoint/2010/main" val="15634535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9EDBE9-DD4C-4A5B-9882-1DEEA9DE4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Marcador de posición de imagen 4">
            <a:extLst>
              <a:ext uri="{FF2B5EF4-FFF2-40B4-BE49-F238E27FC236}">
                <a16:creationId xmlns:a16="http://schemas.microsoft.com/office/drawing/2014/main" id="{BDC971EC-D884-494F-B303-0257CE0DCBEF}"/>
              </a:ext>
            </a:extLst>
          </p:cNvPr>
          <p:cNvSpPr>
            <a:spLocks noGrp="1"/>
          </p:cNvSpPr>
          <p:nvPr>
            <p:ph type="pic" sz="quarter" idx="10"/>
          </p:nvPr>
        </p:nvSpPr>
        <p:spPr>
          <a:xfrm>
            <a:off x="1138845" y="2425700"/>
            <a:ext cx="2759382" cy="2628438"/>
          </a:xfrm>
        </p:spPr>
      </p:sp>
      <p:sp>
        <p:nvSpPr>
          <p:cNvPr id="6" name="Marcador de posición de imagen 4">
            <a:extLst>
              <a:ext uri="{FF2B5EF4-FFF2-40B4-BE49-F238E27FC236}">
                <a16:creationId xmlns:a16="http://schemas.microsoft.com/office/drawing/2014/main" id="{CBDC13A2-74E5-47C4-8B79-518E5966DBD6}"/>
              </a:ext>
            </a:extLst>
          </p:cNvPr>
          <p:cNvSpPr>
            <a:spLocks noGrp="1"/>
          </p:cNvSpPr>
          <p:nvPr>
            <p:ph type="pic" sz="quarter" idx="11"/>
          </p:nvPr>
        </p:nvSpPr>
        <p:spPr>
          <a:xfrm>
            <a:off x="4796446" y="2417387"/>
            <a:ext cx="2759382" cy="2645064"/>
          </a:xfrm>
        </p:spPr>
      </p:sp>
      <p:sp>
        <p:nvSpPr>
          <p:cNvPr id="7" name="Marcador de posición de imagen 4">
            <a:extLst>
              <a:ext uri="{FF2B5EF4-FFF2-40B4-BE49-F238E27FC236}">
                <a16:creationId xmlns:a16="http://schemas.microsoft.com/office/drawing/2014/main" id="{3BD20458-526D-426D-9635-58FE3D84C270}"/>
              </a:ext>
            </a:extLst>
          </p:cNvPr>
          <p:cNvSpPr>
            <a:spLocks noGrp="1"/>
          </p:cNvSpPr>
          <p:nvPr>
            <p:ph type="pic" sz="quarter" idx="12"/>
          </p:nvPr>
        </p:nvSpPr>
        <p:spPr>
          <a:xfrm>
            <a:off x="8395859" y="2417387"/>
            <a:ext cx="2759382" cy="2645064"/>
          </a:xfrm>
        </p:spPr>
      </p:sp>
      <p:sp>
        <p:nvSpPr>
          <p:cNvPr id="3" name="Rectángulo 2">
            <a:extLst>
              <a:ext uri="{FF2B5EF4-FFF2-40B4-BE49-F238E27FC236}">
                <a16:creationId xmlns:a16="http://schemas.microsoft.com/office/drawing/2014/main" id="{7AE23BC0-A091-41A9-9586-0C726A5CFC38}"/>
              </a:ext>
            </a:extLst>
          </p:cNvPr>
          <p:cNvSpPr/>
          <p:nvPr userDrawn="1"/>
        </p:nvSpPr>
        <p:spPr>
          <a:xfrm>
            <a:off x="4646815" y="814647"/>
            <a:ext cx="2793076" cy="498764"/>
          </a:xfrm>
          <a:prstGeom prst="rect">
            <a:avLst/>
          </a:prstGeom>
          <a:solidFill>
            <a:srgbClr val="F38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58FADBB1-319F-4D80-ADE8-F1C63B08BCC0}"/>
              </a:ext>
            </a:extLst>
          </p:cNvPr>
          <p:cNvSpPr/>
          <p:nvPr userDrawn="1"/>
        </p:nvSpPr>
        <p:spPr>
          <a:xfrm>
            <a:off x="7980218" y="5752407"/>
            <a:ext cx="3990109"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a:extLst>
              <a:ext uri="{FF2B5EF4-FFF2-40B4-BE49-F238E27FC236}">
                <a16:creationId xmlns:a16="http://schemas.microsoft.com/office/drawing/2014/main" id="{D3172E9E-4924-4D5C-9467-F69F0D7B57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8169" y="6196473"/>
            <a:ext cx="2182344" cy="377287"/>
          </a:xfrm>
          <a:prstGeom prst="rect">
            <a:avLst/>
          </a:prstGeom>
        </p:spPr>
      </p:pic>
      <p:sp>
        <p:nvSpPr>
          <p:cNvPr id="2" name="Rectángulo 1">
            <a:extLst>
              <a:ext uri="{FF2B5EF4-FFF2-40B4-BE49-F238E27FC236}">
                <a16:creationId xmlns:a16="http://schemas.microsoft.com/office/drawing/2014/main" id="{57F44C82-8F4C-6CCE-AE9E-370BDDB01D08}"/>
              </a:ext>
            </a:extLst>
          </p:cNvPr>
          <p:cNvSpPr/>
          <p:nvPr userDrawn="1"/>
        </p:nvSpPr>
        <p:spPr>
          <a:xfrm>
            <a:off x="1386348" y="167148"/>
            <a:ext cx="10078065" cy="1641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398978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B6989A54-B69F-42C2-BC97-33C71B03A282}"/>
              </a:ext>
            </a:extLst>
          </p:cNvPr>
          <p:cNvSpPr>
            <a:spLocks noGrp="1"/>
          </p:cNvSpPr>
          <p:nvPr>
            <p:ph type="title"/>
          </p:nvPr>
        </p:nvSpPr>
        <p:spPr bwMode="auto">
          <a:xfrm>
            <a:off x="1062569" y="365760"/>
            <a:ext cx="10291233"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n-US" altLang="es-CO"/>
          </a:p>
        </p:txBody>
      </p:sp>
      <p:sp>
        <p:nvSpPr>
          <p:cNvPr id="1028" name="Text Placeholder 2">
            <a:extLst>
              <a:ext uri="{FF2B5EF4-FFF2-40B4-BE49-F238E27FC236}">
                <a16:creationId xmlns:a16="http://schemas.microsoft.com/office/drawing/2014/main" id="{FE0CDBE2-D5BA-4F39-A8DF-64CB97F8BE83}"/>
              </a:ext>
            </a:extLst>
          </p:cNvPr>
          <p:cNvSpPr>
            <a:spLocks noGrp="1"/>
          </p:cNvSpPr>
          <p:nvPr>
            <p:ph type="body" idx="1"/>
          </p:nvPr>
        </p:nvSpPr>
        <p:spPr bwMode="auto">
          <a:xfrm>
            <a:off x="1062569" y="1824990"/>
            <a:ext cx="10291233"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dirty="0"/>
              <a:t>Haga clic para modificar el estilo de texto del patrón</a:t>
            </a:r>
          </a:p>
          <a:p>
            <a:pPr lvl="1"/>
            <a:r>
              <a:rPr lang="es-ES" altLang="es-CO" dirty="0"/>
              <a:t>Segundo nivel</a:t>
            </a:r>
          </a:p>
          <a:p>
            <a:pPr lvl="2"/>
            <a:r>
              <a:rPr lang="es-ES" altLang="es-CO" dirty="0"/>
              <a:t>Tercer nivel</a:t>
            </a:r>
          </a:p>
          <a:p>
            <a:pPr lvl="3"/>
            <a:r>
              <a:rPr lang="es-ES" altLang="es-CO" dirty="0"/>
              <a:t>Cuarto nivel</a:t>
            </a:r>
          </a:p>
          <a:p>
            <a:pPr lvl="4"/>
            <a:r>
              <a:rPr lang="es-ES" altLang="es-CO" dirty="0"/>
              <a:t>Quinto nivel</a:t>
            </a:r>
            <a:endParaRPr lang="en-US" altLang="es-CO" dirty="0"/>
          </a:p>
        </p:txBody>
      </p:sp>
      <p:pic>
        <p:nvPicPr>
          <p:cNvPr id="1029" name="Imagen 6">
            <a:extLst>
              <a:ext uri="{FF2B5EF4-FFF2-40B4-BE49-F238E27FC236}">
                <a16:creationId xmlns:a16="http://schemas.microsoft.com/office/drawing/2014/main" id="{3B1439CA-B863-43B7-8DED-E8FB3C7A0010}"/>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31800" y="365760"/>
            <a:ext cx="332317" cy="4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4" r:id="rId1"/>
    <p:sldLayoutId id="2147483826" r:id="rId2"/>
    <p:sldLayoutId id="2147483841" r:id="rId3"/>
    <p:sldLayoutId id="2147483842" r:id="rId4"/>
    <p:sldLayoutId id="2147483843" r:id="rId5"/>
    <p:sldLayoutId id="2147483844" r:id="rId6"/>
    <p:sldLayoutId id="2147483845" r:id="rId7"/>
    <p:sldLayoutId id="2147483846" r:id="rId8"/>
    <p:sldLayoutId id="2147483858" r:id="rId9"/>
    <p:sldLayoutId id="2147483847" r:id="rId10"/>
    <p:sldLayoutId id="2147483827" r:id="rId11"/>
    <p:sldLayoutId id="2147483850" r:id="rId12"/>
    <p:sldLayoutId id="2147483848" r:id="rId13"/>
    <p:sldLayoutId id="2147483849" r:id="rId14"/>
    <p:sldLayoutId id="2147483855" r:id="rId15"/>
    <p:sldLayoutId id="2147483856" r:id="rId16"/>
    <p:sldLayoutId id="2147483857" r:id="rId17"/>
    <p:sldLayoutId id="2147483859" r:id="rId18"/>
    <p:sldLayoutId id="2147483837" r:id="rId19"/>
    <p:sldLayoutId id="2147483838" r:id="rId20"/>
    <p:sldLayoutId id="2147483851" r:id="rId21"/>
    <p:sldLayoutId id="2147483852" r:id="rId22"/>
    <p:sldLayoutId id="2147483854" r:id="rId23"/>
  </p:sldLayoutIdLst>
  <p:transition/>
  <p:hf sldNum="0" hdr="0" dt="0"/>
  <p:txStyles>
    <p:title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p:titleStyle>
    <p:bodyStyle>
      <a:lvl1pPr marL="205740" indent="-205740" algn="l" defTabSz="822960" rtl="0" eaLnBrk="1" fontAlgn="base" hangingPunct="1">
        <a:lnSpc>
          <a:spcPct val="90000"/>
        </a:lnSpc>
        <a:spcBef>
          <a:spcPts val="900"/>
        </a:spcBef>
        <a:spcAft>
          <a:spcPct val="0"/>
        </a:spcAft>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1pPr>
      <a:lvl2pPr marL="617220" indent="-205740" algn="l" defTabSz="822960" rtl="0" eaLnBrk="1" fontAlgn="base" hangingPunct="1">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028700" indent="-205740" algn="l" defTabSz="822960" rtl="0" eaLnBrk="1" fontAlgn="base" hangingPunct="1">
        <a:lnSpc>
          <a:spcPct val="90000"/>
        </a:lnSpc>
        <a:spcBef>
          <a:spcPts val="45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440180" indent="-205740" algn="l" defTabSz="822960" rtl="0" eaLnBrk="1" fontAlgn="base" hangingPunct="1">
        <a:lnSpc>
          <a:spcPct val="90000"/>
        </a:lnSpc>
        <a:spcBef>
          <a:spcPts val="450"/>
        </a:spcBef>
        <a:spcAft>
          <a:spcPct val="0"/>
        </a:spcAft>
        <a:buFont typeface="Arial" panose="020B0604020202020204" pitchFamily="34" charset="0"/>
        <a:buChar char="•"/>
        <a:defRPr sz="1560" kern="1200">
          <a:solidFill>
            <a:schemeClr val="tx1"/>
          </a:solidFill>
          <a:latin typeface="Arial" panose="020B0604020202020204" pitchFamily="34" charset="0"/>
          <a:ea typeface="+mn-ea"/>
          <a:cs typeface="Arial" panose="020B0604020202020204" pitchFamily="34" charset="0"/>
        </a:defRPr>
      </a:lvl4pPr>
      <a:lvl5pPr marL="1851660" indent="-205740" algn="l" defTabSz="822960" rtl="0" eaLnBrk="1" fontAlgn="base" hangingPunct="1">
        <a:lnSpc>
          <a:spcPct val="90000"/>
        </a:lnSpc>
        <a:spcBef>
          <a:spcPts val="450"/>
        </a:spcBef>
        <a:spcAft>
          <a:spcPct val="0"/>
        </a:spcAft>
        <a:buFont typeface="Arial" panose="020B0604020202020204" pitchFamily="34" charset="0"/>
        <a:buChar char="•"/>
        <a:defRPr sz="156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1.png"/><Relationship Id="rId7" Type="http://schemas.openxmlformats.org/officeDocument/2006/relationships/image" Target="../media/image58.png"/><Relationship Id="rId2" Type="http://schemas.openxmlformats.org/officeDocument/2006/relationships/chart" Target="../charts/chart7.xml"/><Relationship Id="rId1" Type="http://schemas.openxmlformats.org/officeDocument/2006/relationships/slideLayout" Target="../slideLayouts/slideLayout11.xml"/><Relationship Id="rId6" Type="http://schemas.openxmlformats.org/officeDocument/2006/relationships/image" Target="../media/image40.svg"/><Relationship Id="rId11" Type="http://schemas.openxmlformats.org/officeDocument/2006/relationships/image" Target="../media/image62.png"/><Relationship Id="rId5" Type="http://schemas.openxmlformats.org/officeDocument/2006/relationships/image" Target="../media/image39.png"/><Relationship Id="rId10" Type="http://schemas.openxmlformats.org/officeDocument/2006/relationships/image" Target="../media/image61.jpeg"/><Relationship Id="rId4" Type="http://schemas.openxmlformats.org/officeDocument/2006/relationships/image" Target="../media/image22.sv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8.xml"/><Relationship Id="rId1" Type="http://schemas.openxmlformats.org/officeDocument/2006/relationships/slideLayout" Target="../slideLayouts/slideLayout15.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9.xml"/><Relationship Id="rId1" Type="http://schemas.openxmlformats.org/officeDocument/2006/relationships/slideLayout" Target="../slideLayouts/slideLayout15.xml"/><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22.svg"/></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4.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5" Type="http://schemas.openxmlformats.org/officeDocument/2006/relationships/image" Target="../media/image68.jpe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chart" Target="../charts/char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chart" Target="../charts/char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78.ti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43.jpg"/><Relationship Id="rId5" Type="http://schemas.openxmlformats.org/officeDocument/2006/relationships/image" Target="../media/image42.sv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78.tif"/><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8.tif"/></Relationships>
</file>

<file path=ppt/slides/_rels/slide4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6.emf"/></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22.sv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115.jpeg"/><Relationship Id="rId5" Type="http://schemas.openxmlformats.org/officeDocument/2006/relationships/image" Target="../media/image42.svg"/><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116.png"/><Relationship Id="rId5" Type="http://schemas.openxmlformats.org/officeDocument/2006/relationships/image" Target="../media/image42.svg"/><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117.jpeg"/><Relationship Id="rId5" Type="http://schemas.openxmlformats.org/officeDocument/2006/relationships/image" Target="../media/image42.svg"/><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19.sv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8009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19777F75-ABF0-55E5-CA40-6F1EED02A7F8}"/>
              </a:ext>
            </a:extLst>
          </p:cNvPr>
          <p:cNvGrpSpPr/>
          <p:nvPr/>
        </p:nvGrpSpPr>
        <p:grpSpPr>
          <a:xfrm>
            <a:off x="343300" y="377385"/>
            <a:ext cx="3574939" cy="540742"/>
            <a:chOff x="1243017" y="2669432"/>
            <a:chExt cx="6728400" cy="1155282"/>
          </a:xfrm>
        </p:grpSpPr>
        <p:sp>
          <p:nvSpPr>
            <p:cNvPr id="11" name="Rectángulo 10">
              <a:extLst>
                <a:ext uri="{FF2B5EF4-FFF2-40B4-BE49-F238E27FC236}">
                  <a16:creationId xmlns:a16="http://schemas.microsoft.com/office/drawing/2014/main" id="{96C28A88-5D62-8E3E-4DA2-81F70DED5B9B}"/>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A1F4E4FB-2744-8D9F-0587-AD543F5016A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aphicFrame>
        <p:nvGraphicFramePr>
          <p:cNvPr id="8" name="Gráfico 7">
            <a:extLst>
              <a:ext uri="{FF2B5EF4-FFF2-40B4-BE49-F238E27FC236}">
                <a16:creationId xmlns:a16="http://schemas.microsoft.com/office/drawing/2014/main" id="{7ACB4F84-4409-2629-6E59-4BBAAEE40709}"/>
              </a:ext>
            </a:extLst>
          </p:cNvPr>
          <p:cNvGraphicFramePr/>
          <p:nvPr>
            <p:extLst>
              <p:ext uri="{D42A27DB-BD31-4B8C-83A1-F6EECF244321}">
                <p14:modId xmlns:p14="http://schemas.microsoft.com/office/powerpoint/2010/main" val="3827943733"/>
              </p:ext>
            </p:extLst>
          </p:nvPr>
        </p:nvGraphicFramePr>
        <p:xfrm>
          <a:off x="2545652" y="1872160"/>
          <a:ext cx="7377141" cy="4718915"/>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o 5">
            <a:extLst>
              <a:ext uri="{FF2B5EF4-FFF2-40B4-BE49-F238E27FC236}">
                <a16:creationId xmlns:a16="http://schemas.microsoft.com/office/drawing/2014/main" id="{608F5B43-F2B1-71A5-218C-FF17E139B42A}"/>
              </a:ext>
            </a:extLst>
          </p:cNvPr>
          <p:cNvGrpSpPr/>
          <p:nvPr/>
        </p:nvGrpSpPr>
        <p:grpSpPr>
          <a:xfrm>
            <a:off x="1840838" y="999502"/>
            <a:ext cx="8773774" cy="1019073"/>
            <a:chOff x="1243017" y="2669432"/>
            <a:chExt cx="6728400" cy="1206072"/>
          </a:xfrm>
        </p:grpSpPr>
        <p:sp>
          <p:nvSpPr>
            <p:cNvPr id="9" name="Rectángulo 8">
              <a:extLst>
                <a:ext uri="{FF2B5EF4-FFF2-40B4-BE49-F238E27FC236}">
                  <a16:creationId xmlns:a16="http://schemas.microsoft.com/office/drawing/2014/main" id="{B8F150EE-BB0A-2F60-41A2-99903AFF7AEB}"/>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A4F334A4-61C9-B6A1-97DF-CE1C53D1CD44}"/>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81" name="object 2"/>
          <p:cNvSpPr txBox="1"/>
          <p:nvPr/>
        </p:nvSpPr>
        <p:spPr>
          <a:xfrm>
            <a:off x="2000127" y="1186120"/>
            <a:ext cx="821672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defRPr sz="2800" b="1" spc="-43">
                <a:solidFill>
                  <a:srgbClr val="249B91"/>
                </a:solidFill>
              </a:defRPr>
            </a:pPr>
            <a:r>
              <a:rPr sz="3000" dirty="0">
                <a:solidFill>
                  <a:schemeClr val="bg1"/>
                </a:solidFill>
                <a:latin typeface="Arial" panose="020B0604020202020204" pitchFamily="34" charset="0"/>
                <a:cs typeface="Arial" panose="020B0604020202020204" pitchFamily="34" charset="0"/>
              </a:rPr>
              <a:t>ESTADO DE RESULTADOS</a:t>
            </a:r>
          </a:p>
        </p:txBody>
      </p:sp>
      <p:sp>
        <p:nvSpPr>
          <p:cNvPr id="382" name="object 5"/>
          <p:cNvSpPr txBox="1"/>
          <p:nvPr/>
        </p:nvSpPr>
        <p:spPr>
          <a:xfrm>
            <a:off x="2125862" y="1605907"/>
            <a:ext cx="8216722" cy="349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lnSpc>
                <a:spcPts val="3000"/>
              </a:lnSpc>
              <a:tabLst>
                <a:tab pos="2209800" algn="l"/>
                <a:tab pos="3550920" algn="l"/>
                <a:tab pos="4312920" algn="l"/>
                <a:tab pos="5074920" algn="l"/>
                <a:tab pos="5501640" algn="l"/>
                <a:tab pos="7010400" algn="l"/>
                <a:tab pos="7437120" algn="l"/>
              </a:tabLst>
              <a:defRPr sz="1500" b="1"/>
            </a:pPr>
            <a:r>
              <a:rPr sz="1800" dirty="0">
                <a:solidFill>
                  <a:schemeClr val="tx1">
                    <a:lumMod val="75000"/>
                    <a:lumOff val="25000"/>
                  </a:schemeClr>
                </a:solidFill>
              </a:rPr>
              <a:t>Del</a:t>
            </a:r>
            <a:r>
              <a:rPr sz="1800" spc="-2" dirty="0">
                <a:solidFill>
                  <a:schemeClr val="tx1">
                    <a:lumMod val="75000"/>
                    <a:lumOff val="25000"/>
                  </a:schemeClr>
                </a:solidFill>
              </a:rPr>
              <a:t> </a:t>
            </a:r>
            <a:r>
              <a:rPr lang="es-ES" sz="1800" spc="-2" dirty="0">
                <a:solidFill>
                  <a:schemeClr val="tx1">
                    <a:lumMod val="75000"/>
                    <a:lumOff val="25000"/>
                  </a:schemeClr>
                </a:solidFill>
              </a:rPr>
              <a:t>1 </a:t>
            </a:r>
            <a:r>
              <a:rPr sz="1800" spc="-2" dirty="0">
                <a:solidFill>
                  <a:schemeClr val="tx1">
                    <a:lumMod val="75000"/>
                    <a:lumOff val="25000"/>
                  </a:schemeClr>
                </a:solidFill>
              </a:rPr>
              <a:t>d</a:t>
            </a:r>
            <a:r>
              <a:rPr sz="1800" dirty="0">
                <a:solidFill>
                  <a:schemeClr val="tx1">
                    <a:lumMod val="75000"/>
                    <a:lumOff val="25000"/>
                  </a:schemeClr>
                </a:solidFill>
              </a:rPr>
              <a:t>e </a:t>
            </a:r>
            <a:r>
              <a:rPr lang="es-ES" sz="1800" dirty="0">
                <a:solidFill>
                  <a:schemeClr val="tx1">
                    <a:lumMod val="75000"/>
                    <a:lumOff val="25000"/>
                  </a:schemeClr>
                </a:solidFill>
              </a:rPr>
              <a:t>enero</a:t>
            </a:r>
            <a:r>
              <a:rPr sz="1800" dirty="0">
                <a:solidFill>
                  <a:schemeClr val="tx1">
                    <a:lumMod val="75000"/>
                    <a:lumOff val="25000"/>
                  </a:schemeClr>
                </a:solidFill>
              </a:rPr>
              <a:t> </a:t>
            </a:r>
            <a:r>
              <a:rPr sz="1800" spc="-2" dirty="0">
                <a:solidFill>
                  <a:schemeClr val="tx1">
                    <a:lumMod val="75000"/>
                    <a:lumOff val="25000"/>
                  </a:schemeClr>
                </a:solidFill>
              </a:rPr>
              <a:t>d</a:t>
            </a:r>
            <a:r>
              <a:rPr sz="1800" dirty="0">
                <a:solidFill>
                  <a:schemeClr val="tx1">
                    <a:lumMod val="75000"/>
                    <a:lumOff val="25000"/>
                  </a:schemeClr>
                </a:solidFill>
              </a:rPr>
              <a:t>e </a:t>
            </a:r>
            <a:r>
              <a:rPr sz="1800" spc="-2" dirty="0">
                <a:solidFill>
                  <a:schemeClr val="tx1">
                    <a:lumMod val="75000"/>
                    <a:lumOff val="25000"/>
                  </a:schemeClr>
                </a:solidFill>
              </a:rPr>
              <a:t>202</a:t>
            </a:r>
            <a:r>
              <a:rPr lang="es-ES" sz="1800" spc="-2" dirty="0">
                <a:solidFill>
                  <a:schemeClr val="tx1">
                    <a:lumMod val="75000"/>
                    <a:lumOff val="25000"/>
                  </a:schemeClr>
                </a:solidFill>
              </a:rPr>
              <a:t>1</a:t>
            </a:r>
            <a:r>
              <a:rPr sz="1800" spc="-2" dirty="0">
                <a:solidFill>
                  <a:schemeClr val="tx1">
                    <a:lumMod val="75000"/>
                    <a:lumOff val="25000"/>
                  </a:schemeClr>
                </a:solidFill>
              </a:rPr>
              <a:t> a</a:t>
            </a:r>
            <a:r>
              <a:rPr sz="1800" dirty="0">
                <a:solidFill>
                  <a:schemeClr val="tx1">
                    <a:lumMod val="75000"/>
                    <a:lumOff val="25000"/>
                  </a:schemeClr>
                </a:solidFill>
              </a:rPr>
              <a:t>l </a:t>
            </a:r>
            <a:r>
              <a:rPr sz="1800" spc="-2" dirty="0">
                <a:solidFill>
                  <a:schemeClr val="tx1">
                    <a:lumMod val="75000"/>
                    <a:lumOff val="25000"/>
                  </a:schemeClr>
                </a:solidFill>
              </a:rPr>
              <a:t>3</a:t>
            </a:r>
            <a:r>
              <a:rPr sz="1800" dirty="0">
                <a:solidFill>
                  <a:schemeClr val="tx1">
                    <a:lumMod val="75000"/>
                    <a:lumOff val="25000"/>
                  </a:schemeClr>
                </a:solidFill>
              </a:rPr>
              <a:t>1 </a:t>
            </a:r>
            <a:r>
              <a:rPr sz="1800" spc="-2" dirty="0">
                <a:solidFill>
                  <a:schemeClr val="tx1">
                    <a:lumMod val="75000"/>
                    <a:lumOff val="25000"/>
                  </a:schemeClr>
                </a:solidFill>
              </a:rPr>
              <a:t>d</a:t>
            </a:r>
            <a:r>
              <a:rPr sz="1800" dirty="0">
                <a:solidFill>
                  <a:schemeClr val="tx1">
                    <a:lumMod val="75000"/>
                    <a:lumOff val="25000"/>
                  </a:schemeClr>
                </a:solidFill>
              </a:rPr>
              <a:t>e </a:t>
            </a:r>
            <a:r>
              <a:rPr lang="es-ES" sz="1800" dirty="0">
                <a:solidFill>
                  <a:schemeClr val="tx1">
                    <a:lumMod val="75000"/>
                    <a:lumOff val="25000"/>
                  </a:schemeClr>
                </a:solidFill>
              </a:rPr>
              <a:t>diciembre</a:t>
            </a:r>
            <a:r>
              <a:rPr sz="1800" dirty="0">
                <a:solidFill>
                  <a:schemeClr val="tx1">
                    <a:lumMod val="75000"/>
                    <a:lumOff val="25000"/>
                  </a:schemeClr>
                </a:solidFill>
              </a:rPr>
              <a:t> </a:t>
            </a:r>
            <a:r>
              <a:rPr sz="1800" spc="-2" dirty="0">
                <a:solidFill>
                  <a:schemeClr val="tx1">
                    <a:lumMod val="75000"/>
                    <a:lumOff val="25000"/>
                  </a:schemeClr>
                </a:solidFill>
              </a:rPr>
              <a:t>d</a:t>
            </a:r>
            <a:r>
              <a:rPr sz="1800" dirty="0">
                <a:solidFill>
                  <a:schemeClr val="tx1">
                    <a:lumMod val="75000"/>
                    <a:lumOff val="25000"/>
                  </a:schemeClr>
                </a:solidFill>
              </a:rPr>
              <a:t>e </a:t>
            </a:r>
            <a:r>
              <a:rPr sz="1800" spc="-2" dirty="0">
                <a:solidFill>
                  <a:schemeClr val="tx1">
                    <a:lumMod val="75000"/>
                    <a:lumOff val="25000"/>
                  </a:schemeClr>
                </a:solidFill>
              </a:rPr>
              <a:t>202</a:t>
            </a:r>
            <a:r>
              <a:rPr lang="es-ES" sz="1800" spc="-2" dirty="0">
                <a:solidFill>
                  <a:schemeClr val="tx1">
                    <a:lumMod val="75000"/>
                    <a:lumOff val="25000"/>
                  </a:schemeClr>
                </a:solidFill>
              </a:rPr>
              <a:t>1</a:t>
            </a:r>
            <a:r>
              <a:rPr sz="1800" spc="-2" dirty="0">
                <a:solidFill>
                  <a:schemeClr val="tx1">
                    <a:lumMod val="75000"/>
                    <a:lumOff val="25000"/>
                  </a:schemeClr>
                </a:solidFill>
              </a:rPr>
              <a:t> </a:t>
            </a:r>
            <a:r>
              <a:rPr sz="1800" dirty="0">
                <a:solidFill>
                  <a:schemeClr val="tx1">
                    <a:lumMod val="75000"/>
                    <a:lumOff val="25000"/>
                  </a:schemeClr>
                </a:solidFill>
              </a:rPr>
              <a:t>(</a:t>
            </a:r>
            <a:r>
              <a:rPr lang="es-ES" sz="1800" dirty="0">
                <a:solidFill>
                  <a:schemeClr val="tx1">
                    <a:lumMod val="75000"/>
                    <a:lumOff val="25000"/>
                  </a:schemeClr>
                </a:solidFill>
              </a:rPr>
              <a:t> cifras en </a:t>
            </a:r>
            <a:r>
              <a:rPr sz="1800" dirty="0">
                <a:solidFill>
                  <a:schemeClr val="tx1">
                    <a:lumMod val="75000"/>
                    <a:lumOff val="25000"/>
                  </a:schemeClr>
                </a:solidFill>
              </a:rPr>
              <a:t>pesos)</a:t>
            </a:r>
          </a:p>
        </p:txBody>
      </p:sp>
      <p:sp>
        <p:nvSpPr>
          <p:cNvPr id="5" name="CuadroTexto 4">
            <a:extLst>
              <a:ext uri="{FF2B5EF4-FFF2-40B4-BE49-F238E27FC236}">
                <a16:creationId xmlns:a16="http://schemas.microsoft.com/office/drawing/2014/main" id="{CF68848B-8B7C-A240-F8E4-3A2D059652D5}"/>
              </a:ext>
            </a:extLst>
          </p:cNvPr>
          <p:cNvSpPr txBox="1"/>
          <p:nvPr/>
        </p:nvSpPr>
        <p:spPr>
          <a:xfrm>
            <a:off x="343300" y="423924"/>
            <a:ext cx="3477771"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Estados Financieros</a:t>
            </a:r>
          </a:p>
        </p:txBody>
      </p:sp>
      <p:sp>
        <p:nvSpPr>
          <p:cNvPr id="2" name="Rectángulo 1">
            <a:extLst>
              <a:ext uri="{FF2B5EF4-FFF2-40B4-BE49-F238E27FC236}">
                <a16:creationId xmlns:a16="http://schemas.microsoft.com/office/drawing/2014/main" id="{D8C41ABE-C7F3-2273-2826-CE576C414386}"/>
              </a:ext>
            </a:extLst>
          </p:cNvPr>
          <p:cNvSpPr/>
          <p:nvPr/>
        </p:nvSpPr>
        <p:spPr>
          <a:xfrm>
            <a:off x="6281271" y="6101976"/>
            <a:ext cx="179294" cy="143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solidFill>
              </a:ln>
              <a:solidFill>
                <a:schemeClr val="bg1"/>
              </a:solidFill>
            </a:endParaRPr>
          </a:p>
        </p:txBody>
      </p:sp>
    </p:spTree>
    <p:extLst>
      <p:ext uri="{BB962C8B-B14F-4D97-AF65-F5344CB8AC3E}">
        <p14:creationId xmlns:p14="http://schemas.microsoft.com/office/powerpoint/2010/main" val="7037180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4266082" y="1491816"/>
            <a:ext cx="8089750"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CO" sz="4800" b="1" dirty="0">
                <a:solidFill>
                  <a:schemeClr val="bg1"/>
                </a:solidFill>
              </a:rPr>
              <a:t>Cumplimiento de Metas</a:t>
            </a:r>
          </a:p>
        </p:txBody>
      </p:sp>
      <p:sp>
        <p:nvSpPr>
          <p:cNvPr id="9" name="Rectángulo 8">
            <a:extLst>
              <a:ext uri="{FF2B5EF4-FFF2-40B4-BE49-F238E27FC236}">
                <a16:creationId xmlns:a16="http://schemas.microsoft.com/office/drawing/2014/main" id="{928C6BF8-9814-CECB-D3E0-CBDE233564E5}"/>
              </a:ext>
            </a:extLst>
          </p:cNvPr>
          <p:cNvSpPr/>
          <p:nvPr/>
        </p:nvSpPr>
        <p:spPr>
          <a:xfrm>
            <a:off x="3985404" y="1213174"/>
            <a:ext cx="8206596"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4" name="Imagen 13">
            <a:extLst>
              <a:ext uri="{FF2B5EF4-FFF2-40B4-BE49-F238E27FC236}">
                <a16:creationId xmlns:a16="http://schemas.microsoft.com/office/drawing/2014/main" id="{A394411B-6C35-5DDC-D5F9-091323BCE357}"/>
              </a:ext>
            </a:extLst>
          </p:cNvPr>
          <p:cNvPicPr>
            <a:picLocks noChangeAspect="1"/>
          </p:cNvPicPr>
          <p:nvPr/>
        </p:nvPicPr>
        <p:blipFill>
          <a:blip r:embed="rId6">
            <a:extLst>
              <a:ext uri="{28A0092B-C50C-407E-A947-70E740481C1C}">
                <a14:useLocalDpi xmlns:a14="http://schemas.microsoft.com/office/drawing/2010/main" val="0"/>
              </a:ext>
            </a:extLst>
          </a:blip>
          <a:srcRect l="9125" r="9125" b="215"/>
          <a:stretch>
            <a:fillRect/>
          </a:stretch>
        </p:blipFill>
        <p:spPr>
          <a:xfrm>
            <a:off x="-18663" y="-1"/>
            <a:ext cx="4082189" cy="4339351"/>
          </a:xfrm>
          <a:custGeom>
            <a:avLst/>
            <a:gdLst>
              <a:gd name="connsiteX0" fmla="*/ 0 w 4082189"/>
              <a:gd name="connsiteY0" fmla="*/ 0 h 4339351"/>
              <a:gd name="connsiteX1" fmla="*/ 3388343 w 4082189"/>
              <a:gd name="connsiteY1" fmla="*/ 0 h 4339351"/>
              <a:gd name="connsiteX2" fmla="*/ 3535602 w 4082189"/>
              <a:gd name="connsiteY2" fmla="*/ 170893 h 4339351"/>
              <a:gd name="connsiteX3" fmla="*/ 4082189 w 4082189"/>
              <a:gd name="connsiteY3" fmla="*/ 1744293 h 4339351"/>
              <a:gd name="connsiteX4" fmla="*/ 1412039 w 4082189"/>
              <a:gd name="connsiteY4" fmla="*/ 4339351 h 4339351"/>
              <a:gd name="connsiteX5" fmla="*/ 0 w 4082189"/>
              <a:gd name="connsiteY5" fmla="*/ 3947154 h 43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2189" h="4339351">
                <a:moveTo>
                  <a:pt x="0" y="0"/>
                </a:moveTo>
                <a:lnTo>
                  <a:pt x="3388343" y="0"/>
                </a:lnTo>
                <a:lnTo>
                  <a:pt x="3535602" y="170893"/>
                </a:lnTo>
                <a:cubicBezTo>
                  <a:pt x="3878514" y="607389"/>
                  <a:pt x="4082189" y="1152739"/>
                  <a:pt x="4082189" y="1744293"/>
                </a:cubicBezTo>
                <a:cubicBezTo>
                  <a:pt x="4082189" y="3177573"/>
                  <a:pt x="2886703" y="4339351"/>
                  <a:pt x="1412039" y="4339351"/>
                </a:cubicBezTo>
                <a:cubicBezTo>
                  <a:pt x="893515" y="4339351"/>
                  <a:pt x="409559" y="4195766"/>
                  <a:pt x="0" y="3947154"/>
                </a:cubicBezTo>
                <a:close/>
              </a:path>
            </a:pathLst>
          </a:custGeom>
        </p:spPr>
      </p:pic>
    </p:spTree>
    <p:extLst>
      <p:ext uri="{BB962C8B-B14F-4D97-AF65-F5344CB8AC3E}">
        <p14:creationId xmlns:p14="http://schemas.microsoft.com/office/powerpoint/2010/main" val="10211068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9B32839-A53B-4AEE-06AE-67484997CF5C}"/>
              </a:ext>
            </a:extLst>
          </p:cNvPr>
          <p:cNvGrpSpPr/>
          <p:nvPr/>
        </p:nvGrpSpPr>
        <p:grpSpPr>
          <a:xfrm>
            <a:off x="1868403" y="1069873"/>
            <a:ext cx="8376010" cy="972873"/>
            <a:chOff x="1243017" y="2669432"/>
            <a:chExt cx="6728400" cy="1206072"/>
          </a:xfrm>
        </p:grpSpPr>
        <p:sp>
          <p:nvSpPr>
            <p:cNvPr id="4" name="Rectángulo 3">
              <a:extLst>
                <a:ext uri="{FF2B5EF4-FFF2-40B4-BE49-F238E27FC236}">
                  <a16:creationId xmlns:a16="http://schemas.microsoft.com/office/drawing/2014/main" id="{28ACF2AF-314F-A070-53DB-AED761CC265E}"/>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DFF95FB0-3BD8-229A-7CC0-D9079DA871DF}"/>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object 2">
            <a:extLst>
              <a:ext uri="{FF2B5EF4-FFF2-40B4-BE49-F238E27FC236}">
                <a16:creationId xmlns:a16="http://schemas.microsoft.com/office/drawing/2014/main" id="{AB998764-8674-66E2-9534-3E259CE42814}"/>
              </a:ext>
            </a:extLst>
          </p:cNvPr>
          <p:cNvSpPr txBox="1"/>
          <p:nvPr/>
        </p:nvSpPr>
        <p:spPr>
          <a:xfrm>
            <a:off x="1868402" y="1131006"/>
            <a:ext cx="821672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defRPr sz="2800" b="1" spc="-43">
                <a:solidFill>
                  <a:srgbClr val="249B91"/>
                </a:solidFill>
              </a:defRPr>
            </a:pPr>
            <a:endParaRPr sz="3000" dirty="0">
              <a:solidFill>
                <a:schemeClr val="bg1"/>
              </a:solidFill>
              <a:latin typeface="Arial" panose="020B0604020202020204" pitchFamily="34" charset="0"/>
              <a:cs typeface="Arial" panose="020B0604020202020204" pitchFamily="34" charset="0"/>
            </a:endParaRPr>
          </a:p>
        </p:txBody>
      </p:sp>
      <p:sp>
        <p:nvSpPr>
          <p:cNvPr id="7" name="object 5">
            <a:extLst>
              <a:ext uri="{FF2B5EF4-FFF2-40B4-BE49-F238E27FC236}">
                <a16:creationId xmlns:a16="http://schemas.microsoft.com/office/drawing/2014/main" id="{B07EC677-4D7B-8805-D5C3-923F02862A8D}"/>
              </a:ext>
            </a:extLst>
          </p:cNvPr>
          <p:cNvSpPr txBox="1"/>
          <p:nvPr/>
        </p:nvSpPr>
        <p:spPr>
          <a:xfrm>
            <a:off x="1908456" y="1266705"/>
            <a:ext cx="8495247" cy="36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lnSpc>
                <a:spcPts val="3000"/>
              </a:lnSpc>
              <a:tabLst>
                <a:tab pos="2209800" algn="l"/>
                <a:tab pos="3550920" algn="l"/>
                <a:tab pos="4312920" algn="l"/>
                <a:tab pos="5074920" algn="l"/>
                <a:tab pos="5501640" algn="l"/>
                <a:tab pos="7010400" algn="l"/>
                <a:tab pos="7437120" algn="l"/>
              </a:tabLst>
              <a:defRPr sz="1500" b="1"/>
            </a:pPr>
            <a:r>
              <a:rPr lang="es-MX" sz="2200" dirty="0">
                <a:solidFill>
                  <a:schemeClr val="bg1"/>
                </a:solidFill>
              </a:rPr>
              <a:t>Ejecución Plan Estratégico Institucional (PEI) vigencia 2021</a:t>
            </a:r>
            <a:r>
              <a:rPr sz="2200" dirty="0">
                <a:solidFill>
                  <a:schemeClr val="bg1"/>
                </a:solidFill>
              </a:rPr>
              <a:t>(pesos)</a:t>
            </a:r>
          </a:p>
        </p:txBody>
      </p:sp>
      <p:grpSp>
        <p:nvGrpSpPr>
          <p:cNvPr id="9" name="Grupo 8">
            <a:extLst>
              <a:ext uri="{FF2B5EF4-FFF2-40B4-BE49-F238E27FC236}">
                <a16:creationId xmlns:a16="http://schemas.microsoft.com/office/drawing/2014/main" id="{5CF19D6D-D5D3-0D0B-88EB-C4D1D735D61E}"/>
              </a:ext>
            </a:extLst>
          </p:cNvPr>
          <p:cNvGrpSpPr/>
          <p:nvPr/>
        </p:nvGrpSpPr>
        <p:grpSpPr>
          <a:xfrm>
            <a:off x="0" y="491715"/>
            <a:ext cx="3574939" cy="540742"/>
            <a:chOff x="1243017" y="2669432"/>
            <a:chExt cx="6728400" cy="1155282"/>
          </a:xfrm>
        </p:grpSpPr>
        <p:sp>
          <p:nvSpPr>
            <p:cNvPr id="10" name="Rectángulo 9">
              <a:extLst>
                <a:ext uri="{FF2B5EF4-FFF2-40B4-BE49-F238E27FC236}">
                  <a16:creationId xmlns:a16="http://schemas.microsoft.com/office/drawing/2014/main" id="{D1A24906-A437-B269-5057-A91BDABD5FB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9CFD2026-685D-4AC9-E810-BEE7D92BAF6C}"/>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5" name="CuadroTexto 14">
            <a:extLst>
              <a:ext uri="{FF2B5EF4-FFF2-40B4-BE49-F238E27FC236}">
                <a16:creationId xmlns:a16="http://schemas.microsoft.com/office/drawing/2014/main" id="{E80A53EE-EBCB-FB4D-A89F-7B1823A156C3}"/>
              </a:ext>
            </a:extLst>
          </p:cNvPr>
          <p:cNvSpPr txBox="1"/>
          <p:nvPr/>
        </p:nvSpPr>
        <p:spPr>
          <a:xfrm>
            <a:off x="0" y="497065"/>
            <a:ext cx="3477772"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Plan de Acción</a:t>
            </a:r>
            <a:endParaRPr lang="es-CO" sz="1800" b="1" i="1" dirty="0">
              <a:solidFill>
                <a:schemeClr val="bg1"/>
              </a:solidFill>
              <a:effectLst>
                <a:outerShdw blurRad="38100" dist="38100" dir="2700000" algn="tl">
                  <a:srgbClr val="000000">
                    <a:alpha val="43137"/>
                  </a:srgbClr>
                </a:outerShdw>
              </a:effectLst>
            </a:endParaRPr>
          </a:p>
        </p:txBody>
      </p:sp>
      <p:graphicFrame>
        <p:nvGraphicFramePr>
          <p:cNvPr id="2" name="Gráfico 1">
            <a:extLst>
              <a:ext uri="{FF2B5EF4-FFF2-40B4-BE49-F238E27FC236}">
                <a16:creationId xmlns:a16="http://schemas.microsoft.com/office/drawing/2014/main" id="{C1C3DDA6-B378-595A-90A7-62E9AAD0CBDD}"/>
              </a:ext>
            </a:extLst>
          </p:cNvPr>
          <p:cNvGraphicFramePr>
            <a:graphicFrameLocks/>
          </p:cNvGraphicFramePr>
          <p:nvPr>
            <p:extLst>
              <p:ext uri="{D42A27DB-BD31-4B8C-83A1-F6EECF244321}">
                <p14:modId xmlns:p14="http://schemas.microsoft.com/office/powerpoint/2010/main" val="3820956078"/>
              </p:ext>
            </p:extLst>
          </p:nvPr>
        </p:nvGraphicFramePr>
        <p:xfrm>
          <a:off x="1222566" y="2325280"/>
          <a:ext cx="9508392" cy="4035655"/>
        </p:xfrm>
        <a:graphic>
          <a:graphicData uri="http://schemas.openxmlformats.org/drawingml/2006/chart">
            <c:chart xmlns:c="http://schemas.openxmlformats.org/drawingml/2006/chart" xmlns:r="http://schemas.openxmlformats.org/officeDocument/2006/relationships" r:id="rId2"/>
          </a:graphicData>
        </a:graphic>
      </p:graphicFrame>
      <p:sp>
        <p:nvSpPr>
          <p:cNvPr id="12" name="CuadroTexto 11">
            <a:extLst>
              <a:ext uri="{FF2B5EF4-FFF2-40B4-BE49-F238E27FC236}">
                <a16:creationId xmlns:a16="http://schemas.microsoft.com/office/drawing/2014/main" id="{FFE5A699-9586-9FC1-9CE8-5FCAF1CC00C7}"/>
              </a:ext>
            </a:extLst>
          </p:cNvPr>
          <p:cNvSpPr txBox="1"/>
          <p:nvPr/>
        </p:nvSpPr>
        <p:spPr>
          <a:xfrm>
            <a:off x="3293721" y="5591295"/>
            <a:ext cx="7675713" cy="307777"/>
          </a:xfrm>
          <a:prstGeom prst="rect">
            <a:avLst/>
          </a:prstGeom>
          <a:noFill/>
        </p:spPr>
        <p:txBody>
          <a:bodyPr wrap="square" rtlCol="0">
            <a:spAutoFit/>
          </a:bodyPr>
          <a:lstStyle/>
          <a:p>
            <a:r>
              <a:rPr lang="es-MX" sz="1400" b="1" dirty="0"/>
              <a:t>                20,00 %       40,00 %                60,00 %         80,00 %             100,00 </a:t>
            </a:r>
            <a:r>
              <a:rPr lang="es-MX" sz="1200" b="1" dirty="0"/>
              <a:t>%</a:t>
            </a:r>
            <a:endParaRPr lang="es-CO" sz="1200" b="1" dirty="0"/>
          </a:p>
        </p:txBody>
      </p:sp>
    </p:spTree>
    <p:extLst>
      <p:ext uri="{BB962C8B-B14F-4D97-AF65-F5344CB8AC3E}">
        <p14:creationId xmlns:p14="http://schemas.microsoft.com/office/powerpoint/2010/main" val="17693636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9A37A212-0736-1D71-D7F9-A254E4C747F1}"/>
              </a:ext>
            </a:extLst>
          </p:cNvPr>
          <p:cNvGrpSpPr/>
          <p:nvPr/>
        </p:nvGrpSpPr>
        <p:grpSpPr>
          <a:xfrm>
            <a:off x="2923439" y="1084178"/>
            <a:ext cx="6345122" cy="741489"/>
            <a:chOff x="1243017" y="2669432"/>
            <a:chExt cx="6731855" cy="1214066"/>
          </a:xfrm>
        </p:grpSpPr>
        <p:sp>
          <p:nvSpPr>
            <p:cNvPr id="4" name="Rectángulo 3">
              <a:extLst>
                <a:ext uri="{FF2B5EF4-FFF2-40B4-BE49-F238E27FC236}">
                  <a16:creationId xmlns:a16="http://schemas.microsoft.com/office/drawing/2014/main" id="{F5E023A3-916B-2F99-49AC-E096BF7F03EA}"/>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924D7FA1-0176-DFE2-ADBB-A48CB6EF1F78}"/>
                </a:ext>
              </a:extLst>
            </p:cNvPr>
            <p:cNvSpPr/>
            <p:nvPr/>
          </p:nvSpPr>
          <p:spPr>
            <a:xfrm>
              <a:off x="1429353" y="2835124"/>
              <a:ext cx="6545519" cy="104837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object 2">
            <a:extLst>
              <a:ext uri="{FF2B5EF4-FFF2-40B4-BE49-F238E27FC236}">
                <a16:creationId xmlns:a16="http://schemas.microsoft.com/office/drawing/2014/main" id="{0746B3BC-806D-C151-8E65-E7433EC59289}"/>
              </a:ext>
            </a:extLst>
          </p:cNvPr>
          <p:cNvSpPr txBox="1"/>
          <p:nvPr/>
        </p:nvSpPr>
        <p:spPr>
          <a:xfrm>
            <a:off x="1945794" y="803835"/>
            <a:ext cx="821672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defRPr sz="2800" b="1" spc="-43">
                <a:solidFill>
                  <a:srgbClr val="249B91"/>
                </a:solidFill>
              </a:defRPr>
            </a:pPr>
            <a:endParaRPr sz="3000" dirty="0">
              <a:solidFill>
                <a:schemeClr val="bg1"/>
              </a:solidFill>
              <a:latin typeface="Arial" panose="020B0604020202020204" pitchFamily="34" charset="0"/>
              <a:cs typeface="Arial" panose="020B0604020202020204" pitchFamily="34" charset="0"/>
            </a:endParaRPr>
          </a:p>
        </p:txBody>
      </p:sp>
      <p:sp>
        <p:nvSpPr>
          <p:cNvPr id="7" name="object 5">
            <a:extLst>
              <a:ext uri="{FF2B5EF4-FFF2-40B4-BE49-F238E27FC236}">
                <a16:creationId xmlns:a16="http://schemas.microsoft.com/office/drawing/2014/main" id="{8269A9B2-B890-0867-BB18-0ECE64D3D2C0}"/>
              </a:ext>
            </a:extLst>
          </p:cNvPr>
          <p:cNvSpPr txBox="1"/>
          <p:nvPr/>
        </p:nvSpPr>
        <p:spPr>
          <a:xfrm>
            <a:off x="1987308" y="1149322"/>
            <a:ext cx="8216722" cy="349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gn="ctr">
              <a:lnSpc>
                <a:spcPts val="3000"/>
              </a:lnSpc>
              <a:tabLst>
                <a:tab pos="2209800" algn="l"/>
                <a:tab pos="3550920" algn="l"/>
                <a:tab pos="4312920" algn="l"/>
                <a:tab pos="5074920" algn="l"/>
                <a:tab pos="5501640" algn="l"/>
                <a:tab pos="7010400" algn="l"/>
                <a:tab pos="7437120" algn="l"/>
              </a:tabLst>
              <a:defRPr sz="1500" b="1"/>
            </a:pPr>
            <a:r>
              <a:rPr lang="es-ES" sz="1800" dirty="0">
                <a:solidFill>
                  <a:schemeClr val="bg1"/>
                </a:solidFill>
                <a:effectLst/>
                <a:latin typeface="Calibri" panose="020F0502020204030204" pitchFamily="34" charset="0"/>
                <a:ea typeface="Calibri" panose="020F0502020204030204" pitchFamily="34" charset="0"/>
              </a:rPr>
              <a:t>Ejecución de proyectos de inversión a 31 de diciembre de 2021.</a:t>
            </a:r>
            <a:endParaRPr sz="1800" dirty="0">
              <a:solidFill>
                <a:schemeClr val="bg1"/>
              </a:solidFill>
            </a:endParaRPr>
          </a:p>
        </p:txBody>
      </p:sp>
      <p:graphicFrame>
        <p:nvGraphicFramePr>
          <p:cNvPr id="8" name="Tabla 7">
            <a:extLst>
              <a:ext uri="{FF2B5EF4-FFF2-40B4-BE49-F238E27FC236}">
                <a16:creationId xmlns:a16="http://schemas.microsoft.com/office/drawing/2014/main" id="{81E7074F-D86C-22AE-1F95-A79DD1B91CC8}"/>
              </a:ext>
            </a:extLst>
          </p:cNvPr>
          <p:cNvGraphicFramePr>
            <a:graphicFrameLocks noGrp="1"/>
          </p:cNvGraphicFramePr>
          <p:nvPr>
            <p:extLst>
              <p:ext uri="{D42A27DB-BD31-4B8C-83A1-F6EECF244321}">
                <p14:modId xmlns:p14="http://schemas.microsoft.com/office/powerpoint/2010/main" val="2731555460"/>
              </p:ext>
            </p:extLst>
          </p:nvPr>
        </p:nvGraphicFramePr>
        <p:xfrm>
          <a:off x="776613" y="1925549"/>
          <a:ext cx="10620731" cy="4202258"/>
        </p:xfrm>
        <a:graphic>
          <a:graphicData uri="http://schemas.openxmlformats.org/drawingml/2006/table">
            <a:tbl>
              <a:tblPr>
                <a:tableStyleId>{5C22544A-7EE6-4342-B048-85BDC9FD1C3A}</a:tableStyleId>
              </a:tblPr>
              <a:tblGrid>
                <a:gridCol w="2169828">
                  <a:extLst>
                    <a:ext uri="{9D8B030D-6E8A-4147-A177-3AD203B41FA5}">
                      <a16:colId xmlns:a16="http://schemas.microsoft.com/office/drawing/2014/main" val="3738527506"/>
                    </a:ext>
                  </a:extLst>
                </a:gridCol>
                <a:gridCol w="4827360">
                  <a:extLst>
                    <a:ext uri="{9D8B030D-6E8A-4147-A177-3AD203B41FA5}">
                      <a16:colId xmlns:a16="http://schemas.microsoft.com/office/drawing/2014/main" val="1699892244"/>
                    </a:ext>
                  </a:extLst>
                </a:gridCol>
                <a:gridCol w="1299477">
                  <a:extLst>
                    <a:ext uri="{9D8B030D-6E8A-4147-A177-3AD203B41FA5}">
                      <a16:colId xmlns:a16="http://schemas.microsoft.com/office/drawing/2014/main" val="2459615155"/>
                    </a:ext>
                  </a:extLst>
                </a:gridCol>
                <a:gridCol w="1299478">
                  <a:extLst>
                    <a:ext uri="{9D8B030D-6E8A-4147-A177-3AD203B41FA5}">
                      <a16:colId xmlns:a16="http://schemas.microsoft.com/office/drawing/2014/main" val="2513641614"/>
                    </a:ext>
                  </a:extLst>
                </a:gridCol>
                <a:gridCol w="1024588">
                  <a:extLst>
                    <a:ext uri="{9D8B030D-6E8A-4147-A177-3AD203B41FA5}">
                      <a16:colId xmlns:a16="http://schemas.microsoft.com/office/drawing/2014/main" val="2145900769"/>
                    </a:ext>
                  </a:extLst>
                </a:gridCol>
              </a:tblGrid>
              <a:tr h="192892">
                <a:tc gridSpan="5">
                  <a:txBody>
                    <a:bodyPr/>
                    <a:lstStyle/>
                    <a:p>
                      <a:pPr algn="ctr">
                        <a:lnSpc>
                          <a:spcPct val="115000"/>
                        </a:lnSpc>
                      </a:pPr>
                      <a:r>
                        <a:rPr lang="es-ES" sz="1200" b="1" dirty="0">
                          <a:effectLst/>
                        </a:rPr>
                        <a:t>PROYECTOS DE INVERSIÓN (PLANES ESTRATÉGICOS)</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97623566"/>
                  </a:ext>
                </a:extLst>
              </a:tr>
              <a:tr h="602678">
                <a:tc>
                  <a:txBody>
                    <a:bodyPr/>
                    <a:lstStyle/>
                    <a:p>
                      <a:pPr algn="ctr">
                        <a:lnSpc>
                          <a:spcPct val="115000"/>
                        </a:lnSpc>
                      </a:pPr>
                      <a:r>
                        <a:rPr lang="es-ES" sz="1200" b="1" dirty="0">
                          <a:effectLst/>
                        </a:rPr>
                        <a:t>PROCESO</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lnSpc>
                          <a:spcPct val="115000"/>
                        </a:lnSpc>
                      </a:pPr>
                      <a:r>
                        <a:rPr lang="es-ES" sz="1200" b="1" dirty="0">
                          <a:effectLst/>
                        </a:rPr>
                        <a:t>NOMBRE</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lnSpc>
                          <a:spcPct val="115000"/>
                        </a:lnSpc>
                      </a:pPr>
                      <a:r>
                        <a:rPr lang="es-ES" sz="1200" b="1" dirty="0">
                          <a:effectLst/>
                        </a:rPr>
                        <a:t>VR.</a:t>
                      </a:r>
                      <a:endParaRPr lang="es-CO" sz="1200" b="1" dirty="0">
                        <a:effectLst/>
                      </a:endParaRPr>
                    </a:p>
                    <a:p>
                      <a:pPr algn="ctr">
                        <a:lnSpc>
                          <a:spcPct val="115000"/>
                        </a:lnSpc>
                      </a:pPr>
                      <a:r>
                        <a:rPr lang="es-ES" sz="1200" b="1" dirty="0">
                          <a:effectLst/>
                        </a:rPr>
                        <a:t>PROGRAMADO ANUAL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lnSpc>
                          <a:spcPct val="115000"/>
                        </a:lnSpc>
                      </a:pPr>
                      <a:r>
                        <a:rPr lang="es-ES" sz="1200" b="1" dirty="0">
                          <a:effectLst/>
                        </a:rPr>
                        <a:t>VR.</a:t>
                      </a:r>
                      <a:endParaRPr lang="es-CO" sz="1200" b="1" dirty="0">
                        <a:effectLst/>
                      </a:endParaRPr>
                    </a:p>
                    <a:p>
                      <a:pPr algn="ctr">
                        <a:lnSpc>
                          <a:spcPct val="115000"/>
                        </a:lnSpc>
                      </a:pPr>
                      <a:r>
                        <a:rPr lang="es-ES" sz="1200" b="1" dirty="0">
                          <a:effectLst/>
                        </a:rPr>
                        <a:t>COMPROMETIDO</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lnSpc>
                          <a:spcPct val="115000"/>
                        </a:lnSpc>
                      </a:pPr>
                      <a:r>
                        <a:rPr lang="es-ES" sz="1200" b="1" dirty="0">
                          <a:effectLst/>
                        </a:rPr>
                        <a:t>%EJECUCIÓN</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extLst>
                  <a:ext uri="{0D108BD9-81ED-4DB2-BD59-A6C34878D82A}">
                    <a16:rowId xmlns:a16="http://schemas.microsoft.com/office/drawing/2014/main" val="3136889281"/>
                  </a:ext>
                </a:extLst>
              </a:tr>
              <a:tr h="397785">
                <a:tc>
                  <a:txBody>
                    <a:bodyPr/>
                    <a:lstStyle/>
                    <a:p>
                      <a:pPr algn="l">
                        <a:lnSpc>
                          <a:spcPct val="115000"/>
                        </a:lnSpc>
                      </a:pPr>
                      <a:r>
                        <a:rPr lang="es-ES" sz="1100" b="1" dirty="0">
                          <a:effectLst/>
                        </a:rPr>
                        <a:t>CENTRALIZACIÓN DE LA INFORMACIÓN</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just">
                        <a:lnSpc>
                          <a:spcPct val="115000"/>
                        </a:lnSpc>
                      </a:pPr>
                      <a:r>
                        <a:rPr lang="es-ES" sz="1200" b="1" dirty="0">
                          <a:effectLst/>
                        </a:rPr>
                        <a:t>Fortalecimiento de los controles de la información contable pública reportada por las entidades reguladas por la CGN a nivel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$ 1.100.000.000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$ 1.051.021.837</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95,55%</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extLst>
                  <a:ext uri="{0D108BD9-81ED-4DB2-BD59-A6C34878D82A}">
                    <a16:rowId xmlns:a16="http://schemas.microsoft.com/office/drawing/2014/main" val="996879761"/>
                  </a:ext>
                </a:extLst>
              </a:tr>
              <a:tr h="397785">
                <a:tc>
                  <a:txBody>
                    <a:bodyPr/>
                    <a:lstStyle/>
                    <a:p>
                      <a:pPr algn="l">
                        <a:lnSpc>
                          <a:spcPct val="115000"/>
                        </a:lnSpc>
                      </a:pPr>
                      <a:r>
                        <a:rPr lang="es-ES" sz="1100" b="1" dirty="0">
                          <a:effectLst/>
                        </a:rPr>
                        <a:t>CONSOLIDACIÓN DE LA INFORMACIÓN</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just">
                        <a:lnSpc>
                          <a:spcPct val="115000"/>
                        </a:lnSpc>
                      </a:pPr>
                      <a:r>
                        <a:rPr lang="es-ES" sz="1200" b="1" dirty="0">
                          <a:effectLst/>
                        </a:rPr>
                        <a:t>Fortalecimiento de la generación de información desde el Sistema de Información Misional de la CGN Bogotá.</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$ 1.800.000.000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$ 1.714.984.551</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95,28%</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extLst>
                  <a:ext uri="{0D108BD9-81ED-4DB2-BD59-A6C34878D82A}">
                    <a16:rowId xmlns:a16="http://schemas.microsoft.com/office/drawing/2014/main" val="2048621105"/>
                  </a:ext>
                </a:extLst>
              </a:tr>
              <a:tr h="397785">
                <a:tc>
                  <a:txBody>
                    <a:bodyPr/>
                    <a:lstStyle/>
                    <a:p>
                      <a:pPr algn="l">
                        <a:lnSpc>
                          <a:spcPct val="115000"/>
                        </a:lnSpc>
                      </a:pPr>
                      <a:r>
                        <a:rPr lang="es-ES" sz="1100" b="1" dirty="0">
                          <a:effectLst/>
                        </a:rPr>
                        <a:t>COMUNICACIÓN PÚBLICA</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just">
                        <a:lnSpc>
                          <a:spcPct val="115000"/>
                        </a:lnSpc>
                      </a:pPr>
                      <a:r>
                        <a:rPr lang="es-ES" sz="1200" b="1" dirty="0">
                          <a:effectLst/>
                        </a:rPr>
                        <a:t>Capacitación Divulgación y Asistencia Técnica en el Modelo Colombiano de Regulación Contable Pública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$ 850.000.000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$ 844.800.000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99,39%</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extLst>
                  <a:ext uri="{0D108BD9-81ED-4DB2-BD59-A6C34878D82A}">
                    <a16:rowId xmlns:a16="http://schemas.microsoft.com/office/drawing/2014/main" val="3110548016"/>
                  </a:ext>
                </a:extLst>
              </a:tr>
              <a:tr h="494206">
                <a:tc>
                  <a:txBody>
                    <a:bodyPr/>
                    <a:lstStyle/>
                    <a:p>
                      <a:pPr algn="l">
                        <a:lnSpc>
                          <a:spcPct val="115000"/>
                        </a:lnSpc>
                      </a:pPr>
                      <a:r>
                        <a:rPr lang="es-ES" sz="1100" b="1" dirty="0">
                          <a:effectLst/>
                        </a:rPr>
                        <a:t>NORMALIZACIÓN Y CULTURIZACIÓN CONTABLE</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just">
                        <a:lnSpc>
                          <a:spcPct val="115000"/>
                        </a:lnSpc>
                      </a:pPr>
                      <a:r>
                        <a:rPr lang="es-ES" sz="1200" b="1" dirty="0">
                          <a:effectLst/>
                        </a:rPr>
                        <a:t>Actualización de la Regulación Contable Pública en Convergencia con Estándares Internacionales de Información Financiera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$ 1.305.602.959</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$ 1.172.840.254</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89,83%</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extLst>
                  <a:ext uri="{0D108BD9-81ED-4DB2-BD59-A6C34878D82A}">
                    <a16:rowId xmlns:a16="http://schemas.microsoft.com/office/drawing/2014/main" val="2611163190"/>
                  </a:ext>
                </a:extLst>
              </a:tr>
              <a:tr h="397785">
                <a:tc>
                  <a:txBody>
                    <a:bodyPr/>
                    <a:lstStyle/>
                    <a:p>
                      <a:pPr algn="l">
                        <a:lnSpc>
                          <a:spcPct val="115000"/>
                        </a:lnSpc>
                      </a:pPr>
                      <a:r>
                        <a:rPr lang="es-ES" sz="1100" b="1" dirty="0">
                          <a:effectLst/>
                        </a:rPr>
                        <a:t>CONSOLIDACIÓN DE LA INFORMACIÓN</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just">
                        <a:lnSpc>
                          <a:spcPct val="115000"/>
                        </a:lnSpc>
                      </a:pPr>
                      <a:r>
                        <a:rPr lang="es-ES" sz="1200" b="1" dirty="0">
                          <a:effectLst/>
                        </a:rPr>
                        <a:t>Adecuación Financiera y Estadística a los nuevos Marcos Normativos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$ 350.000.000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$ 348.257.905</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99,50%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extLst>
                  <a:ext uri="{0D108BD9-81ED-4DB2-BD59-A6C34878D82A}">
                    <a16:rowId xmlns:a16="http://schemas.microsoft.com/office/drawing/2014/main" val="2667852798"/>
                  </a:ext>
                </a:extLst>
              </a:tr>
              <a:tr h="557716">
                <a:tc>
                  <a:txBody>
                    <a:bodyPr/>
                    <a:lstStyle/>
                    <a:p>
                      <a:pPr algn="l">
                        <a:lnSpc>
                          <a:spcPct val="115000"/>
                        </a:lnSpc>
                      </a:pPr>
                      <a:r>
                        <a:rPr lang="es-ES" sz="1100" b="1" dirty="0">
                          <a:effectLst/>
                        </a:rPr>
                        <a:t>PLANEACIÓN INTEGRAL</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just">
                        <a:lnSpc>
                          <a:spcPct val="115000"/>
                        </a:lnSpc>
                      </a:pPr>
                      <a:r>
                        <a:rPr lang="es-ES" sz="1200" b="1" dirty="0">
                          <a:effectLst/>
                        </a:rPr>
                        <a:t>Fortalecimiento e Integración de los Sistemas de Gestión y Control de la CGN a través del Sistema Integrado de Gestión Institucional - SIGI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$ 600.000.000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$ 572.245.914</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tc>
                  <a:txBody>
                    <a:bodyPr/>
                    <a:lstStyle/>
                    <a:p>
                      <a:pPr algn="ctr">
                        <a:lnSpc>
                          <a:spcPct val="115000"/>
                        </a:lnSpc>
                      </a:pPr>
                      <a:r>
                        <a:rPr lang="es-ES" sz="1200" b="1" dirty="0">
                          <a:effectLst/>
                        </a:rPr>
                        <a:t>95,37%</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85000"/>
                      </a:schemeClr>
                    </a:solidFill>
                  </a:tcPr>
                </a:tc>
                <a:extLst>
                  <a:ext uri="{0D108BD9-81ED-4DB2-BD59-A6C34878D82A}">
                    <a16:rowId xmlns:a16="http://schemas.microsoft.com/office/drawing/2014/main" val="1443985944"/>
                  </a:ext>
                </a:extLst>
              </a:tr>
              <a:tr h="397785">
                <a:tc>
                  <a:txBody>
                    <a:bodyPr/>
                    <a:lstStyle/>
                    <a:p>
                      <a:pPr algn="l">
                        <a:lnSpc>
                          <a:spcPct val="115000"/>
                        </a:lnSpc>
                      </a:pPr>
                      <a:r>
                        <a:rPr lang="es-ES" sz="1100" b="1" dirty="0">
                          <a:effectLst/>
                        </a:rPr>
                        <a:t>GESTIÓN TICS</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just">
                        <a:lnSpc>
                          <a:spcPct val="115000"/>
                        </a:lnSpc>
                      </a:pPr>
                      <a:r>
                        <a:rPr lang="es-ES" sz="1200" b="1" dirty="0">
                          <a:effectLst/>
                        </a:rPr>
                        <a:t>Fortalecimiento de la Plataforma Tecnológica para la prestación de los servicios de la CGN Nacional.</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$ 4.000.000.000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$ 3.709.491.322</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tc>
                  <a:txBody>
                    <a:bodyPr/>
                    <a:lstStyle/>
                    <a:p>
                      <a:pPr algn="ctr">
                        <a:lnSpc>
                          <a:spcPct val="115000"/>
                        </a:lnSpc>
                      </a:pPr>
                      <a:r>
                        <a:rPr lang="es-ES" sz="1200" b="1" dirty="0">
                          <a:effectLst/>
                        </a:rPr>
                        <a:t>92,74%</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chemeClr val="bg1">
                        <a:lumMod val="95000"/>
                      </a:schemeClr>
                    </a:solidFill>
                  </a:tcPr>
                </a:tc>
                <a:extLst>
                  <a:ext uri="{0D108BD9-81ED-4DB2-BD59-A6C34878D82A}">
                    <a16:rowId xmlns:a16="http://schemas.microsoft.com/office/drawing/2014/main" val="1132244339"/>
                  </a:ext>
                </a:extLst>
              </a:tr>
              <a:tr h="292201">
                <a:tc>
                  <a:txBody>
                    <a:bodyPr/>
                    <a:lstStyle/>
                    <a:p>
                      <a:pPr algn="just">
                        <a:lnSpc>
                          <a:spcPct val="115000"/>
                        </a:lnSpc>
                      </a:pPr>
                      <a:r>
                        <a:rPr lang="es-ES" sz="1200" b="1" dirty="0">
                          <a:effectLst/>
                        </a:rPr>
                        <a:t> </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b">
                    <a:solidFill>
                      <a:srgbClr val="FFC000"/>
                    </a:solidFill>
                  </a:tcPr>
                </a:tc>
                <a:tc>
                  <a:txBody>
                    <a:bodyPr/>
                    <a:lstStyle/>
                    <a:p>
                      <a:pPr algn="ctr">
                        <a:lnSpc>
                          <a:spcPct val="115000"/>
                        </a:lnSpc>
                      </a:pPr>
                      <a:r>
                        <a:rPr lang="es-ES" sz="1200" b="1" dirty="0">
                          <a:effectLst/>
                        </a:rPr>
                        <a:t>TOTAL, EJECUCIÓN A 31 DE DICIEMBRE 2021</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lnSpc>
                          <a:spcPct val="115000"/>
                        </a:lnSpc>
                      </a:pPr>
                      <a:r>
                        <a:rPr lang="es-ES" sz="1200" b="1" dirty="0">
                          <a:effectLst/>
                        </a:rPr>
                        <a:t>$ 10.005.602.959</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tc>
                  <a:txBody>
                    <a:bodyPr/>
                    <a:lstStyle/>
                    <a:p>
                      <a:pPr algn="ctr"/>
                      <a:r>
                        <a:rPr lang="es-ES" sz="1200" b="1" dirty="0">
                          <a:effectLst/>
                        </a:rPr>
                        <a:t>$ 9.413.641.783,69</a:t>
                      </a:r>
                      <a:endParaRPr lang="es-CO" sz="1200" b="1" dirty="0"/>
                    </a:p>
                  </a:txBody>
                  <a:tcPr marL="9717" marR="9717" marT="0" marB="0" anchor="ctr">
                    <a:solidFill>
                      <a:srgbClr val="FFC000"/>
                    </a:solidFill>
                  </a:tcPr>
                </a:tc>
                <a:tc>
                  <a:txBody>
                    <a:bodyPr/>
                    <a:lstStyle/>
                    <a:p>
                      <a:pPr algn="ctr">
                        <a:lnSpc>
                          <a:spcPct val="115000"/>
                        </a:lnSpc>
                      </a:pPr>
                      <a:r>
                        <a:rPr lang="es-ES" sz="1200" b="1" dirty="0">
                          <a:effectLst/>
                        </a:rPr>
                        <a:t>94,08%</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9717" marR="9717" marT="0" marB="0" anchor="ctr">
                    <a:solidFill>
                      <a:srgbClr val="FFC000"/>
                    </a:solidFill>
                  </a:tcPr>
                </a:tc>
                <a:extLst>
                  <a:ext uri="{0D108BD9-81ED-4DB2-BD59-A6C34878D82A}">
                    <a16:rowId xmlns:a16="http://schemas.microsoft.com/office/drawing/2014/main" val="2797038270"/>
                  </a:ext>
                </a:extLst>
              </a:tr>
            </a:tbl>
          </a:graphicData>
        </a:graphic>
      </p:graphicFrame>
      <p:grpSp>
        <p:nvGrpSpPr>
          <p:cNvPr id="9" name="Grupo 8">
            <a:extLst>
              <a:ext uri="{FF2B5EF4-FFF2-40B4-BE49-F238E27FC236}">
                <a16:creationId xmlns:a16="http://schemas.microsoft.com/office/drawing/2014/main" id="{7A2D4482-61C8-30C7-2ED4-4724C8FE3BA2}"/>
              </a:ext>
            </a:extLst>
          </p:cNvPr>
          <p:cNvGrpSpPr/>
          <p:nvPr/>
        </p:nvGrpSpPr>
        <p:grpSpPr>
          <a:xfrm>
            <a:off x="0" y="491715"/>
            <a:ext cx="3574939" cy="540742"/>
            <a:chOff x="1243017" y="2669432"/>
            <a:chExt cx="6728400" cy="1155282"/>
          </a:xfrm>
        </p:grpSpPr>
        <p:sp>
          <p:nvSpPr>
            <p:cNvPr id="10" name="Rectángulo 9">
              <a:extLst>
                <a:ext uri="{FF2B5EF4-FFF2-40B4-BE49-F238E27FC236}">
                  <a16:creationId xmlns:a16="http://schemas.microsoft.com/office/drawing/2014/main" id="{DB9DCBA9-CD0A-F9CC-2901-0CC5530C749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7C440DC2-CB0F-913D-8E0E-442551BB694D}"/>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2" name="CuadroTexto 11">
            <a:extLst>
              <a:ext uri="{FF2B5EF4-FFF2-40B4-BE49-F238E27FC236}">
                <a16:creationId xmlns:a16="http://schemas.microsoft.com/office/drawing/2014/main" id="{3CD42A8B-DDE3-7EBF-149D-1FF3F26DD6EA}"/>
              </a:ext>
            </a:extLst>
          </p:cNvPr>
          <p:cNvSpPr txBox="1"/>
          <p:nvPr/>
        </p:nvSpPr>
        <p:spPr>
          <a:xfrm>
            <a:off x="16778" y="547399"/>
            <a:ext cx="3477772" cy="307777"/>
          </a:xfrm>
          <a:prstGeom prst="rect">
            <a:avLst/>
          </a:prstGeom>
          <a:noFill/>
        </p:spPr>
        <p:txBody>
          <a:bodyPr wrap="square" rtlCol="0">
            <a:spAutoFit/>
          </a:bodyPr>
          <a:lstStyle/>
          <a:p>
            <a:pPr algn="ctr"/>
            <a:r>
              <a:rPr lang="es-ES" sz="1400" b="1" i="1" dirty="0">
                <a:solidFill>
                  <a:schemeClr val="bg1"/>
                </a:solidFill>
                <a:effectLst>
                  <a:outerShdw blurRad="38100" dist="38100" dir="2700000" algn="tl">
                    <a:srgbClr val="000000">
                      <a:alpha val="43137"/>
                    </a:srgbClr>
                  </a:outerShdw>
                </a:effectLst>
              </a:rPr>
              <a:t>PROGRAMAS Y PROYECTOS EN EJECUCIÓN</a:t>
            </a:r>
          </a:p>
        </p:txBody>
      </p:sp>
    </p:spTree>
    <p:extLst>
      <p:ext uri="{BB962C8B-B14F-4D97-AF65-F5344CB8AC3E}">
        <p14:creationId xmlns:p14="http://schemas.microsoft.com/office/powerpoint/2010/main" val="25470141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3915784" y="1462983"/>
            <a:ext cx="8089750"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CO" sz="5400" b="1" dirty="0">
                <a:solidFill>
                  <a:schemeClr val="bg1"/>
                </a:solidFill>
              </a:rPr>
              <a:t>GESTIÓN</a:t>
            </a:r>
          </a:p>
        </p:txBody>
      </p:sp>
      <p:sp>
        <p:nvSpPr>
          <p:cNvPr id="9" name="Rectángulo 8">
            <a:extLst>
              <a:ext uri="{FF2B5EF4-FFF2-40B4-BE49-F238E27FC236}">
                <a16:creationId xmlns:a16="http://schemas.microsoft.com/office/drawing/2014/main" id="{928C6BF8-9814-CECB-D3E0-CBDE233564E5}"/>
              </a:ext>
            </a:extLst>
          </p:cNvPr>
          <p:cNvSpPr/>
          <p:nvPr/>
        </p:nvSpPr>
        <p:spPr>
          <a:xfrm>
            <a:off x="3994030" y="1213174"/>
            <a:ext cx="8197970"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4" name="Imagen 13">
            <a:extLst>
              <a:ext uri="{FF2B5EF4-FFF2-40B4-BE49-F238E27FC236}">
                <a16:creationId xmlns:a16="http://schemas.microsoft.com/office/drawing/2014/main" id="{DBF428F7-84CD-4122-7695-32FDA9959BE7}"/>
              </a:ext>
            </a:extLst>
          </p:cNvPr>
          <p:cNvPicPr>
            <a:picLocks noChangeAspect="1"/>
          </p:cNvPicPr>
          <p:nvPr/>
        </p:nvPicPr>
        <p:blipFill>
          <a:blip r:embed="rId6">
            <a:extLst>
              <a:ext uri="{28A0092B-C50C-407E-A947-70E740481C1C}">
                <a14:useLocalDpi xmlns:a14="http://schemas.microsoft.com/office/drawing/2010/main" val="0"/>
              </a:ext>
            </a:extLst>
          </a:blip>
          <a:srcRect l="15137" t="163" r="29808" b="1671"/>
          <a:stretch>
            <a:fillRect/>
          </a:stretch>
        </p:blipFill>
        <p:spPr>
          <a:xfrm>
            <a:off x="-9331" y="-9331"/>
            <a:ext cx="4082189" cy="4348681"/>
          </a:xfrm>
          <a:custGeom>
            <a:avLst/>
            <a:gdLst>
              <a:gd name="connsiteX0" fmla="*/ 0 w 4082189"/>
              <a:gd name="connsiteY0" fmla="*/ 0 h 4348681"/>
              <a:gd name="connsiteX1" fmla="*/ 3380303 w 4082189"/>
              <a:gd name="connsiteY1" fmla="*/ 0 h 4348681"/>
              <a:gd name="connsiteX2" fmla="*/ 4082189 w 4082189"/>
              <a:gd name="connsiteY2" fmla="*/ 1753623 h 4348681"/>
              <a:gd name="connsiteX3" fmla="*/ 1412039 w 4082189"/>
              <a:gd name="connsiteY3" fmla="*/ 4348681 h 4348681"/>
              <a:gd name="connsiteX4" fmla="*/ 0 w 4082189"/>
              <a:gd name="connsiteY4" fmla="*/ 3956484 h 434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89" h="4348681">
                <a:moveTo>
                  <a:pt x="0" y="0"/>
                </a:moveTo>
                <a:lnTo>
                  <a:pt x="3380303" y="0"/>
                </a:lnTo>
                <a:cubicBezTo>
                  <a:pt x="3816164" y="461847"/>
                  <a:pt x="4082189" y="1077561"/>
                  <a:pt x="4082189" y="1753623"/>
                </a:cubicBezTo>
                <a:cubicBezTo>
                  <a:pt x="4082189" y="3186903"/>
                  <a:pt x="2886703" y="4348681"/>
                  <a:pt x="1412039" y="4348681"/>
                </a:cubicBezTo>
                <a:cubicBezTo>
                  <a:pt x="893515" y="4348681"/>
                  <a:pt x="409559" y="4205096"/>
                  <a:pt x="0" y="3956484"/>
                </a:cubicBezTo>
                <a:close/>
              </a:path>
            </a:pathLst>
          </a:custGeom>
        </p:spPr>
      </p:pic>
    </p:spTree>
    <p:extLst>
      <p:ext uri="{BB962C8B-B14F-4D97-AF65-F5344CB8AC3E}">
        <p14:creationId xmlns:p14="http://schemas.microsoft.com/office/powerpoint/2010/main" val="31725707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1" y="1383626"/>
            <a:ext cx="9759297"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483817" y="1814064"/>
            <a:ext cx="11243113"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r>
              <a:rPr lang="es-ES" sz="4400" b="1" dirty="0">
                <a:solidFill>
                  <a:schemeClr val="bg1"/>
                </a:solidFill>
                <a:latin typeface="+mn-lt"/>
              </a:rPr>
              <a:t>Informes de Gestión – 	</a:t>
            </a:r>
          </a:p>
          <a:p>
            <a:pPr lvl="3"/>
            <a:r>
              <a:rPr lang="es-ES" sz="4400" b="1" dirty="0">
                <a:solidFill>
                  <a:schemeClr val="bg1"/>
                </a:solidFill>
                <a:latin typeface="Calibri "/>
              </a:rPr>
              <a:t>Normalización y Culturización Contable</a:t>
            </a:r>
          </a:p>
        </p:txBody>
      </p:sp>
      <p:sp>
        <p:nvSpPr>
          <p:cNvPr id="9" name="Rectángulo 8">
            <a:extLst>
              <a:ext uri="{FF2B5EF4-FFF2-40B4-BE49-F238E27FC236}">
                <a16:creationId xmlns:a16="http://schemas.microsoft.com/office/drawing/2014/main" id="{928C6BF8-9814-CECB-D3E0-CBDE233564E5}"/>
              </a:ext>
            </a:extLst>
          </p:cNvPr>
          <p:cNvSpPr/>
          <p:nvPr/>
        </p:nvSpPr>
        <p:spPr>
          <a:xfrm>
            <a:off x="0" y="1541281"/>
            <a:ext cx="9913120"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6047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1037796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6042540-D4EC-4ED1-F013-E3D752634FE9}"/>
              </a:ext>
            </a:extLst>
          </p:cNvPr>
          <p:cNvGrpSpPr/>
          <p:nvPr/>
        </p:nvGrpSpPr>
        <p:grpSpPr>
          <a:xfrm>
            <a:off x="192694" y="1959043"/>
            <a:ext cx="4868431" cy="4634703"/>
            <a:chOff x="1953561" y="1864246"/>
            <a:chExt cx="8832485" cy="4178435"/>
          </a:xfrm>
        </p:grpSpPr>
        <p:sp>
          <p:nvSpPr>
            <p:cNvPr id="8" name="Rectángulo 7">
              <a:extLst>
                <a:ext uri="{FF2B5EF4-FFF2-40B4-BE49-F238E27FC236}">
                  <a16:creationId xmlns:a16="http://schemas.microsoft.com/office/drawing/2014/main" id="{67914700-C312-EDD1-F4F6-A812DDBC7D4A}"/>
                </a:ext>
              </a:extLst>
            </p:cNvPr>
            <p:cNvSpPr/>
            <p:nvPr/>
          </p:nvSpPr>
          <p:spPr>
            <a:xfrm>
              <a:off x="2268909" y="2009460"/>
              <a:ext cx="8216259" cy="3881325"/>
            </a:xfrm>
            <a:prstGeom prst="rect">
              <a:avLst/>
            </a:prstGeom>
            <a:solidFill>
              <a:schemeClr val="bg1"/>
            </a:solidFill>
            <a:ln w="5715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a:extLst>
                <a:ext uri="{FF2B5EF4-FFF2-40B4-BE49-F238E27FC236}">
                  <a16:creationId xmlns:a16="http://schemas.microsoft.com/office/drawing/2014/main" id="{F2335D5C-7235-7779-CE3B-49577C42DB8A}"/>
                </a:ext>
              </a:extLst>
            </p:cNvPr>
            <p:cNvSpPr/>
            <p:nvPr/>
          </p:nvSpPr>
          <p:spPr>
            <a:xfrm>
              <a:off x="1953561" y="1864246"/>
              <a:ext cx="8832485" cy="4178435"/>
            </a:xfrm>
            <a:prstGeom prst="rect">
              <a:avLst/>
            </a:prstGeom>
            <a:noFill/>
            <a:ln w="1270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5" name="Gráfico 4">
            <a:extLst>
              <a:ext uri="{FF2B5EF4-FFF2-40B4-BE49-F238E27FC236}">
                <a16:creationId xmlns:a16="http://schemas.microsoft.com/office/drawing/2014/main" id="{E439EF4D-BD3D-168B-5375-4658513206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31488" y="1664781"/>
            <a:ext cx="2942858" cy="2776729"/>
          </a:xfrm>
          <a:prstGeom prst="rect">
            <a:avLst/>
          </a:prstGeom>
        </p:spPr>
      </p:pic>
      <p:grpSp>
        <p:nvGrpSpPr>
          <p:cNvPr id="17" name="Grupo 16">
            <a:extLst>
              <a:ext uri="{FF2B5EF4-FFF2-40B4-BE49-F238E27FC236}">
                <a16:creationId xmlns:a16="http://schemas.microsoft.com/office/drawing/2014/main" id="{CBC7355E-BB6D-524C-4056-2AD6B56F9D00}"/>
              </a:ext>
            </a:extLst>
          </p:cNvPr>
          <p:cNvGrpSpPr/>
          <p:nvPr/>
        </p:nvGrpSpPr>
        <p:grpSpPr>
          <a:xfrm>
            <a:off x="5369732" y="4658162"/>
            <a:ext cx="3020300" cy="819493"/>
            <a:chOff x="1243017" y="2562582"/>
            <a:chExt cx="6728400" cy="1254503"/>
          </a:xfrm>
        </p:grpSpPr>
        <p:sp>
          <p:nvSpPr>
            <p:cNvPr id="18" name="Rectángulo 17">
              <a:extLst>
                <a:ext uri="{FF2B5EF4-FFF2-40B4-BE49-F238E27FC236}">
                  <a16:creationId xmlns:a16="http://schemas.microsoft.com/office/drawing/2014/main" id="{C1616C24-36FE-D9EB-0C72-BCF837769A0B}"/>
                </a:ext>
              </a:extLst>
            </p:cNvPr>
            <p:cNvSpPr/>
            <p:nvPr/>
          </p:nvSpPr>
          <p:spPr>
            <a:xfrm>
              <a:off x="1243017" y="2562582"/>
              <a:ext cx="6545521" cy="113691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ángulo 18">
              <a:extLst>
                <a:ext uri="{FF2B5EF4-FFF2-40B4-BE49-F238E27FC236}">
                  <a16:creationId xmlns:a16="http://schemas.microsoft.com/office/drawing/2014/main" id="{EFF24939-68F6-545B-1334-E97AC25857B4}"/>
                </a:ext>
              </a:extLst>
            </p:cNvPr>
            <p:cNvSpPr/>
            <p:nvPr/>
          </p:nvSpPr>
          <p:spPr>
            <a:xfrm>
              <a:off x="1425898" y="2680172"/>
              <a:ext cx="6545519" cy="113691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6" name="object 7" descr="object 7">
            <a:extLst>
              <a:ext uri="{FF2B5EF4-FFF2-40B4-BE49-F238E27FC236}">
                <a16:creationId xmlns:a16="http://schemas.microsoft.com/office/drawing/2014/main" id="{CB6046E8-E92E-48A0-6401-BCEC6D5D1638}"/>
              </a:ext>
            </a:extLst>
          </p:cNvPr>
          <p:cNvPicPr>
            <a:picLocks noGrp="1" noChangeAspect="1"/>
          </p:cNvPicPr>
          <p:nvPr>
            <p:ph type="pic" sz="quarter" idx="4294967295"/>
          </p:nvPr>
        </p:nvPicPr>
        <p:blipFill rotWithShape="1">
          <a:blip r:embed="rId4"/>
          <a:srcRect t="601" b="601"/>
          <a:stretch/>
        </p:blipFill>
        <p:spPr>
          <a:xfrm>
            <a:off x="8873547" y="1879476"/>
            <a:ext cx="2477071" cy="2360201"/>
          </a:xfrm>
          <a:prstGeom prst="rect">
            <a:avLst/>
          </a:prstGeom>
          <a:ln w="12700" cap="flat">
            <a:noFill/>
            <a:miter lim="400000"/>
          </a:ln>
          <a:effectLst/>
        </p:spPr>
      </p:pic>
      <p:sp>
        <p:nvSpPr>
          <p:cNvPr id="12" name="CuadroTexto 11">
            <a:extLst>
              <a:ext uri="{FF2B5EF4-FFF2-40B4-BE49-F238E27FC236}">
                <a16:creationId xmlns:a16="http://schemas.microsoft.com/office/drawing/2014/main" id="{767E7E22-6C35-4340-AC93-6A0A0226013F}"/>
              </a:ext>
            </a:extLst>
          </p:cNvPr>
          <p:cNvSpPr txBox="1"/>
          <p:nvPr/>
        </p:nvSpPr>
        <p:spPr>
          <a:xfrm>
            <a:off x="5713207" y="4696262"/>
            <a:ext cx="2268648" cy="769441"/>
          </a:xfrm>
          <a:prstGeom prst="rect">
            <a:avLst/>
          </a:prstGeom>
          <a:noFill/>
        </p:spPr>
        <p:txBody>
          <a:bodyPr wrap="square">
            <a:spAutoFit/>
          </a:bodyPr>
          <a:lstStyle/>
          <a:p>
            <a:pPr algn="ct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GIT</a:t>
            </a:r>
            <a:r>
              <a:rPr lang="es-ES" sz="2200" b="1" spc="-26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a:t>
            </a:r>
            <a:r>
              <a:rPr lang="es-ES" sz="2200" b="1" spc="-1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Doctrina y Capacitación</a:t>
            </a:r>
            <a:endParaRPr lang="es-CO" sz="2200" b="1" dirty="0">
              <a:solidFill>
                <a:schemeClr val="bg1"/>
              </a:solidFill>
              <a:effectLst/>
              <a:latin typeface="Calibri" panose="020F0502020204030204" pitchFamily="34" charset="0"/>
              <a:ea typeface="Calibri" panose="020F0502020204030204" pitchFamily="34" charset="0"/>
            </a:endParaRPr>
          </a:p>
        </p:txBody>
      </p:sp>
      <p:grpSp>
        <p:nvGrpSpPr>
          <p:cNvPr id="7" name="Grupo 6">
            <a:extLst>
              <a:ext uri="{FF2B5EF4-FFF2-40B4-BE49-F238E27FC236}">
                <a16:creationId xmlns:a16="http://schemas.microsoft.com/office/drawing/2014/main" id="{43974E7D-8CC4-D327-5F53-8FE1DFA10203}"/>
              </a:ext>
            </a:extLst>
          </p:cNvPr>
          <p:cNvGrpSpPr/>
          <p:nvPr/>
        </p:nvGrpSpPr>
        <p:grpSpPr>
          <a:xfrm>
            <a:off x="8584833" y="4658161"/>
            <a:ext cx="3026772" cy="807540"/>
            <a:chOff x="7188885" y="5263196"/>
            <a:chExt cx="2945015" cy="807540"/>
          </a:xfrm>
        </p:grpSpPr>
        <p:grpSp>
          <p:nvGrpSpPr>
            <p:cNvPr id="23" name="Grupo 22">
              <a:extLst>
                <a:ext uri="{FF2B5EF4-FFF2-40B4-BE49-F238E27FC236}">
                  <a16:creationId xmlns:a16="http://schemas.microsoft.com/office/drawing/2014/main" id="{3249DE06-440F-94B0-BBBA-4B4DAF1377B0}"/>
                </a:ext>
              </a:extLst>
            </p:cNvPr>
            <p:cNvGrpSpPr/>
            <p:nvPr/>
          </p:nvGrpSpPr>
          <p:grpSpPr>
            <a:xfrm>
              <a:off x="7188885" y="5263196"/>
              <a:ext cx="2945015" cy="799066"/>
              <a:chOff x="1243017" y="2562582"/>
              <a:chExt cx="6728400" cy="1254503"/>
            </a:xfrm>
          </p:grpSpPr>
          <p:sp>
            <p:nvSpPr>
              <p:cNvPr id="24" name="Rectángulo 23">
                <a:extLst>
                  <a:ext uri="{FF2B5EF4-FFF2-40B4-BE49-F238E27FC236}">
                    <a16:creationId xmlns:a16="http://schemas.microsoft.com/office/drawing/2014/main" id="{715AF24E-F401-B293-4DC1-CF03F1B9AD90}"/>
                  </a:ext>
                </a:extLst>
              </p:cNvPr>
              <p:cNvSpPr/>
              <p:nvPr/>
            </p:nvSpPr>
            <p:spPr>
              <a:xfrm>
                <a:off x="1243017" y="2562582"/>
                <a:ext cx="6545521" cy="1136913"/>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5" name="Rectángulo 24">
                <a:extLst>
                  <a:ext uri="{FF2B5EF4-FFF2-40B4-BE49-F238E27FC236}">
                    <a16:creationId xmlns:a16="http://schemas.microsoft.com/office/drawing/2014/main" id="{33BCCCE4-F145-67AA-70C1-1C48B45346E1}"/>
                  </a:ext>
                </a:extLst>
              </p:cNvPr>
              <p:cNvSpPr/>
              <p:nvPr/>
            </p:nvSpPr>
            <p:spPr>
              <a:xfrm>
                <a:off x="1425898" y="2680172"/>
                <a:ext cx="6545519" cy="1136913"/>
              </a:xfrm>
              <a:prstGeom prst="rect">
                <a:avLst/>
              </a:prstGeom>
              <a:noFill/>
              <a:ln>
                <a:solidFill>
                  <a:srgbClr val="5A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6" name="CuadroTexto 25">
              <a:extLst>
                <a:ext uri="{FF2B5EF4-FFF2-40B4-BE49-F238E27FC236}">
                  <a16:creationId xmlns:a16="http://schemas.microsoft.com/office/drawing/2014/main" id="{7DDADE21-2B5B-9B5C-55A7-AC5C4F90F224}"/>
                </a:ext>
              </a:extLst>
            </p:cNvPr>
            <p:cNvSpPr txBox="1"/>
            <p:nvPr/>
          </p:nvSpPr>
          <p:spPr>
            <a:xfrm>
              <a:off x="7278045" y="5301295"/>
              <a:ext cx="2775810" cy="769441"/>
            </a:xfrm>
            <a:prstGeom prst="rect">
              <a:avLst/>
            </a:prstGeom>
            <a:noFill/>
          </p:spPr>
          <p:txBody>
            <a:bodyPr wrap="square">
              <a:spAutoFit/>
            </a:bodyPr>
            <a:lstStyle/>
            <a:p>
              <a:pPr algn="ct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GIT</a:t>
              </a:r>
              <a:r>
                <a:rPr lang="es-ES" sz="2200" b="1" spc="-26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a:t>
              </a:r>
              <a:r>
                <a:rPr lang="es-ES" sz="2200" b="1" spc="-1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Investigación y Normas</a:t>
              </a:r>
              <a:endParaRPr lang="es-CO" sz="2200" b="1" dirty="0">
                <a:solidFill>
                  <a:schemeClr val="bg1"/>
                </a:solidFill>
                <a:effectLst/>
                <a:latin typeface="Calibri" panose="020F0502020204030204" pitchFamily="34" charset="0"/>
                <a:ea typeface="Calibri" panose="020F0502020204030204" pitchFamily="34" charset="0"/>
              </a:endParaRPr>
            </a:p>
          </p:txBody>
        </p:sp>
      </p:grpSp>
      <p:pic>
        <p:nvPicPr>
          <p:cNvPr id="3" name="Gráfico 2">
            <a:extLst>
              <a:ext uri="{FF2B5EF4-FFF2-40B4-BE49-F238E27FC236}">
                <a16:creationId xmlns:a16="http://schemas.microsoft.com/office/drawing/2014/main" id="{005DC3E4-27E9-744D-ED5B-B71902F67B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6089" y="1664781"/>
            <a:ext cx="2945016" cy="2776730"/>
          </a:xfrm>
          <a:prstGeom prst="rect">
            <a:avLst/>
          </a:prstGeom>
        </p:spPr>
      </p:pic>
      <p:pic>
        <p:nvPicPr>
          <p:cNvPr id="14" name="Imagen 13">
            <a:extLst>
              <a:ext uri="{FF2B5EF4-FFF2-40B4-BE49-F238E27FC236}">
                <a16:creationId xmlns:a16="http://schemas.microsoft.com/office/drawing/2014/main" id="{E5427E61-0D55-8ACD-DCCF-9C2B8E6ADE40}"/>
              </a:ext>
            </a:extLst>
          </p:cNvPr>
          <p:cNvPicPr>
            <a:picLocks noChangeAspect="1"/>
          </p:cNvPicPr>
          <p:nvPr/>
        </p:nvPicPr>
        <p:blipFill rotWithShape="1">
          <a:blip r:embed="rId7">
            <a:extLst>
              <a:ext uri="{28A0092B-C50C-407E-A947-70E740481C1C}">
                <a14:useLocalDpi xmlns:a14="http://schemas.microsoft.com/office/drawing/2010/main" val="0"/>
              </a:ext>
            </a:extLst>
          </a:blip>
          <a:srcRect l="9469" t="7007" r="6720" b="13135"/>
          <a:stretch/>
        </p:blipFill>
        <p:spPr>
          <a:xfrm>
            <a:off x="5781467" y="1998205"/>
            <a:ext cx="2303472" cy="2194818"/>
          </a:xfrm>
          <a:prstGeom prst="rect">
            <a:avLst/>
          </a:prstGeom>
        </p:spPr>
      </p:pic>
      <p:sp>
        <p:nvSpPr>
          <p:cNvPr id="2" name="Marcador de texto 4">
            <a:extLst>
              <a:ext uri="{FF2B5EF4-FFF2-40B4-BE49-F238E27FC236}">
                <a16:creationId xmlns:a16="http://schemas.microsoft.com/office/drawing/2014/main" id="{4840E538-2D93-2FB2-065B-016522B16F16}"/>
              </a:ext>
            </a:extLst>
          </p:cNvPr>
          <p:cNvSpPr txBox="1">
            <a:spLocks/>
          </p:cNvSpPr>
          <p:nvPr/>
        </p:nvSpPr>
        <p:spPr>
          <a:xfrm>
            <a:off x="586404" y="2046840"/>
            <a:ext cx="4452543" cy="3724911"/>
          </a:xfrm>
          <a:prstGeom prst="rect">
            <a:avLst/>
          </a:prstGeom>
        </p:spPr>
        <p:txBody>
          <a:bodyPr/>
          <a:lstStyle>
            <a:lvl1pPr marL="205740" indent="-205740" algn="l" defTabSz="822960" rtl="0" eaLnBrk="1" fontAlgn="base" hangingPunct="1">
              <a:lnSpc>
                <a:spcPct val="90000"/>
              </a:lnSpc>
              <a:spcBef>
                <a:spcPts val="900"/>
              </a:spcBef>
              <a:spcAft>
                <a:spcPct val="0"/>
              </a:spcAft>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1pPr>
            <a:lvl2pPr marL="617220" indent="-205740" algn="l" defTabSz="822960" rtl="0" eaLnBrk="1" fontAlgn="base" hangingPunct="1">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028700" indent="-205740" algn="l" defTabSz="822960" rtl="0" eaLnBrk="1" fontAlgn="base" hangingPunct="1">
              <a:lnSpc>
                <a:spcPct val="90000"/>
              </a:lnSpc>
              <a:spcBef>
                <a:spcPts val="45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440180" indent="-205740" algn="l" defTabSz="822960" rtl="0" eaLnBrk="1" fontAlgn="base" hangingPunct="1">
              <a:lnSpc>
                <a:spcPct val="90000"/>
              </a:lnSpc>
              <a:spcBef>
                <a:spcPts val="450"/>
              </a:spcBef>
              <a:spcAft>
                <a:spcPct val="0"/>
              </a:spcAft>
              <a:buFont typeface="Arial" panose="020B0604020202020204" pitchFamily="34" charset="0"/>
              <a:buChar char="•"/>
              <a:defRPr sz="1560" kern="1200">
                <a:solidFill>
                  <a:schemeClr val="tx1"/>
                </a:solidFill>
                <a:latin typeface="Arial" panose="020B0604020202020204" pitchFamily="34" charset="0"/>
                <a:ea typeface="+mn-ea"/>
                <a:cs typeface="Arial" panose="020B0604020202020204" pitchFamily="34" charset="0"/>
              </a:defRPr>
            </a:lvl4pPr>
            <a:lvl5pPr marL="1851660" indent="-205740" algn="l" defTabSz="822960" rtl="0" eaLnBrk="1" fontAlgn="base" hangingPunct="1">
              <a:lnSpc>
                <a:spcPct val="90000"/>
              </a:lnSpc>
              <a:spcBef>
                <a:spcPts val="450"/>
              </a:spcBef>
              <a:spcAft>
                <a:spcPct val="0"/>
              </a:spcAft>
              <a:buFont typeface="Arial" panose="020B0604020202020204" pitchFamily="34" charset="0"/>
              <a:buChar char="•"/>
              <a:defRPr sz="156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02870" marR="641985" algn="just">
              <a:spcAft>
                <a:spcPts val="0"/>
              </a:spcAft>
            </a:pP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 objetivo de este proceso es asegurar que las actividades de investigación contable, regulación</a:t>
            </a:r>
            <a:r>
              <a:rPr lang="es-ES" sz="1600" b="1" spc="-26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a:t>
            </a:r>
            <a:r>
              <a:rPr lang="es-ES" sz="1600" b="1" spc="-25"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estrategias</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a:t>
            </a:r>
            <a:r>
              <a:rPr lang="es-ES" sz="1600" b="1" spc="-35"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capacitación</a:t>
            </a:r>
            <a:r>
              <a:rPr lang="es-ES" sz="1600" b="1" spc="-1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permitan</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la</a:t>
            </a:r>
            <a:r>
              <a:rPr lang="es-ES" sz="1600" b="1" spc="-15"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generación</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información</a:t>
            </a:r>
            <a:r>
              <a:rPr lang="es-ES" sz="1600" b="1" spc="-2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contable</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pública</a:t>
            </a:r>
            <a:r>
              <a:rPr lang="es-ES" sz="1600" b="1"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uniforme</a:t>
            </a:r>
            <a:r>
              <a:rPr lang="es-ES" sz="1600" b="1" spc="-35"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a:t>
            </a:r>
            <a:r>
              <a:rPr lang="es-ES" sz="1600" b="1" spc="-26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garanticen el</a:t>
            </a:r>
            <a:r>
              <a:rPr lang="es-ES" sz="1600" b="1" spc="-1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rigor</a:t>
            </a:r>
            <a:r>
              <a:rPr lang="es-ES" sz="1600" b="1" spc="-1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técnico</a:t>
            </a:r>
            <a:r>
              <a:rPr lang="es-ES" sz="1600" b="1" spc="5"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a:t>
            </a:r>
            <a:r>
              <a:rPr lang="es-ES" sz="1600" b="1" spc="-1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las mismas</a:t>
            </a:r>
            <a:r>
              <a:rPr lang="es-ES"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102870" marR="641985" algn="just">
              <a:spcAft>
                <a:spcPts val="0"/>
              </a:spcAft>
            </a:pPr>
            <a:endPar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02870" marR="641985" algn="just">
              <a:spcAft>
                <a:spcPts val="0"/>
              </a:spcAft>
            </a:pPr>
            <a:endParaRPr lang="es-CO" sz="1600" b="1" dirty="0">
              <a:solidFill>
                <a:schemeClr val="tx1">
                  <a:lumMod val="75000"/>
                  <a:lumOff val="25000"/>
                </a:schemeClr>
              </a:solidFill>
              <a:latin typeface="Calibri" panose="020F0502020204030204" pitchFamily="34" charset="0"/>
              <a:ea typeface="Calibri" panose="020F0502020204030204" pitchFamily="34" charset="0"/>
            </a:endParaRPr>
          </a:p>
          <a:p>
            <a:endPar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s-CO" sz="1600" b="1" dirty="0">
              <a:solidFill>
                <a:schemeClr val="tx1">
                  <a:lumMod val="75000"/>
                  <a:lumOff val="25000"/>
                </a:schemeClr>
              </a:solidFill>
              <a:latin typeface="Calibri" panose="020F0502020204030204" pitchFamily="34" charset="0"/>
              <a:ea typeface="Calibri" panose="020F0502020204030204" pitchFamily="34" charset="0"/>
            </a:endParaRPr>
          </a:p>
          <a:p>
            <a:endParaRPr lang="es-E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object 5" descr="object 5">
            <a:extLst>
              <a:ext uri="{FF2B5EF4-FFF2-40B4-BE49-F238E27FC236}">
                <a16:creationId xmlns:a16="http://schemas.microsoft.com/office/drawing/2014/main" id="{C9D40CF5-8083-18A1-41FE-8008606669BC}"/>
              </a:ext>
            </a:extLst>
          </p:cNvPr>
          <p:cNvPicPr>
            <a:picLocks noChangeAspect="1"/>
          </p:cNvPicPr>
          <p:nvPr/>
        </p:nvPicPr>
        <p:blipFill>
          <a:blip r:embed="rId8"/>
          <a:stretch>
            <a:fillRect/>
          </a:stretch>
        </p:blipFill>
        <p:spPr>
          <a:xfrm>
            <a:off x="1778903" y="3809997"/>
            <a:ext cx="1883492" cy="2428038"/>
          </a:xfrm>
          <a:prstGeom prst="rect">
            <a:avLst/>
          </a:prstGeom>
          <a:ln w="12700" cap="flat">
            <a:noFill/>
            <a:miter lim="400000"/>
          </a:ln>
          <a:effectLst/>
        </p:spPr>
      </p:pic>
      <p:grpSp>
        <p:nvGrpSpPr>
          <p:cNvPr id="28" name="Grupo 27">
            <a:extLst>
              <a:ext uri="{FF2B5EF4-FFF2-40B4-BE49-F238E27FC236}">
                <a16:creationId xmlns:a16="http://schemas.microsoft.com/office/drawing/2014/main" id="{8745E18A-3F4B-9B90-2BA9-6DCEFBE2D48F}"/>
              </a:ext>
            </a:extLst>
          </p:cNvPr>
          <p:cNvGrpSpPr/>
          <p:nvPr/>
        </p:nvGrpSpPr>
        <p:grpSpPr>
          <a:xfrm>
            <a:off x="327171" y="364728"/>
            <a:ext cx="6400800" cy="540742"/>
            <a:chOff x="1243017" y="2669432"/>
            <a:chExt cx="6728400" cy="1155282"/>
          </a:xfrm>
        </p:grpSpPr>
        <p:sp>
          <p:nvSpPr>
            <p:cNvPr id="29" name="Rectángulo 28">
              <a:extLst>
                <a:ext uri="{FF2B5EF4-FFF2-40B4-BE49-F238E27FC236}">
                  <a16:creationId xmlns:a16="http://schemas.microsoft.com/office/drawing/2014/main" id="{8AB81CB9-5F43-9176-FA22-72B9D7B87AC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Rectángulo 29">
              <a:extLst>
                <a:ext uri="{FF2B5EF4-FFF2-40B4-BE49-F238E27FC236}">
                  <a16:creationId xmlns:a16="http://schemas.microsoft.com/office/drawing/2014/main" id="{C848A182-F475-A10E-EAB2-DA2BE38D4C38}"/>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1" name="CuadroTexto 30">
            <a:extLst>
              <a:ext uri="{FF2B5EF4-FFF2-40B4-BE49-F238E27FC236}">
                <a16:creationId xmlns:a16="http://schemas.microsoft.com/office/drawing/2014/main" id="{42D873A1-7F50-EC0A-12D5-662B0C4B6A25}"/>
              </a:ext>
            </a:extLst>
          </p:cNvPr>
          <p:cNvSpPr txBox="1"/>
          <p:nvPr/>
        </p:nvSpPr>
        <p:spPr>
          <a:xfrm>
            <a:off x="-453006" y="388298"/>
            <a:ext cx="798556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Normalización y Culturización Contable</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3666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B0A12958-7D3A-AB57-14BD-BC09BD18F290}"/>
              </a:ext>
            </a:extLst>
          </p:cNvPr>
          <p:cNvGrpSpPr/>
          <p:nvPr/>
        </p:nvGrpSpPr>
        <p:grpSpPr>
          <a:xfrm>
            <a:off x="2012692" y="5269225"/>
            <a:ext cx="7853121" cy="912139"/>
            <a:chOff x="1243017" y="2669432"/>
            <a:chExt cx="6728400" cy="1206072"/>
          </a:xfrm>
        </p:grpSpPr>
        <p:sp>
          <p:nvSpPr>
            <p:cNvPr id="10" name="Rectángulo 9">
              <a:extLst>
                <a:ext uri="{FF2B5EF4-FFF2-40B4-BE49-F238E27FC236}">
                  <a16:creationId xmlns:a16="http://schemas.microsoft.com/office/drawing/2014/main" id="{9DDDC737-E474-CA47-79F2-056748A1AA95}"/>
                </a:ext>
              </a:extLst>
            </p:cNvPr>
            <p:cNvSpPr/>
            <p:nvPr/>
          </p:nvSpPr>
          <p:spPr>
            <a:xfrm>
              <a:off x="1243017" y="2669432"/>
              <a:ext cx="6545521"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75680814-9D67-9F36-D0DA-8FA525CA9B01}"/>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BC26543B-6E5C-4D67-B361-5369E5A087C7}"/>
              </a:ext>
            </a:extLst>
          </p:cNvPr>
          <p:cNvSpPr txBox="1">
            <a:spLocks/>
          </p:cNvSpPr>
          <p:nvPr/>
        </p:nvSpPr>
        <p:spPr bwMode="auto">
          <a:xfrm>
            <a:off x="1882482" y="5464626"/>
            <a:ext cx="8296826" cy="58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lnSpc>
                <a:spcPct val="70000"/>
              </a:lnSpc>
            </a:pPr>
            <a:r>
              <a:rPr lang="es-ES" sz="2800" b="1" spc="50" dirty="0">
                <a:solidFill>
                  <a:schemeClr val="bg1"/>
                </a:solidFill>
                <a:effectLst/>
                <a:latin typeface="+mn-lt"/>
                <a:ea typeface="Calibri" panose="020F0502020204030204" pitchFamily="34" charset="0"/>
                <a:cs typeface="Calibri" panose="020F0502020204030204" pitchFamily="34" charset="0"/>
              </a:rPr>
              <a:t>Normas expedidas</a:t>
            </a:r>
            <a:br>
              <a:rPr lang="es-ES" sz="2800" b="1" dirty="0">
                <a:solidFill>
                  <a:schemeClr val="bg1"/>
                </a:solidFill>
                <a:effectLst/>
                <a:latin typeface="+mn-lt"/>
                <a:ea typeface="Calibri" panose="020F0502020204030204" pitchFamily="34" charset="0"/>
                <a:cs typeface="Calibri" panose="020F0502020204030204" pitchFamily="34" charset="0"/>
              </a:rPr>
            </a:br>
            <a:r>
              <a:rPr lang="es-E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Número de resoluciones por elemento del RCP 2021.</a:t>
            </a:r>
            <a:r>
              <a:rPr lang="es-E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s-CO" sz="2800" dirty="0">
              <a:solidFill>
                <a:schemeClr val="bg1"/>
              </a:solidFill>
              <a:effectLst/>
              <a:latin typeface="Calibri" panose="020F0502020204030204" pitchFamily="34" charset="0"/>
              <a:ea typeface="Calibri" panose="020F0502020204030204" pitchFamily="34" charset="0"/>
            </a:endParaRPr>
          </a:p>
        </p:txBody>
      </p:sp>
      <p:graphicFrame>
        <p:nvGraphicFramePr>
          <p:cNvPr id="4" name="Marcador de medios 3">
            <a:extLst>
              <a:ext uri="{FF2B5EF4-FFF2-40B4-BE49-F238E27FC236}">
                <a16:creationId xmlns:a16="http://schemas.microsoft.com/office/drawing/2014/main" id="{646A02AC-ECDE-396B-7635-24E00DB0F964}"/>
              </a:ext>
            </a:extLst>
          </p:cNvPr>
          <p:cNvGraphicFramePr>
            <a:graphicFrameLocks noGrp="1"/>
          </p:cNvGraphicFramePr>
          <p:nvPr>
            <p:ph sz="quarter" idx="10"/>
            <p:extLst>
              <p:ext uri="{D42A27DB-BD31-4B8C-83A1-F6EECF244321}">
                <p14:modId xmlns:p14="http://schemas.microsoft.com/office/powerpoint/2010/main" val="2941847048"/>
              </p:ext>
            </p:extLst>
          </p:nvPr>
        </p:nvGraphicFramePr>
        <p:xfrm>
          <a:off x="1472631" y="1363242"/>
          <a:ext cx="8721760" cy="3838142"/>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upo 7">
            <a:extLst>
              <a:ext uri="{FF2B5EF4-FFF2-40B4-BE49-F238E27FC236}">
                <a16:creationId xmlns:a16="http://schemas.microsoft.com/office/drawing/2014/main" id="{A00361A2-2054-58E0-730E-7B713A4F565E}"/>
              </a:ext>
            </a:extLst>
          </p:cNvPr>
          <p:cNvGrpSpPr/>
          <p:nvPr/>
        </p:nvGrpSpPr>
        <p:grpSpPr>
          <a:xfrm>
            <a:off x="0" y="676636"/>
            <a:ext cx="5725682" cy="540742"/>
            <a:chOff x="1243017" y="2669432"/>
            <a:chExt cx="6728400" cy="1155282"/>
          </a:xfrm>
        </p:grpSpPr>
        <p:sp>
          <p:nvSpPr>
            <p:cNvPr id="12" name="Rectángulo 11">
              <a:extLst>
                <a:ext uri="{FF2B5EF4-FFF2-40B4-BE49-F238E27FC236}">
                  <a16:creationId xmlns:a16="http://schemas.microsoft.com/office/drawing/2014/main" id="{9BC126B1-EA1E-041A-06EC-8EEFC69148A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Rectángulo 12">
              <a:extLst>
                <a:ext uri="{FF2B5EF4-FFF2-40B4-BE49-F238E27FC236}">
                  <a16:creationId xmlns:a16="http://schemas.microsoft.com/office/drawing/2014/main" id="{7A777070-C33C-DDBF-C2C6-27911A1D933B}"/>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5E22A9D4-8292-558E-342B-A4DE21FA426D}"/>
              </a:ext>
            </a:extLst>
          </p:cNvPr>
          <p:cNvSpPr txBox="1"/>
          <p:nvPr/>
        </p:nvSpPr>
        <p:spPr>
          <a:xfrm>
            <a:off x="-899242" y="734092"/>
            <a:ext cx="7427758" cy="338554"/>
          </a:xfrm>
          <a:prstGeom prst="rect">
            <a:avLst/>
          </a:prstGeom>
          <a:noFill/>
        </p:spPr>
        <p:txBody>
          <a:bodyPr wrap="square" rtlCol="0">
            <a:spAutoFit/>
          </a:bodyPr>
          <a:lstStyle/>
          <a:p>
            <a:pPr algn="ctr"/>
            <a:r>
              <a:rPr lang="es-ES" sz="1600" b="1" i="1" dirty="0">
                <a:solidFill>
                  <a:schemeClr val="bg1"/>
                </a:solidFill>
                <a:effectLst>
                  <a:outerShdw blurRad="38100" dist="38100" dir="2700000" algn="tl">
                    <a:srgbClr val="000000">
                      <a:alpha val="43137"/>
                    </a:srgbClr>
                  </a:outerShdw>
                </a:effectLst>
              </a:rPr>
              <a:t>Informes de Gestión – Normalización y Culturización Contable</a:t>
            </a:r>
            <a:endParaRPr lang="es-CO" sz="16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96711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1B354B-140F-15FB-1E49-A3F9C5F6C5F5}"/>
              </a:ext>
            </a:extLst>
          </p:cNvPr>
          <p:cNvGrpSpPr/>
          <p:nvPr/>
        </p:nvGrpSpPr>
        <p:grpSpPr>
          <a:xfrm>
            <a:off x="2223368" y="1391512"/>
            <a:ext cx="7871141" cy="914232"/>
            <a:chOff x="1243017" y="2669432"/>
            <a:chExt cx="6728400" cy="1206072"/>
          </a:xfrm>
        </p:grpSpPr>
        <p:sp>
          <p:nvSpPr>
            <p:cNvPr id="9" name="Rectángulo 8">
              <a:extLst>
                <a:ext uri="{FF2B5EF4-FFF2-40B4-BE49-F238E27FC236}">
                  <a16:creationId xmlns:a16="http://schemas.microsoft.com/office/drawing/2014/main" id="{C41F77D4-F6DD-2F49-4D10-0B04C621C6B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5DCE9D85-692C-2945-4DF5-C24A0438A03A}"/>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1" name="Imagen 10" descr="Imagen que contiene alimentos&#10;&#10;Descripción generada automáticamente">
            <a:extLst>
              <a:ext uri="{FF2B5EF4-FFF2-40B4-BE49-F238E27FC236}">
                <a16:creationId xmlns:a16="http://schemas.microsoft.com/office/drawing/2014/main" id="{C8EA8627-F60F-8EEC-BA07-73957F9E2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912" y="2514486"/>
            <a:ext cx="4966298" cy="3476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CuadroTexto 11">
            <a:extLst>
              <a:ext uri="{FF2B5EF4-FFF2-40B4-BE49-F238E27FC236}">
                <a16:creationId xmlns:a16="http://schemas.microsoft.com/office/drawing/2014/main" id="{837EC2AF-3BD1-700E-AB34-3A5F5F770E75}"/>
              </a:ext>
            </a:extLst>
          </p:cNvPr>
          <p:cNvSpPr txBox="1"/>
          <p:nvPr/>
        </p:nvSpPr>
        <p:spPr>
          <a:xfrm>
            <a:off x="2223369" y="1462610"/>
            <a:ext cx="7657202" cy="523220"/>
          </a:xfrm>
          <a:prstGeom prst="rect">
            <a:avLst/>
          </a:prstGeom>
          <a:noFill/>
        </p:spPr>
        <p:txBody>
          <a:bodyPr wrap="square">
            <a:spAutoFit/>
          </a:bodyPr>
          <a:lstStyle/>
          <a:p>
            <a:pPr marL="102870" marR="641985" algn="ctr">
              <a:spcAft>
                <a:spcPts val="0"/>
              </a:spcAft>
            </a:pPr>
            <a:r>
              <a:rPr lang="es-E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Guías de aplicación </a:t>
            </a:r>
          </a:p>
        </p:txBody>
      </p:sp>
      <p:sp>
        <p:nvSpPr>
          <p:cNvPr id="13" name="CuadroTexto 12">
            <a:extLst>
              <a:ext uri="{FF2B5EF4-FFF2-40B4-BE49-F238E27FC236}">
                <a16:creationId xmlns:a16="http://schemas.microsoft.com/office/drawing/2014/main" id="{F37600C9-E3A5-F222-E0F2-3B8A8827047F}"/>
              </a:ext>
            </a:extLst>
          </p:cNvPr>
          <p:cNvSpPr txBox="1"/>
          <p:nvPr/>
        </p:nvSpPr>
        <p:spPr>
          <a:xfrm>
            <a:off x="676922" y="2583808"/>
            <a:ext cx="5212150" cy="3407087"/>
          </a:xfrm>
          <a:prstGeom prst="rect">
            <a:avLst/>
          </a:prstGeom>
          <a:noFill/>
        </p:spPr>
        <p:txBody>
          <a:bodyPr wrap="square" rtlCol="0">
            <a:spAutoFit/>
          </a:bodyPr>
          <a:lstStyle/>
          <a:p>
            <a:pPr marL="285750" indent="-285750" algn="just">
              <a:buFont typeface="Arial" panose="020B0604020202020204" pitchFamily="34" charset="0"/>
              <a:buChar char="•"/>
            </a:pPr>
            <a:r>
              <a:rPr lang="es-MX" b="1" dirty="0">
                <a:solidFill>
                  <a:schemeClr val="tx1">
                    <a:lumMod val="75000"/>
                    <a:lumOff val="25000"/>
                  </a:schemeClr>
                </a:solidFill>
              </a:rPr>
              <a:t>Las Guías de Aplicación son documentos que ejemplifican, por medio de casos, la aplicación de los criterios establecidos en las Normas para el Reconocimiento, Medición, Revelación y Presentación de los Hechos Económicos de los marcos normativos para Entidades de Gobierno</a:t>
            </a:r>
          </a:p>
          <a:p>
            <a:pPr algn="just"/>
            <a:endParaRPr lang="es-MX" b="1" dirty="0">
              <a:solidFill>
                <a:schemeClr val="tx1">
                  <a:lumMod val="75000"/>
                  <a:lumOff val="25000"/>
                </a:schemeClr>
              </a:solidFill>
            </a:endParaRPr>
          </a:p>
          <a:p>
            <a:pPr marL="285750" indent="-285750" algn="just">
              <a:buFont typeface="Arial" panose="020B0604020202020204" pitchFamily="34" charset="0"/>
              <a:buChar char="•"/>
            </a:pPr>
            <a:r>
              <a:rPr lang="es-MX" b="1" dirty="0">
                <a:solidFill>
                  <a:schemeClr val="tx1">
                    <a:lumMod val="75000"/>
                    <a:lumOff val="25000"/>
                  </a:schemeClr>
                </a:solidFill>
              </a:rPr>
              <a:t>Se publicó la Guía 10 de deterioro y baja en cuentas por cobrar del Marco Normativo para Empresas que no Cotizan en el Mercado de Valores, y que no Captan ni Administran Ahorro del Público.</a:t>
            </a:r>
          </a:p>
        </p:txBody>
      </p:sp>
      <p:grpSp>
        <p:nvGrpSpPr>
          <p:cNvPr id="18" name="Grupo 17">
            <a:extLst>
              <a:ext uri="{FF2B5EF4-FFF2-40B4-BE49-F238E27FC236}">
                <a16:creationId xmlns:a16="http://schemas.microsoft.com/office/drawing/2014/main" id="{CE96CD20-5489-3CE5-7C0B-A4E8B407705B}"/>
              </a:ext>
            </a:extLst>
          </p:cNvPr>
          <p:cNvGrpSpPr/>
          <p:nvPr/>
        </p:nvGrpSpPr>
        <p:grpSpPr>
          <a:xfrm>
            <a:off x="0" y="676636"/>
            <a:ext cx="5725682" cy="540742"/>
            <a:chOff x="1243017" y="2669432"/>
            <a:chExt cx="6728400" cy="1155282"/>
          </a:xfrm>
        </p:grpSpPr>
        <p:sp>
          <p:nvSpPr>
            <p:cNvPr id="19" name="Rectángulo 18">
              <a:extLst>
                <a:ext uri="{FF2B5EF4-FFF2-40B4-BE49-F238E27FC236}">
                  <a16:creationId xmlns:a16="http://schemas.microsoft.com/office/drawing/2014/main" id="{3B904549-4D1A-E5D4-B460-31FEC7AE347E}"/>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0329C7F2-0A27-89F0-A754-0713E8F828C8}"/>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1" name="CuadroTexto 20">
            <a:extLst>
              <a:ext uri="{FF2B5EF4-FFF2-40B4-BE49-F238E27FC236}">
                <a16:creationId xmlns:a16="http://schemas.microsoft.com/office/drawing/2014/main" id="{83014A12-CBA1-9AA7-4C46-0BB8BB5E775A}"/>
              </a:ext>
            </a:extLst>
          </p:cNvPr>
          <p:cNvSpPr txBox="1"/>
          <p:nvPr/>
        </p:nvSpPr>
        <p:spPr>
          <a:xfrm>
            <a:off x="-899242" y="734092"/>
            <a:ext cx="7427758" cy="338554"/>
          </a:xfrm>
          <a:prstGeom prst="rect">
            <a:avLst/>
          </a:prstGeom>
          <a:noFill/>
        </p:spPr>
        <p:txBody>
          <a:bodyPr wrap="square" rtlCol="0">
            <a:spAutoFit/>
          </a:bodyPr>
          <a:lstStyle/>
          <a:p>
            <a:pPr algn="ctr"/>
            <a:r>
              <a:rPr lang="es-ES" sz="1600" b="1" i="1" dirty="0">
                <a:solidFill>
                  <a:schemeClr val="bg1"/>
                </a:solidFill>
                <a:effectLst>
                  <a:outerShdw blurRad="38100" dist="38100" dir="2700000" algn="tl">
                    <a:srgbClr val="000000">
                      <a:alpha val="43137"/>
                    </a:srgbClr>
                  </a:outerShdw>
                </a:effectLst>
              </a:rPr>
              <a:t>Informes de Gestión – Normalización y Culturización Contable</a:t>
            </a:r>
            <a:endParaRPr lang="es-CO" sz="16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5823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6134D7C-1173-5D65-EC17-C6B661A4E9C7}"/>
              </a:ext>
            </a:extLst>
          </p:cNvPr>
          <p:cNvGrpSpPr/>
          <p:nvPr/>
        </p:nvGrpSpPr>
        <p:grpSpPr>
          <a:xfrm>
            <a:off x="2317934" y="5273339"/>
            <a:ext cx="7893044" cy="916776"/>
            <a:chOff x="1243017" y="2669432"/>
            <a:chExt cx="6728400" cy="1206072"/>
          </a:xfrm>
        </p:grpSpPr>
        <p:sp>
          <p:nvSpPr>
            <p:cNvPr id="3" name="Rectángulo 2">
              <a:extLst>
                <a:ext uri="{FF2B5EF4-FFF2-40B4-BE49-F238E27FC236}">
                  <a16:creationId xmlns:a16="http://schemas.microsoft.com/office/drawing/2014/main" id="{B8D9EAB9-EE75-812D-404D-77AEFDC1221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B9F2AFBD-2DD6-3F8B-793D-6655E3837014}"/>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aphicFrame>
        <p:nvGraphicFramePr>
          <p:cNvPr id="5" name="Gráfico 4">
            <a:extLst>
              <a:ext uri="{FF2B5EF4-FFF2-40B4-BE49-F238E27FC236}">
                <a16:creationId xmlns:a16="http://schemas.microsoft.com/office/drawing/2014/main" id="{35A588BE-D86A-7E88-FC2F-BE34DE81172A}"/>
              </a:ext>
            </a:extLst>
          </p:cNvPr>
          <p:cNvGraphicFramePr/>
          <p:nvPr>
            <p:extLst>
              <p:ext uri="{D42A27DB-BD31-4B8C-83A1-F6EECF244321}">
                <p14:modId xmlns:p14="http://schemas.microsoft.com/office/powerpoint/2010/main" val="1371326660"/>
              </p:ext>
            </p:extLst>
          </p:nvPr>
        </p:nvGraphicFramePr>
        <p:xfrm>
          <a:off x="1605084" y="1409447"/>
          <a:ext cx="8853956" cy="3685245"/>
        </p:xfrm>
        <a:graphic>
          <a:graphicData uri="http://schemas.openxmlformats.org/drawingml/2006/chart">
            <c:chart xmlns:c="http://schemas.openxmlformats.org/drawingml/2006/chart" xmlns:r="http://schemas.openxmlformats.org/officeDocument/2006/relationships" r:id="rId2"/>
          </a:graphicData>
        </a:graphic>
      </p:graphicFrame>
      <p:sp>
        <p:nvSpPr>
          <p:cNvPr id="8" name="Título 1">
            <a:extLst>
              <a:ext uri="{FF2B5EF4-FFF2-40B4-BE49-F238E27FC236}">
                <a16:creationId xmlns:a16="http://schemas.microsoft.com/office/drawing/2014/main" id="{A6B30251-67E1-3B75-E29B-F08C2A523E15}"/>
              </a:ext>
            </a:extLst>
          </p:cNvPr>
          <p:cNvSpPr txBox="1">
            <a:spLocks/>
          </p:cNvSpPr>
          <p:nvPr/>
        </p:nvSpPr>
        <p:spPr bwMode="auto">
          <a:xfrm>
            <a:off x="2065974" y="5123332"/>
            <a:ext cx="8772525" cy="98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ES" sz="2400" b="1" dirty="0">
                <a:solidFill>
                  <a:schemeClr val="bg1"/>
                </a:solidFill>
              </a:rPr>
              <a:t>Conceptos y solución de consultas</a:t>
            </a:r>
            <a:endParaRPr lang="es-CO" sz="2400" dirty="0">
              <a:solidFill>
                <a:schemeClr val="bg1"/>
              </a:solidFill>
            </a:endParaRPr>
          </a:p>
        </p:txBody>
      </p:sp>
      <p:grpSp>
        <p:nvGrpSpPr>
          <p:cNvPr id="9" name="Grupo 8">
            <a:extLst>
              <a:ext uri="{FF2B5EF4-FFF2-40B4-BE49-F238E27FC236}">
                <a16:creationId xmlns:a16="http://schemas.microsoft.com/office/drawing/2014/main" id="{992338B5-1860-1D7A-A724-AC99E41BF570}"/>
              </a:ext>
            </a:extLst>
          </p:cNvPr>
          <p:cNvGrpSpPr/>
          <p:nvPr/>
        </p:nvGrpSpPr>
        <p:grpSpPr>
          <a:xfrm>
            <a:off x="0" y="676636"/>
            <a:ext cx="5725682" cy="540742"/>
            <a:chOff x="1243017" y="2669432"/>
            <a:chExt cx="6728400" cy="1155282"/>
          </a:xfrm>
        </p:grpSpPr>
        <p:sp>
          <p:nvSpPr>
            <p:cNvPr id="10" name="Rectángulo 9">
              <a:extLst>
                <a:ext uri="{FF2B5EF4-FFF2-40B4-BE49-F238E27FC236}">
                  <a16:creationId xmlns:a16="http://schemas.microsoft.com/office/drawing/2014/main" id="{5EDFBA92-77A6-C496-8A06-C941EAF5378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2B7CF2DE-F8B6-EE58-9407-14F374A08375}"/>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9" name="CuadroTexto 18">
            <a:extLst>
              <a:ext uri="{FF2B5EF4-FFF2-40B4-BE49-F238E27FC236}">
                <a16:creationId xmlns:a16="http://schemas.microsoft.com/office/drawing/2014/main" id="{A7D0246E-197D-A250-BD5E-DD28ADAD14AD}"/>
              </a:ext>
            </a:extLst>
          </p:cNvPr>
          <p:cNvSpPr txBox="1"/>
          <p:nvPr/>
        </p:nvSpPr>
        <p:spPr>
          <a:xfrm>
            <a:off x="-899242" y="734092"/>
            <a:ext cx="7427758" cy="338554"/>
          </a:xfrm>
          <a:prstGeom prst="rect">
            <a:avLst/>
          </a:prstGeom>
          <a:noFill/>
        </p:spPr>
        <p:txBody>
          <a:bodyPr wrap="square" rtlCol="0">
            <a:spAutoFit/>
          </a:bodyPr>
          <a:lstStyle/>
          <a:p>
            <a:pPr algn="ctr"/>
            <a:r>
              <a:rPr lang="es-ES" sz="1600" b="1" i="1" dirty="0">
                <a:solidFill>
                  <a:schemeClr val="bg1"/>
                </a:solidFill>
                <a:effectLst>
                  <a:outerShdw blurRad="38100" dist="38100" dir="2700000" algn="tl">
                    <a:srgbClr val="000000">
                      <a:alpha val="43137"/>
                    </a:srgbClr>
                  </a:outerShdw>
                </a:effectLst>
              </a:rPr>
              <a:t>Informes de Gestión – Normalización y Culturización Contable</a:t>
            </a:r>
            <a:endParaRPr lang="es-CO" sz="16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3498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4534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84165162-FE76-F3C1-1FAD-BEEA35174DAB}"/>
              </a:ext>
            </a:extLst>
          </p:cNvPr>
          <p:cNvGrpSpPr/>
          <p:nvPr/>
        </p:nvGrpSpPr>
        <p:grpSpPr>
          <a:xfrm>
            <a:off x="2309545" y="5349800"/>
            <a:ext cx="7893044" cy="916776"/>
            <a:chOff x="1243017" y="2669432"/>
            <a:chExt cx="6728400" cy="1206072"/>
          </a:xfrm>
        </p:grpSpPr>
        <p:sp>
          <p:nvSpPr>
            <p:cNvPr id="26" name="Rectángulo 25">
              <a:extLst>
                <a:ext uri="{FF2B5EF4-FFF2-40B4-BE49-F238E27FC236}">
                  <a16:creationId xmlns:a16="http://schemas.microsoft.com/office/drawing/2014/main" id="{C1F1DA5F-19AC-6C66-A940-48D69629C0BA}"/>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Rectángulo 26">
              <a:extLst>
                <a:ext uri="{FF2B5EF4-FFF2-40B4-BE49-F238E27FC236}">
                  <a16:creationId xmlns:a16="http://schemas.microsoft.com/office/drawing/2014/main" id="{8DC89B29-1B7D-F1C6-3F46-7821CD48F983}"/>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2" name="CuadroTexto 11">
            <a:extLst>
              <a:ext uri="{FF2B5EF4-FFF2-40B4-BE49-F238E27FC236}">
                <a16:creationId xmlns:a16="http://schemas.microsoft.com/office/drawing/2014/main" id="{5F7612A6-F5C1-4163-931C-7F100079A8CF}"/>
              </a:ext>
            </a:extLst>
          </p:cNvPr>
          <p:cNvSpPr txBox="1"/>
          <p:nvPr/>
        </p:nvSpPr>
        <p:spPr>
          <a:xfrm>
            <a:off x="2507878" y="5442509"/>
            <a:ext cx="7221602" cy="523220"/>
          </a:xfrm>
          <a:prstGeom prst="rect">
            <a:avLst/>
          </a:prstGeom>
          <a:noFill/>
        </p:spPr>
        <p:txBody>
          <a:bodyPr wrap="square">
            <a:spAutoFit/>
          </a:bodyPr>
          <a:lstStyle/>
          <a:p>
            <a:pPr lvl="0" algn="ctr">
              <a:spcBef>
                <a:spcPts val="10"/>
              </a:spcBef>
              <a:spcAft>
                <a:spcPts val="0"/>
              </a:spcAft>
              <a:buSzPts val="1200"/>
            </a:pPr>
            <a:r>
              <a:rPr lang="es-ES" sz="2800" b="1" spc="-5" dirty="0">
                <a:solidFill>
                  <a:schemeClr val="bg1"/>
                </a:solidFill>
                <a:effectLst/>
                <a:latin typeface="Arial" panose="020B0604020202020204" pitchFamily="34" charset="0"/>
                <a:ea typeface="Calibri" panose="020F0502020204030204" pitchFamily="34" charset="0"/>
                <a:cs typeface="Arial" panose="020B0604020202020204" pitchFamily="34" charset="0"/>
              </a:rPr>
              <a:t>Actualización del RCP</a:t>
            </a:r>
            <a:endParaRPr lang="es-CO" sz="2800" spc="-5"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091AEBDB-1904-3E7E-D652-8126BB9E8C5F}"/>
              </a:ext>
            </a:extLst>
          </p:cNvPr>
          <p:cNvGrpSpPr/>
          <p:nvPr/>
        </p:nvGrpSpPr>
        <p:grpSpPr>
          <a:xfrm>
            <a:off x="1495766" y="1346747"/>
            <a:ext cx="9200467" cy="3820946"/>
            <a:chOff x="2070526" y="1865704"/>
            <a:chExt cx="8621617" cy="4137432"/>
          </a:xfrm>
        </p:grpSpPr>
        <p:sp>
          <p:nvSpPr>
            <p:cNvPr id="14" name="Rectángulo 13">
              <a:extLst>
                <a:ext uri="{FF2B5EF4-FFF2-40B4-BE49-F238E27FC236}">
                  <a16:creationId xmlns:a16="http://schemas.microsoft.com/office/drawing/2014/main" id="{069A8F48-FC73-ECAC-B186-F9DC37FE2805}"/>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a:extLst>
                <a:ext uri="{FF2B5EF4-FFF2-40B4-BE49-F238E27FC236}">
                  <a16:creationId xmlns:a16="http://schemas.microsoft.com/office/drawing/2014/main" id="{47CF408D-7BAF-6557-9693-D566EA5E2C5B}"/>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6" name="Grupo 15">
            <a:extLst>
              <a:ext uri="{FF2B5EF4-FFF2-40B4-BE49-F238E27FC236}">
                <a16:creationId xmlns:a16="http://schemas.microsoft.com/office/drawing/2014/main" id="{64D56066-5760-2EB7-587E-CE816785037B}"/>
              </a:ext>
            </a:extLst>
          </p:cNvPr>
          <p:cNvGrpSpPr/>
          <p:nvPr/>
        </p:nvGrpSpPr>
        <p:grpSpPr>
          <a:xfrm>
            <a:off x="7118655" y="1706196"/>
            <a:ext cx="3240486" cy="3096109"/>
            <a:chOff x="1953561" y="1864246"/>
            <a:chExt cx="8832485" cy="4178435"/>
          </a:xfrm>
        </p:grpSpPr>
        <p:sp>
          <p:nvSpPr>
            <p:cNvPr id="17" name="Rectángulo 16">
              <a:extLst>
                <a:ext uri="{FF2B5EF4-FFF2-40B4-BE49-F238E27FC236}">
                  <a16:creationId xmlns:a16="http://schemas.microsoft.com/office/drawing/2014/main" id="{C963C65D-2734-198F-15D0-FDA4E8A073D9}"/>
                </a:ext>
              </a:extLst>
            </p:cNvPr>
            <p:cNvSpPr/>
            <p:nvPr/>
          </p:nvSpPr>
          <p:spPr>
            <a:xfrm>
              <a:off x="2268909" y="2009460"/>
              <a:ext cx="8216259" cy="3881325"/>
            </a:xfrm>
            <a:prstGeom prst="rect">
              <a:avLst/>
            </a:prstGeom>
            <a:solidFill>
              <a:schemeClr val="bg1"/>
            </a:solidFill>
            <a:ln w="3810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8" name="Rectángulo 17">
              <a:extLst>
                <a:ext uri="{FF2B5EF4-FFF2-40B4-BE49-F238E27FC236}">
                  <a16:creationId xmlns:a16="http://schemas.microsoft.com/office/drawing/2014/main" id="{6B8AB65B-3732-7271-20FA-6F44856A65F6}"/>
                </a:ext>
              </a:extLst>
            </p:cNvPr>
            <p:cNvSpPr/>
            <p:nvPr/>
          </p:nvSpPr>
          <p:spPr>
            <a:xfrm>
              <a:off x="1953561" y="1864246"/>
              <a:ext cx="8832485" cy="4178435"/>
            </a:xfrm>
            <a:prstGeom prst="rect">
              <a:avLst/>
            </a:prstGeom>
            <a:noFill/>
            <a:ln w="1270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9" name="CuadroTexto 18">
            <a:extLst>
              <a:ext uri="{FF2B5EF4-FFF2-40B4-BE49-F238E27FC236}">
                <a16:creationId xmlns:a16="http://schemas.microsoft.com/office/drawing/2014/main" id="{CB8A22C4-F103-8BFE-4B8B-7428E7CC9FB1}"/>
              </a:ext>
            </a:extLst>
          </p:cNvPr>
          <p:cNvSpPr txBox="1"/>
          <p:nvPr/>
        </p:nvSpPr>
        <p:spPr>
          <a:xfrm>
            <a:off x="2051614" y="1954526"/>
            <a:ext cx="5301622" cy="2554545"/>
          </a:xfrm>
          <a:prstGeom prst="rect">
            <a:avLst/>
          </a:prstGeom>
          <a:noFill/>
        </p:spPr>
        <p:txBody>
          <a:bodyPr wrap="square" rtlCol="0">
            <a:spAutoFit/>
          </a:bodyPr>
          <a:lstStyle/>
          <a:p>
            <a:pPr marL="90170" marR="1002030" algn="just">
              <a:spcBef>
                <a:spcPts val="10"/>
              </a:spcBef>
              <a:spcAft>
                <a:spcPts val="0"/>
              </a:spcAft>
            </a:pPr>
            <a:r>
              <a:rPr lang="es-ES"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 Régimen de Contabilidad Pública se actualiza de manera permanente cada vez que se expiden resoluciones que modifican sus elementos, excepto los Catálogos Generales de Cuentas, los cuales se actualizan semestralmente y la Doctrina Contable Pública, la cual se actualiza trimestralmente.</a:t>
            </a:r>
            <a:endParaRPr lang="es-CO" sz="2000" dirty="0">
              <a:solidFill>
                <a:schemeClr val="tx1">
                  <a:lumMod val="75000"/>
                  <a:lumOff val="25000"/>
                </a:schemeClr>
              </a:solidFill>
              <a:latin typeface="Calibri" panose="020F0502020204030204" pitchFamily="34" charset="0"/>
              <a:ea typeface="Calibri" panose="020F0502020204030204" pitchFamily="34" charset="0"/>
            </a:endParaRPr>
          </a:p>
        </p:txBody>
      </p:sp>
      <p:pic>
        <p:nvPicPr>
          <p:cNvPr id="20" name="object 7" descr="object 7">
            <a:extLst>
              <a:ext uri="{FF2B5EF4-FFF2-40B4-BE49-F238E27FC236}">
                <a16:creationId xmlns:a16="http://schemas.microsoft.com/office/drawing/2014/main" id="{80BDFF89-18E6-7AB5-D6AE-A5032A1CE150}"/>
              </a:ext>
            </a:extLst>
          </p:cNvPr>
          <p:cNvPicPr>
            <a:picLocks noChangeAspect="1"/>
          </p:cNvPicPr>
          <p:nvPr/>
        </p:nvPicPr>
        <p:blipFill rotWithShape="1">
          <a:blip r:embed="rId2"/>
          <a:srcRect t="601" b="601"/>
          <a:stretch/>
        </p:blipFill>
        <p:spPr bwMode="auto">
          <a:xfrm>
            <a:off x="7421304" y="1954526"/>
            <a:ext cx="2759382" cy="2628438"/>
          </a:xfrm>
          <a:prstGeom prst="rect">
            <a:avLst/>
          </a:prstGeom>
          <a:noFill/>
          <a:ln w="12700" cap="flat">
            <a:noFill/>
            <a:miter lim="4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20">
            <a:extLst>
              <a:ext uri="{FF2B5EF4-FFF2-40B4-BE49-F238E27FC236}">
                <a16:creationId xmlns:a16="http://schemas.microsoft.com/office/drawing/2014/main" id="{376B48EB-3099-DA8F-8136-12E33281D127}"/>
              </a:ext>
            </a:extLst>
          </p:cNvPr>
          <p:cNvGrpSpPr/>
          <p:nvPr/>
        </p:nvGrpSpPr>
        <p:grpSpPr>
          <a:xfrm>
            <a:off x="0" y="676636"/>
            <a:ext cx="5725682" cy="540742"/>
            <a:chOff x="1243017" y="2669432"/>
            <a:chExt cx="6728400" cy="1155282"/>
          </a:xfrm>
        </p:grpSpPr>
        <p:sp>
          <p:nvSpPr>
            <p:cNvPr id="22" name="Rectángulo 21">
              <a:extLst>
                <a:ext uri="{FF2B5EF4-FFF2-40B4-BE49-F238E27FC236}">
                  <a16:creationId xmlns:a16="http://schemas.microsoft.com/office/drawing/2014/main" id="{622D2FD4-4AF9-DAA0-62E9-1273C7611C5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Rectángulo 22">
              <a:extLst>
                <a:ext uri="{FF2B5EF4-FFF2-40B4-BE49-F238E27FC236}">
                  <a16:creationId xmlns:a16="http://schemas.microsoft.com/office/drawing/2014/main" id="{6E546146-39B0-7BF8-6ABA-AE6EF6837094}"/>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4" name="CuadroTexto 23">
            <a:extLst>
              <a:ext uri="{FF2B5EF4-FFF2-40B4-BE49-F238E27FC236}">
                <a16:creationId xmlns:a16="http://schemas.microsoft.com/office/drawing/2014/main" id="{8C8437D4-10B3-4643-9F91-C0CF365AB8A8}"/>
              </a:ext>
            </a:extLst>
          </p:cNvPr>
          <p:cNvSpPr txBox="1"/>
          <p:nvPr/>
        </p:nvSpPr>
        <p:spPr>
          <a:xfrm>
            <a:off x="-899242" y="734092"/>
            <a:ext cx="7427758" cy="338554"/>
          </a:xfrm>
          <a:prstGeom prst="rect">
            <a:avLst/>
          </a:prstGeom>
          <a:noFill/>
        </p:spPr>
        <p:txBody>
          <a:bodyPr wrap="square" rtlCol="0">
            <a:spAutoFit/>
          </a:bodyPr>
          <a:lstStyle/>
          <a:p>
            <a:pPr algn="ctr"/>
            <a:r>
              <a:rPr lang="es-ES" sz="1600" b="1" i="1" dirty="0">
                <a:solidFill>
                  <a:schemeClr val="bg1"/>
                </a:solidFill>
                <a:effectLst>
                  <a:outerShdw blurRad="38100" dist="38100" dir="2700000" algn="tl">
                    <a:srgbClr val="000000">
                      <a:alpha val="43137"/>
                    </a:srgbClr>
                  </a:outerShdw>
                </a:effectLst>
              </a:rPr>
              <a:t>Informes de Gestión – Normalización y Culturización Contable</a:t>
            </a:r>
            <a:endParaRPr lang="es-CO" sz="16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74906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383626"/>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329992" y="1814064"/>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r>
              <a:rPr lang="es-ES" sz="4400" b="1" dirty="0">
                <a:solidFill>
                  <a:schemeClr val="bg1"/>
                </a:solidFill>
                <a:latin typeface="+mn-lt"/>
              </a:rPr>
              <a:t>Informes de Gestión – 	Capacitación Institucional</a:t>
            </a:r>
          </a:p>
        </p:txBody>
      </p:sp>
      <p:sp>
        <p:nvSpPr>
          <p:cNvPr id="9" name="Rectángulo 8">
            <a:extLst>
              <a:ext uri="{FF2B5EF4-FFF2-40B4-BE49-F238E27FC236}">
                <a16:creationId xmlns:a16="http://schemas.microsoft.com/office/drawing/2014/main" id="{928C6BF8-9814-CECB-D3E0-CBDE233564E5}"/>
              </a:ext>
            </a:extLst>
          </p:cNvPr>
          <p:cNvSpPr/>
          <p:nvPr/>
        </p:nvSpPr>
        <p:spPr>
          <a:xfrm>
            <a:off x="0" y="1541281"/>
            <a:ext cx="8366234"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6047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24915402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417786" y="1416950"/>
            <a:ext cx="5616193" cy="5962608"/>
            <a:chOff x="1243017" y="2562582"/>
            <a:chExt cx="6728401"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F6AD64"/>
            </a:solidFill>
            <a:ln>
              <a:solidFill>
                <a:srgbClr val="F9B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s-CO"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El proceso de Comunicación Pública gestionó múltiples publicaciones en redes sociales, en la página web</a:t>
              </a:r>
              <a:r>
                <a:rPr lang="es-CO"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 y </a:t>
              </a:r>
              <a:r>
                <a:rPr lang="es-CO"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correos masivos para difundir información propia del quehacer misional de la CGN y apoyó las campañas informativas remitidas por el MHCP y el Gobierno </a:t>
              </a:r>
              <a:r>
                <a:rPr lang="es-CO"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N</a:t>
              </a:r>
              <a:r>
                <a:rPr lang="es-CO"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acional</a:t>
              </a:r>
              <a:r>
                <a:rPr lang="es-CO"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a:t>
              </a:r>
              <a:r>
                <a:rPr lang="es-CO"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través del Equipo Fuerza de Tarea Digital del MinTIC (urna de cristal).</a:t>
              </a:r>
              <a:endParaRPr lang="es-CO" sz="2300" dirty="0">
                <a:solidFill>
                  <a:schemeClr val="bg1"/>
                </a:solidFill>
                <a:effectLst/>
                <a:latin typeface="Calibri" panose="020F0502020204030204" pitchFamily="34" charset="0"/>
                <a:ea typeface="Calibri" panose="020F0502020204030204" pitchFamily="34" charset="0"/>
                <a:cs typeface="Symbol" panose="05050102010706020507" pitchFamily="18" charset="2"/>
              </a:endParaRPr>
            </a:p>
            <a:p>
              <a:pPr algn="ctr"/>
              <a:endParaRPr lang="es-CO" sz="1800" dirty="0"/>
            </a:p>
          </p:txBody>
        </p:sp>
        <p:sp>
          <p:nvSpPr>
            <p:cNvPr id="8" name="Rectángulo 7">
              <a:extLst>
                <a:ext uri="{FF2B5EF4-FFF2-40B4-BE49-F238E27FC236}">
                  <a16:creationId xmlns:a16="http://schemas.microsoft.com/office/drawing/2014/main" id="{24424DE9-1EFB-FCD7-5565-A09CA9704AF5}"/>
                </a:ext>
              </a:extLst>
            </p:cNvPr>
            <p:cNvSpPr/>
            <p:nvPr/>
          </p:nvSpPr>
          <p:spPr>
            <a:xfrm>
              <a:off x="1243018" y="2646599"/>
              <a:ext cx="6728400" cy="1228727"/>
            </a:xfrm>
            <a:prstGeom prst="rect">
              <a:avLst/>
            </a:prstGeom>
            <a:noFill/>
            <a:ln>
              <a:solidFill>
                <a:srgbClr val="F9B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grpSp>
        <p:nvGrpSpPr>
          <p:cNvPr id="12" name="Grupo 11">
            <a:extLst>
              <a:ext uri="{FF2B5EF4-FFF2-40B4-BE49-F238E27FC236}">
                <a16:creationId xmlns:a16="http://schemas.microsoft.com/office/drawing/2014/main" id="{EC6BA278-6C8C-C9AC-3F40-F0ABAA30585B}"/>
              </a:ext>
            </a:extLst>
          </p:cNvPr>
          <p:cNvGrpSpPr/>
          <p:nvPr/>
        </p:nvGrpSpPr>
        <p:grpSpPr>
          <a:xfrm>
            <a:off x="6033979" y="1230826"/>
            <a:ext cx="5105286" cy="6344505"/>
            <a:chOff x="1075465" y="2550918"/>
            <a:chExt cx="6895952" cy="1324408"/>
          </a:xfrm>
        </p:grpSpPr>
        <p:sp>
          <p:nvSpPr>
            <p:cNvPr id="13" name="Rectángulo 12">
              <a:extLst>
                <a:ext uri="{FF2B5EF4-FFF2-40B4-BE49-F238E27FC236}">
                  <a16:creationId xmlns:a16="http://schemas.microsoft.com/office/drawing/2014/main" id="{51251DDB-D439-6D34-8776-EEB568DE2073}"/>
                </a:ext>
              </a:extLst>
            </p:cNvPr>
            <p:cNvSpPr/>
            <p:nvPr/>
          </p:nvSpPr>
          <p:spPr>
            <a:xfrm>
              <a:off x="1159240" y="2550918"/>
              <a:ext cx="6545522" cy="972666"/>
            </a:xfrm>
            <a:prstGeom prst="rect">
              <a:avLst/>
            </a:prstGeom>
            <a:solidFill>
              <a:srgbClr val="4BB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Producción y publicación de videos, guiones, Podcast, elaboración de planes de medios, voces en off, divulgación de piezas promocionales y gestión con medios de comunicación como: (Actualícese, Diario La Libertad, El Heraldo, Emisora Sistema Cardenal y Violeta </a:t>
              </a:r>
              <a:r>
                <a:rPr lang="es-CO" sz="24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Stereo</a:t>
              </a:r>
              <a:r>
                <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FM).</a:t>
              </a:r>
              <a:endParaRPr lang="es-CO" sz="2400" dirty="0">
                <a:solidFill>
                  <a:schemeClr val="bg1"/>
                </a:solidFill>
                <a:effectLst/>
                <a:latin typeface="Calibri" panose="020F0502020204030204" pitchFamily="34" charset="0"/>
                <a:ea typeface="Calibri" panose="020F0502020204030204" pitchFamily="34" charset="0"/>
                <a:cs typeface="Symbol" panose="05050102010706020507" pitchFamily="18" charset="2"/>
              </a:endParaRPr>
            </a:p>
            <a:p>
              <a:pPr algn="ctr"/>
              <a:endParaRPr lang="es-CO" dirty="0"/>
            </a:p>
          </p:txBody>
        </p:sp>
        <p:sp>
          <p:nvSpPr>
            <p:cNvPr id="14" name="Rectángulo 13">
              <a:extLst>
                <a:ext uri="{FF2B5EF4-FFF2-40B4-BE49-F238E27FC236}">
                  <a16:creationId xmlns:a16="http://schemas.microsoft.com/office/drawing/2014/main" id="{D2EF5C0F-5AC0-75CB-ACE6-5ED0529DFF13}"/>
                </a:ext>
              </a:extLst>
            </p:cNvPr>
            <p:cNvSpPr/>
            <p:nvPr/>
          </p:nvSpPr>
          <p:spPr>
            <a:xfrm>
              <a:off x="1075465" y="2646125"/>
              <a:ext cx="6895952" cy="1229201"/>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8841" y="6248979"/>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Comunicación Pública</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58309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942377" y="1407771"/>
            <a:ext cx="5091601" cy="1163011"/>
            <a:chOff x="1243017" y="2562582"/>
            <a:chExt cx="6728400"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sp>
          <p:nvSpPr>
            <p:cNvPr id="8" name="Rectángulo 7">
              <a:extLst>
                <a:ext uri="{FF2B5EF4-FFF2-40B4-BE49-F238E27FC236}">
                  <a16:creationId xmlns:a16="http://schemas.microsoft.com/office/drawing/2014/main" id="{24424DE9-1EFB-FCD7-5565-A09CA9704AF5}"/>
                </a:ext>
              </a:extLst>
            </p:cNvPr>
            <p:cNvSpPr/>
            <p:nvPr/>
          </p:nvSpPr>
          <p:spPr>
            <a:xfrm>
              <a:off x="1425898" y="2669432"/>
              <a:ext cx="6545519" cy="120589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sp>
        <p:nvSpPr>
          <p:cNvPr id="9" name="Título 1">
            <a:extLst>
              <a:ext uri="{FF2B5EF4-FFF2-40B4-BE49-F238E27FC236}">
                <a16:creationId xmlns:a16="http://schemas.microsoft.com/office/drawing/2014/main" id="{BD634B88-5B50-833B-7AEB-A504F7152114}"/>
              </a:ext>
            </a:extLst>
          </p:cNvPr>
          <p:cNvSpPr txBox="1">
            <a:spLocks/>
          </p:cNvSpPr>
          <p:nvPr/>
        </p:nvSpPr>
        <p:spPr bwMode="auto">
          <a:xfrm>
            <a:off x="1117592" y="1512489"/>
            <a:ext cx="4738539" cy="8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MX" sz="1800" b="1" dirty="0">
                <a:solidFill>
                  <a:schemeClr val="bg1"/>
                </a:solidFill>
              </a:rPr>
              <a:t>Personas capacitadas - Cumplimiento metas de capacitación</a:t>
            </a:r>
            <a:endParaRPr lang="es-CO" sz="1800" b="1" dirty="0">
              <a:solidFill>
                <a:schemeClr val="bg1"/>
              </a:solidFill>
            </a:endParaRPr>
          </a:p>
        </p:txBody>
      </p:sp>
      <p:sp>
        <p:nvSpPr>
          <p:cNvPr id="10" name="Título 1">
            <a:extLst>
              <a:ext uri="{FF2B5EF4-FFF2-40B4-BE49-F238E27FC236}">
                <a16:creationId xmlns:a16="http://schemas.microsoft.com/office/drawing/2014/main" id="{725A0D92-A06A-4DDA-AF56-636D23ADA3A8}"/>
              </a:ext>
            </a:extLst>
          </p:cNvPr>
          <p:cNvSpPr txBox="1">
            <a:spLocks/>
          </p:cNvSpPr>
          <p:nvPr/>
        </p:nvSpPr>
        <p:spPr bwMode="auto">
          <a:xfrm>
            <a:off x="1091293" y="2242189"/>
            <a:ext cx="4738538" cy="30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ES" sz="1600" b="0" dirty="0">
                <a:solidFill>
                  <a:schemeClr val="tx1">
                    <a:lumMod val="75000"/>
                    <a:lumOff val="25000"/>
                  </a:schemeClr>
                </a:solidFill>
              </a:rPr>
              <a:t>(Con recursos de inversión)</a:t>
            </a:r>
            <a:endParaRPr lang="es-CO" sz="1600" b="0" dirty="0">
              <a:solidFill>
                <a:schemeClr val="tx1">
                  <a:lumMod val="75000"/>
                  <a:lumOff val="25000"/>
                </a:schemeClr>
              </a:solidFill>
            </a:endParaRPr>
          </a:p>
        </p:txBody>
      </p:sp>
      <p:graphicFrame>
        <p:nvGraphicFramePr>
          <p:cNvPr id="11" name="Gráfico 10">
            <a:extLst>
              <a:ext uri="{FF2B5EF4-FFF2-40B4-BE49-F238E27FC236}">
                <a16:creationId xmlns:a16="http://schemas.microsoft.com/office/drawing/2014/main" id="{300C06CD-0BD7-901E-DFA8-A24778AD5C64}"/>
              </a:ext>
            </a:extLst>
          </p:cNvPr>
          <p:cNvGraphicFramePr/>
          <p:nvPr>
            <p:extLst>
              <p:ext uri="{D42A27DB-BD31-4B8C-83A1-F6EECF244321}">
                <p14:modId xmlns:p14="http://schemas.microsoft.com/office/powerpoint/2010/main" val="3319397333"/>
              </p:ext>
            </p:extLst>
          </p:nvPr>
        </p:nvGraphicFramePr>
        <p:xfrm>
          <a:off x="1082493" y="2607880"/>
          <a:ext cx="4602004" cy="3391883"/>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upo 11">
            <a:extLst>
              <a:ext uri="{FF2B5EF4-FFF2-40B4-BE49-F238E27FC236}">
                <a16:creationId xmlns:a16="http://schemas.microsoft.com/office/drawing/2014/main" id="{EC6BA278-6C8C-C9AC-3F40-F0ABAA30585B}"/>
              </a:ext>
            </a:extLst>
          </p:cNvPr>
          <p:cNvGrpSpPr/>
          <p:nvPr/>
        </p:nvGrpSpPr>
        <p:grpSpPr>
          <a:xfrm>
            <a:off x="6360341" y="1366270"/>
            <a:ext cx="4889282" cy="1286522"/>
            <a:chOff x="1243017" y="2562582"/>
            <a:chExt cx="6728400" cy="1312744"/>
          </a:xfrm>
        </p:grpSpPr>
        <p:sp>
          <p:nvSpPr>
            <p:cNvPr id="13" name="Rectángulo 12">
              <a:extLst>
                <a:ext uri="{FF2B5EF4-FFF2-40B4-BE49-F238E27FC236}">
                  <a16:creationId xmlns:a16="http://schemas.microsoft.com/office/drawing/2014/main" id="{51251DDB-D439-6D34-8776-EEB568DE2073}"/>
                </a:ext>
              </a:extLst>
            </p:cNvPr>
            <p:cNvSpPr/>
            <p:nvPr/>
          </p:nvSpPr>
          <p:spPr>
            <a:xfrm>
              <a:off x="1243017" y="2562582"/>
              <a:ext cx="6545521" cy="972666"/>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D2EF5C0F-5AC0-75CB-ACE6-5ED0529DFF13}"/>
                </a:ext>
              </a:extLst>
            </p:cNvPr>
            <p:cNvSpPr/>
            <p:nvPr/>
          </p:nvSpPr>
          <p:spPr>
            <a:xfrm>
              <a:off x="1425898" y="2669432"/>
              <a:ext cx="6545519" cy="1205894"/>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5" name="Título 1">
            <a:extLst>
              <a:ext uri="{FF2B5EF4-FFF2-40B4-BE49-F238E27FC236}">
                <a16:creationId xmlns:a16="http://schemas.microsoft.com/office/drawing/2014/main" id="{867FE1DC-B617-015B-DC90-F57560529B99}"/>
              </a:ext>
            </a:extLst>
          </p:cNvPr>
          <p:cNvSpPr txBox="1">
            <a:spLocks/>
          </p:cNvSpPr>
          <p:nvPr/>
        </p:nvSpPr>
        <p:spPr bwMode="auto">
          <a:xfrm>
            <a:off x="6508601" y="1416950"/>
            <a:ext cx="5348243" cy="92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MX" sz="1800" b="1" dirty="0">
                <a:solidFill>
                  <a:schemeClr val="bg1"/>
                </a:solidFill>
              </a:rPr>
              <a:t>Eventos realizados – Congreso de Contabilidad Pública</a:t>
            </a:r>
            <a:endParaRPr lang="es-ES" sz="1800" b="1" dirty="0">
              <a:solidFill>
                <a:schemeClr val="bg1"/>
              </a:solidFill>
            </a:endParaRPr>
          </a:p>
        </p:txBody>
      </p:sp>
      <p:grpSp>
        <p:nvGrpSpPr>
          <p:cNvPr id="16" name="Grupo 15">
            <a:extLst>
              <a:ext uri="{FF2B5EF4-FFF2-40B4-BE49-F238E27FC236}">
                <a16:creationId xmlns:a16="http://schemas.microsoft.com/office/drawing/2014/main" id="{D974B6C9-3B23-73EC-0EF2-7A9B7ED1997C}"/>
              </a:ext>
            </a:extLst>
          </p:cNvPr>
          <p:cNvGrpSpPr/>
          <p:nvPr/>
        </p:nvGrpSpPr>
        <p:grpSpPr>
          <a:xfrm>
            <a:off x="1011404" y="6248979"/>
            <a:ext cx="5348937" cy="542925"/>
            <a:chOff x="3646842" y="6188502"/>
            <a:chExt cx="5348937" cy="542925"/>
          </a:xfrm>
        </p:grpSpPr>
        <p:sp>
          <p:nvSpPr>
            <p:cNvPr id="17" name="Rectángulo 16">
              <a:extLst>
                <a:ext uri="{FF2B5EF4-FFF2-40B4-BE49-F238E27FC236}">
                  <a16:creationId xmlns:a16="http://schemas.microsoft.com/office/drawing/2014/main" id="{ADFADA21-C242-C429-9950-C6563E04750A}"/>
                </a:ext>
              </a:extLst>
            </p:cNvPr>
            <p:cNvSpPr/>
            <p:nvPr/>
          </p:nvSpPr>
          <p:spPr>
            <a:xfrm>
              <a:off x="3646842" y="6293222"/>
              <a:ext cx="4898316" cy="333487"/>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ítulo 1">
              <a:extLst>
                <a:ext uri="{FF2B5EF4-FFF2-40B4-BE49-F238E27FC236}">
                  <a16:creationId xmlns:a16="http://schemas.microsoft.com/office/drawing/2014/main" id="{D3612799-2725-2E93-220F-5D2CC7A147CE}"/>
                </a:ext>
              </a:extLst>
            </p:cNvPr>
            <p:cNvSpPr txBox="1">
              <a:spLocks/>
            </p:cNvSpPr>
            <p:nvPr/>
          </p:nvSpPr>
          <p:spPr bwMode="auto">
            <a:xfrm>
              <a:off x="4018696" y="6293224"/>
              <a:ext cx="4154608" cy="33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indent="12700">
                <a:spcBef>
                  <a:spcPts val="100"/>
                </a:spcBef>
                <a:defRPr b="1" spc="5"/>
              </a:pPr>
              <a:r>
                <a:rPr lang="es-MX" sz="1000" dirty="0">
                  <a:solidFill>
                    <a:schemeClr val="bg2">
                      <a:lumMod val="25000"/>
                    </a:schemeClr>
                  </a:solidFill>
                </a:rPr>
                <a:t>Fuente: </a:t>
              </a:r>
              <a:r>
                <a:rPr lang="es-MX" sz="1000" b="0" spc="0" dirty="0">
                  <a:solidFill>
                    <a:schemeClr val="bg2">
                      <a:lumMod val="25000"/>
                    </a:schemeClr>
                  </a:solidFill>
                </a:rPr>
                <a:t>Estadísticas</a:t>
              </a:r>
              <a:r>
                <a:rPr lang="es-MX" sz="1000" b="0" dirty="0">
                  <a:solidFill>
                    <a:schemeClr val="bg2">
                      <a:lumMod val="25000"/>
                    </a:schemeClr>
                  </a:solidFill>
                </a:rPr>
                <a:t> </a:t>
              </a:r>
              <a:r>
                <a:rPr lang="es-MX" sz="1000" b="0" spc="10" dirty="0">
                  <a:solidFill>
                    <a:schemeClr val="bg2">
                      <a:lumMod val="25000"/>
                    </a:schemeClr>
                  </a:solidFill>
                </a:rPr>
                <a:t>2021 -</a:t>
              </a:r>
              <a:r>
                <a:rPr lang="es-MX" sz="1000" b="0" dirty="0">
                  <a:solidFill>
                    <a:schemeClr val="bg2">
                      <a:lumMod val="25000"/>
                    </a:schemeClr>
                  </a:solidFill>
                </a:rPr>
                <a:t> </a:t>
              </a:r>
              <a:r>
                <a:rPr lang="es-MX" sz="1000" b="0" spc="15" dirty="0">
                  <a:solidFill>
                    <a:schemeClr val="bg2">
                      <a:lumMod val="25000"/>
                    </a:schemeClr>
                  </a:solidFill>
                </a:rPr>
                <a:t>GIT</a:t>
              </a:r>
              <a:r>
                <a:rPr lang="es-MX" sz="1000" b="0" spc="10" dirty="0">
                  <a:solidFill>
                    <a:schemeClr val="bg2">
                      <a:lumMod val="25000"/>
                    </a:schemeClr>
                  </a:solidFill>
                </a:rPr>
                <a:t> </a:t>
              </a:r>
              <a:r>
                <a:rPr lang="es-MX" sz="1000" b="0" dirty="0">
                  <a:solidFill>
                    <a:schemeClr val="bg2">
                      <a:lumMod val="25000"/>
                    </a:schemeClr>
                  </a:solidFill>
                </a:rPr>
                <a:t>Logístico </a:t>
              </a:r>
              <a:r>
                <a:rPr lang="es-MX" sz="1000" b="0" spc="15" dirty="0">
                  <a:solidFill>
                    <a:schemeClr val="bg2">
                      <a:lumMod val="25000"/>
                    </a:schemeClr>
                  </a:solidFill>
                </a:rPr>
                <a:t>de</a:t>
              </a:r>
              <a:r>
                <a:rPr lang="es-MX" sz="1000" b="0" dirty="0">
                  <a:solidFill>
                    <a:schemeClr val="bg2">
                      <a:lumMod val="25000"/>
                    </a:schemeClr>
                  </a:solidFill>
                </a:rPr>
                <a:t> </a:t>
              </a:r>
              <a:r>
                <a:rPr lang="es-MX" sz="1000" b="0" spc="10" dirty="0">
                  <a:solidFill>
                    <a:schemeClr val="bg2">
                      <a:lumMod val="25000"/>
                    </a:schemeClr>
                  </a:solidFill>
                </a:rPr>
                <a:t>Capacitación </a:t>
              </a:r>
              <a:r>
                <a:rPr lang="es-MX" sz="1000" b="0" spc="15" dirty="0">
                  <a:solidFill>
                    <a:schemeClr val="bg2">
                      <a:lumMod val="25000"/>
                    </a:schemeClr>
                  </a:solidFill>
                </a:rPr>
                <a:t>y</a:t>
              </a:r>
              <a:r>
                <a:rPr lang="es-MX" sz="1000" b="0" dirty="0">
                  <a:solidFill>
                    <a:schemeClr val="bg2">
                      <a:lumMod val="25000"/>
                    </a:schemeClr>
                  </a:solidFill>
                </a:rPr>
                <a:t> </a:t>
              </a:r>
              <a:r>
                <a:rPr lang="es-MX" sz="1000" b="0" spc="10" dirty="0">
                  <a:solidFill>
                    <a:schemeClr val="bg2">
                      <a:lumMod val="25000"/>
                    </a:schemeClr>
                  </a:solidFill>
                </a:rPr>
                <a:t>Prensa.</a:t>
              </a:r>
            </a:p>
          </p:txBody>
        </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279" y="6188502"/>
              <a:ext cx="571500" cy="542925"/>
            </a:xfrm>
            <a:prstGeom prst="rect">
              <a:avLst/>
            </a:prstGeom>
          </p:spPr>
        </p:pic>
      </p:grpSp>
      <p:sp>
        <p:nvSpPr>
          <p:cNvPr id="20" name="Título 1">
            <a:extLst>
              <a:ext uri="{FF2B5EF4-FFF2-40B4-BE49-F238E27FC236}">
                <a16:creationId xmlns:a16="http://schemas.microsoft.com/office/drawing/2014/main" id="{417BA621-628A-F0FC-54FD-682EAA1C4C48}"/>
              </a:ext>
            </a:extLst>
          </p:cNvPr>
          <p:cNvSpPr txBox="1">
            <a:spLocks/>
          </p:cNvSpPr>
          <p:nvPr/>
        </p:nvSpPr>
        <p:spPr bwMode="auto">
          <a:xfrm>
            <a:off x="6507505" y="2319407"/>
            <a:ext cx="5241770" cy="33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ES" sz="1400" b="0" dirty="0">
                <a:solidFill>
                  <a:schemeClr val="tx1">
                    <a:lumMod val="75000"/>
                    <a:lumOff val="25000"/>
                  </a:schemeClr>
                </a:solidFill>
              </a:rPr>
              <a:t>(</a:t>
            </a:r>
            <a:r>
              <a:rPr lang="es-ES" sz="1800" b="0" dirty="0">
                <a:solidFill>
                  <a:schemeClr val="tx1">
                    <a:lumMod val="75000"/>
                    <a:lumOff val="25000"/>
                  </a:schemeClr>
                </a:solidFill>
              </a:rPr>
              <a:t>Con recursos de inversión)</a:t>
            </a:r>
            <a:endParaRPr lang="es-CO" sz="1800" b="0" dirty="0">
              <a:solidFill>
                <a:schemeClr val="tx1">
                  <a:lumMod val="75000"/>
                  <a:lumOff val="25000"/>
                </a:schemeClr>
              </a:solidFill>
            </a:endParaRPr>
          </a:p>
        </p:txBody>
      </p:sp>
      <p:pic>
        <p:nvPicPr>
          <p:cNvPr id="21" name="Gráfico 20">
            <a:extLst>
              <a:ext uri="{FF2B5EF4-FFF2-40B4-BE49-F238E27FC236}">
                <a16:creationId xmlns:a16="http://schemas.microsoft.com/office/drawing/2014/main" id="{7819E941-3318-2F1E-11C8-485969E5A0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1214" y="3003316"/>
            <a:ext cx="2864117" cy="3019262"/>
          </a:xfrm>
          <a:prstGeom prst="rect">
            <a:avLst/>
          </a:prstGeom>
        </p:spPr>
      </p:pic>
      <p:grpSp>
        <p:nvGrpSpPr>
          <p:cNvPr id="22" name="Grupo 21">
            <a:extLst>
              <a:ext uri="{FF2B5EF4-FFF2-40B4-BE49-F238E27FC236}">
                <a16:creationId xmlns:a16="http://schemas.microsoft.com/office/drawing/2014/main" id="{1941110C-4452-4AF0-CEC8-5209CDD8326F}"/>
              </a:ext>
            </a:extLst>
          </p:cNvPr>
          <p:cNvGrpSpPr/>
          <p:nvPr/>
        </p:nvGrpSpPr>
        <p:grpSpPr>
          <a:xfrm>
            <a:off x="9782683" y="2870598"/>
            <a:ext cx="1684803" cy="1684803"/>
            <a:chOff x="1817267" y="3340940"/>
            <a:chExt cx="2946181" cy="2946181"/>
          </a:xfrm>
        </p:grpSpPr>
        <p:pic>
          <p:nvPicPr>
            <p:cNvPr id="23" name="Gráfico 22">
              <a:extLst>
                <a:ext uri="{FF2B5EF4-FFF2-40B4-BE49-F238E27FC236}">
                  <a16:creationId xmlns:a16="http://schemas.microsoft.com/office/drawing/2014/main" id="{F4129404-3A6C-953B-AE85-B1D32915A4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7267" y="3340940"/>
              <a:ext cx="2946181" cy="2946181"/>
            </a:xfrm>
            <a:prstGeom prst="rect">
              <a:avLst/>
            </a:prstGeom>
          </p:spPr>
        </p:pic>
        <p:pic>
          <p:nvPicPr>
            <p:cNvPr id="24" name="Imagen 23">
              <a:extLst>
                <a:ext uri="{FF2B5EF4-FFF2-40B4-BE49-F238E27FC236}">
                  <a16:creationId xmlns:a16="http://schemas.microsoft.com/office/drawing/2014/main" id="{0C05E0C0-E5F2-73D9-AF19-5D2BF93735F3}"/>
                </a:ext>
              </a:extLst>
            </p:cNvPr>
            <p:cNvPicPr>
              <a:picLocks noChangeAspect="1"/>
            </p:cNvPicPr>
            <p:nvPr/>
          </p:nvPicPr>
          <p:blipFill>
            <a:blip r:embed="rId9"/>
            <a:srcRect l="44038" t="140" r="1972" b="335"/>
            <a:stretch>
              <a:fillRect/>
            </a:stretch>
          </p:blipFill>
          <p:spPr>
            <a:xfrm>
              <a:off x="1936157" y="3465131"/>
              <a:ext cx="2697798" cy="2697798"/>
            </a:xfrm>
            <a:custGeom>
              <a:avLst/>
              <a:gdLst>
                <a:gd name="connsiteX0" fmla="*/ 1348899 w 2697798"/>
                <a:gd name="connsiteY0" fmla="*/ 0 h 2697798"/>
                <a:gd name="connsiteX1" fmla="*/ 2697798 w 2697798"/>
                <a:gd name="connsiteY1" fmla="*/ 1348899 h 2697798"/>
                <a:gd name="connsiteX2" fmla="*/ 1348899 w 2697798"/>
                <a:gd name="connsiteY2" fmla="*/ 2697798 h 2697798"/>
                <a:gd name="connsiteX3" fmla="*/ 0 w 2697798"/>
                <a:gd name="connsiteY3" fmla="*/ 1348899 h 2697798"/>
                <a:gd name="connsiteX4" fmla="*/ 1348899 w 2697798"/>
                <a:gd name="connsiteY4" fmla="*/ 0 h 269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798" h="2697798">
                  <a:moveTo>
                    <a:pt x="1348899" y="0"/>
                  </a:moveTo>
                  <a:cubicBezTo>
                    <a:pt x="2093875" y="0"/>
                    <a:pt x="2697798" y="603923"/>
                    <a:pt x="2697798" y="1348899"/>
                  </a:cubicBezTo>
                  <a:cubicBezTo>
                    <a:pt x="2697798" y="2093875"/>
                    <a:pt x="2093875" y="2697798"/>
                    <a:pt x="1348899" y="2697798"/>
                  </a:cubicBezTo>
                  <a:cubicBezTo>
                    <a:pt x="603923" y="2697798"/>
                    <a:pt x="0" y="2093875"/>
                    <a:pt x="0" y="1348899"/>
                  </a:cubicBezTo>
                  <a:cubicBezTo>
                    <a:pt x="0" y="603923"/>
                    <a:pt x="603923" y="0"/>
                    <a:pt x="1348899" y="0"/>
                  </a:cubicBezTo>
                  <a:close/>
                </a:path>
              </a:pathLst>
            </a:custGeom>
          </p:spPr>
        </p:pic>
      </p:grpSp>
      <p:grpSp>
        <p:nvGrpSpPr>
          <p:cNvPr id="25" name="Grupo 24">
            <a:extLst>
              <a:ext uri="{FF2B5EF4-FFF2-40B4-BE49-F238E27FC236}">
                <a16:creationId xmlns:a16="http://schemas.microsoft.com/office/drawing/2014/main" id="{E5FC980F-F823-48A4-8F91-A8A770B17E13}"/>
              </a:ext>
            </a:extLst>
          </p:cNvPr>
          <p:cNvGrpSpPr/>
          <p:nvPr/>
        </p:nvGrpSpPr>
        <p:grpSpPr>
          <a:xfrm>
            <a:off x="9354420" y="4769946"/>
            <a:ext cx="1368344" cy="1368479"/>
            <a:chOff x="252118" y="4610775"/>
            <a:chExt cx="1950491" cy="1950684"/>
          </a:xfrm>
        </p:grpSpPr>
        <p:sp>
          <p:nvSpPr>
            <p:cNvPr id="26" name="Forma libre: forma 25">
              <a:extLst>
                <a:ext uri="{FF2B5EF4-FFF2-40B4-BE49-F238E27FC236}">
                  <a16:creationId xmlns:a16="http://schemas.microsoft.com/office/drawing/2014/main" id="{00BF73FD-5893-CA15-0EAD-2399BD21B3D2}"/>
                </a:ext>
              </a:extLst>
            </p:cNvPr>
            <p:cNvSpPr/>
            <p:nvPr/>
          </p:nvSpPr>
          <p:spPr>
            <a:xfrm>
              <a:off x="252118" y="4610775"/>
              <a:ext cx="1950491" cy="1950684"/>
            </a:xfrm>
            <a:custGeom>
              <a:avLst/>
              <a:gdLst>
                <a:gd name="connsiteX0" fmla="*/ 1982523 w 2024346"/>
                <a:gd name="connsiteY0" fmla="*/ 724747 h 2024546"/>
                <a:gd name="connsiteX1" fmla="*/ 1967567 w 2024346"/>
                <a:gd name="connsiteY1" fmla="*/ 678452 h 2024546"/>
                <a:gd name="connsiteX2" fmla="*/ 1950511 w 2024346"/>
                <a:gd name="connsiteY2" fmla="*/ 633081 h 2024546"/>
                <a:gd name="connsiteX3" fmla="*/ 1909845 w 2024346"/>
                <a:gd name="connsiteY3" fmla="*/ 544691 h 2024546"/>
                <a:gd name="connsiteX4" fmla="*/ 1886319 w 2024346"/>
                <a:gd name="connsiteY4" fmla="*/ 501925 h 2024546"/>
                <a:gd name="connsiteX5" fmla="*/ 1860693 w 2024346"/>
                <a:gd name="connsiteY5" fmla="*/ 460419 h 2024546"/>
                <a:gd name="connsiteX6" fmla="*/ 1787679 w 2024346"/>
                <a:gd name="connsiteY6" fmla="*/ 361611 h 2024546"/>
                <a:gd name="connsiteX7" fmla="*/ 1754911 w 2024346"/>
                <a:gd name="connsiteY7" fmla="*/ 324474 h 2024546"/>
                <a:gd name="connsiteX8" fmla="*/ 1720127 w 2024346"/>
                <a:gd name="connsiteY8" fmla="*/ 288765 h 2024546"/>
                <a:gd name="connsiteX9" fmla="*/ 1683578 w 2024346"/>
                <a:gd name="connsiteY9" fmla="*/ 254653 h 2024546"/>
                <a:gd name="connsiteX10" fmla="*/ 1495036 w 2024346"/>
                <a:gd name="connsiteY10" fmla="*/ 122825 h 2024546"/>
                <a:gd name="connsiteX11" fmla="*/ 1494868 w 2024346"/>
                <a:gd name="connsiteY11" fmla="*/ 122825 h 2024546"/>
                <a:gd name="connsiteX12" fmla="*/ 1281624 w 2024346"/>
                <a:gd name="connsiteY12" fmla="*/ 36452 h 2024546"/>
                <a:gd name="connsiteX13" fmla="*/ 1232977 w 2024346"/>
                <a:gd name="connsiteY13" fmla="*/ 24269 h 2024546"/>
                <a:gd name="connsiteX14" fmla="*/ 1184161 w 2024346"/>
                <a:gd name="connsiteY14" fmla="*/ 14606 h 2024546"/>
                <a:gd name="connsiteX15" fmla="*/ 1141982 w 2024346"/>
                <a:gd name="connsiteY15" fmla="*/ 8305 h 2024546"/>
                <a:gd name="connsiteX16" fmla="*/ 915211 w 2024346"/>
                <a:gd name="connsiteY16" fmla="*/ 4776 h 2024546"/>
                <a:gd name="connsiteX17" fmla="*/ 842954 w 2024346"/>
                <a:gd name="connsiteY17" fmla="*/ 14354 h 2024546"/>
                <a:gd name="connsiteX18" fmla="*/ 818924 w 2024346"/>
                <a:gd name="connsiteY18" fmla="*/ 18807 h 2024546"/>
                <a:gd name="connsiteX19" fmla="*/ 771536 w 2024346"/>
                <a:gd name="connsiteY19" fmla="*/ 29226 h 2024546"/>
                <a:gd name="connsiteX20" fmla="*/ 724569 w 2024346"/>
                <a:gd name="connsiteY20" fmla="*/ 41997 h 2024546"/>
                <a:gd name="connsiteX21" fmla="*/ 399830 w 2024346"/>
                <a:gd name="connsiteY21" fmla="*/ 206173 h 2024546"/>
                <a:gd name="connsiteX22" fmla="*/ 361601 w 2024346"/>
                <a:gd name="connsiteY22" fmla="*/ 236756 h 2024546"/>
                <a:gd name="connsiteX23" fmla="*/ 324464 w 2024346"/>
                <a:gd name="connsiteY23" fmla="*/ 269608 h 2024546"/>
                <a:gd name="connsiteX24" fmla="*/ 276152 w 2024346"/>
                <a:gd name="connsiteY24" fmla="*/ 317500 h 2024546"/>
                <a:gd name="connsiteX25" fmla="*/ 268086 w 2024346"/>
                <a:gd name="connsiteY25" fmla="*/ 325986 h 2024546"/>
                <a:gd name="connsiteX26" fmla="*/ 247585 w 2024346"/>
                <a:gd name="connsiteY26" fmla="*/ 348923 h 2024546"/>
                <a:gd name="connsiteX27" fmla="*/ 122899 w 2024346"/>
                <a:gd name="connsiteY27" fmla="*/ 529483 h 2024546"/>
                <a:gd name="connsiteX28" fmla="*/ 41819 w 2024346"/>
                <a:gd name="connsiteY28" fmla="*/ 1299867 h 2024546"/>
                <a:gd name="connsiteX29" fmla="*/ 517795 w 2024346"/>
                <a:gd name="connsiteY29" fmla="*/ 1895403 h 2024546"/>
                <a:gd name="connsiteX30" fmla="*/ 529222 w 2024346"/>
                <a:gd name="connsiteY30" fmla="*/ 1901873 h 2024546"/>
                <a:gd name="connsiteX31" fmla="*/ 540732 w 2024346"/>
                <a:gd name="connsiteY31" fmla="*/ 1907838 h 2024546"/>
                <a:gd name="connsiteX32" fmla="*/ 1901611 w 2024346"/>
                <a:gd name="connsiteY32" fmla="*/ 1495046 h 2024546"/>
                <a:gd name="connsiteX33" fmla="*/ 1901611 w 2024346"/>
                <a:gd name="connsiteY33" fmla="*/ 1494878 h 2024546"/>
                <a:gd name="connsiteX34" fmla="*/ 2009745 w 2024346"/>
                <a:gd name="connsiteY34" fmla="*/ 1184591 h 2024546"/>
                <a:gd name="connsiteX35" fmla="*/ 2013610 w 2024346"/>
                <a:gd name="connsiteY35" fmla="*/ 1159973 h 2024546"/>
                <a:gd name="connsiteX36" fmla="*/ 1982355 w 2024346"/>
                <a:gd name="connsiteY36" fmla="*/ 724747 h 2024546"/>
                <a:gd name="connsiteX37" fmla="*/ 1760877 w 2024346"/>
                <a:gd name="connsiteY37" fmla="*/ 1413378 h 2024546"/>
                <a:gd name="connsiteX38" fmla="*/ 599967 w 2024346"/>
                <a:gd name="connsiteY38" fmla="*/ 1757190 h 2024546"/>
                <a:gd name="connsiteX39" fmla="*/ 187342 w 2024346"/>
                <a:gd name="connsiteY39" fmla="*/ 1248194 h 2024546"/>
                <a:gd name="connsiteX40" fmla="*/ 255987 w 2024346"/>
                <a:gd name="connsiteY40" fmla="*/ 596616 h 2024546"/>
                <a:gd name="connsiteX41" fmla="*/ 764899 w 2024346"/>
                <a:gd name="connsiteY41" fmla="*/ 183991 h 2024546"/>
                <a:gd name="connsiteX42" fmla="*/ 1416477 w 2024346"/>
                <a:gd name="connsiteY42" fmla="*/ 252636 h 2024546"/>
                <a:gd name="connsiteX43" fmla="*/ 1829101 w 2024346"/>
                <a:gd name="connsiteY43" fmla="*/ 761632 h 2024546"/>
                <a:gd name="connsiteX44" fmla="*/ 1760877 w 2024346"/>
                <a:gd name="connsiteY44" fmla="*/ 1413462 h 20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24346" h="2024546">
                  <a:moveTo>
                    <a:pt x="1982523" y="724747"/>
                  </a:moveTo>
                  <a:cubicBezTo>
                    <a:pt x="1978070" y="709203"/>
                    <a:pt x="1973028" y="693827"/>
                    <a:pt x="1967567" y="678452"/>
                  </a:cubicBezTo>
                  <a:cubicBezTo>
                    <a:pt x="1962190" y="663328"/>
                    <a:pt x="1956644" y="648120"/>
                    <a:pt x="1950511" y="633081"/>
                  </a:cubicBezTo>
                  <a:cubicBezTo>
                    <a:pt x="1938328" y="603001"/>
                    <a:pt x="1924801" y="573510"/>
                    <a:pt x="1909845" y="544691"/>
                  </a:cubicBezTo>
                  <a:cubicBezTo>
                    <a:pt x="1902283" y="530240"/>
                    <a:pt x="1894469" y="516124"/>
                    <a:pt x="1886319" y="501925"/>
                  </a:cubicBezTo>
                  <a:cubicBezTo>
                    <a:pt x="1878085" y="487809"/>
                    <a:pt x="1869515" y="473946"/>
                    <a:pt x="1860693" y="460419"/>
                  </a:cubicBezTo>
                  <a:cubicBezTo>
                    <a:pt x="1838596" y="426054"/>
                    <a:pt x="1814062" y="393202"/>
                    <a:pt x="1787679" y="361611"/>
                  </a:cubicBezTo>
                  <a:cubicBezTo>
                    <a:pt x="1777093" y="348923"/>
                    <a:pt x="1766086" y="336488"/>
                    <a:pt x="1754911" y="324474"/>
                  </a:cubicBezTo>
                  <a:cubicBezTo>
                    <a:pt x="1743737" y="312375"/>
                    <a:pt x="1732058" y="300360"/>
                    <a:pt x="1720127" y="288765"/>
                  </a:cubicBezTo>
                  <a:cubicBezTo>
                    <a:pt x="1708280" y="277002"/>
                    <a:pt x="1696181" y="265827"/>
                    <a:pt x="1683578" y="254653"/>
                  </a:cubicBezTo>
                  <a:cubicBezTo>
                    <a:pt x="1627116" y="204660"/>
                    <a:pt x="1564101" y="160298"/>
                    <a:pt x="1495036" y="122825"/>
                  </a:cubicBezTo>
                  <a:lnTo>
                    <a:pt x="1494868" y="122825"/>
                  </a:lnTo>
                  <a:cubicBezTo>
                    <a:pt x="1425803" y="85267"/>
                    <a:pt x="1354302" y="56616"/>
                    <a:pt x="1281624" y="36452"/>
                  </a:cubicBezTo>
                  <a:cubicBezTo>
                    <a:pt x="1265408" y="31998"/>
                    <a:pt x="1249192" y="27881"/>
                    <a:pt x="1232977" y="24269"/>
                  </a:cubicBezTo>
                  <a:cubicBezTo>
                    <a:pt x="1216761" y="20572"/>
                    <a:pt x="1200545" y="17463"/>
                    <a:pt x="1184161" y="14606"/>
                  </a:cubicBezTo>
                  <a:cubicBezTo>
                    <a:pt x="1170297" y="12170"/>
                    <a:pt x="1156014" y="9985"/>
                    <a:pt x="1141982" y="8305"/>
                  </a:cubicBezTo>
                  <a:cubicBezTo>
                    <a:pt x="1066196" y="-1526"/>
                    <a:pt x="990073" y="-2534"/>
                    <a:pt x="915211" y="4776"/>
                  </a:cubicBezTo>
                  <a:cubicBezTo>
                    <a:pt x="890929" y="7044"/>
                    <a:pt x="866816" y="10321"/>
                    <a:pt x="842954" y="14354"/>
                  </a:cubicBezTo>
                  <a:cubicBezTo>
                    <a:pt x="834804" y="15699"/>
                    <a:pt x="826906" y="17127"/>
                    <a:pt x="818924" y="18807"/>
                  </a:cubicBezTo>
                  <a:cubicBezTo>
                    <a:pt x="802960" y="21916"/>
                    <a:pt x="787164" y="25529"/>
                    <a:pt x="771536" y="29226"/>
                  </a:cubicBezTo>
                  <a:cubicBezTo>
                    <a:pt x="755657" y="33007"/>
                    <a:pt x="740029" y="37208"/>
                    <a:pt x="724569" y="41997"/>
                  </a:cubicBezTo>
                  <a:cubicBezTo>
                    <a:pt x="608033" y="76361"/>
                    <a:pt x="497798" y="131731"/>
                    <a:pt x="399830" y="206173"/>
                  </a:cubicBezTo>
                  <a:cubicBezTo>
                    <a:pt x="386807" y="216171"/>
                    <a:pt x="374120" y="226338"/>
                    <a:pt x="361601" y="236756"/>
                  </a:cubicBezTo>
                  <a:cubicBezTo>
                    <a:pt x="348914" y="247427"/>
                    <a:pt x="336479" y="258349"/>
                    <a:pt x="324464" y="269608"/>
                  </a:cubicBezTo>
                  <a:cubicBezTo>
                    <a:pt x="307828" y="284984"/>
                    <a:pt x="291780" y="300948"/>
                    <a:pt x="276152" y="317500"/>
                  </a:cubicBezTo>
                  <a:cubicBezTo>
                    <a:pt x="273463" y="320357"/>
                    <a:pt x="270775" y="323129"/>
                    <a:pt x="268086" y="325986"/>
                  </a:cubicBezTo>
                  <a:cubicBezTo>
                    <a:pt x="261196" y="333548"/>
                    <a:pt x="254391" y="341110"/>
                    <a:pt x="247585" y="348923"/>
                  </a:cubicBezTo>
                  <a:cubicBezTo>
                    <a:pt x="200702" y="403453"/>
                    <a:pt x="158607" y="463695"/>
                    <a:pt x="122899" y="529483"/>
                  </a:cubicBezTo>
                  <a:cubicBezTo>
                    <a:pt x="-10610" y="775075"/>
                    <a:pt x="-31615" y="1051586"/>
                    <a:pt x="41819" y="1299867"/>
                  </a:cubicBezTo>
                  <a:cubicBezTo>
                    <a:pt x="114329" y="1544450"/>
                    <a:pt x="278421" y="1761559"/>
                    <a:pt x="517795" y="1895403"/>
                  </a:cubicBezTo>
                  <a:cubicBezTo>
                    <a:pt x="521576" y="1897672"/>
                    <a:pt x="525357" y="1899772"/>
                    <a:pt x="529222" y="1901873"/>
                  </a:cubicBezTo>
                  <a:cubicBezTo>
                    <a:pt x="532918" y="1903889"/>
                    <a:pt x="536867" y="1905990"/>
                    <a:pt x="540732" y="1907838"/>
                  </a:cubicBezTo>
                  <a:cubicBezTo>
                    <a:pt x="1030067" y="2165613"/>
                    <a:pt x="1637031" y="1982533"/>
                    <a:pt x="1901611" y="1495046"/>
                  </a:cubicBezTo>
                  <a:lnTo>
                    <a:pt x="1901611" y="1494878"/>
                  </a:lnTo>
                  <a:cubicBezTo>
                    <a:pt x="1955804" y="1395230"/>
                    <a:pt x="1991429" y="1290456"/>
                    <a:pt x="2009745" y="1184591"/>
                  </a:cubicBezTo>
                  <a:cubicBezTo>
                    <a:pt x="2011006" y="1176273"/>
                    <a:pt x="2012350" y="1168291"/>
                    <a:pt x="2013610" y="1159973"/>
                  </a:cubicBezTo>
                  <a:cubicBezTo>
                    <a:pt x="2035288" y="1013021"/>
                    <a:pt x="2023777" y="864473"/>
                    <a:pt x="1982355" y="724747"/>
                  </a:cubicBezTo>
                  <a:close/>
                  <a:moveTo>
                    <a:pt x="1760877" y="1413378"/>
                  </a:moveTo>
                  <a:cubicBezTo>
                    <a:pt x="1535366" y="1828943"/>
                    <a:pt x="1015532" y="1982700"/>
                    <a:pt x="599967" y="1757190"/>
                  </a:cubicBezTo>
                  <a:cubicBezTo>
                    <a:pt x="392352" y="1644518"/>
                    <a:pt x="249602" y="1458329"/>
                    <a:pt x="187342" y="1248194"/>
                  </a:cubicBezTo>
                  <a:cubicBezTo>
                    <a:pt x="125419" y="1038311"/>
                    <a:pt x="143064" y="804566"/>
                    <a:pt x="255987" y="596616"/>
                  </a:cubicBezTo>
                  <a:cubicBezTo>
                    <a:pt x="368911" y="388665"/>
                    <a:pt x="555184" y="246419"/>
                    <a:pt x="764899" y="183991"/>
                  </a:cubicBezTo>
                  <a:cubicBezTo>
                    <a:pt x="974950" y="121732"/>
                    <a:pt x="1208947" y="139965"/>
                    <a:pt x="1416477" y="252636"/>
                  </a:cubicBezTo>
                  <a:cubicBezTo>
                    <a:pt x="1624092" y="365307"/>
                    <a:pt x="1766842" y="551497"/>
                    <a:pt x="1829101" y="761632"/>
                  </a:cubicBezTo>
                  <a:cubicBezTo>
                    <a:pt x="1891361" y="971683"/>
                    <a:pt x="1873716" y="1205512"/>
                    <a:pt x="1760877" y="1413462"/>
                  </a:cubicBezTo>
                  <a:close/>
                </a:path>
              </a:pathLst>
            </a:custGeom>
            <a:solidFill>
              <a:srgbClr val="0E948A"/>
            </a:solidFill>
            <a:ln w="8379" cap="flat">
              <a:noFill/>
              <a:prstDash val="solid"/>
              <a:miter/>
            </a:ln>
          </p:spPr>
          <p:txBody>
            <a:bodyPr rtlCol="0" anchor="ctr"/>
            <a:lstStyle/>
            <a:p>
              <a:endParaRPr lang="es-CO"/>
            </a:p>
          </p:txBody>
        </p:sp>
        <p:pic>
          <p:nvPicPr>
            <p:cNvPr id="27" name="Imagen 26">
              <a:extLst>
                <a:ext uri="{FF2B5EF4-FFF2-40B4-BE49-F238E27FC236}">
                  <a16:creationId xmlns:a16="http://schemas.microsoft.com/office/drawing/2014/main" id="{23D12C45-78B1-58DD-A6AD-BFE864EACB6D}"/>
                </a:ext>
              </a:extLst>
            </p:cNvPr>
            <p:cNvPicPr>
              <a:picLocks noChangeAspect="1"/>
            </p:cNvPicPr>
            <p:nvPr/>
          </p:nvPicPr>
          <p:blipFill>
            <a:blip r:embed="rId10">
              <a:extLst>
                <a:ext uri="{28A0092B-C50C-407E-A947-70E740481C1C}">
                  <a14:useLocalDpi xmlns:a14="http://schemas.microsoft.com/office/drawing/2010/main" val="0"/>
                </a:ext>
              </a:extLst>
            </a:blip>
            <a:srcRect l="22463" t="1867" r="22370"/>
            <a:stretch>
              <a:fillRect/>
            </a:stretch>
          </p:blipFill>
          <p:spPr>
            <a:xfrm>
              <a:off x="370636" y="4728684"/>
              <a:ext cx="1712553" cy="1712434"/>
            </a:xfrm>
            <a:custGeom>
              <a:avLst/>
              <a:gdLst>
                <a:gd name="connsiteX0" fmla="*/ 856576 w 1712553"/>
                <a:gd name="connsiteY0" fmla="*/ 1 h 1712434"/>
                <a:gd name="connsiteX1" fmla="*/ 1264403 w 1712553"/>
                <a:gd name="connsiteY1" fmla="*/ 103993 h 1712434"/>
                <a:gd name="connsiteX2" fmla="*/ 1677027 w 1712553"/>
                <a:gd name="connsiteY2" fmla="*/ 612989 h 1712434"/>
                <a:gd name="connsiteX3" fmla="*/ 1608803 w 1712553"/>
                <a:gd name="connsiteY3" fmla="*/ 1264819 h 1712434"/>
                <a:gd name="connsiteX4" fmla="*/ 1608803 w 1712553"/>
                <a:gd name="connsiteY4" fmla="*/ 1264735 h 1712434"/>
                <a:gd name="connsiteX5" fmla="*/ 447893 w 1712553"/>
                <a:gd name="connsiteY5" fmla="*/ 1608547 h 1712434"/>
                <a:gd name="connsiteX6" fmla="*/ 35268 w 1712553"/>
                <a:gd name="connsiteY6" fmla="*/ 1099551 h 1712434"/>
                <a:gd name="connsiteX7" fmla="*/ 103913 w 1712553"/>
                <a:gd name="connsiteY7" fmla="*/ 447973 h 1712434"/>
                <a:gd name="connsiteX8" fmla="*/ 612825 w 1712553"/>
                <a:gd name="connsiteY8" fmla="*/ 35349 h 1712434"/>
                <a:gd name="connsiteX9" fmla="*/ 856576 w 1712553"/>
                <a:gd name="connsiteY9" fmla="*/ 1 h 171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553" h="1712434">
                  <a:moveTo>
                    <a:pt x="856576" y="1"/>
                  </a:moveTo>
                  <a:cubicBezTo>
                    <a:pt x="994652" y="45"/>
                    <a:pt x="1134697" y="33574"/>
                    <a:pt x="1264403" y="103993"/>
                  </a:cubicBezTo>
                  <a:cubicBezTo>
                    <a:pt x="1472018" y="216665"/>
                    <a:pt x="1614768" y="402854"/>
                    <a:pt x="1677027" y="612989"/>
                  </a:cubicBezTo>
                  <a:cubicBezTo>
                    <a:pt x="1739287" y="823040"/>
                    <a:pt x="1721642" y="1056869"/>
                    <a:pt x="1608803" y="1264819"/>
                  </a:cubicBezTo>
                  <a:lnTo>
                    <a:pt x="1608803" y="1264735"/>
                  </a:lnTo>
                  <a:cubicBezTo>
                    <a:pt x="1383292" y="1680300"/>
                    <a:pt x="863458" y="1834058"/>
                    <a:pt x="447893" y="1608547"/>
                  </a:cubicBezTo>
                  <a:cubicBezTo>
                    <a:pt x="240278" y="1495876"/>
                    <a:pt x="97528" y="1309686"/>
                    <a:pt x="35268" y="1099551"/>
                  </a:cubicBezTo>
                  <a:cubicBezTo>
                    <a:pt x="-26655" y="889668"/>
                    <a:pt x="-9010" y="655924"/>
                    <a:pt x="103913" y="447973"/>
                  </a:cubicBezTo>
                  <a:cubicBezTo>
                    <a:pt x="216837" y="240022"/>
                    <a:pt x="403110" y="97776"/>
                    <a:pt x="612825" y="35349"/>
                  </a:cubicBezTo>
                  <a:cubicBezTo>
                    <a:pt x="691594" y="12002"/>
                    <a:pt x="773731" y="-26"/>
                    <a:pt x="856576" y="1"/>
                  </a:cubicBezTo>
                  <a:close/>
                </a:path>
              </a:pathLst>
            </a:custGeom>
          </p:spPr>
        </p:pic>
      </p:grpSp>
      <p:pic>
        <p:nvPicPr>
          <p:cNvPr id="28" name="Imagen 27">
            <a:extLst>
              <a:ext uri="{FF2B5EF4-FFF2-40B4-BE49-F238E27FC236}">
                <a16:creationId xmlns:a16="http://schemas.microsoft.com/office/drawing/2014/main" id="{208D2F98-ECF1-2350-ACFE-D8EE229F2AC7}"/>
              </a:ext>
            </a:extLst>
          </p:cNvPr>
          <p:cNvPicPr>
            <a:picLocks noChangeAspect="1"/>
          </p:cNvPicPr>
          <p:nvPr/>
        </p:nvPicPr>
        <p:blipFill>
          <a:blip r:embed="rId11"/>
          <a:srcRect l="20994" r="27781" b="496"/>
          <a:stretch>
            <a:fillRect/>
          </a:stretch>
        </p:blipFill>
        <p:spPr>
          <a:xfrm>
            <a:off x="6651214" y="2990854"/>
            <a:ext cx="2529968" cy="2757596"/>
          </a:xfrm>
          <a:custGeom>
            <a:avLst/>
            <a:gdLst>
              <a:gd name="connsiteX0" fmla="*/ 0 w 3952008"/>
              <a:gd name="connsiteY0" fmla="*/ 0 h 4307581"/>
              <a:gd name="connsiteX1" fmla="*/ 2954623 w 3952008"/>
              <a:gd name="connsiteY1" fmla="*/ 0 h 4307581"/>
              <a:gd name="connsiteX2" fmla="*/ 3171696 w 3952008"/>
              <a:gd name="connsiteY2" fmla="*/ 176291 h 4307581"/>
              <a:gd name="connsiteX3" fmla="*/ 3952008 w 3952008"/>
              <a:gd name="connsiteY3" fmla="*/ 1902860 h 4307581"/>
              <a:gd name="connsiteX4" fmla="*/ 1385066 w 3952008"/>
              <a:gd name="connsiteY4" fmla="*/ 4307581 h 4307581"/>
              <a:gd name="connsiteX5" fmla="*/ 0 w 3952008"/>
              <a:gd name="connsiteY5" fmla="*/ 3927943 h 43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008" h="4307581">
                <a:moveTo>
                  <a:pt x="0" y="0"/>
                </a:moveTo>
                <a:lnTo>
                  <a:pt x="2954623" y="0"/>
                </a:lnTo>
                <a:lnTo>
                  <a:pt x="3171696" y="176291"/>
                </a:lnTo>
                <a:cubicBezTo>
                  <a:pt x="3652963" y="613379"/>
                  <a:pt x="3952008" y="1225438"/>
                  <a:pt x="3952008" y="1902860"/>
                </a:cubicBezTo>
                <a:cubicBezTo>
                  <a:pt x="3952008" y="3230945"/>
                  <a:pt x="2802819" y="4307581"/>
                  <a:pt x="1385066" y="4307581"/>
                </a:cubicBezTo>
                <a:cubicBezTo>
                  <a:pt x="874946" y="4307581"/>
                  <a:pt x="399591" y="4168234"/>
                  <a:pt x="0" y="3927943"/>
                </a:cubicBezTo>
                <a:close/>
              </a:path>
            </a:pathLst>
          </a:cu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Capacitación Institucional</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24224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E8259B3A-41A1-8641-3B1B-2F44314576D2}"/>
              </a:ext>
            </a:extLst>
          </p:cNvPr>
          <p:cNvGrpSpPr/>
          <p:nvPr/>
        </p:nvGrpSpPr>
        <p:grpSpPr>
          <a:xfrm>
            <a:off x="557119" y="1960798"/>
            <a:ext cx="5433895" cy="2691332"/>
            <a:chOff x="1243017" y="2669435"/>
            <a:chExt cx="6728400" cy="634003"/>
          </a:xfrm>
        </p:grpSpPr>
        <p:sp>
          <p:nvSpPr>
            <p:cNvPr id="5" name="Rectángulo 4">
              <a:extLst>
                <a:ext uri="{FF2B5EF4-FFF2-40B4-BE49-F238E27FC236}">
                  <a16:creationId xmlns:a16="http://schemas.microsoft.com/office/drawing/2014/main" id="{8B2C71B3-6559-6D21-B2E5-E5D1025F8342}"/>
                </a:ext>
              </a:extLst>
            </p:cNvPr>
            <p:cNvSpPr/>
            <p:nvPr/>
          </p:nvSpPr>
          <p:spPr>
            <a:xfrm>
              <a:off x="1243017" y="2669435"/>
              <a:ext cx="6545520" cy="60105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FEBE3DE9-4933-3084-35C2-97A9F5BC6CF5}"/>
                </a:ext>
              </a:extLst>
            </p:cNvPr>
            <p:cNvSpPr/>
            <p:nvPr/>
          </p:nvSpPr>
          <p:spPr>
            <a:xfrm>
              <a:off x="1425898" y="2702380"/>
              <a:ext cx="6545519" cy="601058"/>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 name="Título 1">
            <a:extLst>
              <a:ext uri="{FF2B5EF4-FFF2-40B4-BE49-F238E27FC236}">
                <a16:creationId xmlns:a16="http://schemas.microsoft.com/office/drawing/2014/main" id="{2DBB114C-ABF6-4C04-91F1-3212E5D1A431}"/>
              </a:ext>
            </a:extLst>
          </p:cNvPr>
          <p:cNvSpPr txBox="1">
            <a:spLocks/>
          </p:cNvSpPr>
          <p:nvPr/>
        </p:nvSpPr>
        <p:spPr bwMode="auto">
          <a:xfrm>
            <a:off x="906188" y="2445939"/>
            <a:ext cx="4883452"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MX" sz="2800" b="1" dirty="0">
                <a:solidFill>
                  <a:schemeClr val="bg1"/>
                </a:solidFill>
              </a:rPr>
              <a:t>Acuerdos de cooperación con entidades públicas y privadas</a:t>
            </a:r>
          </a:p>
        </p:txBody>
      </p:sp>
      <p:graphicFrame>
        <p:nvGraphicFramePr>
          <p:cNvPr id="25" name="Gráfico 24">
            <a:extLst>
              <a:ext uri="{FF2B5EF4-FFF2-40B4-BE49-F238E27FC236}">
                <a16:creationId xmlns:a16="http://schemas.microsoft.com/office/drawing/2014/main" id="{32D647C1-7D63-0264-E6A5-877D10AD66EF}"/>
              </a:ext>
            </a:extLst>
          </p:cNvPr>
          <p:cNvGraphicFramePr/>
          <p:nvPr>
            <p:extLst>
              <p:ext uri="{D42A27DB-BD31-4B8C-83A1-F6EECF244321}">
                <p14:modId xmlns:p14="http://schemas.microsoft.com/office/powerpoint/2010/main" val="1519308189"/>
              </p:ext>
            </p:extLst>
          </p:nvPr>
        </p:nvGraphicFramePr>
        <p:xfrm>
          <a:off x="5560420" y="967273"/>
          <a:ext cx="6570113" cy="4842468"/>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7D8AF156-7FE4-A140-C854-9758CA2C7D42}"/>
              </a:ext>
            </a:extLst>
          </p:cNvPr>
          <p:cNvGrpSpPr/>
          <p:nvPr/>
        </p:nvGrpSpPr>
        <p:grpSpPr>
          <a:xfrm>
            <a:off x="662105" y="5997028"/>
            <a:ext cx="5328909" cy="542925"/>
            <a:chOff x="633724" y="5034795"/>
            <a:chExt cx="5328909" cy="542925"/>
          </a:xfrm>
        </p:grpSpPr>
        <p:grpSp>
          <p:nvGrpSpPr>
            <p:cNvPr id="2" name="Grupo 1">
              <a:extLst>
                <a:ext uri="{FF2B5EF4-FFF2-40B4-BE49-F238E27FC236}">
                  <a16:creationId xmlns:a16="http://schemas.microsoft.com/office/drawing/2014/main" id="{C6E9C78E-C636-768F-5939-06ADD112E5F5}"/>
                </a:ext>
              </a:extLst>
            </p:cNvPr>
            <p:cNvGrpSpPr/>
            <p:nvPr/>
          </p:nvGrpSpPr>
          <p:grpSpPr>
            <a:xfrm>
              <a:off x="633724" y="5139515"/>
              <a:ext cx="4898316" cy="333488"/>
              <a:chOff x="6801339" y="3926540"/>
              <a:chExt cx="4898316" cy="333488"/>
            </a:xfrm>
          </p:grpSpPr>
          <p:sp>
            <p:nvSpPr>
              <p:cNvPr id="14" name="Rectángulo 13">
                <a:extLst>
                  <a:ext uri="{FF2B5EF4-FFF2-40B4-BE49-F238E27FC236}">
                    <a16:creationId xmlns:a16="http://schemas.microsoft.com/office/drawing/2014/main" id="{AA048C4E-ABB9-B86A-E497-80DFEB345AD3}"/>
                  </a:ext>
                </a:extLst>
              </p:cNvPr>
              <p:cNvSpPr/>
              <p:nvPr/>
            </p:nvSpPr>
            <p:spPr>
              <a:xfrm>
                <a:off x="6801339" y="3926540"/>
                <a:ext cx="4898316" cy="333487"/>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Título 1">
                <a:extLst>
                  <a:ext uri="{FF2B5EF4-FFF2-40B4-BE49-F238E27FC236}">
                    <a16:creationId xmlns:a16="http://schemas.microsoft.com/office/drawing/2014/main" id="{D03AED63-41E9-71AC-27D0-CABB0A627D5E}"/>
                  </a:ext>
                </a:extLst>
              </p:cNvPr>
              <p:cNvSpPr txBox="1">
                <a:spLocks/>
              </p:cNvSpPr>
              <p:nvPr/>
            </p:nvSpPr>
            <p:spPr bwMode="auto">
              <a:xfrm>
                <a:off x="7173193" y="3926542"/>
                <a:ext cx="4154608" cy="33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indent="12700">
                  <a:spcBef>
                    <a:spcPts val="100"/>
                  </a:spcBef>
                  <a:defRPr b="1" spc="5"/>
                </a:pPr>
                <a:r>
                  <a:rPr lang="es-MX" sz="1000" dirty="0">
                    <a:solidFill>
                      <a:schemeClr val="bg2">
                        <a:lumMod val="25000"/>
                      </a:schemeClr>
                    </a:solidFill>
                  </a:rPr>
                  <a:t>Fuente: </a:t>
                </a:r>
                <a:r>
                  <a:rPr lang="es-MX" sz="1000" b="0" spc="0" dirty="0">
                    <a:solidFill>
                      <a:schemeClr val="bg2">
                        <a:lumMod val="25000"/>
                      </a:schemeClr>
                    </a:solidFill>
                  </a:rPr>
                  <a:t>Estadísticas</a:t>
                </a:r>
                <a:r>
                  <a:rPr lang="es-MX" sz="1000" b="0" dirty="0">
                    <a:solidFill>
                      <a:schemeClr val="bg2">
                        <a:lumMod val="25000"/>
                      </a:schemeClr>
                    </a:solidFill>
                  </a:rPr>
                  <a:t> </a:t>
                </a:r>
                <a:r>
                  <a:rPr lang="es-MX" sz="1000" b="0" spc="10" dirty="0">
                    <a:solidFill>
                      <a:schemeClr val="bg2">
                        <a:lumMod val="25000"/>
                      </a:schemeClr>
                    </a:solidFill>
                  </a:rPr>
                  <a:t>2021 -</a:t>
                </a:r>
                <a:r>
                  <a:rPr lang="es-MX" sz="1000" b="0" dirty="0">
                    <a:solidFill>
                      <a:schemeClr val="bg2">
                        <a:lumMod val="25000"/>
                      </a:schemeClr>
                    </a:solidFill>
                  </a:rPr>
                  <a:t> </a:t>
                </a:r>
                <a:r>
                  <a:rPr lang="es-MX" sz="1000" b="0" spc="15" dirty="0">
                    <a:solidFill>
                      <a:schemeClr val="bg2">
                        <a:lumMod val="25000"/>
                      </a:schemeClr>
                    </a:solidFill>
                  </a:rPr>
                  <a:t>GIT</a:t>
                </a:r>
                <a:r>
                  <a:rPr lang="es-MX" sz="1000" b="0" spc="10" dirty="0">
                    <a:solidFill>
                      <a:schemeClr val="bg2">
                        <a:lumMod val="25000"/>
                      </a:schemeClr>
                    </a:solidFill>
                  </a:rPr>
                  <a:t> </a:t>
                </a:r>
                <a:r>
                  <a:rPr lang="es-MX" sz="1000" b="0" dirty="0">
                    <a:solidFill>
                      <a:schemeClr val="bg2">
                        <a:lumMod val="25000"/>
                      </a:schemeClr>
                    </a:solidFill>
                  </a:rPr>
                  <a:t>Logístico </a:t>
                </a:r>
                <a:r>
                  <a:rPr lang="es-MX" sz="1000" b="0" spc="15" dirty="0">
                    <a:solidFill>
                      <a:schemeClr val="bg2">
                        <a:lumMod val="25000"/>
                      </a:schemeClr>
                    </a:solidFill>
                  </a:rPr>
                  <a:t>de</a:t>
                </a:r>
                <a:r>
                  <a:rPr lang="es-MX" sz="1000" b="0" dirty="0">
                    <a:solidFill>
                      <a:schemeClr val="bg2">
                        <a:lumMod val="25000"/>
                      </a:schemeClr>
                    </a:solidFill>
                  </a:rPr>
                  <a:t> </a:t>
                </a:r>
                <a:r>
                  <a:rPr lang="es-MX" sz="1000" b="0" spc="10" dirty="0">
                    <a:solidFill>
                      <a:schemeClr val="bg2">
                        <a:lumMod val="25000"/>
                      </a:schemeClr>
                    </a:solidFill>
                  </a:rPr>
                  <a:t>Capacitación </a:t>
                </a:r>
                <a:r>
                  <a:rPr lang="es-MX" sz="1000" b="0" spc="15" dirty="0">
                    <a:solidFill>
                      <a:schemeClr val="bg2">
                        <a:lumMod val="25000"/>
                      </a:schemeClr>
                    </a:solidFill>
                  </a:rPr>
                  <a:t>y</a:t>
                </a:r>
                <a:r>
                  <a:rPr lang="es-MX" sz="1000" b="0" dirty="0">
                    <a:solidFill>
                      <a:schemeClr val="bg2">
                        <a:lumMod val="25000"/>
                      </a:schemeClr>
                    </a:solidFill>
                  </a:rPr>
                  <a:t> </a:t>
                </a:r>
                <a:r>
                  <a:rPr lang="es-MX" sz="1000" b="0" spc="10" dirty="0">
                    <a:solidFill>
                      <a:schemeClr val="bg2">
                        <a:lumMod val="25000"/>
                      </a:schemeClr>
                    </a:solidFill>
                  </a:rPr>
                  <a:t>Prensa.</a:t>
                </a:r>
              </a:p>
            </p:txBody>
          </p:sp>
        </p:grpSp>
        <p:pic>
          <p:nvPicPr>
            <p:cNvPr id="11" name="Gráfico 10">
              <a:extLst>
                <a:ext uri="{FF2B5EF4-FFF2-40B4-BE49-F238E27FC236}">
                  <a16:creationId xmlns:a16="http://schemas.microsoft.com/office/drawing/2014/main" id="{98F59D43-D6CB-9CF3-9EA2-B41A14FAE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133" y="5034795"/>
              <a:ext cx="571500" cy="542925"/>
            </a:xfrm>
            <a:prstGeom prst="rect">
              <a:avLst/>
            </a:prstGeom>
          </p:spPr>
        </p:pic>
      </p:grpSp>
      <p:grpSp>
        <p:nvGrpSpPr>
          <p:cNvPr id="9" name="Grupo 8">
            <a:extLst>
              <a:ext uri="{FF2B5EF4-FFF2-40B4-BE49-F238E27FC236}">
                <a16:creationId xmlns:a16="http://schemas.microsoft.com/office/drawing/2014/main" id="{C222D125-EB96-756B-B3C1-F1135A4E57A4}"/>
              </a:ext>
            </a:extLst>
          </p:cNvPr>
          <p:cNvGrpSpPr/>
          <p:nvPr/>
        </p:nvGrpSpPr>
        <p:grpSpPr>
          <a:xfrm>
            <a:off x="330229" y="370219"/>
            <a:ext cx="5230191" cy="540742"/>
            <a:chOff x="1243017" y="2669432"/>
            <a:chExt cx="6728400" cy="1155282"/>
          </a:xfrm>
        </p:grpSpPr>
        <p:sp>
          <p:nvSpPr>
            <p:cNvPr id="10" name="Rectángulo 9">
              <a:extLst>
                <a:ext uri="{FF2B5EF4-FFF2-40B4-BE49-F238E27FC236}">
                  <a16:creationId xmlns:a16="http://schemas.microsoft.com/office/drawing/2014/main" id="{D3B0E567-220A-C101-731A-802F20DD6333}"/>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6F18047F-2D04-96D3-5677-E64D93C9BFC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D40DE5A9-6D5E-3006-0D13-4F80D827837A}"/>
              </a:ext>
            </a:extLst>
          </p:cNvPr>
          <p:cNvSpPr txBox="1"/>
          <p:nvPr/>
        </p:nvSpPr>
        <p:spPr>
          <a:xfrm>
            <a:off x="378813" y="387720"/>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Capacitación Institucional</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22786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65EAB01-569D-7C2A-1F33-D42C998DB8F6}"/>
              </a:ext>
            </a:extLst>
          </p:cNvPr>
          <p:cNvGrpSpPr/>
          <p:nvPr/>
        </p:nvGrpSpPr>
        <p:grpSpPr>
          <a:xfrm>
            <a:off x="378813" y="2726108"/>
            <a:ext cx="6401009" cy="1940193"/>
            <a:chOff x="1243017" y="2669434"/>
            <a:chExt cx="6728400" cy="1241603"/>
          </a:xfrm>
        </p:grpSpPr>
        <p:sp>
          <p:nvSpPr>
            <p:cNvPr id="11" name="Rectángulo 10">
              <a:extLst>
                <a:ext uri="{FF2B5EF4-FFF2-40B4-BE49-F238E27FC236}">
                  <a16:creationId xmlns:a16="http://schemas.microsoft.com/office/drawing/2014/main" id="{DAE43E0D-BF02-CF31-C80B-3DC996821FB3}"/>
                </a:ext>
              </a:extLst>
            </p:cNvPr>
            <p:cNvSpPr/>
            <p:nvPr/>
          </p:nvSpPr>
          <p:spPr>
            <a:xfrm>
              <a:off x="1243017" y="2669434"/>
              <a:ext cx="6545521" cy="1091657"/>
            </a:xfrm>
            <a:prstGeom prst="rect">
              <a:avLst/>
            </a:prstGeom>
            <a:solidFill>
              <a:srgbClr val="F38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45625DEA-3495-225F-BAAE-9B7701E37429}"/>
                </a:ext>
              </a:extLst>
            </p:cNvPr>
            <p:cNvSpPr/>
            <p:nvPr/>
          </p:nvSpPr>
          <p:spPr>
            <a:xfrm>
              <a:off x="1425898" y="2819380"/>
              <a:ext cx="6545519" cy="1091657"/>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 name="Título 1">
            <a:extLst>
              <a:ext uri="{FF2B5EF4-FFF2-40B4-BE49-F238E27FC236}">
                <a16:creationId xmlns:a16="http://schemas.microsoft.com/office/drawing/2014/main" id="{2DBB114C-ABF6-4C04-91F1-3212E5D1A431}"/>
              </a:ext>
            </a:extLst>
          </p:cNvPr>
          <p:cNvSpPr txBox="1">
            <a:spLocks/>
          </p:cNvSpPr>
          <p:nvPr/>
        </p:nvSpPr>
        <p:spPr bwMode="auto">
          <a:xfrm>
            <a:off x="723059" y="2780978"/>
            <a:ext cx="6116313" cy="18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MX" sz="2400" b="1" dirty="0">
                <a:solidFill>
                  <a:schemeClr val="bg1"/>
                </a:solidFill>
              </a:rPr>
              <a:t>Evaluación de impacto Capacitación – Comparativo vigencias 2020 y 2021</a:t>
            </a:r>
          </a:p>
        </p:txBody>
      </p:sp>
      <p:graphicFrame>
        <p:nvGraphicFramePr>
          <p:cNvPr id="17" name="Gráfico 16">
            <a:extLst>
              <a:ext uri="{FF2B5EF4-FFF2-40B4-BE49-F238E27FC236}">
                <a16:creationId xmlns:a16="http://schemas.microsoft.com/office/drawing/2014/main" id="{75A58C70-C497-B668-B3CE-95A4B1ECC979}"/>
              </a:ext>
            </a:extLst>
          </p:cNvPr>
          <p:cNvGraphicFramePr/>
          <p:nvPr>
            <p:extLst>
              <p:ext uri="{D42A27DB-BD31-4B8C-83A1-F6EECF244321}">
                <p14:modId xmlns:p14="http://schemas.microsoft.com/office/powerpoint/2010/main" val="3204360514"/>
              </p:ext>
            </p:extLst>
          </p:nvPr>
        </p:nvGraphicFramePr>
        <p:xfrm>
          <a:off x="5676494" y="997967"/>
          <a:ext cx="7103718" cy="502337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o 1">
            <a:extLst>
              <a:ext uri="{FF2B5EF4-FFF2-40B4-BE49-F238E27FC236}">
                <a16:creationId xmlns:a16="http://schemas.microsoft.com/office/drawing/2014/main" id="{ED485576-B901-CA77-B9EC-A5371A50CEC7}"/>
              </a:ext>
            </a:extLst>
          </p:cNvPr>
          <p:cNvGrpSpPr/>
          <p:nvPr/>
        </p:nvGrpSpPr>
        <p:grpSpPr>
          <a:xfrm>
            <a:off x="262054" y="6216318"/>
            <a:ext cx="6323893" cy="542925"/>
            <a:chOff x="522296" y="4631918"/>
            <a:chExt cx="6323893" cy="542925"/>
          </a:xfrm>
        </p:grpSpPr>
        <p:sp>
          <p:nvSpPr>
            <p:cNvPr id="13" name="Rectángulo 12">
              <a:extLst>
                <a:ext uri="{FF2B5EF4-FFF2-40B4-BE49-F238E27FC236}">
                  <a16:creationId xmlns:a16="http://schemas.microsoft.com/office/drawing/2014/main" id="{ACCE9F5E-28FA-703A-E84D-E0F3B3C0D734}"/>
                </a:ext>
              </a:extLst>
            </p:cNvPr>
            <p:cNvSpPr/>
            <p:nvPr/>
          </p:nvSpPr>
          <p:spPr>
            <a:xfrm>
              <a:off x="522296" y="4721368"/>
              <a:ext cx="5888141"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15EB567F-F8F6-F233-A029-D0E96770B88A}"/>
                </a:ext>
              </a:extLst>
            </p:cNvPr>
            <p:cNvSpPr txBox="1">
              <a:spLocks/>
            </p:cNvSpPr>
            <p:nvPr/>
          </p:nvSpPr>
          <p:spPr bwMode="auto">
            <a:xfrm>
              <a:off x="522296" y="4745186"/>
              <a:ext cx="5990608" cy="33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indent="12700">
                <a:spcBef>
                  <a:spcPts val="100"/>
                </a:spcBef>
                <a:defRPr b="1" spc="5"/>
              </a:pPr>
              <a:r>
                <a:rPr lang="es-MX" sz="1000" dirty="0">
                  <a:solidFill>
                    <a:schemeClr val="bg2">
                      <a:lumMod val="25000"/>
                    </a:schemeClr>
                  </a:solidFill>
                </a:rPr>
                <a:t>Fuente: </a:t>
              </a:r>
              <a:r>
                <a:rPr lang="es-MX" sz="1000" b="0" spc="10" dirty="0">
                  <a:solidFill>
                    <a:schemeClr val="bg2">
                      <a:lumMod val="25000"/>
                    </a:schemeClr>
                  </a:solidFill>
                </a:rPr>
                <a:t>Resultados medición indicadores 2020 y 2021 -</a:t>
              </a:r>
              <a:r>
                <a:rPr lang="es-MX" sz="1000" b="0" dirty="0">
                  <a:solidFill>
                    <a:schemeClr val="bg2">
                      <a:lumMod val="25000"/>
                    </a:schemeClr>
                  </a:solidFill>
                </a:rPr>
                <a:t> </a:t>
              </a:r>
              <a:r>
                <a:rPr lang="es-MX" sz="1000" b="0" spc="15" dirty="0">
                  <a:solidFill>
                    <a:schemeClr val="bg2">
                      <a:lumMod val="25000"/>
                    </a:schemeClr>
                  </a:solidFill>
                </a:rPr>
                <a:t>GIT</a:t>
              </a:r>
              <a:r>
                <a:rPr lang="es-MX" sz="1000" b="0" spc="10" dirty="0">
                  <a:solidFill>
                    <a:schemeClr val="bg2">
                      <a:lumMod val="25000"/>
                    </a:schemeClr>
                  </a:solidFill>
                </a:rPr>
                <a:t> </a:t>
              </a:r>
              <a:r>
                <a:rPr lang="es-MX" sz="1000" b="0" dirty="0">
                  <a:solidFill>
                    <a:schemeClr val="bg2">
                      <a:lumMod val="25000"/>
                    </a:schemeClr>
                  </a:solidFill>
                </a:rPr>
                <a:t>Logístico </a:t>
              </a:r>
              <a:r>
                <a:rPr lang="es-MX" sz="1000" b="0" spc="15" dirty="0">
                  <a:solidFill>
                    <a:schemeClr val="bg2">
                      <a:lumMod val="25000"/>
                    </a:schemeClr>
                  </a:solidFill>
                </a:rPr>
                <a:t>de</a:t>
              </a:r>
              <a:r>
                <a:rPr lang="es-MX" sz="1000" b="0" dirty="0">
                  <a:solidFill>
                    <a:schemeClr val="bg2">
                      <a:lumMod val="25000"/>
                    </a:schemeClr>
                  </a:solidFill>
                </a:rPr>
                <a:t> </a:t>
              </a:r>
              <a:r>
                <a:rPr lang="es-MX" sz="1000" b="0" spc="10" dirty="0">
                  <a:solidFill>
                    <a:schemeClr val="bg2">
                      <a:lumMod val="25000"/>
                    </a:schemeClr>
                  </a:solidFill>
                </a:rPr>
                <a:t>Capacitación </a:t>
              </a:r>
              <a:r>
                <a:rPr lang="es-MX" sz="1000" b="0" spc="15" dirty="0">
                  <a:solidFill>
                    <a:schemeClr val="bg2">
                      <a:lumMod val="25000"/>
                    </a:schemeClr>
                  </a:solidFill>
                </a:rPr>
                <a:t>y</a:t>
              </a:r>
              <a:r>
                <a:rPr lang="es-MX" sz="1000" b="0" dirty="0">
                  <a:solidFill>
                    <a:schemeClr val="bg2">
                      <a:lumMod val="25000"/>
                    </a:schemeClr>
                  </a:solidFill>
                </a:rPr>
                <a:t> </a:t>
              </a:r>
              <a:r>
                <a:rPr lang="es-MX" sz="1000" b="0" spc="10" dirty="0">
                  <a:solidFill>
                    <a:schemeClr val="bg2">
                      <a:lumMod val="25000"/>
                    </a:schemeClr>
                  </a:solidFill>
                </a:rPr>
                <a:t>Prensa.</a:t>
              </a:r>
            </a:p>
          </p:txBody>
        </p:sp>
        <p:pic>
          <p:nvPicPr>
            <p:cNvPr id="14" name="Gráfico 13">
              <a:extLst>
                <a:ext uri="{FF2B5EF4-FFF2-40B4-BE49-F238E27FC236}">
                  <a16:creationId xmlns:a16="http://schemas.microsoft.com/office/drawing/2014/main" id="{DE7BA62C-E14C-894C-363A-3F4978E66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689" y="4631918"/>
              <a:ext cx="571500" cy="542925"/>
            </a:xfrm>
            <a:prstGeom prst="rect">
              <a:avLst/>
            </a:prstGeom>
          </p:spPr>
        </p:pic>
      </p:grpSp>
      <p:grpSp>
        <p:nvGrpSpPr>
          <p:cNvPr id="3" name="Grupo 2">
            <a:extLst>
              <a:ext uri="{FF2B5EF4-FFF2-40B4-BE49-F238E27FC236}">
                <a16:creationId xmlns:a16="http://schemas.microsoft.com/office/drawing/2014/main" id="{F9ECD061-6E17-6253-8F66-EE4A71F5F601}"/>
              </a:ext>
            </a:extLst>
          </p:cNvPr>
          <p:cNvGrpSpPr/>
          <p:nvPr/>
        </p:nvGrpSpPr>
        <p:grpSpPr>
          <a:xfrm>
            <a:off x="330229" y="370219"/>
            <a:ext cx="5230191" cy="540742"/>
            <a:chOff x="1243017" y="2669432"/>
            <a:chExt cx="6728400" cy="1155282"/>
          </a:xfrm>
        </p:grpSpPr>
        <p:sp>
          <p:nvSpPr>
            <p:cNvPr id="5" name="Rectángulo 4">
              <a:extLst>
                <a:ext uri="{FF2B5EF4-FFF2-40B4-BE49-F238E27FC236}">
                  <a16:creationId xmlns:a16="http://schemas.microsoft.com/office/drawing/2014/main" id="{91188649-2519-5408-9710-48715AD066D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889EE566-16C6-6BCF-73A4-5EF9EC132670}"/>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a:extLst>
              <a:ext uri="{FF2B5EF4-FFF2-40B4-BE49-F238E27FC236}">
                <a16:creationId xmlns:a16="http://schemas.microsoft.com/office/drawing/2014/main" id="{4900C91A-1ABD-B54D-B589-FB6C0C73CDD5}"/>
              </a:ext>
            </a:extLst>
          </p:cNvPr>
          <p:cNvSpPr txBox="1"/>
          <p:nvPr/>
        </p:nvSpPr>
        <p:spPr>
          <a:xfrm>
            <a:off x="378813" y="387720"/>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Capacitación Institucional</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2608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254242"/>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187865" y="1673164"/>
            <a:ext cx="9889658"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r>
              <a:rPr lang="es-ES" sz="4400" b="1" dirty="0">
                <a:solidFill>
                  <a:schemeClr val="bg1"/>
                </a:solidFill>
                <a:latin typeface="+mn-lt"/>
              </a:rPr>
              <a:t>Informes de Gestión –        	Centralización de la Información</a:t>
            </a:r>
          </a:p>
        </p:txBody>
      </p:sp>
      <p:sp>
        <p:nvSpPr>
          <p:cNvPr id="9" name="Rectángulo 8">
            <a:extLst>
              <a:ext uri="{FF2B5EF4-FFF2-40B4-BE49-F238E27FC236}">
                <a16:creationId xmlns:a16="http://schemas.microsoft.com/office/drawing/2014/main" id="{928C6BF8-9814-CECB-D3E0-CBDE233564E5}"/>
              </a:ext>
            </a:extLst>
          </p:cNvPr>
          <p:cNvSpPr/>
          <p:nvPr/>
        </p:nvSpPr>
        <p:spPr>
          <a:xfrm>
            <a:off x="0" y="1411897"/>
            <a:ext cx="8366234"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95399957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9273D531-CBF5-6E88-3D67-7501FC9E5AC3}"/>
              </a:ext>
            </a:extLst>
          </p:cNvPr>
          <p:cNvGrpSpPr/>
          <p:nvPr/>
        </p:nvGrpSpPr>
        <p:grpSpPr>
          <a:xfrm>
            <a:off x="2456302" y="1118298"/>
            <a:ext cx="7706688" cy="1045345"/>
            <a:chOff x="1243017" y="2669432"/>
            <a:chExt cx="6728400" cy="1081924"/>
          </a:xfrm>
        </p:grpSpPr>
        <p:sp>
          <p:nvSpPr>
            <p:cNvPr id="10" name="Rectángulo 9">
              <a:extLst>
                <a:ext uri="{FF2B5EF4-FFF2-40B4-BE49-F238E27FC236}">
                  <a16:creationId xmlns:a16="http://schemas.microsoft.com/office/drawing/2014/main" id="{E7ED83D2-569B-FE06-242B-86F9F9C8BDB6}"/>
                </a:ext>
              </a:extLst>
            </p:cNvPr>
            <p:cNvSpPr/>
            <p:nvPr/>
          </p:nvSpPr>
          <p:spPr>
            <a:xfrm>
              <a:off x="1243017" y="2669432"/>
              <a:ext cx="6603283" cy="961585"/>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DFD6AE9F-8DBD-28F8-4519-2B7EE00C818F}"/>
                </a:ext>
              </a:extLst>
            </p:cNvPr>
            <p:cNvSpPr/>
            <p:nvPr/>
          </p:nvSpPr>
          <p:spPr>
            <a:xfrm>
              <a:off x="1425898" y="2827132"/>
              <a:ext cx="6545519" cy="92422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Título 1">
            <a:extLst>
              <a:ext uri="{FF2B5EF4-FFF2-40B4-BE49-F238E27FC236}">
                <a16:creationId xmlns:a16="http://schemas.microsoft.com/office/drawing/2014/main" id="{8452F536-7BB8-4898-82D2-516573ED369C}"/>
              </a:ext>
            </a:extLst>
          </p:cNvPr>
          <p:cNvSpPr txBox="1">
            <a:spLocks/>
          </p:cNvSpPr>
          <p:nvPr/>
        </p:nvSpPr>
        <p:spPr>
          <a:xfrm>
            <a:off x="2373255" y="1312138"/>
            <a:ext cx="7872783" cy="657667"/>
          </a:xfrm>
          <a:prstGeom prst="rect">
            <a:avLst/>
          </a:prstGeom>
          <a:noFill/>
        </p:spPr>
        <p:txBody>
          <a:bodyPr anchor="ctr"/>
          <a:lstStyle>
            <a:lvl1pPr algn="l" defTabSz="685800" rtl="0" eaLnBrk="1" fontAlgn="base" hangingPunct="1">
              <a:lnSpc>
                <a:spcPct val="90000"/>
              </a:lnSpc>
              <a:spcBef>
                <a:spcPct val="0"/>
              </a:spcBef>
              <a:spcAft>
                <a:spcPct val="0"/>
              </a:spcAft>
              <a:defRPr sz="3300" kern="1200">
                <a:solidFill>
                  <a:schemeClr val="tx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algn="ctr"/>
            <a:r>
              <a:rPr lang="es-MX" sz="2000" b="1" spc="50" dirty="0">
                <a:solidFill>
                  <a:schemeClr val="bg1"/>
                </a:solidFill>
              </a:rPr>
              <a:t>ACTIVIDADES DE GESTIÓN A LA INFORMACIÓN </a:t>
            </a:r>
          </a:p>
          <a:p>
            <a:pPr algn="ctr"/>
            <a:r>
              <a:rPr lang="es-MX" sz="2000" b="1" spc="50" dirty="0">
                <a:solidFill>
                  <a:schemeClr val="bg1"/>
                </a:solidFill>
              </a:rPr>
              <a:t>CONTABLE REALIZADA A </a:t>
            </a:r>
            <a:r>
              <a:rPr lang="es-CO" sz="2000" b="1" spc="50" dirty="0">
                <a:solidFill>
                  <a:schemeClr val="bg1"/>
                </a:solidFill>
              </a:rPr>
              <a:t>3.804</a:t>
            </a:r>
            <a:r>
              <a:rPr lang="es-ES" sz="2000" b="1" spc="50" dirty="0">
                <a:solidFill>
                  <a:schemeClr val="bg1"/>
                </a:solidFill>
              </a:rPr>
              <a:t> </a:t>
            </a:r>
            <a:r>
              <a:rPr lang="es-CO" sz="2000" b="1" spc="50" dirty="0">
                <a:solidFill>
                  <a:schemeClr val="bg1"/>
                </a:solidFill>
              </a:rPr>
              <a:t>ENTIDADES</a:t>
            </a:r>
          </a:p>
        </p:txBody>
      </p:sp>
      <p:sp>
        <p:nvSpPr>
          <p:cNvPr id="13" name="object 5">
            <a:extLst>
              <a:ext uri="{FF2B5EF4-FFF2-40B4-BE49-F238E27FC236}">
                <a16:creationId xmlns:a16="http://schemas.microsoft.com/office/drawing/2014/main" id="{5425C1D1-1721-06E6-344E-D1B9354ABA3D}"/>
              </a:ext>
            </a:extLst>
          </p:cNvPr>
          <p:cNvSpPr/>
          <p:nvPr/>
        </p:nvSpPr>
        <p:spPr>
          <a:xfrm flipV="1">
            <a:off x="6154689" y="2528308"/>
            <a:ext cx="1" cy="3308118"/>
          </a:xfrm>
          <a:prstGeom prst="line">
            <a:avLst/>
          </a:prstGeom>
          <a:ln w="20941">
            <a:solidFill>
              <a:srgbClr val="5ABAB1"/>
            </a:solidFill>
          </a:ln>
        </p:spPr>
        <p:txBody>
          <a:bodyPr lIns="54863" rIns="54863"/>
          <a:lstStyle/>
          <a:p>
            <a:endParaRPr sz="2154"/>
          </a:p>
        </p:txBody>
      </p:sp>
      <p:grpSp>
        <p:nvGrpSpPr>
          <p:cNvPr id="14" name="Grupo 13">
            <a:extLst>
              <a:ext uri="{FF2B5EF4-FFF2-40B4-BE49-F238E27FC236}">
                <a16:creationId xmlns:a16="http://schemas.microsoft.com/office/drawing/2014/main" id="{2D97F35B-4190-9CAB-0791-960CD34629E0}"/>
              </a:ext>
            </a:extLst>
          </p:cNvPr>
          <p:cNvGrpSpPr/>
          <p:nvPr/>
        </p:nvGrpSpPr>
        <p:grpSpPr>
          <a:xfrm>
            <a:off x="562053" y="6326676"/>
            <a:ext cx="2601251" cy="421590"/>
            <a:chOff x="2566853" y="4631918"/>
            <a:chExt cx="3053471" cy="542925"/>
          </a:xfrm>
        </p:grpSpPr>
        <p:sp>
          <p:nvSpPr>
            <p:cNvPr id="15" name="Rectángulo 14">
              <a:extLst>
                <a:ext uri="{FF2B5EF4-FFF2-40B4-BE49-F238E27FC236}">
                  <a16:creationId xmlns:a16="http://schemas.microsoft.com/office/drawing/2014/main" id="{C32DDDD0-4797-88DD-4393-1F876A29DD3A}"/>
                </a:ext>
              </a:extLst>
            </p:cNvPr>
            <p:cNvSpPr/>
            <p:nvPr/>
          </p:nvSpPr>
          <p:spPr>
            <a:xfrm>
              <a:off x="2566853" y="4721368"/>
              <a:ext cx="2887038"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Título 1">
              <a:extLst>
                <a:ext uri="{FF2B5EF4-FFF2-40B4-BE49-F238E27FC236}">
                  <a16:creationId xmlns:a16="http://schemas.microsoft.com/office/drawing/2014/main" id="{A266EB69-FB16-0AC9-291F-717A0FB12798}"/>
                </a:ext>
              </a:extLst>
            </p:cNvPr>
            <p:cNvSpPr txBox="1">
              <a:spLocks/>
            </p:cNvSpPr>
            <p:nvPr/>
          </p:nvSpPr>
          <p:spPr bwMode="auto">
            <a:xfrm>
              <a:off x="2669595" y="4784762"/>
              <a:ext cx="2476072" cy="2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just"/>
              <a:r>
                <a:rPr lang="es-CO" sz="900" dirty="0">
                  <a:solidFill>
                    <a:schemeClr val="bg2">
                      <a:lumMod val="25000"/>
                    </a:schemeClr>
                  </a:solidFill>
                  <a:ea typeface="Times New Roman" panose="02020603050405020304" pitchFamily="18" charset="0"/>
                  <a:cs typeface="Times New Roman" panose="02020603050405020304" pitchFamily="18" charset="0"/>
                </a:rPr>
                <a:t>Fuente: Informes de Gestión 2021</a:t>
              </a:r>
              <a:endParaRPr lang="es-CO" sz="900" i="1" dirty="0">
                <a:solidFill>
                  <a:schemeClr val="bg2">
                    <a:lumMod val="25000"/>
                  </a:schemeClr>
                </a:solidFill>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17" name="Gráfico 16">
              <a:extLst>
                <a:ext uri="{FF2B5EF4-FFF2-40B4-BE49-F238E27FC236}">
                  <a16:creationId xmlns:a16="http://schemas.microsoft.com/office/drawing/2014/main" id="{A0F23285-2FD1-09BE-D1B3-E4D727DE9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8824" y="4631918"/>
              <a:ext cx="571500" cy="542925"/>
            </a:xfrm>
            <a:prstGeom prst="rect">
              <a:avLst/>
            </a:prstGeom>
          </p:spPr>
        </p:pic>
      </p:grpSp>
      <p:graphicFrame>
        <p:nvGraphicFramePr>
          <p:cNvPr id="3" name="Gráfico 2">
            <a:extLst>
              <a:ext uri="{FF2B5EF4-FFF2-40B4-BE49-F238E27FC236}">
                <a16:creationId xmlns:a16="http://schemas.microsoft.com/office/drawing/2014/main" id="{421BB4B7-22DC-482F-A4C4-A983DBF17EA8}"/>
              </a:ext>
            </a:extLst>
          </p:cNvPr>
          <p:cNvGraphicFramePr>
            <a:graphicFrameLocks/>
          </p:cNvGraphicFramePr>
          <p:nvPr>
            <p:extLst>
              <p:ext uri="{D42A27DB-BD31-4B8C-83A1-F6EECF244321}">
                <p14:modId xmlns:p14="http://schemas.microsoft.com/office/powerpoint/2010/main" val="270436152"/>
              </p:ext>
            </p:extLst>
          </p:nvPr>
        </p:nvGraphicFramePr>
        <p:xfrm>
          <a:off x="194698" y="2392826"/>
          <a:ext cx="6907743" cy="41446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Gráfico 3">
            <a:extLst>
              <a:ext uri="{FF2B5EF4-FFF2-40B4-BE49-F238E27FC236}">
                <a16:creationId xmlns:a16="http://schemas.microsoft.com/office/drawing/2014/main" id="{6316C09F-3360-443E-95ED-F630DBFA347F}"/>
              </a:ext>
            </a:extLst>
          </p:cNvPr>
          <p:cNvGraphicFramePr>
            <a:graphicFrameLocks/>
          </p:cNvGraphicFramePr>
          <p:nvPr>
            <p:extLst>
              <p:ext uri="{D42A27DB-BD31-4B8C-83A1-F6EECF244321}">
                <p14:modId xmlns:p14="http://schemas.microsoft.com/office/powerpoint/2010/main" val="2048200895"/>
              </p:ext>
            </p:extLst>
          </p:nvPr>
        </p:nvGraphicFramePr>
        <p:xfrm>
          <a:off x="6682997" y="2672534"/>
          <a:ext cx="4930741" cy="3163892"/>
        </p:xfrm>
        <a:graphic>
          <a:graphicData uri="http://schemas.openxmlformats.org/drawingml/2006/chart">
            <c:chart xmlns:c="http://schemas.openxmlformats.org/drawingml/2006/chart" xmlns:r="http://schemas.openxmlformats.org/officeDocument/2006/relationships" r:id="rId6"/>
          </a:graphicData>
        </a:graphic>
      </p:graphicFrame>
      <p:grpSp>
        <p:nvGrpSpPr>
          <p:cNvPr id="2" name="Grupo 1">
            <a:extLst>
              <a:ext uri="{FF2B5EF4-FFF2-40B4-BE49-F238E27FC236}">
                <a16:creationId xmlns:a16="http://schemas.microsoft.com/office/drawing/2014/main" id="{7DC151AE-B19F-536A-58BD-3F822EC13CC9}"/>
              </a:ext>
            </a:extLst>
          </p:cNvPr>
          <p:cNvGrpSpPr/>
          <p:nvPr/>
        </p:nvGrpSpPr>
        <p:grpSpPr>
          <a:xfrm>
            <a:off x="330229" y="370219"/>
            <a:ext cx="5824460" cy="540742"/>
            <a:chOff x="1243017" y="2669432"/>
            <a:chExt cx="6728400" cy="1155282"/>
          </a:xfrm>
        </p:grpSpPr>
        <p:sp>
          <p:nvSpPr>
            <p:cNvPr id="5" name="Rectángulo 4">
              <a:extLst>
                <a:ext uri="{FF2B5EF4-FFF2-40B4-BE49-F238E27FC236}">
                  <a16:creationId xmlns:a16="http://schemas.microsoft.com/office/drawing/2014/main" id="{7A3E06E6-39B9-D323-46F5-A75B2B57F42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0784E675-BBD3-9075-CADE-7E5659C340E0}"/>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8" name="CuadroTexto 17">
            <a:extLst>
              <a:ext uri="{FF2B5EF4-FFF2-40B4-BE49-F238E27FC236}">
                <a16:creationId xmlns:a16="http://schemas.microsoft.com/office/drawing/2014/main" id="{5BDA8AAF-1B9F-8978-21B3-BC469B267762}"/>
              </a:ext>
            </a:extLst>
          </p:cNvPr>
          <p:cNvSpPr txBox="1"/>
          <p:nvPr/>
        </p:nvSpPr>
        <p:spPr>
          <a:xfrm>
            <a:off x="378813" y="387720"/>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078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E6499800-5AF5-D6C5-458C-F4233E259616}"/>
              </a:ext>
            </a:extLst>
          </p:cNvPr>
          <p:cNvGrpSpPr/>
          <p:nvPr/>
        </p:nvGrpSpPr>
        <p:grpSpPr>
          <a:xfrm>
            <a:off x="2367247" y="1037764"/>
            <a:ext cx="7766750" cy="1020091"/>
            <a:chOff x="1243017" y="2669432"/>
            <a:chExt cx="6728400" cy="1081924"/>
          </a:xfrm>
        </p:grpSpPr>
        <p:sp>
          <p:nvSpPr>
            <p:cNvPr id="23" name="Rectángulo 22">
              <a:extLst>
                <a:ext uri="{FF2B5EF4-FFF2-40B4-BE49-F238E27FC236}">
                  <a16:creationId xmlns:a16="http://schemas.microsoft.com/office/drawing/2014/main" id="{E4A9B47F-482B-7FD5-26EE-59F091AE4736}"/>
                </a:ext>
              </a:extLst>
            </p:cNvPr>
            <p:cNvSpPr/>
            <p:nvPr/>
          </p:nvSpPr>
          <p:spPr>
            <a:xfrm>
              <a:off x="1243017" y="2669432"/>
              <a:ext cx="6603283" cy="961585"/>
            </a:xfrm>
            <a:prstGeom prst="rect">
              <a:avLst/>
            </a:prstGeom>
            <a:solidFill>
              <a:srgbClr val="F38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4" name="Rectángulo 23">
              <a:extLst>
                <a:ext uri="{FF2B5EF4-FFF2-40B4-BE49-F238E27FC236}">
                  <a16:creationId xmlns:a16="http://schemas.microsoft.com/office/drawing/2014/main" id="{FC3DC93A-34CD-7118-A66D-72069E53BA04}"/>
                </a:ext>
              </a:extLst>
            </p:cNvPr>
            <p:cNvSpPr/>
            <p:nvPr/>
          </p:nvSpPr>
          <p:spPr>
            <a:xfrm>
              <a:off x="1368134" y="2827132"/>
              <a:ext cx="6603283" cy="924224"/>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14" name="Grupo 13">
            <a:extLst>
              <a:ext uri="{FF2B5EF4-FFF2-40B4-BE49-F238E27FC236}">
                <a16:creationId xmlns:a16="http://schemas.microsoft.com/office/drawing/2014/main" id="{1FEB2CF4-11C8-8279-8F27-A8CE087070D3}"/>
              </a:ext>
            </a:extLst>
          </p:cNvPr>
          <p:cNvGrpSpPr/>
          <p:nvPr/>
        </p:nvGrpSpPr>
        <p:grpSpPr>
          <a:xfrm>
            <a:off x="2290195" y="2132771"/>
            <a:ext cx="7766750" cy="3994410"/>
            <a:chOff x="2070526" y="1865704"/>
            <a:chExt cx="8621617" cy="4137432"/>
          </a:xfrm>
        </p:grpSpPr>
        <p:sp>
          <p:nvSpPr>
            <p:cNvPr id="15" name="Rectángulo 14">
              <a:extLst>
                <a:ext uri="{FF2B5EF4-FFF2-40B4-BE49-F238E27FC236}">
                  <a16:creationId xmlns:a16="http://schemas.microsoft.com/office/drawing/2014/main" id="{2DB06512-D8F6-6B1A-317B-9A75A9587C76}"/>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E13AEF0C-A814-E092-BE19-F8063D3C65AE}"/>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 name="Título 1"/>
          <p:cNvSpPr>
            <a:spLocks noGrp="1"/>
          </p:cNvSpPr>
          <p:nvPr>
            <p:ph type="title" idx="4294967295"/>
          </p:nvPr>
        </p:nvSpPr>
        <p:spPr>
          <a:xfrm>
            <a:off x="1988567" y="1174885"/>
            <a:ext cx="8610623" cy="726451"/>
          </a:xfrm>
        </p:spPr>
        <p:txBody>
          <a:bodyPr>
            <a:noAutofit/>
          </a:bodyPr>
          <a:lstStyle/>
          <a:p>
            <a:pPr algn="ctr"/>
            <a:r>
              <a:rPr lang="es-CO" sz="1800" b="1" dirty="0">
                <a:solidFill>
                  <a:schemeClr val="bg1"/>
                </a:solidFill>
              </a:rPr>
              <a:t>INDICADOR DE COBERTURA CATEGORÍA </a:t>
            </a:r>
            <a:br>
              <a:rPr lang="es-CO" sz="1800" b="1" dirty="0">
                <a:solidFill>
                  <a:schemeClr val="bg1"/>
                </a:solidFill>
              </a:rPr>
            </a:br>
            <a:r>
              <a:rPr lang="es-CO" sz="1800" b="1" dirty="0">
                <a:solidFill>
                  <a:schemeClr val="bg1"/>
                </a:solidFill>
              </a:rPr>
              <a:t>INFORMACIÓN CONTABLE PÚBLICA CONVERGENCIA </a:t>
            </a:r>
          </a:p>
        </p:txBody>
      </p:sp>
      <p:sp>
        <p:nvSpPr>
          <p:cNvPr id="7" name="Rectangle 5"/>
          <p:cNvSpPr>
            <a:spLocks noChangeArrowheads="1"/>
          </p:cNvSpPr>
          <p:nvPr/>
        </p:nvSpPr>
        <p:spPr bwMode="auto">
          <a:xfrm>
            <a:off x="609602" y="-22159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s-CO" sz="2160" dirty="0"/>
          </a:p>
        </p:txBody>
      </p:sp>
      <p:sp>
        <p:nvSpPr>
          <p:cNvPr id="9" name="Rectangle 6"/>
          <p:cNvSpPr>
            <a:spLocks noChangeArrowheads="1"/>
          </p:cNvSpPr>
          <p:nvPr/>
        </p:nvSpPr>
        <p:spPr bwMode="auto">
          <a:xfrm>
            <a:off x="609602" y="3058811"/>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s-CO" sz="2160" dirty="0"/>
          </a:p>
        </p:txBody>
      </p:sp>
      <p:sp>
        <p:nvSpPr>
          <p:cNvPr id="10" name="Rectangle 8"/>
          <p:cNvSpPr>
            <a:spLocks noChangeArrowheads="1"/>
          </p:cNvSpPr>
          <p:nvPr/>
        </p:nvSpPr>
        <p:spPr bwMode="auto">
          <a:xfrm>
            <a:off x="1288030" y="3058810"/>
            <a:ext cx="240466"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endParaRPr lang="es-CO" sz="2160" dirty="0"/>
          </a:p>
        </p:txBody>
      </p:sp>
      <p:sp>
        <p:nvSpPr>
          <p:cNvPr id="12" name="Rectangle 9"/>
          <p:cNvSpPr>
            <a:spLocks noChangeArrowheads="1"/>
          </p:cNvSpPr>
          <p:nvPr/>
        </p:nvSpPr>
        <p:spPr bwMode="auto">
          <a:xfrm>
            <a:off x="1306832" y="6339221"/>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s-CO" sz="2160" dirty="0"/>
          </a:p>
        </p:txBody>
      </p:sp>
      <p:grpSp>
        <p:nvGrpSpPr>
          <p:cNvPr id="18" name="Grupo 17">
            <a:extLst>
              <a:ext uri="{FF2B5EF4-FFF2-40B4-BE49-F238E27FC236}">
                <a16:creationId xmlns:a16="http://schemas.microsoft.com/office/drawing/2014/main" id="{6BACD839-BB88-8366-7239-45F27650B3B5}"/>
              </a:ext>
            </a:extLst>
          </p:cNvPr>
          <p:cNvGrpSpPr/>
          <p:nvPr/>
        </p:nvGrpSpPr>
        <p:grpSpPr>
          <a:xfrm>
            <a:off x="831266" y="6285905"/>
            <a:ext cx="2773171" cy="493086"/>
            <a:chOff x="2566853" y="4631918"/>
            <a:chExt cx="3053471" cy="542925"/>
          </a:xfrm>
        </p:grpSpPr>
        <p:sp>
          <p:nvSpPr>
            <p:cNvPr id="19" name="Rectángulo 18">
              <a:extLst>
                <a:ext uri="{FF2B5EF4-FFF2-40B4-BE49-F238E27FC236}">
                  <a16:creationId xmlns:a16="http://schemas.microsoft.com/office/drawing/2014/main" id="{81FA5AE0-2011-FFD8-8745-51EB4ACAAC18}"/>
                </a:ext>
              </a:extLst>
            </p:cNvPr>
            <p:cNvSpPr/>
            <p:nvPr/>
          </p:nvSpPr>
          <p:spPr>
            <a:xfrm>
              <a:off x="2566853" y="4721368"/>
              <a:ext cx="2887038"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1">
              <a:extLst>
                <a:ext uri="{FF2B5EF4-FFF2-40B4-BE49-F238E27FC236}">
                  <a16:creationId xmlns:a16="http://schemas.microsoft.com/office/drawing/2014/main" id="{9BEA7DAE-CEE5-1E46-E03D-CE66A672CE41}"/>
                </a:ext>
              </a:extLst>
            </p:cNvPr>
            <p:cNvSpPr txBox="1">
              <a:spLocks/>
            </p:cNvSpPr>
            <p:nvPr/>
          </p:nvSpPr>
          <p:spPr bwMode="auto">
            <a:xfrm>
              <a:off x="2669595" y="4784762"/>
              <a:ext cx="2476072" cy="2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just"/>
              <a:r>
                <a:rPr lang="es-CO" sz="1050" dirty="0">
                  <a:solidFill>
                    <a:schemeClr val="bg2">
                      <a:lumMod val="25000"/>
                    </a:schemeClr>
                  </a:solidFill>
                  <a:ea typeface="Times New Roman" panose="02020603050405020304" pitchFamily="18" charset="0"/>
                  <a:cs typeface="Times New Roman" panose="02020603050405020304" pitchFamily="18" charset="0"/>
                </a:rPr>
                <a:t>Fuente: Informes de Gestión 2021</a:t>
              </a:r>
              <a:endParaRPr lang="es-CO" sz="1050" i="1" dirty="0">
                <a:solidFill>
                  <a:schemeClr val="bg2">
                    <a:lumMod val="25000"/>
                  </a:schemeClr>
                </a:solidFill>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21" name="Gráfico 20">
              <a:extLst>
                <a:ext uri="{FF2B5EF4-FFF2-40B4-BE49-F238E27FC236}">
                  <a16:creationId xmlns:a16="http://schemas.microsoft.com/office/drawing/2014/main" id="{413CE509-7537-5D45-BDB1-9ECB8246B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824" y="4631918"/>
              <a:ext cx="571500" cy="542925"/>
            </a:xfrm>
            <a:prstGeom prst="rect">
              <a:avLst/>
            </a:prstGeom>
          </p:spPr>
        </p:pic>
      </p:grpSp>
      <p:graphicFrame>
        <p:nvGraphicFramePr>
          <p:cNvPr id="3" name="Gráfico 2">
            <a:extLst>
              <a:ext uri="{FF2B5EF4-FFF2-40B4-BE49-F238E27FC236}">
                <a16:creationId xmlns:a16="http://schemas.microsoft.com/office/drawing/2014/main" id="{7B116ECE-D121-482D-864F-13E925EA75F3}"/>
              </a:ext>
            </a:extLst>
          </p:cNvPr>
          <p:cNvGraphicFramePr>
            <a:graphicFrameLocks/>
          </p:cNvGraphicFramePr>
          <p:nvPr>
            <p:extLst>
              <p:ext uri="{D42A27DB-BD31-4B8C-83A1-F6EECF244321}">
                <p14:modId xmlns:p14="http://schemas.microsoft.com/office/powerpoint/2010/main" val="3010616393"/>
              </p:ext>
            </p:extLst>
          </p:nvPr>
        </p:nvGraphicFramePr>
        <p:xfrm>
          <a:off x="2902157" y="2216579"/>
          <a:ext cx="6783442" cy="3900965"/>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upo 3">
            <a:extLst>
              <a:ext uri="{FF2B5EF4-FFF2-40B4-BE49-F238E27FC236}">
                <a16:creationId xmlns:a16="http://schemas.microsoft.com/office/drawing/2014/main" id="{5D7E1943-2E2D-CB14-820C-19D7D1ED8501}"/>
              </a:ext>
            </a:extLst>
          </p:cNvPr>
          <p:cNvGrpSpPr/>
          <p:nvPr/>
        </p:nvGrpSpPr>
        <p:grpSpPr>
          <a:xfrm>
            <a:off x="330229" y="370219"/>
            <a:ext cx="5824460" cy="540742"/>
            <a:chOff x="1243017" y="2669432"/>
            <a:chExt cx="6728400" cy="1155282"/>
          </a:xfrm>
        </p:grpSpPr>
        <p:sp>
          <p:nvSpPr>
            <p:cNvPr id="5" name="Rectángulo 4">
              <a:extLst>
                <a:ext uri="{FF2B5EF4-FFF2-40B4-BE49-F238E27FC236}">
                  <a16:creationId xmlns:a16="http://schemas.microsoft.com/office/drawing/2014/main" id="{42461956-6BD0-9F22-AF90-F72364EA3D70}"/>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38B3076E-9E07-FE9E-D599-EB344FB072AC}"/>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8" name="CuadroTexto 7">
            <a:extLst>
              <a:ext uri="{FF2B5EF4-FFF2-40B4-BE49-F238E27FC236}">
                <a16:creationId xmlns:a16="http://schemas.microsoft.com/office/drawing/2014/main" id="{456CFD66-E22E-A134-DBB5-76F26571D4CB}"/>
              </a:ext>
            </a:extLst>
          </p:cNvPr>
          <p:cNvSpPr txBox="1"/>
          <p:nvPr/>
        </p:nvSpPr>
        <p:spPr>
          <a:xfrm>
            <a:off x="378813" y="387720"/>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84239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4DC1E32-8FD1-61DF-AE2D-ABB69944F4C7}"/>
              </a:ext>
            </a:extLst>
          </p:cNvPr>
          <p:cNvGrpSpPr/>
          <p:nvPr/>
        </p:nvGrpSpPr>
        <p:grpSpPr>
          <a:xfrm>
            <a:off x="754300" y="2652509"/>
            <a:ext cx="10872054" cy="3524036"/>
            <a:chOff x="2070526" y="1865704"/>
            <a:chExt cx="8621617" cy="4137432"/>
          </a:xfrm>
        </p:grpSpPr>
        <p:sp>
          <p:nvSpPr>
            <p:cNvPr id="9" name="Rectángulo 8">
              <a:extLst>
                <a:ext uri="{FF2B5EF4-FFF2-40B4-BE49-F238E27FC236}">
                  <a16:creationId xmlns:a16="http://schemas.microsoft.com/office/drawing/2014/main" id="{C7CF329C-3412-7914-A6BA-4AF1E96A834B}"/>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7DC0F49F-BC52-374E-1F21-2DD5C94CF16B}"/>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4" name="Grupo 3">
            <a:extLst>
              <a:ext uri="{FF2B5EF4-FFF2-40B4-BE49-F238E27FC236}">
                <a16:creationId xmlns:a16="http://schemas.microsoft.com/office/drawing/2014/main" id="{02188405-AF55-EA69-AEDD-6F502882AC52}"/>
              </a:ext>
            </a:extLst>
          </p:cNvPr>
          <p:cNvGrpSpPr/>
          <p:nvPr/>
        </p:nvGrpSpPr>
        <p:grpSpPr>
          <a:xfrm>
            <a:off x="2681426" y="1167204"/>
            <a:ext cx="7206058" cy="1000691"/>
            <a:chOff x="1243017" y="2753492"/>
            <a:chExt cx="6720771" cy="999833"/>
          </a:xfrm>
        </p:grpSpPr>
        <p:sp>
          <p:nvSpPr>
            <p:cNvPr id="5" name="Rectángulo 4">
              <a:extLst>
                <a:ext uri="{FF2B5EF4-FFF2-40B4-BE49-F238E27FC236}">
                  <a16:creationId xmlns:a16="http://schemas.microsoft.com/office/drawing/2014/main" id="{63378DF4-CDD8-15AC-32EF-7C4F2BA8145E}"/>
                </a:ext>
              </a:extLst>
            </p:cNvPr>
            <p:cNvSpPr/>
            <p:nvPr/>
          </p:nvSpPr>
          <p:spPr>
            <a:xfrm>
              <a:off x="1243017" y="2753492"/>
              <a:ext cx="6603283" cy="89817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469B5BD5-D63A-B448-6A1D-71E3855B4E18}"/>
                </a:ext>
              </a:extLst>
            </p:cNvPr>
            <p:cNvSpPr/>
            <p:nvPr/>
          </p:nvSpPr>
          <p:spPr>
            <a:xfrm>
              <a:off x="1360505" y="2855154"/>
              <a:ext cx="6603283" cy="89817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 name="Rectángulo 1"/>
          <p:cNvSpPr/>
          <p:nvPr/>
        </p:nvSpPr>
        <p:spPr>
          <a:xfrm>
            <a:off x="6190327" y="3021709"/>
            <a:ext cx="4495535" cy="2443811"/>
          </a:xfrm>
          <a:prstGeom prst="rect">
            <a:avLst/>
          </a:prstGeom>
        </p:spPr>
        <p:txBody>
          <a:bodyPr wrap="square">
            <a:spAutoFit/>
          </a:bodyPr>
          <a:lstStyle/>
          <a:p>
            <a:pPr marL="62376" marR="87788" algn="just"/>
            <a:r>
              <a:rPr lang="es-ES" sz="2183" dirty="0">
                <a:solidFill>
                  <a:schemeClr val="tx1">
                    <a:lumMod val="75000"/>
                    <a:lumOff val="25000"/>
                  </a:schemeClr>
                </a:solidFill>
                <a:ea typeface="Calibri" panose="020F0502020204030204" pitchFamily="34" charset="0"/>
                <a:cs typeface="Calibri" panose="020F0502020204030204" pitchFamily="34" charset="0"/>
              </a:rPr>
              <a:t>La CGN emitió la Resolución No. 237 del 21 de diciembre de 2021, por la cual se establece la política de inactivación del código institucional por omisión del reporte trimestral en la categoría de información contable pública.</a:t>
            </a:r>
            <a:endParaRPr lang="es-CO" sz="2183" dirty="0">
              <a:solidFill>
                <a:schemeClr val="tx1">
                  <a:lumMod val="75000"/>
                  <a:lumOff val="25000"/>
                </a:schemeClr>
              </a:solidFill>
              <a:ea typeface="Calibri" panose="020F0502020204030204" pitchFamily="34" charset="0"/>
            </a:endParaRPr>
          </a:p>
        </p:txBody>
      </p:sp>
      <p:sp>
        <p:nvSpPr>
          <p:cNvPr id="3" name="CuadroTexto 2">
            <a:extLst>
              <a:ext uri="{FF2B5EF4-FFF2-40B4-BE49-F238E27FC236}">
                <a16:creationId xmlns:a16="http://schemas.microsoft.com/office/drawing/2014/main" id="{FD5916A7-499D-1D63-F513-1EB7BE116CE2}"/>
              </a:ext>
            </a:extLst>
          </p:cNvPr>
          <p:cNvSpPr txBox="1"/>
          <p:nvPr/>
        </p:nvSpPr>
        <p:spPr>
          <a:xfrm>
            <a:off x="2123791" y="1317220"/>
            <a:ext cx="8523373" cy="707886"/>
          </a:xfrm>
          <a:prstGeom prst="rect">
            <a:avLst/>
          </a:prstGeom>
          <a:noFill/>
        </p:spPr>
        <p:txBody>
          <a:bodyPr wrap="square" rtlCol="0">
            <a:spAutoFit/>
          </a:bodyPr>
          <a:lstStyle/>
          <a:p>
            <a:pPr algn="ctr"/>
            <a:r>
              <a:rPr lang="es-ES" sz="2000" b="1" dirty="0">
                <a:solidFill>
                  <a:schemeClr val="bg1"/>
                </a:solidFill>
                <a:latin typeface="Arial" panose="020B0604020202020204" pitchFamily="34" charset="0"/>
                <a:ea typeface="+mj-ea"/>
                <a:cs typeface="Arial" panose="020B0604020202020204" pitchFamily="34" charset="0"/>
              </a:rPr>
              <a:t>INACTIVACIÓN DE CÓDIGOS INSTITUCIONALES</a:t>
            </a:r>
          </a:p>
          <a:p>
            <a:pPr algn="ctr"/>
            <a:r>
              <a:rPr lang="es-ES" sz="2000" b="1" dirty="0">
                <a:solidFill>
                  <a:schemeClr val="bg1"/>
                </a:solidFill>
                <a:latin typeface="Arial" panose="020B0604020202020204" pitchFamily="34" charset="0"/>
                <a:ea typeface="+mj-ea"/>
                <a:cs typeface="Arial" panose="020B0604020202020204" pitchFamily="34" charset="0"/>
              </a:rPr>
              <a:t> POR OMISIÓN DE REPORTES</a:t>
            </a:r>
            <a:endParaRPr lang="es-CO" sz="2000" b="1" dirty="0">
              <a:solidFill>
                <a:schemeClr val="bg1"/>
              </a:solidFill>
              <a:latin typeface="Arial" panose="020B0604020202020204" pitchFamily="34" charset="0"/>
              <a:ea typeface="+mj-ea"/>
              <a:cs typeface="Arial" panose="020B0604020202020204" pitchFamily="34" charset="0"/>
            </a:endParaRPr>
          </a:p>
        </p:txBody>
      </p:sp>
      <p:pic>
        <p:nvPicPr>
          <p:cNvPr id="11" name="Imagen 10" descr="Texto&#10;&#10;Descripción generada automáticamente">
            <a:extLst>
              <a:ext uri="{FF2B5EF4-FFF2-40B4-BE49-F238E27FC236}">
                <a16:creationId xmlns:a16="http://schemas.microsoft.com/office/drawing/2014/main" id="{DE9413CE-2B6A-8D62-25C5-0E9A9EEC8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693" y="2319223"/>
            <a:ext cx="3279507" cy="4346604"/>
          </a:xfrm>
          <a:prstGeom prst="snip2Diag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15" name="Grupo 14">
            <a:extLst>
              <a:ext uri="{FF2B5EF4-FFF2-40B4-BE49-F238E27FC236}">
                <a16:creationId xmlns:a16="http://schemas.microsoft.com/office/drawing/2014/main" id="{556959D3-D3F6-C38F-87FA-50941F1450F5}"/>
              </a:ext>
            </a:extLst>
          </p:cNvPr>
          <p:cNvGrpSpPr/>
          <p:nvPr/>
        </p:nvGrpSpPr>
        <p:grpSpPr>
          <a:xfrm>
            <a:off x="330229" y="370219"/>
            <a:ext cx="5824460" cy="540742"/>
            <a:chOff x="1243017" y="2669432"/>
            <a:chExt cx="6728400" cy="1155282"/>
          </a:xfrm>
        </p:grpSpPr>
        <p:sp>
          <p:nvSpPr>
            <p:cNvPr id="16" name="Rectángulo 15">
              <a:extLst>
                <a:ext uri="{FF2B5EF4-FFF2-40B4-BE49-F238E27FC236}">
                  <a16:creationId xmlns:a16="http://schemas.microsoft.com/office/drawing/2014/main" id="{5C697BFA-3536-AE2C-CF48-9CE89CB466B0}"/>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Rectángulo 16">
              <a:extLst>
                <a:ext uri="{FF2B5EF4-FFF2-40B4-BE49-F238E27FC236}">
                  <a16:creationId xmlns:a16="http://schemas.microsoft.com/office/drawing/2014/main" id="{C6C7C2E0-3E19-7954-C2C5-E3A52BFC7BE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8" name="CuadroTexto 17">
            <a:extLst>
              <a:ext uri="{FF2B5EF4-FFF2-40B4-BE49-F238E27FC236}">
                <a16:creationId xmlns:a16="http://schemas.microsoft.com/office/drawing/2014/main" id="{EDF1C4AA-E0B0-A828-577B-6A58A331E10D}"/>
              </a:ext>
            </a:extLst>
          </p:cNvPr>
          <p:cNvSpPr txBox="1"/>
          <p:nvPr/>
        </p:nvSpPr>
        <p:spPr>
          <a:xfrm>
            <a:off x="378813" y="387720"/>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49661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5DC51A-A536-478F-5DD7-C15230802CF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1554" y="280366"/>
            <a:ext cx="12177603" cy="7021585"/>
          </a:xfrm>
          <a:prstGeom prst="rect">
            <a:avLst/>
          </a:prstGeom>
        </p:spPr>
      </p:pic>
      <p:grpSp>
        <p:nvGrpSpPr>
          <p:cNvPr id="5" name="Google Shape;395;p66">
            <a:extLst>
              <a:ext uri="{FF2B5EF4-FFF2-40B4-BE49-F238E27FC236}">
                <a16:creationId xmlns:a16="http://schemas.microsoft.com/office/drawing/2014/main" id="{89E56034-4A40-629B-CED6-7961D0A3B8D7}"/>
              </a:ext>
            </a:extLst>
          </p:cNvPr>
          <p:cNvGrpSpPr/>
          <p:nvPr/>
        </p:nvGrpSpPr>
        <p:grpSpPr>
          <a:xfrm>
            <a:off x="1826054" y="2193579"/>
            <a:ext cx="7711267" cy="424763"/>
            <a:chOff x="2199503" y="1823705"/>
            <a:chExt cx="6240106" cy="393300"/>
          </a:xfrm>
        </p:grpSpPr>
        <p:sp>
          <p:nvSpPr>
            <p:cNvPr id="6" name="Google Shape;396;p66">
              <a:extLst>
                <a:ext uri="{FF2B5EF4-FFF2-40B4-BE49-F238E27FC236}">
                  <a16:creationId xmlns:a16="http://schemas.microsoft.com/office/drawing/2014/main" id="{0F836D69-7F8A-9138-FE88-E2A0C5664137}"/>
                </a:ext>
              </a:extLst>
            </p:cNvPr>
            <p:cNvSpPr/>
            <p:nvPr/>
          </p:nvSpPr>
          <p:spPr>
            <a:xfrm>
              <a:off x="3370809" y="1824065"/>
              <a:ext cx="5068800" cy="307500"/>
            </a:xfrm>
            <a:prstGeom prst="rect">
              <a:avLst/>
            </a:prstGeom>
            <a:noFill/>
            <a:ln>
              <a:noFill/>
            </a:ln>
          </p:spPr>
          <p:txBody>
            <a:bodyPr spcFirstLastPara="1" wrap="square" lIns="0" tIns="54840" rIns="109710" bIns="54840" anchor="ctr" anchorCtr="0">
              <a:noAutofit/>
            </a:bodyPr>
            <a:lstStyle/>
            <a:p>
              <a:pPr>
                <a:spcBef>
                  <a:spcPts val="0"/>
                </a:spcBef>
                <a:spcAft>
                  <a:spcPts val="0"/>
                </a:spcAft>
                <a:buClr>
                  <a:schemeClr val="dk1"/>
                </a:buClr>
                <a:buSzPts val="1500"/>
              </a:pPr>
              <a:r>
                <a:rPr lang="es" sz="3200" dirty="0">
                  <a:solidFill>
                    <a:srgbClr val="000000"/>
                  </a:solidFill>
                  <a:latin typeface="Calibri"/>
                  <a:ea typeface="Calibri"/>
                  <a:cs typeface="Calibri"/>
                  <a:sym typeface="Calibri"/>
                </a:rPr>
                <a:t>Presupuesto</a:t>
              </a:r>
              <a:endParaRPr sz="3200" dirty="0">
                <a:solidFill>
                  <a:srgbClr val="000000"/>
                </a:solidFill>
                <a:latin typeface="Calibri"/>
                <a:ea typeface="Calibri"/>
                <a:cs typeface="Calibri"/>
                <a:sym typeface="Calibri"/>
              </a:endParaRPr>
            </a:p>
          </p:txBody>
        </p:sp>
        <p:sp>
          <p:nvSpPr>
            <p:cNvPr id="7" name="Google Shape;397;p66">
              <a:extLst>
                <a:ext uri="{FF2B5EF4-FFF2-40B4-BE49-F238E27FC236}">
                  <a16:creationId xmlns:a16="http://schemas.microsoft.com/office/drawing/2014/main" id="{51E66826-8E28-7D67-ABB7-A525DD2CE0FD}"/>
                </a:ext>
              </a:extLst>
            </p:cNvPr>
            <p:cNvSpPr txBox="1"/>
            <p:nvPr/>
          </p:nvSpPr>
          <p:spPr>
            <a:xfrm>
              <a:off x="2199503" y="1823705"/>
              <a:ext cx="994500" cy="393300"/>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01</a:t>
              </a:r>
              <a:endParaRPr sz="3200" b="1" dirty="0">
                <a:solidFill>
                  <a:srgbClr val="434343"/>
                </a:solidFill>
                <a:latin typeface="Calibri"/>
                <a:ea typeface="Calibri"/>
                <a:cs typeface="Calibri"/>
                <a:sym typeface="Calibri"/>
              </a:endParaRPr>
            </a:p>
          </p:txBody>
        </p:sp>
      </p:grpSp>
      <p:cxnSp>
        <p:nvCxnSpPr>
          <p:cNvPr id="8" name="Google Shape;398;p66">
            <a:extLst>
              <a:ext uri="{FF2B5EF4-FFF2-40B4-BE49-F238E27FC236}">
                <a16:creationId xmlns:a16="http://schemas.microsoft.com/office/drawing/2014/main" id="{8D5A4618-334B-DB31-C8F6-E61794E445B8}"/>
              </a:ext>
            </a:extLst>
          </p:cNvPr>
          <p:cNvCxnSpPr/>
          <p:nvPr/>
        </p:nvCxnSpPr>
        <p:spPr>
          <a:xfrm>
            <a:off x="3142283" y="3269536"/>
            <a:ext cx="7096320" cy="324"/>
          </a:xfrm>
          <a:prstGeom prst="straightConnector1">
            <a:avLst/>
          </a:prstGeom>
          <a:noFill/>
          <a:ln w="19050" cap="flat" cmpd="sng">
            <a:solidFill>
              <a:srgbClr val="A5A5A5"/>
            </a:solidFill>
            <a:prstDash val="dot"/>
            <a:miter lim="800000"/>
            <a:headEnd type="none" w="sm" len="sm"/>
            <a:tailEnd type="none" w="sm" len="sm"/>
          </a:ln>
        </p:spPr>
      </p:cxnSp>
      <p:grpSp>
        <p:nvGrpSpPr>
          <p:cNvPr id="10" name="Google Shape;400;p66">
            <a:extLst>
              <a:ext uri="{FF2B5EF4-FFF2-40B4-BE49-F238E27FC236}">
                <a16:creationId xmlns:a16="http://schemas.microsoft.com/office/drawing/2014/main" id="{E2DEC54B-7A16-549E-5AF6-76C38EABA37E}"/>
              </a:ext>
            </a:extLst>
          </p:cNvPr>
          <p:cNvGrpSpPr/>
          <p:nvPr/>
        </p:nvGrpSpPr>
        <p:grpSpPr>
          <a:xfrm>
            <a:off x="1849413" y="2786924"/>
            <a:ext cx="7761091" cy="530284"/>
            <a:chOff x="2160214" y="1148442"/>
            <a:chExt cx="6467579" cy="491000"/>
          </a:xfrm>
        </p:grpSpPr>
        <p:sp>
          <p:nvSpPr>
            <p:cNvPr id="11" name="Google Shape;401;p66">
              <a:extLst>
                <a:ext uri="{FF2B5EF4-FFF2-40B4-BE49-F238E27FC236}">
                  <a16:creationId xmlns:a16="http://schemas.microsoft.com/office/drawing/2014/main" id="{CCAE9390-B98D-3E44-F36C-3900498600A1}"/>
                </a:ext>
              </a:extLst>
            </p:cNvPr>
            <p:cNvSpPr/>
            <p:nvPr/>
          </p:nvSpPr>
          <p:spPr>
            <a:xfrm>
              <a:off x="3443793" y="1246742"/>
              <a:ext cx="5184000" cy="392700"/>
            </a:xfrm>
            <a:prstGeom prst="rect">
              <a:avLst/>
            </a:prstGeom>
            <a:noFill/>
            <a:ln>
              <a:noFill/>
            </a:ln>
          </p:spPr>
          <p:txBody>
            <a:bodyPr spcFirstLastPara="1" wrap="square" lIns="0" tIns="54840" rIns="109710" bIns="54840" anchor="ctr" anchorCtr="0">
              <a:noAutofit/>
            </a:bodyPr>
            <a:lstStyle/>
            <a:p>
              <a:pPr>
                <a:spcBef>
                  <a:spcPts val="0"/>
                </a:spcBef>
                <a:spcAft>
                  <a:spcPts val="0"/>
                </a:spcAft>
                <a:buClr>
                  <a:schemeClr val="dk1"/>
                </a:buClr>
                <a:buSzPts val="1500"/>
              </a:pPr>
              <a:endParaRPr sz="3200">
                <a:solidFill>
                  <a:srgbClr val="000000"/>
                </a:solidFill>
                <a:latin typeface="Calibri"/>
                <a:ea typeface="Calibri"/>
                <a:cs typeface="Calibri"/>
                <a:sym typeface="Calibri"/>
              </a:endParaRPr>
            </a:p>
          </p:txBody>
        </p:sp>
        <p:sp>
          <p:nvSpPr>
            <p:cNvPr id="12" name="Google Shape;402;p66">
              <a:extLst>
                <a:ext uri="{FF2B5EF4-FFF2-40B4-BE49-F238E27FC236}">
                  <a16:creationId xmlns:a16="http://schemas.microsoft.com/office/drawing/2014/main" id="{934BC5E1-C94F-2068-467B-FE066E6A7B9F}"/>
                </a:ext>
              </a:extLst>
            </p:cNvPr>
            <p:cNvSpPr txBox="1"/>
            <p:nvPr/>
          </p:nvSpPr>
          <p:spPr>
            <a:xfrm>
              <a:off x="2160214" y="1148442"/>
              <a:ext cx="1008300" cy="392400"/>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02</a:t>
              </a:r>
              <a:endParaRPr sz="3200" b="1" dirty="0">
                <a:solidFill>
                  <a:srgbClr val="434343"/>
                </a:solidFill>
                <a:latin typeface="Calibri"/>
                <a:ea typeface="Calibri"/>
                <a:cs typeface="Calibri"/>
                <a:sym typeface="Calibri"/>
              </a:endParaRPr>
            </a:p>
          </p:txBody>
        </p:sp>
      </p:grpSp>
      <p:grpSp>
        <p:nvGrpSpPr>
          <p:cNvPr id="13" name="Google Shape;403;p66">
            <a:extLst>
              <a:ext uri="{FF2B5EF4-FFF2-40B4-BE49-F238E27FC236}">
                <a16:creationId xmlns:a16="http://schemas.microsoft.com/office/drawing/2014/main" id="{6BFABED7-D690-D81A-DBAA-D15F678B7246}"/>
              </a:ext>
            </a:extLst>
          </p:cNvPr>
          <p:cNvGrpSpPr/>
          <p:nvPr/>
        </p:nvGrpSpPr>
        <p:grpSpPr>
          <a:xfrm>
            <a:off x="1828633" y="2737846"/>
            <a:ext cx="7633022" cy="1053313"/>
            <a:chOff x="2142901" y="1164143"/>
            <a:chExt cx="6360852" cy="975299"/>
          </a:xfrm>
        </p:grpSpPr>
        <p:sp>
          <p:nvSpPr>
            <p:cNvPr id="14" name="Google Shape;404;p66">
              <a:extLst>
                <a:ext uri="{FF2B5EF4-FFF2-40B4-BE49-F238E27FC236}">
                  <a16:creationId xmlns:a16="http://schemas.microsoft.com/office/drawing/2014/main" id="{B527D291-FB2A-4BEF-535A-8C678CA54059}"/>
                </a:ext>
              </a:extLst>
            </p:cNvPr>
            <p:cNvSpPr/>
            <p:nvPr/>
          </p:nvSpPr>
          <p:spPr>
            <a:xfrm>
              <a:off x="3319753" y="1164143"/>
              <a:ext cx="5184000" cy="392700"/>
            </a:xfrm>
            <a:prstGeom prst="rect">
              <a:avLst/>
            </a:prstGeom>
            <a:noFill/>
            <a:ln>
              <a:noFill/>
            </a:ln>
          </p:spPr>
          <p:txBody>
            <a:bodyPr spcFirstLastPara="1" wrap="square" lIns="0" tIns="54840" rIns="109710" bIns="54840" anchor="ctr" anchorCtr="0">
              <a:noAutofit/>
            </a:bodyPr>
            <a:lstStyle/>
            <a:p>
              <a:pPr>
                <a:spcBef>
                  <a:spcPts val="0"/>
                </a:spcBef>
                <a:spcAft>
                  <a:spcPts val="0"/>
                </a:spcAft>
                <a:buClr>
                  <a:schemeClr val="dk1"/>
                </a:buClr>
                <a:buSzPts val="1500"/>
              </a:pPr>
              <a:r>
                <a:rPr lang="es-MX" sz="3200" dirty="0">
                  <a:solidFill>
                    <a:schemeClr val="dk1"/>
                  </a:solidFill>
                  <a:latin typeface="Calibri"/>
                  <a:ea typeface="Calibri"/>
                  <a:cs typeface="Calibri"/>
                  <a:sym typeface="Calibri"/>
                </a:rPr>
                <a:t>Cumplimiento de metas</a:t>
              </a:r>
              <a:endParaRPr sz="3200" dirty="0">
                <a:solidFill>
                  <a:schemeClr val="dk1"/>
                </a:solidFill>
                <a:latin typeface="Calibri"/>
                <a:ea typeface="Calibri"/>
                <a:cs typeface="Calibri"/>
                <a:sym typeface="Calibri"/>
              </a:endParaRPr>
            </a:p>
          </p:txBody>
        </p:sp>
        <p:sp>
          <p:nvSpPr>
            <p:cNvPr id="15" name="Google Shape;405;p66">
              <a:extLst>
                <a:ext uri="{FF2B5EF4-FFF2-40B4-BE49-F238E27FC236}">
                  <a16:creationId xmlns:a16="http://schemas.microsoft.com/office/drawing/2014/main" id="{A5DA3F77-2198-A1FE-2835-B1532ED517EB}"/>
                </a:ext>
              </a:extLst>
            </p:cNvPr>
            <p:cNvSpPr txBox="1"/>
            <p:nvPr/>
          </p:nvSpPr>
          <p:spPr>
            <a:xfrm>
              <a:off x="2142901" y="1747042"/>
              <a:ext cx="1008300" cy="392400"/>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03</a:t>
              </a:r>
              <a:endParaRPr sz="3200" b="1" dirty="0">
                <a:solidFill>
                  <a:srgbClr val="434343"/>
                </a:solidFill>
                <a:latin typeface="Calibri"/>
                <a:ea typeface="Calibri"/>
                <a:cs typeface="Calibri"/>
                <a:sym typeface="Calibri"/>
              </a:endParaRPr>
            </a:p>
          </p:txBody>
        </p:sp>
      </p:grpSp>
      <p:grpSp>
        <p:nvGrpSpPr>
          <p:cNvPr id="16" name="Google Shape;406;p66">
            <a:extLst>
              <a:ext uri="{FF2B5EF4-FFF2-40B4-BE49-F238E27FC236}">
                <a16:creationId xmlns:a16="http://schemas.microsoft.com/office/drawing/2014/main" id="{FA44E94C-EADC-2E54-5564-5B01E098A772}"/>
              </a:ext>
            </a:extLst>
          </p:cNvPr>
          <p:cNvGrpSpPr/>
          <p:nvPr/>
        </p:nvGrpSpPr>
        <p:grpSpPr>
          <a:xfrm>
            <a:off x="1831658" y="3926059"/>
            <a:ext cx="7778847" cy="612026"/>
            <a:chOff x="2145421" y="2264338"/>
            <a:chExt cx="6482372" cy="566693"/>
          </a:xfrm>
        </p:grpSpPr>
        <p:sp>
          <p:nvSpPr>
            <p:cNvPr id="17" name="Google Shape;407;p66">
              <a:extLst>
                <a:ext uri="{FF2B5EF4-FFF2-40B4-BE49-F238E27FC236}">
                  <a16:creationId xmlns:a16="http://schemas.microsoft.com/office/drawing/2014/main" id="{62635D47-6C6D-EFB9-AA68-F9A2F4125AA6}"/>
                </a:ext>
              </a:extLst>
            </p:cNvPr>
            <p:cNvSpPr/>
            <p:nvPr/>
          </p:nvSpPr>
          <p:spPr>
            <a:xfrm>
              <a:off x="3443793" y="2438331"/>
              <a:ext cx="5184000" cy="392700"/>
            </a:xfrm>
            <a:prstGeom prst="rect">
              <a:avLst/>
            </a:prstGeom>
            <a:noFill/>
            <a:ln>
              <a:noFill/>
            </a:ln>
          </p:spPr>
          <p:txBody>
            <a:bodyPr spcFirstLastPara="1" wrap="square" lIns="0" tIns="54840" rIns="109710" bIns="54840" anchor="ctr" anchorCtr="0">
              <a:noAutofit/>
            </a:bodyPr>
            <a:lstStyle/>
            <a:p>
              <a:pPr>
                <a:spcBef>
                  <a:spcPts val="0"/>
                </a:spcBef>
                <a:spcAft>
                  <a:spcPts val="0"/>
                </a:spcAft>
                <a:buClr>
                  <a:schemeClr val="dk1"/>
                </a:buClr>
                <a:buSzPts val="1500"/>
              </a:pPr>
              <a:endParaRPr sz="3200">
                <a:solidFill>
                  <a:srgbClr val="000000"/>
                </a:solidFill>
                <a:latin typeface="Calibri"/>
                <a:ea typeface="Calibri"/>
                <a:cs typeface="Calibri"/>
                <a:sym typeface="Calibri"/>
              </a:endParaRPr>
            </a:p>
          </p:txBody>
        </p:sp>
        <p:sp>
          <p:nvSpPr>
            <p:cNvPr id="18" name="Google Shape;408;p66">
              <a:extLst>
                <a:ext uri="{FF2B5EF4-FFF2-40B4-BE49-F238E27FC236}">
                  <a16:creationId xmlns:a16="http://schemas.microsoft.com/office/drawing/2014/main" id="{01BC19C2-5014-7AD7-B185-65ECAC8BF641}"/>
                </a:ext>
              </a:extLst>
            </p:cNvPr>
            <p:cNvSpPr txBox="1"/>
            <p:nvPr/>
          </p:nvSpPr>
          <p:spPr>
            <a:xfrm>
              <a:off x="2145421" y="2264338"/>
              <a:ext cx="1008300" cy="392400"/>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04</a:t>
              </a:r>
              <a:endParaRPr sz="3200" b="1" dirty="0">
                <a:solidFill>
                  <a:srgbClr val="434343"/>
                </a:solidFill>
                <a:latin typeface="Calibri"/>
                <a:ea typeface="Calibri"/>
                <a:cs typeface="Calibri"/>
                <a:sym typeface="Calibri"/>
              </a:endParaRPr>
            </a:p>
          </p:txBody>
        </p:sp>
      </p:grpSp>
      <p:grpSp>
        <p:nvGrpSpPr>
          <p:cNvPr id="19" name="Google Shape;409;p66">
            <a:extLst>
              <a:ext uri="{FF2B5EF4-FFF2-40B4-BE49-F238E27FC236}">
                <a16:creationId xmlns:a16="http://schemas.microsoft.com/office/drawing/2014/main" id="{29D278B4-18D2-3464-B618-C96F613769CD}"/>
              </a:ext>
            </a:extLst>
          </p:cNvPr>
          <p:cNvGrpSpPr/>
          <p:nvPr/>
        </p:nvGrpSpPr>
        <p:grpSpPr>
          <a:xfrm>
            <a:off x="1821025" y="3934196"/>
            <a:ext cx="7639815" cy="1023392"/>
            <a:chOff x="2136560" y="2695181"/>
            <a:chExt cx="6366512" cy="947584"/>
          </a:xfrm>
        </p:grpSpPr>
        <p:sp>
          <p:nvSpPr>
            <p:cNvPr id="20" name="Google Shape;410;p66">
              <a:extLst>
                <a:ext uri="{FF2B5EF4-FFF2-40B4-BE49-F238E27FC236}">
                  <a16:creationId xmlns:a16="http://schemas.microsoft.com/office/drawing/2014/main" id="{0800ACDF-D435-89BE-038B-84CA20023EFE}"/>
                </a:ext>
              </a:extLst>
            </p:cNvPr>
            <p:cNvSpPr/>
            <p:nvPr/>
          </p:nvSpPr>
          <p:spPr>
            <a:xfrm>
              <a:off x="3319072" y="2695181"/>
              <a:ext cx="5184000" cy="392400"/>
            </a:xfrm>
            <a:prstGeom prst="rect">
              <a:avLst/>
            </a:prstGeom>
            <a:noFill/>
            <a:ln>
              <a:noFill/>
            </a:ln>
          </p:spPr>
          <p:txBody>
            <a:bodyPr spcFirstLastPara="1" wrap="square" lIns="0" tIns="54840" rIns="109710" bIns="54840" anchor="ctr" anchorCtr="0">
              <a:noAutofit/>
            </a:bodyPr>
            <a:lstStyle/>
            <a:p>
              <a:pPr>
                <a:lnSpc>
                  <a:spcPct val="90000"/>
                </a:lnSpc>
                <a:spcBef>
                  <a:spcPts val="0"/>
                </a:spcBef>
                <a:spcAft>
                  <a:spcPts val="0"/>
                </a:spcAft>
                <a:buClr>
                  <a:schemeClr val="dk1"/>
                </a:buClr>
                <a:buSzPts val="1556"/>
              </a:pPr>
              <a:r>
                <a:rPr lang="es" sz="3200" dirty="0">
                  <a:solidFill>
                    <a:schemeClr val="dk1"/>
                  </a:solidFill>
                  <a:latin typeface="Calibri"/>
                  <a:ea typeface="Calibri"/>
                  <a:cs typeface="Calibri"/>
                  <a:sym typeface="Calibri"/>
                </a:rPr>
                <a:t>Contratación</a:t>
              </a:r>
              <a:endParaRPr sz="3200" dirty="0">
                <a:solidFill>
                  <a:srgbClr val="000000"/>
                </a:solidFill>
                <a:latin typeface="Calibri"/>
                <a:ea typeface="Calibri"/>
                <a:cs typeface="Calibri"/>
                <a:sym typeface="Calibri"/>
              </a:endParaRPr>
            </a:p>
          </p:txBody>
        </p:sp>
        <p:sp>
          <p:nvSpPr>
            <p:cNvPr id="21" name="Google Shape;411;p66">
              <a:extLst>
                <a:ext uri="{FF2B5EF4-FFF2-40B4-BE49-F238E27FC236}">
                  <a16:creationId xmlns:a16="http://schemas.microsoft.com/office/drawing/2014/main" id="{DDAE83D3-A26A-A3FD-FDE8-F0C544A93D22}"/>
                </a:ext>
              </a:extLst>
            </p:cNvPr>
            <p:cNvSpPr txBox="1"/>
            <p:nvPr/>
          </p:nvSpPr>
          <p:spPr>
            <a:xfrm>
              <a:off x="2136560" y="3250365"/>
              <a:ext cx="1008300" cy="392400"/>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05</a:t>
              </a:r>
              <a:endParaRPr sz="3200" b="1" dirty="0">
                <a:solidFill>
                  <a:srgbClr val="434343"/>
                </a:solidFill>
                <a:latin typeface="Calibri"/>
                <a:ea typeface="Calibri"/>
                <a:cs typeface="Calibri"/>
                <a:sym typeface="Calibri"/>
              </a:endParaRPr>
            </a:p>
          </p:txBody>
        </p:sp>
      </p:grpSp>
      <p:sp>
        <p:nvSpPr>
          <p:cNvPr id="22" name="Google Shape;412;p66">
            <a:extLst>
              <a:ext uri="{FF2B5EF4-FFF2-40B4-BE49-F238E27FC236}">
                <a16:creationId xmlns:a16="http://schemas.microsoft.com/office/drawing/2014/main" id="{2FF4CCD4-AC55-7167-7E0C-A58E3FF9EFCB}"/>
              </a:ext>
            </a:extLst>
          </p:cNvPr>
          <p:cNvSpPr txBox="1"/>
          <p:nvPr/>
        </p:nvSpPr>
        <p:spPr>
          <a:xfrm>
            <a:off x="1821024" y="5163890"/>
            <a:ext cx="1209960" cy="423792"/>
          </a:xfrm>
          <a:prstGeom prst="rect">
            <a:avLst/>
          </a:prstGeom>
          <a:noFill/>
          <a:ln>
            <a:noFill/>
          </a:ln>
        </p:spPr>
        <p:txBody>
          <a:bodyPr spcFirstLastPara="1" wrap="square" lIns="109710" tIns="54840" rIns="109710" bIns="54840" anchor="ctr" anchorCtr="0">
            <a:noAutofit/>
          </a:bodyPr>
          <a:lstStyle/>
          <a:p>
            <a:pPr algn="r">
              <a:spcBef>
                <a:spcPts val="0"/>
              </a:spcBef>
              <a:spcAft>
                <a:spcPts val="0"/>
              </a:spcAft>
              <a:buClr>
                <a:srgbClr val="000000"/>
              </a:buClr>
              <a:buSzPts val="1900"/>
            </a:pPr>
            <a:r>
              <a:rPr lang="es" sz="3200" b="1" dirty="0">
                <a:solidFill>
                  <a:srgbClr val="434343"/>
                </a:solidFill>
                <a:latin typeface="Calibri"/>
                <a:ea typeface="Calibri"/>
                <a:cs typeface="Calibri"/>
                <a:sym typeface="Calibri"/>
              </a:rPr>
              <a:t>06</a:t>
            </a:r>
            <a:endParaRPr sz="3200" b="1" dirty="0">
              <a:solidFill>
                <a:srgbClr val="434343"/>
              </a:solidFill>
              <a:latin typeface="Calibri"/>
              <a:ea typeface="Calibri"/>
              <a:cs typeface="Calibri"/>
              <a:sym typeface="Calibri"/>
            </a:endParaRPr>
          </a:p>
        </p:txBody>
      </p:sp>
      <p:cxnSp>
        <p:nvCxnSpPr>
          <p:cNvPr id="23" name="Google Shape;416;p66">
            <a:extLst>
              <a:ext uri="{FF2B5EF4-FFF2-40B4-BE49-F238E27FC236}">
                <a16:creationId xmlns:a16="http://schemas.microsoft.com/office/drawing/2014/main" id="{2E38FC7B-072A-ED65-8342-6727B13D28F7}"/>
              </a:ext>
            </a:extLst>
          </p:cNvPr>
          <p:cNvCxnSpPr/>
          <p:nvPr/>
        </p:nvCxnSpPr>
        <p:spPr>
          <a:xfrm>
            <a:off x="3111128" y="3779877"/>
            <a:ext cx="7096320" cy="360"/>
          </a:xfrm>
          <a:prstGeom prst="straightConnector1">
            <a:avLst/>
          </a:prstGeom>
          <a:noFill/>
          <a:ln w="19050" cap="flat" cmpd="sng">
            <a:solidFill>
              <a:srgbClr val="A5A5A5"/>
            </a:solidFill>
            <a:prstDash val="dot"/>
            <a:miter lim="800000"/>
            <a:headEnd type="none" w="sm" len="sm"/>
            <a:tailEnd type="none" w="sm" len="sm"/>
          </a:ln>
        </p:spPr>
      </p:cxnSp>
      <p:cxnSp>
        <p:nvCxnSpPr>
          <p:cNvPr id="24" name="Google Shape;418;p66">
            <a:extLst>
              <a:ext uri="{FF2B5EF4-FFF2-40B4-BE49-F238E27FC236}">
                <a16:creationId xmlns:a16="http://schemas.microsoft.com/office/drawing/2014/main" id="{A61B1CB6-B2E3-8461-FDC8-65FC11AB1709}"/>
              </a:ext>
            </a:extLst>
          </p:cNvPr>
          <p:cNvCxnSpPr/>
          <p:nvPr/>
        </p:nvCxnSpPr>
        <p:spPr>
          <a:xfrm>
            <a:off x="3100264" y="4319221"/>
            <a:ext cx="7096320" cy="360"/>
          </a:xfrm>
          <a:prstGeom prst="straightConnector1">
            <a:avLst/>
          </a:prstGeom>
          <a:noFill/>
          <a:ln w="19050" cap="flat" cmpd="sng">
            <a:solidFill>
              <a:srgbClr val="A5A5A5"/>
            </a:solidFill>
            <a:prstDash val="dot"/>
            <a:miter lim="800000"/>
            <a:headEnd type="none" w="sm" len="sm"/>
            <a:tailEnd type="none" w="sm" len="sm"/>
          </a:ln>
        </p:spPr>
      </p:cxnSp>
      <p:cxnSp>
        <p:nvCxnSpPr>
          <p:cNvPr id="25" name="Google Shape;419;p66">
            <a:extLst>
              <a:ext uri="{FF2B5EF4-FFF2-40B4-BE49-F238E27FC236}">
                <a16:creationId xmlns:a16="http://schemas.microsoft.com/office/drawing/2014/main" id="{47AC8263-EA87-221D-5CB7-12865F83A745}"/>
              </a:ext>
            </a:extLst>
          </p:cNvPr>
          <p:cNvCxnSpPr/>
          <p:nvPr/>
        </p:nvCxnSpPr>
        <p:spPr>
          <a:xfrm>
            <a:off x="3154978" y="5586894"/>
            <a:ext cx="7096320" cy="360"/>
          </a:xfrm>
          <a:prstGeom prst="straightConnector1">
            <a:avLst/>
          </a:prstGeom>
          <a:noFill/>
          <a:ln w="19050" cap="flat" cmpd="sng">
            <a:solidFill>
              <a:srgbClr val="A5A5A5"/>
            </a:solidFill>
            <a:prstDash val="dot"/>
            <a:miter lim="800000"/>
            <a:headEnd type="none" w="sm" len="sm"/>
            <a:tailEnd type="none" w="sm" len="sm"/>
          </a:ln>
        </p:spPr>
      </p:cxnSp>
      <p:cxnSp>
        <p:nvCxnSpPr>
          <p:cNvPr id="26" name="Google Shape;420;p66">
            <a:extLst>
              <a:ext uri="{FF2B5EF4-FFF2-40B4-BE49-F238E27FC236}">
                <a16:creationId xmlns:a16="http://schemas.microsoft.com/office/drawing/2014/main" id="{DBC9DC24-A736-4AE0-DEE0-C71E1E1FF5E3}"/>
              </a:ext>
            </a:extLst>
          </p:cNvPr>
          <p:cNvCxnSpPr/>
          <p:nvPr/>
        </p:nvCxnSpPr>
        <p:spPr>
          <a:xfrm>
            <a:off x="3154978" y="4943751"/>
            <a:ext cx="7096320" cy="324"/>
          </a:xfrm>
          <a:prstGeom prst="straightConnector1">
            <a:avLst/>
          </a:prstGeom>
          <a:noFill/>
          <a:ln w="19050" cap="flat" cmpd="sng">
            <a:solidFill>
              <a:srgbClr val="A5A5A5"/>
            </a:solidFill>
            <a:prstDash val="dot"/>
            <a:miter lim="800000"/>
            <a:headEnd type="none" w="sm" len="sm"/>
            <a:tailEnd type="none" w="sm" len="sm"/>
          </a:ln>
        </p:spPr>
      </p:cxnSp>
      <p:sp>
        <p:nvSpPr>
          <p:cNvPr id="27" name="Google Shape;426;p66">
            <a:extLst>
              <a:ext uri="{FF2B5EF4-FFF2-40B4-BE49-F238E27FC236}">
                <a16:creationId xmlns:a16="http://schemas.microsoft.com/office/drawing/2014/main" id="{1AD2576C-E848-D027-3849-8904AEEF8089}"/>
              </a:ext>
            </a:extLst>
          </p:cNvPr>
          <p:cNvSpPr txBox="1"/>
          <p:nvPr/>
        </p:nvSpPr>
        <p:spPr>
          <a:xfrm>
            <a:off x="3142283" y="3217944"/>
            <a:ext cx="6395040" cy="714005"/>
          </a:xfrm>
          <a:prstGeom prst="rect">
            <a:avLst/>
          </a:prstGeom>
          <a:noFill/>
          <a:ln>
            <a:noFill/>
          </a:ln>
        </p:spPr>
        <p:txBody>
          <a:bodyPr spcFirstLastPara="1" wrap="square" lIns="109710" tIns="109710" rIns="109710" bIns="109710" anchor="t" anchorCtr="0">
            <a:spAutoFit/>
          </a:bodyPr>
          <a:lstStyle/>
          <a:p>
            <a:pPr>
              <a:spcBef>
                <a:spcPts val="0"/>
              </a:spcBef>
              <a:spcAft>
                <a:spcPts val="0"/>
              </a:spcAft>
              <a:buClr>
                <a:srgbClr val="000000"/>
              </a:buClr>
              <a:buSzPts val="1100"/>
            </a:pPr>
            <a:r>
              <a:rPr lang="es" sz="3200" dirty="0">
                <a:solidFill>
                  <a:schemeClr val="dk1"/>
                </a:solidFill>
                <a:latin typeface="Calibri"/>
                <a:ea typeface="Calibri"/>
                <a:cs typeface="Calibri"/>
                <a:sym typeface="Calibri"/>
              </a:rPr>
              <a:t>Gestión</a:t>
            </a:r>
            <a:endParaRPr sz="3200" dirty="0">
              <a:solidFill>
                <a:srgbClr val="000000"/>
              </a:solidFill>
              <a:latin typeface="Arial"/>
              <a:ea typeface="Arial"/>
              <a:cs typeface="Arial"/>
              <a:sym typeface="Arial"/>
            </a:endParaRPr>
          </a:p>
        </p:txBody>
      </p:sp>
      <p:cxnSp>
        <p:nvCxnSpPr>
          <p:cNvPr id="28" name="Google Shape;428;p66">
            <a:extLst>
              <a:ext uri="{FF2B5EF4-FFF2-40B4-BE49-F238E27FC236}">
                <a16:creationId xmlns:a16="http://schemas.microsoft.com/office/drawing/2014/main" id="{0421CC57-16A7-7F25-6FB7-0AC1182F44AD}"/>
              </a:ext>
            </a:extLst>
          </p:cNvPr>
          <p:cNvCxnSpPr/>
          <p:nvPr/>
        </p:nvCxnSpPr>
        <p:spPr>
          <a:xfrm>
            <a:off x="3142283" y="2609028"/>
            <a:ext cx="7096320" cy="360"/>
          </a:xfrm>
          <a:prstGeom prst="straightConnector1">
            <a:avLst/>
          </a:prstGeom>
          <a:noFill/>
          <a:ln w="19050" cap="flat" cmpd="sng">
            <a:solidFill>
              <a:srgbClr val="A5A5A5"/>
            </a:solidFill>
            <a:prstDash val="dot"/>
            <a:miter lim="800000"/>
            <a:headEnd type="none" w="sm" len="sm"/>
            <a:tailEnd type="none" w="sm" len="sm"/>
          </a:ln>
        </p:spPr>
      </p:cxnSp>
      <p:sp>
        <p:nvSpPr>
          <p:cNvPr id="29" name="Google Shape;429;p66">
            <a:extLst>
              <a:ext uri="{FF2B5EF4-FFF2-40B4-BE49-F238E27FC236}">
                <a16:creationId xmlns:a16="http://schemas.microsoft.com/office/drawing/2014/main" id="{1F7919C1-3FF8-9E00-6702-6AFC4CD98A7D}"/>
              </a:ext>
            </a:extLst>
          </p:cNvPr>
          <p:cNvSpPr txBox="1"/>
          <p:nvPr/>
        </p:nvSpPr>
        <p:spPr>
          <a:xfrm>
            <a:off x="3100264" y="4362548"/>
            <a:ext cx="6395040" cy="714005"/>
          </a:xfrm>
          <a:prstGeom prst="rect">
            <a:avLst/>
          </a:prstGeom>
          <a:noFill/>
          <a:ln>
            <a:noFill/>
          </a:ln>
        </p:spPr>
        <p:txBody>
          <a:bodyPr spcFirstLastPara="1" wrap="square" lIns="109710" tIns="109710" rIns="109710" bIns="109710" anchor="t" anchorCtr="0">
            <a:spAutoFit/>
          </a:bodyPr>
          <a:lstStyle/>
          <a:p>
            <a:pPr>
              <a:spcBef>
                <a:spcPts val="0"/>
              </a:spcBef>
              <a:spcAft>
                <a:spcPts val="0"/>
              </a:spcAft>
              <a:buClr>
                <a:srgbClr val="000000"/>
              </a:buClr>
              <a:buSzPts val="1100"/>
            </a:pPr>
            <a:r>
              <a:rPr lang="es" sz="3200" dirty="0">
                <a:solidFill>
                  <a:schemeClr val="dk1"/>
                </a:solidFill>
                <a:latin typeface="Calibri"/>
                <a:ea typeface="Calibri"/>
                <a:cs typeface="Calibri"/>
                <a:sym typeface="Calibri"/>
              </a:rPr>
              <a:t>Impactos de la Gestión</a:t>
            </a:r>
            <a:endParaRPr sz="3200" dirty="0">
              <a:solidFill>
                <a:srgbClr val="000000"/>
              </a:solidFill>
              <a:latin typeface="Arial"/>
              <a:ea typeface="Arial"/>
              <a:cs typeface="Arial"/>
              <a:sym typeface="Arial"/>
            </a:endParaRPr>
          </a:p>
        </p:txBody>
      </p:sp>
      <p:sp>
        <p:nvSpPr>
          <p:cNvPr id="30" name="Google Shape;430;p66">
            <a:extLst>
              <a:ext uri="{FF2B5EF4-FFF2-40B4-BE49-F238E27FC236}">
                <a16:creationId xmlns:a16="http://schemas.microsoft.com/office/drawing/2014/main" id="{5ABE2943-1652-6005-AE13-47910321D701}"/>
              </a:ext>
            </a:extLst>
          </p:cNvPr>
          <p:cNvSpPr txBox="1"/>
          <p:nvPr/>
        </p:nvSpPr>
        <p:spPr>
          <a:xfrm>
            <a:off x="3030984" y="4993794"/>
            <a:ext cx="6977794" cy="714005"/>
          </a:xfrm>
          <a:prstGeom prst="rect">
            <a:avLst/>
          </a:prstGeom>
          <a:noFill/>
          <a:ln>
            <a:noFill/>
          </a:ln>
        </p:spPr>
        <p:txBody>
          <a:bodyPr spcFirstLastPara="1" wrap="square" lIns="109710" tIns="109710" rIns="109710" bIns="109710" anchor="t" anchorCtr="0">
            <a:spAutoFit/>
          </a:bodyPr>
          <a:lstStyle/>
          <a:p>
            <a:pPr>
              <a:spcBef>
                <a:spcPts val="0"/>
              </a:spcBef>
              <a:spcAft>
                <a:spcPts val="0"/>
              </a:spcAft>
              <a:buClr>
                <a:srgbClr val="000000"/>
              </a:buClr>
              <a:buSzPts val="1100"/>
            </a:pPr>
            <a:r>
              <a:rPr lang="es" sz="3200" dirty="0">
                <a:solidFill>
                  <a:schemeClr val="dk1"/>
                </a:solidFill>
                <a:latin typeface="Calibri"/>
                <a:ea typeface="Calibri"/>
                <a:cs typeface="Calibri"/>
                <a:sym typeface="Calibri"/>
              </a:rPr>
              <a:t>Acciones de mejoramiento de la entidad</a:t>
            </a:r>
            <a:endParaRPr sz="3200" dirty="0">
              <a:solidFill>
                <a:srgbClr val="000000"/>
              </a:solidFill>
              <a:latin typeface="Arial"/>
              <a:ea typeface="Arial"/>
              <a:cs typeface="Arial"/>
              <a:sym typeface="Arial"/>
            </a:endParaRPr>
          </a:p>
        </p:txBody>
      </p:sp>
      <p:grpSp>
        <p:nvGrpSpPr>
          <p:cNvPr id="2" name="Grupo 1">
            <a:extLst>
              <a:ext uri="{FF2B5EF4-FFF2-40B4-BE49-F238E27FC236}">
                <a16:creationId xmlns:a16="http://schemas.microsoft.com/office/drawing/2014/main" id="{E510A34E-0750-D58F-FED5-6E1B9858B5DF}"/>
              </a:ext>
            </a:extLst>
          </p:cNvPr>
          <p:cNvGrpSpPr/>
          <p:nvPr/>
        </p:nvGrpSpPr>
        <p:grpSpPr>
          <a:xfrm>
            <a:off x="2256605" y="561655"/>
            <a:ext cx="7678790" cy="1161486"/>
            <a:chOff x="1243017" y="2669432"/>
            <a:chExt cx="6728400" cy="1155282"/>
          </a:xfrm>
        </p:grpSpPr>
        <p:sp>
          <p:nvSpPr>
            <p:cNvPr id="3" name="Rectángulo 2">
              <a:extLst>
                <a:ext uri="{FF2B5EF4-FFF2-40B4-BE49-F238E27FC236}">
                  <a16:creationId xmlns:a16="http://schemas.microsoft.com/office/drawing/2014/main" id="{B1544B61-8204-80B3-FF90-2CC1410AB039}"/>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sp>
          <p:nvSpPr>
            <p:cNvPr id="31" name="Rectángulo 30">
              <a:extLst>
                <a:ext uri="{FF2B5EF4-FFF2-40B4-BE49-F238E27FC236}">
                  <a16:creationId xmlns:a16="http://schemas.microsoft.com/office/drawing/2014/main" id="{E64780DE-CDD0-0101-A7F7-770D585F4CD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grpSp>
      <p:sp>
        <p:nvSpPr>
          <p:cNvPr id="9" name="Google Shape;399;p66">
            <a:extLst>
              <a:ext uri="{FF2B5EF4-FFF2-40B4-BE49-F238E27FC236}">
                <a16:creationId xmlns:a16="http://schemas.microsoft.com/office/drawing/2014/main" id="{A1A449EA-B5FD-1919-1398-C58DDF1CB900}"/>
              </a:ext>
            </a:extLst>
          </p:cNvPr>
          <p:cNvSpPr txBox="1"/>
          <p:nvPr/>
        </p:nvSpPr>
        <p:spPr>
          <a:xfrm>
            <a:off x="2898480" y="699411"/>
            <a:ext cx="6395040" cy="664920"/>
          </a:xfrm>
          <a:prstGeom prst="rect">
            <a:avLst/>
          </a:prstGeom>
          <a:noFill/>
          <a:ln>
            <a:noFill/>
          </a:ln>
        </p:spPr>
        <p:txBody>
          <a:bodyPr spcFirstLastPara="1" wrap="square" lIns="109710" tIns="109710" rIns="109710" bIns="109710" anchor="ctr" anchorCtr="0">
            <a:noAutofit/>
          </a:bodyPr>
          <a:lstStyle/>
          <a:p>
            <a:pPr>
              <a:spcBef>
                <a:spcPts val="0"/>
              </a:spcBef>
              <a:spcAft>
                <a:spcPts val="0"/>
              </a:spcAft>
              <a:buClr>
                <a:srgbClr val="000000"/>
              </a:buClr>
              <a:buSzPts val="2800"/>
            </a:pPr>
            <a:r>
              <a:rPr lang="es" sz="3360" i="1" dirty="0">
                <a:solidFill>
                  <a:schemeClr val="bg1"/>
                </a:solidFill>
                <a:effectLst>
                  <a:outerShdw blurRad="38100" dist="38100" dir="2700000" algn="tl">
                    <a:srgbClr val="000000">
                      <a:alpha val="43137"/>
                    </a:srgbClr>
                  </a:outerShdw>
                </a:effectLst>
                <a:latin typeface="Arial"/>
                <a:ea typeface="Arial"/>
                <a:cs typeface="Arial"/>
                <a:sym typeface="Arial"/>
              </a:rPr>
              <a:t>                </a:t>
            </a:r>
            <a:r>
              <a:rPr lang="es" sz="3360" b="1" i="1" dirty="0">
                <a:solidFill>
                  <a:schemeClr val="bg1"/>
                </a:solidFill>
                <a:effectLst>
                  <a:outerShdw blurRad="38100" dist="38100" dir="2700000" algn="tl">
                    <a:srgbClr val="000000">
                      <a:alpha val="43137"/>
                    </a:srgbClr>
                  </a:outerShdw>
                </a:effectLst>
                <a:latin typeface="Arial"/>
                <a:ea typeface="Arial"/>
                <a:cs typeface="Arial"/>
                <a:sym typeface="Arial"/>
              </a:rPr>
              <a:t>AGENDA</a:t>
            </a:r>
            <a:endParaRPr sz="3360" b="1" i="1"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Tree>
    <p:extLst>
      <p:ext uri="{BB962C8B-B14F-4D97-AF65-F5344CB8AC3E}">
        <p14:creationId xmlns:p14="http://schemas.microsoft.com/office/powerpoint/2010/main" val="10443439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9B9AC5B8-6FE3-EE31-8338-B277CD10F138}"/>
              </a:ext>
            </a:extLst>
          </p:cNvPr>
          <p:cNvGrpSpPr/>
          <p:nvPr/>
        </p:nvGrpSpPr>
        <p:grpSpPr>
          <a:xfrm>
            <a:off x="4160938" y="1409351"/>
            <a:ext cx="7239701" cy="4563610"/>
            <a:chOff x="2070526" y="1865704"/>
            <a:chExt cx="8621617" cy="4114005"/>
          </a:xfrm>
        </p:grpSpPr>
        <p:sp>
          <p:nvSpPr>
            <p:cNvPr id="7" name="Rectángulo 6">
              <a:extLst>
                <a:ext uri="{FF2B5EF4-FFF2-40B4-BE49-F238E27FC236}">
                  <a16:creationId xmlns:a16="http://schemas.microsoft.com/office/drawing/2014/main" id="{FAE543B3-B7E9-8745-E9AC-5F3BBBE6D3CB}"/>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F510FE6D-BA46-6026-6405-40184E44AFCD}"/>
                </a:ext>
              </a:extLst>
            </p:cNvPr>
            <p:cNvSpPr/>
            <p:nvPr/>
          </p:nvSpPr>
          <p:spPr>
            <a:xfrm>
              <a:off x="2070526" y="1865704"/>
              <a:ext cx="8621617" cy="4114005"/>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6" name="Diagrama 5">
            <a:extLst>
              <a:ext uri="{FF2B5EF4-FFF2-40B4-BE49-F238E27FC236}">
                <a16:creationId xmlns:a16="http://schemas.microsoft.com/office/drawing/2014/main" id="{48A7D998-7FD1-2F46-9D92-1C6FD5818F31}"/>
              </a:ext>
            </a:extLst>
          </p:cNvPr>
          <p:cNvGraphicFramePr/>
          <p:nvPr>
            <p:extLst>
              <p:ext uri="{D42A27DB-BD31-4B8C-83A1-F6EECF244321}">
                <p14:modId xmlns:p14="http://schemas.microsoft.com/office/powerpoint/2010/main" val="2564683943"/>
              </p:ext>
            </p:extLst>
          </p:nvPr>
        </p:nvGraphicFramePr>
        <p:xfrm>
          <a:off x="2952924" y="1694576"/>
          <a:ext cx="6503616" cy="4044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a:extLst>
              <a:ext uri="{FF2B5EF4-FFF2-40B4-BE49-F238E27FC236}">
                <a16:creationId xmlns:a16="http://schemas.microsoft.com/office/drawing/2014/main" id="{15C96445-085E-DF68-CE97-4856ACBB4747}"/>
              </a:ext>
            </a:extLst>
          </p:cNvPr>
          <p:cNvGrpSpPr/>
          <p:nvPr/>
        </p:nvGrpSpPr>
        <p:grpSpPr>
          <a:xfrm>
            <a:off x="8244800" y="2390718"/>
            <a:ext cx="2837057" cy="2710655"/>
            <a:chOff x="1953561" y="1864246"/>
            <a:chExt cx="8832485" cy="4178435"/>
          </a:xfrm>
        </p:grpSpPr>
        <p:sp>
          <p:nvSpPr>
            <p:cNvPr id="11" name="Rectángulo 10">
              <a:extLst>
                <a:ext uri="{FF2B5EF4-FFF2-40B4-BE49-F238E27FC236}">
                  <a16:creationId xmlns:a16="http://schemas.microsoft.com/office/drawing/2014/main" id="{FD62E385-54F9-2448-60FC-D7DDB3CDD6BD}"/>
                </a:ext>
              </a:extLst>
            </p:cNvPr>
            <p:cNvSpPr/>
            <p:nvPr/>
          </p:nvSpPr>
          <p:spPr>
            <a:xfrm>
              <a:off x="2166543" y="1982603"/>
              <a:ext cx="8402793" cy="3925469"/>
            </a:xfrm>
            <a:prstGeom prst="rect">
              <a:avLst/>
            </a:prstGeom>
            <a:solidFill>
              <a:schemeClr val="bg1"/>
            </a:solidFill>
            <a:ln w="3810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0EA533AC-04BD-2551-4D8A-2BA693E8A7A4}"/>
                </a:ext>
              </a:extLst>
            </p:cNvPr>
            <p:cNvSpPr/>
            <p:nvPr/>
          </p:nvSpPr>
          <p:spPr>
            <a:xfrm>
              <a:off x="1953561" y="1864246"/>
              <a:ext cx="8832485" cy="4178435"/>
            </a:xfrm>
            <a:prstGeom prst="rect">
              <a:avLst/>
            </a:prstGeom>
            <a:noFill/>
            <a:ln w="12700">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8" name="Imagen 7">
            <a:extLst>
              <a:ext uri="{FF2B5EF4-FFF2-40B4-BE49-F238E27FC236}">
                <a16:creationId xmlns:a16="http://schemas.microsoft.com/office/drawing/2014/main" id="{CF430DD7-82E9-E27B-C047-F2EC79A42F8A}"/>
              </a:ext>
            </a:extLst>
          </p:cNvPr>
          <p:cNvPicPr>
            <a:picLocks noChangeAspect="1"/>
          </p:cNvPicPr>
          <p:nvPr/>
        </p:nvPicPr>
        <p:blipFill>
          <a:blip r:embed="rId7"/>
          <a:stretch>
            <a:fillRect/>
          </a:stretch>
        </p:blipFill>
        <p:spPr>
          <a:xfrm>
            <a:off x="8581464" y="2835236"/>
            <a:ext cx="2329217" cy="2130986"/>
          </a:xfrm>
          <a:prstGeom prst="rect">
            <a:avLst/>
          </a:prstGeom>
        </p:spPr>
      </p:pic>
      <p:grpSp>
        <p:nvGrpSpPr>
          <p:cNvPr id="2" name="Grupo 1">
            <a:extLst>
              <a:ext uri="{FF2B5EF4-FFF2-40B4-BE49-F238E27FC236}">
                <a16:creationId xmlns:a16="http://schemas.microsoft.com/office/drawing/2014/main" id="{2D876138-BD4F-24E6-B87F-B72D3D7FE567}"/>
              </a:ext>
            </a:extLst>
          </p:cNvPr>
          <p:cNvGrpSpPr/>
          <p:nvPr/>
        </p:nvGrpSpPr>
        <p:grpSpPr>
          <a:xfrm>
            <a:off x="318599" y="2862461"/>
            <a:ext cx="3515170" cy="1550148"/>
            <a:chOff x="1243017" y="2753492"/>
            <a:chExt cx="6720771" cy="999833"/>
          </a:xfrm>
        </p:grpSpPr>
        <p:sp>
          <p:nvSpPr>
            <p:cNvPr id="3" name="Rectángulo 2">
              <a:extLst>
                <a:ext uri="{FF2B5EF4-FFF2-40B4-BE49-F238E27FC236}">
                  <a16:creationId xmlns:a16="http://schemas.microsoft.com/office/drawing/2014/main" id="{B9730CA7-99F5-FFB5-20BF-AFAD3DC6E01E}"/>
                </a:ext>
              </a:extLst>
            </p:cNvPr>
            <p:cNvSpPr/>
            <p:nvPr/>
          </p:nvSpPr>
          <p:spPr>
            <a:xfrm>
              <a:off x="1243017" y="2753492"/>
              <a:ext cx="6603283" cy="89817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8D84C052-60E8-9BCF-D12F-81F4C0DF5DA0}"/>
                </a:ext>
              </a:extLst>
            </p:cNvPr>
            <p:cNvSpPr/>
            <p:nvPr/>
          </p:nvSpPr>
          <p:spPr>
            <a:xfrm>
              <a:off x="1360505" y="2855154"/>
              <a:ext cx="6603283" cy="89817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266F436C-DA6F-4496-C1FC-88828FA27750}"/>
              </a:ext>
            </a:extLst>
          </p:cNvPr>
          <p:cNvSpPr txBox="1"/>
          <p:nvPr/>
        </p:nvSpPr>
        <p:spPr>
          <a:xfrm>
            <a:off x="-232380" y="3153895"/>
            <a:ext cx="4678577" cy="830997"/>
          </a:xfrm>
          <a:prstGeom prst="rect">
            <a:avLst/>
          </a:prstGeom>
          <a:noFill/>
        </p:spPr>
        <p:txBody>
          <a:bodyPr wrap="square" rtlCol="0">
            <a:spAutoFit/>
          </a:bodyPr>
          <a:lstStyle/>
          <a:p>
            <a:pPr algn="ctr"/>
            <a:r>
              <a:rPr lang="es-ES" sz="2400" b="1" dirty="0">
                <a:solidFill>
                  <a:schemeClr val="bg1"/>
                </a:solidFill>
                <a:latin typeface="Arial" panose="020B0604020202020204" pitchFamily="34" charset="0"/>
                <a:ea typeface="+mj-ea"/>
                <a:cs typeface="Arial" panose="020B0604020202020204" pitchFamily="34" charset="0"/>
              </a:rPr>
              <a:t>ASISTENCIA</a:t>
            </a:r>
          </a:p>
          <a:p>
            <a:pPr algn="ctr"/>
            <a:r>
              <a:rPr lang="es-ES" sz="2400" b="1" dirty="0">
                <a:solidFill>
                  <a:schemeClr val="bg1"/>
                </a:solidFill>
                <a:latin typeface="Arial" panose="020B0604020202020204" pitchFamily="34" charset="0"/>
                <a:ea typeface="+mj-ea"/>
                <a:cs typeface="Arial" panose="020B0604020202020204" pitchFamily="34" charset="0"/>
              </a:rPr>
              <a:t> TÉCNICA</a:t>
            </a:r>
            <a:endParaRPr lang="es-CO" sz="2400" b="1" dirty="0">
              <a:solidFill>
                <a:schemeClr val="bg1"/>
              </a:solidFill>
              <a:latin typeface="Arial" panose="020B0604020202020204" pitchFamily="34" charset="0"/>
              <a:ea typeface="+mj-ea"/>
              <a:cs typeface="Arial" panose="020B0604020202020204" pitchFamily="34" charset="0"/>
            </a:endParaRPr>
          </a:p>
        </p:txBody>
      </p:sp>
      <p:grpSp>
        <p:nvGrpSpPr>
          <p:cNvPr id="14" name="Grupo 13">
            <a:extLst>
              <a:ext uri="{FF2B5EF4-FFF2-40B4-BE49-F238E27FC236}">
                <a16:creationId xmlns:a16="http://schemas.microsoft.com/office/drawing/2014/main" id="{72A50767-CE99-4612-B325-CC2F0C570FCC}"/>
              </a:ext>
            </a:extLst>
          </p:cNvPr>
          <p:cNvGrpSpPr/>
          <p:nvPr/>
        </p:nvGrpSpPr>
        <p:grpSpPr>
          <a:xfrm>
            <a:off x="0" y="635727"/>
            <a:ext cx="5824460" cy="540742"/>
            <a:chOff x="1243017" y="2669432"/>
            <a:chExt cx="6728400" cy="1155282"/>
          </a:xfrm>
        </p:grpSpPr>
        <p:sp>
          <p:nvSpPr>
            <p:cNvPr id="15" name="Rectángulo 14">
              <a:extLst>
                <a:ext uri="{FF2B5EF4-FFF2-40B4-BE49-F238E27FC236}">
                  <a16:creationId xmlns:a16="http://schemas.microsoft.com/office/drawing/2014/main" id="{4B7EC174-FAA1-A1AA-4251-BE816C73978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E007AE7E-4643-F4EF-83D7-9CF98D90F8F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CuadroTexto 16">
            <a:extLst>
              <a:ext uri="{FF2B5EF4-FFF2-40B4-BE49-F238E27FC236}">
                <a16:creationId xmlns:a16="http://schemas.microsoft.com/office/drawing/2014/main" id="{BCDAB115-7A8A-570E-6AD9-D0734ACB1138}"/>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29941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ángulo 133">
            <a:extLst>
              <a:ext uri="{FF2B5EF4-FFF2-40B4-BE49-F238E27FC236}">
                <a16:creationId xmlns:a16="http://schemas.microsoft.com/office/drawing/2014/main" id="{418D49D5-5C71-B43B-6CE0-CFC17E1A6E9C}"/>
              </a:ext>
            </a:extLst>
          </p:cNvPr>
          <p:cNvSpPr/>
          <p:nvPr/>
        </p:nvSpPr>
        <p:spPr>
          <a:xfrm>
            <a:off x="5094039" y="5530408"/>
            <a:ext cx="4086225" cy="11140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3" name="Rectángulo 132">
            <a:extLst>
              <a:ext uri="{FF2B5EF4-FFF2-40B4-BE49-F238E27FC236}">
                <a16:creationId xmlns:a16="http://schemas.microsoft.com/office/drawing/2014/main" id="{D5441A17-6645-D04C-D66B-56B8D2E3DAC7}"/>
              </a:ext>
            </a:extLst>
          </p:cNvPr>
          <p:cNvSpPr/>
          <p:nvPr/>
        </p:nvSpPr>
        <p:spPr>
          <a:xfrm>
            <a:off x="836364" y="5530408"/>
            <a:ext cx="4086225" cy="11140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8" name="Rectángulo 127">
            <a:extLst>
              <a:ext uri="{FF2B5EF4-FFF2-40B4-BE49-F238E27FC236}">
                <a16:creationId xmlns:a16="http://schemas.microsoft.com/office/drawing/2014/main" id="{CB786F77-6B3C-A1BD-9722-2DDC7112A5B0}"/>
              </a:ext>
            </a:extLst>
          </p:cNvPr>
          <p:cNvSpPr/>
          <p:nvPr/>
        </p:nvSpPr>
        <p:spPr>
          <a:xfrm>
            <a:off x="836364" y="3739707"/>
            <a:ext cx="10163175" cy="1618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7" name="Rectángulo 126">
            <a:extLst>
              <a:ext uri="{FF2B5EF4-FFF2-40B4-BE49-F238E27FC236}">
                <a16:creationId xmlns:a16="http://schemas.microsoft.com/office/drawing/2014/main" id="{35CB405D-731F-4765-CD18-B8864AEB1297}"/>
              </a:ext>
            </a:extLst>
          </p:cNvPr>
          <p:cNvSpPr/>
          <p:nvPr/>
        </p:nvSpPr>
        <p:spPr>
          <a:xfrm>
            <a:off x="6684715" y="2196658"/>
            <a:ext cx="4314824" cy="142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92EE765E-ADC7-C733-D9B3-4D25ED12432F}"/>
              </a:ext>
            </a:extLst>
          </p:cNvPr>
          <p:cNvSpPr/>
          <p:nvPr/>
        </p:nvSpPr>
        <p:spPr>
          <a:xfrm>
            <a:off x="836364" y="2196658"/>
            <a:ext cx="5379357" cy="142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64" name="Grupo 63">
            <a:extLst>
              <a:ext uri="{FF2B5EF4-FFF2-40B4-BE49-F238E27FC236}">
                <a16:creationId xmlns:a16="http://schemas.microsoft.com/office/drawing/2014/main" id="{EDC94D9E-C80E-9853-585D-A95345059E69}"/>
              </a:ext>
            </a:extLst>
          </p:cNvPr>
          <p:cNvGrpSpPr/>
          <p:nvPr/>
        </p:nvGrpSpPr>
        <p:grpSpPr>
          <a:xfrm>
            <a:off x="1933843" y="1011049"/>
            <a:ext cx="8685582" cy="584775"/>
            <a:chOff x="1243017" y="2669432"/>
            <a:chExt cx="6660093" cy="928671"/>
          </a:xfrm>
        </p:grpSpPr>
        <p:sp>
          <p:nvSpPr>
            <p:cNvPr id="65" name="Rectángulo 64">
              <a:extLst>
                <a:ext uri="{FF2B5EF4-FFF2-40B4-BE49-F238E27FC236}">
                  <a16:creationId xmlns:a16="http://schemas.microsoft.com/office/drawing/2014/main" id="{FCCCDC05-C561-3A25-7B86-6F012F171C78}"/>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6" name="Rectángulo 65">
              <a:extLst>
                <a:ext uri="{FF2B5EF4-FFF2-40B4-BE49-F238E27FC236}">
                  <a16:creationId xmlns:a16="http://schemas.microsoft.com/office/drawing/2014/main" id="{AEAC50B1-05E7-DE65-454A-868A5A312F6A}"/>
                </a:ext>
              </a:extLst>
            </p:cNvPr>
            <p:cNvSpPr/>
            <p:nvPr/>
          </p:nvSpPr>
          <p:spPr>
            <a:xfrm>
              <a:off x="1357591" y="2848582"/>
              <a:ext cx="6545519" cy="74952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2" name="object 2"/>
          <p:cNvSpPr txBox="1">
            <a:spLocks/>
          </p:cNvSpPr>
          <p:nvPr/>
        </p:nvSpPr>
        <p:spPr>
          <a:xfrm>
            <a:off x="1933843" y="1102321"/>
            <a:ext cx="8769428" cy="286330"/>
          </a:xfrm>
          <a:prstGeom prst="rect">
            <a:avLst/>
          </a:prstGeom>
        </p:spPr>
        <p:txBody>
          <a:bodyPr vert="horz" wrap="square" lIns="0" tIns="9241" rIns="0" bIns="0" rtlCol="0">
            <a:spAutoFit/>
          </a:bodyPr>
          <a:lstStyle>
            <a:lvl1pPr>
              <a:defRPr sz="5750" b="1" i="0">
                <a:solidFill>
                  <a:srgbClr val="EF7618"/>
                </a:solidFill>
                <a:latin typeface="Calibri"/>
                <a:ea typeface="+mj-ea"/>
                <a:cs typeface="Calibri"/>
              </a:defRPr>
            </a:lvl1pPr>
          </a:lstStyle>
          <a:p>
            <a:pPr marL="7700" algn="ctr">
              <a:spcBef>
                <a:spcPts val="73"/>
              </a:spcBef>
            </a:pPr>
            <a:r>
              <a:rPr lang="es-CO" sz="1800" spc="110" dirty="0">
                <a:solidFill>
                  <a:schemeClr val="bg1"/>
                </a:solidFill>
                <a:latin typeface="Arial" panose="020B0604020202020204" pitchFamily="34" charset="0"/>
                <a:cs typeface="Arial" panose="020B0604020202020204" pitchFamily="34" charset="0"/>
              </a:rPr>
              <a:t>USUARIOS ESTRATÉGICOS DEL SISTEMA CHIP</a:t>
            </a:r>
          </a:p>
        </p:txBody>
      </p:sp>
      <p:sp>
        <p:nvSpPr>
          <p:cNvPr id="63" name="CuadroTexto 62"/>
          <p:cNvSpPr txBox="1"/>
          <p:nvPr/>
        </p:nvSpPr>
        <p:spPr>
          <a:xfrm>
            <a:off x="1904478" y="1574351"/>
            <a:ext cx="8637563" cy="584775"/>
          </a:xfrm>
          <a:prstGeom prst="rect">
            <a:avLst/>
          </a:prstGeom>
          <a:noFill/>
        </p:spPr>
        <p:txBody>
          <a:bodyPr wrap="square" rtlCol="0">
            <a:spAutoFit/>
          </a:bodyPr>
          <a:lstStyle/>
          <a:p>
            <a:pPr algn="ctr"/>
            <a:r>
              <a:rPr lang="es-CO" sz="1600" b="1" dirty="0">
                <a:solidFill>
                  <a:schemeClr val="tx1">
                    <a:lumMod val="75000"/>
                    <a:lumOff val="25000"/>
                  </a:schemeClr>
                </a:solidFill>
              </a:rPr>
              <a:t>En el sistema CHIP existen 23 categorías de usuarios estratégicos, </a:t>
            </a:r>
          </a:p>
          <a:p>
            <a:pPr algn="ctr"/>
            <a:r>
              <a:rPr lang="es-CO" sz="1600" b="1" dirty="0">
                <a:solidFill>
                  <a:schemeClr val="tx1">
                    <a:lumMod val="75000"/>
                    <a:lumOff val="25000"/>
                  </a:schemeClr>
                </a:solidFill>
              </a:rPr>
              <a:t>de las cuales 4 son de la CGN, 8 de FUT y las demás de otras entidades públicas. </a:t>
            </a:r>
          </a:p>
        </p:txBody>
      </p:sp>
      <p:grpSp>
        <p:nvGrpSpPr>
          <p:cNvPr id="14" name="Grupo 13">
            <a:extLst>
              <a:ext uri="{FF2B5EF4-FFF2-40B4-BE49-F238E27FC236}">
                <a16:creationId xmlns:a16="http://schemas.microsoft.com/office/drawing/2014/main" id="{4D97C885-84DA-31A7-4791-9B49DC9B071F}"/>
              </a:ext>
            </a:extLst>
          </p:cNvPr>
          <p:cNvGrpSpPr/>
          <p:nvPr/>
        </p:nvGrpSpPr>
        <p:grpSpPr>
          <a:xfrm>
            <a:off x="954692" y="2349712"/>
            <a:ext cx="5139472" cy="1311640"/>
            <a:chOff x="876411" y="4090813"/>
            <a:chExt cx="5533628" cy="1412232"/>
          </a:xfrm>
        </p:grpSpPr>
        <p:sp>
          <p:nvSpPr>
            <p:cNvPr id="9" name="Forma libre: forma 8">
              <a:extLst>
                <a:ext uri="{FF2B5EF4-FFF2-40B4-BE49-F238E27FC236}">
                  <a16:creationId xmlns:a16="http://schemas.microsoft.com/office/drawing/2014/main" id="{53B9D4DF-6CDD-5D84-E7EA-B5D9B8CA1923}"/>
                </a:ext>
              </a:extLst>
            </p:cNvPr>
            <p:cNvSpPr/>
            <p:nvPr/>
          </p:nvSpPr>
          <p:spPr>
            <a:xfrm>
              <a:off x="876411" y="4090813"/>
              <a:ext cx="5533628" cy="1277711"/>
            </a:xfrm>
            <a:custGeom>
              <a:avLst/>
              <a:gdLst>
                <a:gd name="connsiteX0" fmla="*/ 5423988 w 5533628"/>
                <a:gd name="connsiteY0" fmla="*/ 0 h 1313092"/>
                <a:gd name="connsiteX1" fmla="*/ 5533629 w 5533628"/>
                <a:gd name="connsiteY1" fmla="*/ 109641 h 1313092"/>
                <a:gd name="connsiteX2" fmla="*/ 5533629 w 5533628"/>
                <a:gd name="connsiteY2" fmla="*/ 1203452 h 1313092"/>
                <a:gd name="connsiteX3" fmla="*/ 5423988 w 5533628"/>
                <a:gd name="connsiteY3" fmla="*/ 1313093 h 1313092"/>
                <a:gd name="connsiteX4" fmla="*/ 109641 w 5533628"/>
                <a:gd name="connsiteY4" fmla="*/ 1313093 h 1313092"/>
                <a:gd name="connsiteX5" fmla="*/ 0 w 5533628"/>
                <a:gd name="connsiteY5" fmla="*/ 1203452 h 1313092"/>
                <a:gd name="connsiteX6" fmla="*/ 0 w 5533628"/>
                <a:gd name="connsiteY6" fmla="*/ 109641 h 1313092"/>
                <a:gd name="connsiteX7" fmla="*/ 109641 w 5533628"/>
                <a:gd name="connsiteY7" fmla="*/ 0 h 13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628" h="1313092">
                  <a:moveTo>
                    <a:pt x="5423988" y="0"/>
                  </a:moveTo>
                  <a:cubicBezTo>
                    <a:pt x="5484541" y="0"/>
                    <a:pt x="5533629" y="49088"/>
                    <a:pt x="5533629" y="109641"/>
                  </a:cubicBezTo>
                  <a:lnTo>
                    <a:pt x="5533629" y="1203452"/>
                  </a:lnTo>
                  <a:cubicBezTo>
                    <a:pt x="5533629" y="1264005"/>
                    <a:pt x="5484541" y="1313093"/>
                    <a:pt x="5423988" y="1313093"/>
                  </a:cubicBezTo>
                  <a:lnTo>
                    <a:pt x="109641" y="1313093"/>
                  </a:lnTo>
                  <a:cubicBezTo>
                    <a:pt x="49088" y="1313093"/>
                    <a:pt x="0" y="1264005"/>
                    <a:pt x="0" y="1203452"/>
                  </a:cubicBezTo>
                  <a:lnTo>
                    <a:pt x="0" y="109641"/>
                  </a:lnTo>
                  <a:cubicBezTo>
                    <a:pt x="0" y="49088"/>
                    <a:pt x="49088" y="0"/>
                    <a:pt x="109641" y="0"/>
                  </a:cubicBezTo>
                  <a:close/>
                </a:path>
              </a:pathLst>
            </a:custGeom>
            <a:solidFill>
              <a:srgbClr val="FFFFFF"/>
            </a:solidFill>
            <a:ln w="7861" cap="flat">
              <a:solidFill>
                <a:srgbClr val="0E948A"/>
              </a:solidFill>
              <a:prstDash val="solid"/>
              <a:miter/>
            </a:ln>
          </p:spPr>
          <p:txBody>
            <a:bodyPr rtlCol="0" anchor="ctr"/>
            <a:lstStyle/>
            <a:p>
              <a:endParaRPr lang="es-CO"/>
            </a:p>
          </p:txBody>
        </p:sp>
        <p:pic>
          <p:nvPicPr>
            <p:cNvPr id="55" name="3 Imagen" descr="LOGO SILUETA.PNG">
              <a:extLst>
                <a:ext uri="{FF2B5EF4-FFF2-40B4-BE49-F238E27FC236}">
                  <a16:creationId xmlns:a16="http://schemas.microsoft.com/office/drawing/2014/main" id="{ACF34AA3-CFC0-4368-9A0B-4A46C35829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665" y="4328837"/>
              <a:ext cx="731509" cy="758779"/>
            </a:xfrm>
            <a:prstGeom prst="rect">
              <a:avLst/>
            </a:prstGeom>
            <a:noFill/>
            <a:ln>
              <a:solidFill>
                <a:schemeClr val="bg1">
                  <a:lumMod val="9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AFCCFA64-70D8-9E38-1CCF-F940CC164F06}"/>
                </a:ext>
              </a:extLst>
            </p:cNvPr>
            <p:cNvSpPr txBox="1"/>
            <p:nvPr/>
          </p:nvSpPr>
          <p:spPr>
            <a:xfrm>
              <a:off x="1808714" y="4260369"/>
              <a:ext cx="4378888" cy="1242676"/>
            </a:xfrm>
            <a:prstGeom prst="rect">
              <a:avLst/>
            </a:prstGeom>
            <a:noFill/>
          </p:spPr>
          <p:txBody>
            <a:bodyPr wrap="square" rtlCol="0">
              <a:spAutoFit/>
            </a:bodyPr>
            <a:lstStyle/>
            <a:p>
              <a:pPr hangingPunct="1"/>
              <a:r>
                <a:rPr lang="es-CO" sz="1400" dirty="0">
                  <a:solidFill>
                    <a:prstClr val="black"/>
                  </a:solidFill>
                  <a:latin typeface="Calibri" panose="020F0502020204030204" pitchFamily="34" charset="0"/>
                </a:rPr>
                <a:t>- </a:t>
              </a:r>
              <a:r>
                <a:rPr lang="es-CO" sz="1400" dirty="0">
                  <a:solidFill>
                    <a:srgbClr val="000000"/>
                  </a:solidFill>
                  <a:latin typeface="Calibri" panose="020F0502020204030204" pitchFamily="34" charset="0"/>
                  <a:ea typeface="Times New Roman" panose="02020603050405020304" pitchFamily="18" charset="0"/>
                </a:rPr>
                <a:t>Información Contable Pública Convergencia</a:t>
              </a:r>
            </a:p>
            <a:p>
              <a:pPr hangingPunct="1"/>
              <a:r>
                <a:rPr lang="es-CO" sz="1400" dirty="0">
                  <a:solidFill>
                    <a:srgbClr val="000000"/>
                  </a:solidFill>
                  <a:latin typeface="Calibri" panose="020F0502020204030204" pitchFamily="34" charset="0"/>
                  <a:ea typeface="Times New Roman" panose="02020603050405020304" pitchFamily="18" charset="0"/>
                </a:rPr>
                <a:t>- Evaluación de Control Interno Contable </a:t>
              </a:r>
            </a:p>
            <a:p>
              <a:pPr hangingPunct="1"/>
              <a:r>
                <a:rPr lang="es-CO" sz="1400" dirty="0">
                  <a:solidFill>
                    <a:srgbClr val="000000"/>
                  </a:solidFill>
                  <a:latin typeface="Calibri" panose="020F0502020204030204" pitchFamily="34" charset="0"/>
                  <a:ea typeface="Times New Roman" panose="02020603050405020304" pitchFamily="18" charset="0"/>
                </a:rPr>
                <a:t>- Boletín de Deudores Morosos del Estado - BDME</a:t>
              </a:r>
            </a:p>
            <a:p>
              <a:pPr hangingPunct="1"/>
              <a:r>
                <a:rPr lang="es-CO" sz="1400" dirty="0">
                  <a:solidFill>
                    <a:srgbClr val="000000"/>
                  </a:solidFill>
                  <a:latin typeface="Calibri" panose="020F0502020204030204" pitchFamily="34" charset="0"/>
                  <a:ea typeface="Times New Roman" panose="02020603050405020304" pitchFamily="18" charset="0"/>
                </a:rPr>
                <a:t>- Reporte Final de Entidades Liquidas</a:t>
              </a:r>
            </a:p>
            <a:p>
              <a:endParaRPr lang="es-CO" sz="1300" dirty="0"/>
            </a:p>
          </p:txBody>
        </p:sp>
      </p:grpSp>
      <p:grpSp>
        <p:nvGrpSpPr>
          <p:cNvPr id="70" name="Grupo 69">
            <a:extLst>
              <a:ext uri="{FF2B5EF4-FFF2-40B4-BE49-F238E27FC236}">
                <a16:creationId xmlns:a16="http://schemas.microsoft.com/office/drawing/2014/main" id="{4A3551C3-E0B7-811F-6902-127105788C21}"/>
              </a:ext>
            </a:extLst>
          </p:cNvPr>
          <p:cNvGrpSpPr/>
          <p:nvPr/>
        </p:nvGrpSpPr>
        <p:grpSpPr>
          <a:xfrm>
            <a:off x="6785552" y="2347805"/>
            <a:ext cx="4071218" cy="1188005"/>
            <a:chOff x="876411" y="4082444"/>
            <a:chExt cx="4071218" cy="1188005"/>
          </a:xfrm>
        </p:grpSpPr>
        <p:sp>
          <p:nvSpPr>
            <p:cNvPr id="71" name="Forma libre: forma 70">
              <a:extLst>
                <a:ext uri="{FF2B5EF4-FFF2-40B4-BE49-F238E27FC236}">
                  <a16:creationId xmlns:a16="http://schemas.microsoft.com/office/drawing/2014/main" id="{54126C35-13C8-F3F0-12B9-A94E683AC11A}"/>
                </a:ext>
              </a:extLst>
            </p:cNvPr>
            <p:cNvSpPr/>
            <p:nvPr/>
          </p:nvSpPr>
          <p:spPr>
            <a:xfrm>
              <a:off x="876411" y="4082444"/>
              <a:ext cx="4071218" cy="1188005"/>
            </a:xfrm>
            <a:custGeom>
              <a:avLst/>
              <a:gdLst>
                <a:gd name="connsiteX0" fmla="*/ 5423988 w 5533628"/>
                <a:gd name="connsiteY0" fmla="*/ 0 h 1313092"/>
                <a:gd name="connsiteX1" fmla="*/ 5533629 w 5533628"/>
                <a:gd name="connsiteY1" fmla="*/ 109641 h 1313092"/>
                <a:gd name="connsiteX2" fmla="*/ 5533629 w 5533628"/>
                <a:gd name="connsiteY2" fmla="*/ 1203452 h 1313092"/>
                <a:gd name="connsiteX3" fmla="*/ 5423988 w 5533628"/>
                <a:gd name="connsiteY3" fmla="*/ 1313093 h 1313092"/>
                <a:gd name="connsiteX4" fmla="*/ 109641 w 5533628"/>
                <a:gd name="connsiteY4" fmla="*/ 1313093 h 1313092"/>
                <a:gd name="connsiteX5" fmla="*/ 0 w 5533628"/>
                <a:gd name="connsiteY5" fmla="*/ 1203452 h 1313092"/>
                <a:gd name="connsiteX6" fmla="*/ 0 w 5533628"/>
                <a:gd name="connsiteY6" fmla="*/ 109641 h 1313092"/>
                <a:gd name="connsiteX7" fmla="*/ 109641 w 5533628"/>
                <a:gd name="connsiteY7" fmla="*/ 0 h 13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628" h="1313092">
                  <a:moveTo>
                    <a:pt x="5423988" y="0"/>
                  </a:moveTo>
                  <a:cubicBezTo>
                    <a:pt x="5484541" y="0"/>
                    <a:pt x="5533629" y="49088"/>
                    <a:pt x="5533629" y="109641"/>
                  </a:cubicBezTo>
                  <a:lnTo>
                    <a:pt x="5533629" y="1203452"/>
                  </a:lnTo>
                  <a:cubicBezTo>
                    <a:pt x="5533629" y="1264005"/>
                    <a:pt x="5484541" y="1313093"/>
                    <a:pt x="5423988" y="1313093"/>
                  </a:cubicBezTo>
                  <a:lnTo>
                    <a:pt x="109641" y="1313093"/>
                  </a:lnTo>
                  <a:cubicBezTo>
                    <a:pt x="49088" y="1313093"/>
                    <a:pt x="0" y="1264005"/>
                    <a:pt x="0" y="1203452"/>
                  </a:cubicBezTo>
                  <a:lnTo>
                    <a:pt x="0" y="109641"/>
                  </a:lnTo>
                  <a:cubicBezTo>
                    <a:pt x="0" y="49088"/>
                    <a:pt x="49088" y="0"/>
                    <a:pt x="109641" y="0"/>
                  </a:cubicBezTo>
                  <a:close/>
                </a:path>
              </a:pathLst>
            </a:custGeom>
            <a:solidFill>
              <a:srgbClr val="FFFFFF"/>
            </a:solidFill>
            <a:ln w="7861" cap="flat">
              <a:solidFill>
                <a:srgbClr val="0E948A"/>
              </a:solidFill>
              <a:prstDash val="solid"/>
              <a:miter/>
            </a:ln>
          </p:spPr>
          <p:txBody>
            <a:bodyPr rtlCol="0" anchor="ctr"/>
            <a:lstStyle/>
            <a:p>
              <a:endParaRPr lang="es-CO" dirty="0"/>
            </a:p>
          </p:txBody>
        </p:sp>
        <p:sp>
          <p:nvSpPr>
            <p:cNvPr id="74" name="CuadroTexto 73">
              <a:extLst>
                <a:ext uri="{FF2B5EF4-FFF2-40B4-BE49-F238E27FC236}">
                  <a16:creationId xmlns:a16="http://schemas.microsoft.com/office/drawing/2014/main" id="{C3CD66CD-8D94-3274-EC69-8A438693AF42}"/>
                </a:ext>
              </a:extLst>
            </p:cNvPr>
            <p:cNvSpPr txBox="1"/>
            <p:nvPr/>
          </p:nvSpPr>
          <p:spPr>
            <a:xfrm>
              <a:off x="2105312" y="4564949"/>
              <a:ext cx="2330099" cy="307777"/>
            </a:xfrm>
            <a:prstGeom prst="rect">
              <a:avLst/>
            </a:prstGeom>
            <a:noFill/>
          </p:spPr>
          <p:txBody>
            <a:bodyPr wrap="square" rtlCol="0">
              <a:spAutoFit/>
            </a:bodyPr>
            <a:lstStyle/>
            <a:p>
              <a:pPr hangingPunct="1"/>
              <a:r>
                <a:rPr lang="es-CO" sz="1400" dirty="0">
                  <a:solidFill>
                    <a:prstClr val="black"/>
                  </a:solidFill>
                  <a:latin typeface="Calibri" panose="020F0502020204030204" pitchFamily="34" charset="0"/>
                </a:rPr>
                <a:t>CGR Personal y Costos</a:t>
              </a:r>
            </a:p>
          </p:txBody>
        </p:sp>
      </p:grpSp>
      <p:pic>
        <p:nvPicPr>
          <p:cNvPr id="83" name="Imagen 25" descr="666.png">
            <a:extLst>
              <a:ext uri="{FF2B5EF4-FFF2-40B4-BE49-F238E27FC236}">
                <a16:creationId xmlns:a16="http://schemas.microsoft.com/office/drawing/2014/main" id="{5B089C3E-F4F4-14CC-32D6-3A196C7A5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51532" y="2536107"/>
            <a:ext cx="971749" cy="870789"/>
          </a:xfrm>
          <a:prstGeom prst="rect">
            <a:avLst/>
          </a:prstGeom>
          <a:ln>
            <a:solidFill>
              <a:schemeClr val="bg1">
                <a:lumMod val="95000"/>
              </a:schemeClr>
            </a:solidFill>
          </a:ln>
        </p:spPr>
      </p:pic>
      <p:grpSp>
        <p:nvGrpSpPr>
          <p:cNvPr id="16" name="Grupo 15">
            <a:extLst>
              <a:ext uri="{FF2B5EF4-FFF2-40B4-BE49-F238E27FC236}">
                <a16:creationId xmlns:a16="http://schemas.microsoft.com/office/drawing/2014/main" id="{CD50E21C-7A02-CCB5-544F-35F9B2A03433}"/>
              </a:ext>
            </a:extLst>
          </p:cNvPr>
          <p:cNvGrpSpPr/>
          <p:nvPr/>
        </p:nvGrpSpPr>
        <p:grpSpPr>
          <a:xfrm>
            <a:off x="954692" y="3828655"/>
            <a:ext cx="9902078" cy="1616350"/>
            <a:chOff x="870803" y="3769933"/>
            <a:chExt cx="9902078" cy="1616350"/>
          </a:xfrm>
        </p:grpSpPr>
        <p:grpSp>
          <p:nvGrpSpPr>
            <p:cNvPr id="84" name="Grupo 83">
              <a:extLst>
                <a:ext uri="{FF2B5EF4-FFF2-40B4-BE49-F238E27FC236}">
                  <a16:creationId xmlns:a16="http://schemas.microsoft.com/office/drawing/2014/main" id="{33C42263-04CD-DC2D-F01B-163E8C710F11}"/>
                </a:ext>
              </a:extLst>
            </p:cNvPr>
            <p:cNvGrpSpPr/>
            <p:nvPr/>
          </p:nvGrpSpPr>
          <p:grpSpPr>
            <a:xfrm>
              <a:off x="870803" y="3769933"/>
              <a:ext cx="9902078" cy="1450479"/>
              <a:chOff x="876411" y="4034278"/>
              <a:chExt cx="9902078" cy="1450479"/>
            </a:xfrm>
          </p:grpSpPr>
          <p:sp>
            <p:nvSpPr>
              <p:cNvPr id="85" name="Forma libre: forma 84">
                <a:extLst>
                  <a:ext uri="{FF2B5EF4-FFF2-40B4-BE49-F238E27FC236}">
                    <a16:creationId xmlns:a16="http://schemas.microsoft.com/office/drawing/2014/main" id="{0B804714-936C-AA97-82CD-471DE13787F5}"/>
                  </a:ext>
                </a:extLst>
              </p:cNvPr>
              <p:cNvSpPr/>
              <p:nvPr/>
            </p:nvSpPr>
            <p:spPr>
              <a:xfrm>
                <a:off x="876411" y="4090813"/>
                <a:ext cx="9902078" cy="1393944"/>
              </a:xfrm>
              <a:custGeom>
                <a:avLst/>
                <a:gdLst>
                  <a:gd name="connsiteX0" fmla="*/ 5423988 w 5533628"/>
                  <a:gd name="connsiteY0" fmla="*/ 0 h 1313092"/>
                  <a:gd name="connsiteX1" fmla="*/ 5533629 w 5533628"/>
                  <a:gd name="connsiteY1" fmla="*/ 109641 h 1313092"/>
                  <a:gd name="connsiteX2" fmla="*/ 5533629 w 5533628"/>
                  <a:gd name="connsiteY2" fmla="*/ 1203452 h 1313092"/>
                  <a:gd name="connsiteX3" fmla="*/ 5423988 w 5533628"/>
                  <a:gd name="connsiteY3" fmla="*/ 1313093 h 1313092"/>
                  <a:gd name="connsiteX4" fmla="*/ 109641 w 5533628"/>
                  <a:gd name="connsiteY4" fmla="*/ 1313093 h 1313092"/>
                  <a:gd name="connsiteX5" fmla="*/ 0 w 5533628"/>
                  <a:gd name="connsiteY5" fmla="*/ 1203452 h 1313092"/>
                  <a:gd name="connsiteX6" fmla="*/ 0 w 5533628"/>
                  <a:gd name="connsiteY6" fmla="*/ 109641 h 1313092"/>
                  <a:gd name="connsiteX7" fmla="*/ 109641 w 5533628"/>
                  <a:gd name="connsiteY7" fmla="*/ 0 h 13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628" h="1313092">
                    <a:moveTo>
                      <a:pt x="5423988" y="0"/>
                    </a:moveTo>
                    <a:cubicBezTo>
                      <a:pt x="5484541" y="0"/>
                      <a:pt x="5533629" y="49088"/>
                      <a:pt x="5533629" y="109641"/>
                    </a:cubicBezTo>
                    <a:lnTo>
                      <a:pt x="5533629" y="1203452"/>
                    </a:lnTo>
                    <a:cubicBezTo>
                      <a:pt x="5533629" y="1264005"/>
                      <a:pt x="5484541" y="1313093"/>
                      <a:pt x="5423988" y="1313093"/>
                    </a:cubicBezTo>
                    <a:lnTo>
                      <a:pt x="109641" y="1313093"/>
                    </a:lnTo>
                    <a:cubicBezTo>
                      <a:pt x="49088" y="1313093"/>
                      <a:pt x="0" y="1264005"/>
                      <a:pt x="0" y="1203452"/>
                    </a:cubicBezTo>
                    <a:lnTo>
                      <a:pt x="0" y="109641"/>
                    </a:lnTo>
                    <a:cubicBezTo>
                      <a:pt x="0" y="49088"/>
                      <a:pt x="49088" y="0"/>
                      <a:pt x="109641" y="0"/>
                    </a:cubicBezTo>
                    <a:close/>
                  </a:path>
                </a:pathLst>
              </a:custGeom>
              <a:solidFill>
                <a:srgbClr val="FFFFFF"/>
              </a:solidFill>
              <a:ln w="7861" cap="flat">
                <a:solidFill>
                  <a:srgbClr val="0E948A"/>
                </a:solidFill>
                <a:prstDash val="solid"/>
                <a:miter/>
              </a:ln>
            </p:spPr>
            <p:txBody>
              <a:bodyPr rtlCol="0" anchor="ctr"/>
              <a:lstStyle/>
              <a:p>
                <a:endParaRPr lang="es-CO" dirty="0"/>
              </a:p>
            </p:txBody>
          </p:sp>
          <p:grpSp>
            <p:nvGrpSpPr>
              <p:cNvPr id="86" name="Grupo 85">
                <a:extLst>
                  <a:ext uri="{FF2B5EF4-FFF2-40B4-BE49-F238E27FC236}">
                    <a16:creationId xmlns:a16="http://schemas.microsoft.com/office/drawing/2014/main" id="{29B8D7D5-2CD6-C1BA-096E-EC104F5B2C3F}"/>
                  </a:ext>
                </a:extLst>
              </p:cNvPr>
              <p:cNvGrpSpPr/>
              <p:nvPr/>
            </p:nvGrpSpPr>
            <p:grpSpPr>
              <a:xfrm>
                <a:off x="1063836" y="4034278"/>
                <a:ext cx="9492743" cy="492444"/>
                <a:chOff x="1063836" y="4034278"/>
                <a:chExt cx="9492743" cy="492444"/>
              </a:xfrm>
            </p:grpSpPr>
            <p:sp>
              <p:nvSpPr>
                <p:cNvPr id="90" name="Forma libre: forma 89">
                  <a:extLst>
                    <a:ext uri="{FF2B5EF4-FFF2-40B4-BE49-F238E27FC236}">
                      <a16:creationId xmlns:a16="http://schemas.microsoft.com/office/drawing/2014/main" id="{0DBBE3A0-0A9C-A38A-4C47-E413884634C9}"/>
                    </a:ext>
                  </a:extLst>
                </p:cNvPr>
                <p:cNvSpPr/>
                <p:nvPr/>
              </p:nvSpPr>
              <p:spPr>
                <a:xfrm>
                  <a:off x="1063836" y="4034278"/>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91" name="Forma libre: forma 90">
                  <a:extLst>
                    <a:ext uri="{FF2B5EF4-FFF2-40B4-BE49-F238E27FC236}">
                      <a16:creationId xmlns:a16="http://schemas.microsoft.com/office/drawing/2014/main" id="{75CA9F39-0DF5-58CE-8601-E3D4C7D6A6F0}"/>
                    </a:ext>
                  </a:extLst>
                </p:cNvPr>
                <p:cNvSpPr/>
                <p:nvPr/>
              </p:nvSpPr>
              <p:spPr>
                <a:xfrm>
                  <a:off x="1127676" y="4034279"/>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6</a:t>
                  </a:r>
                </a:p>
              </p:txBody>
            </p:sp>
            <p:sp>
              <p:nvSpPr>
                <p:cNvPr id="104" name="Forma libre: forma 103">
                  <a:extLst>
                    <a:ext uri="{FF2B5EF4-FFF2-40B4-BE49-F238E27FC236}">
                      <a16:creationId xmlns:a16="http://schemas.microsoft.com/office/drawing/2014/main" id="{AC0DD18E-D84C-1C45-FBD9-600BA7A8C796}"/>
                    </a:ext>
                  </a:extLst>
                </p:cNvPr>
                <p:cNvSpPr/>
                <p:nvPr/>
              </p:nvSpPr>
              <p:spPr>
                <a:xfrm>
                  <a:off x="9874699" y="4034278"/>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105" name="Forma libre: forma 104">
                  <a:extLst>
                    <a:ext uri="{FF2B5EF4-FFF2-40B4-BE49-F238E27FC236}">
                      <a16:creationId xmlns:a16="http://schemas.microsoft.com/office/drawing/2014/main" id="{2F25B8B4-CF7E-3CBC-AB51-12DA05BB9FCF}"/>
                    </a:ext>
                  </a:extLst>
                </p:cNvPr>
                <p:cNvSpPr/>
                <p:nvPr/>
              </p:nvSpPr>
              <p:spPr>
                <a:xfrm>
                  <a:off x="9938539" y="4034279"/>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2</a:t>
                  </a:r>
                </a:p>
              </p:txBody>
            </p:sp>
          </p:grpSp>
          <p:sp>
            <p:nvSpPr>
              <p:cNvPr id="89" name="CuadroTexto 88">
                <a:extLst>
                  <a:ext uri="{FF2B5EF4-FFF2-40B4-BE49-F238E27FC236}">
                    <a16:creationId xmlns:a16="http://schemas.microsoft.com/office/drawing/2014/main" id="{EDF72846-C7E7-040C-E081-50FCCD287C85}"/>
                  </a:ext>
                </a:extLst>
              </p:cNvPr>
              <p:cNvSpPr txBox="1"/>
              <p:nvPr/>
            </p:nvSpPr>
            <p:spPr>
              <a:xfrm>
                <a:off x="1812317" y="4209818"/>
                <a:ext cx="3758311" cy="492443"/>
              </a:xfrm>
              <a:prstGeom prst="rect">
                <a:avLst/>
              </a:prstGeom>
              <a:noFill/>
            </p:spPr>
            <p:txBody>
              <a:bodyPr wrap="square" rtlCol="0">
                <a:spAutoFit/>
              </a:bodyPr>
              <a:lstStyle/>
              <a:p>
                <a:pPr hangingPunct="1"/>
                <a:r>
                  <a:rPr lang="es-CO" sz="1300" b="1" dirty="0">
                    <a:solidFill>
                      <a:prstClr val="black"/>
                    </a:solidFill>
                    <a:latin typeface="Calibri" panose="020F0502020204030204" pitchFamily="34" charset="0"/>
                  </a:rPr>
                  <a:t>Dirección General de Apoyo Fiscal (DAF)</a:t>
                </a:r>
              </a:p>
              <a:p>
                <a:pPr hangingPunct="1"/>
                <a:r>
                  <a:rPr lang="es-CO" sz="1300" b="1" dirty="0">
                    <a:solidFill>
                      <a:prstClr val="black"/>
                    </a:solidFill>
                    <a:latin typeface="Calibri" panose="020F0502020204030204" pitchFamily="34" charset="0"/>
                  </a:rPr>
                  <a:t>Programa de Saneamiento Fiscal y financiero (PSFF)</a:t>
                </a:r>
                <a:endParaRPr lang="es-ES" sz="1300" b="1" dirty="0">
                  <a:solidFill>
                    <a:prstClr val="black"/>
                  </a:solidFill>
                  <a:latin typeface="Calibri" panose="020F0502020204030204" pitchFamily="34" charset="0"/>
                </a:endParaRPr>
              </a:p>
            </p:txBody>
          </p:sp>
          <p:sp>
            <p:nvSpPr>
              <p:cNvPr id="95" name="CuadroTexto 94">
                <a:extLst>
                  <a:ext uri="{FF2B5EF4-FFF2-40B4-BE49-F238E27FC236}">
                    <a16:creationId xmlns:a16="http://schemas.microsoft.com/office/drawing/2014/main" id="{C5A58A0F-F33F-827E-D203-345C2003614C}"/>
                  </a:ext>
                </a:extLst>
              </p:cNvPr>
              <p:cNvSpPr txBox="1"/>
              <p:nvPr/>
            </p:nvSpPr>
            <p:spPr>
              <a:xfrm>
                <a:off x="6506534" y="4427242"/>
                <a:ext cx="3623880" cy="307777"/>
              </a:xfrm>
              <a:prstGeom prst="rect">
                <a:avLst/>
              </a:prstGeom>
              <a:noFill/>
            </p:spPr>
            <p:txBody>
              <a:bodyPr wrap="square" rtlCol="0">
                <a:spAutoFit/>
              </a:bodyPr>
              <a:lstStyle/>
              <a:p>
                <a:pPr hangingPunct="1"/>
                <a:r>
                  <a:rPr lang="es-CO" sz="1400" b="1" dirty="0">
                    <a:solidFill>
                      <a:prstClr val="black"/>
                    </a:solidFill>
                    <a:latin typeface="Calibri" panose="020F0502020204030204" pitchFamily="34" charset="0"/>
                  </a:rPr>
                  <a:t>Dirección General de Participaciones Estatales</a:t>
                </a:r>
                <a:endParaRPr lang="es-ES" sz="1400" b="1" dirty="0">
                  <a:solidFill>
                    <a:prstClr val="black"/>
                  </a:solidFill>
                  <a:latin typeface="Calibri" panose="020F0502020204030204" pitchFamily="34" charset="0"/>
                </a:endParaRPr>
              </a:p>
            </p:txBody>
          </p:sp>
        </p:grpSp>
        <p:sp>
          <p:nvSpPr>
            <p:cNvPr id="93" name="CuadroTexto 92">
              <a:extLst>
                <a:ext uri="{FF2B5EF4-FFF2-40B4-BE49-F238E27FC236}">
                  <a16:creationId xmlns:a16="http://schemas.microsoft.com/office/drawing/2014/main" id="{6F8DFE1F-1A34-AECA-DE07-5EBB80790E88}"/>
                </a:ext>
              </a:extLst>
            </p:cNvPr>
            <p:cNvSpPr txBox="1"/>
            <p:nvPr/>
          </p:nvSpPr>
          <p:spPr>
            <a:xfrm>
              <a:off x="1094677" y="4493731"/>
              <a:ext cx="2317693" cy="892552"/>
            </a:xfrm>
            <a:prstGeom prst="rect">
              <a:avLst/>
            </a:prstGeom>
            <a:noFill/>
          </p:spPr>
          <p:txBody>
            <a:bodyPr wrap="square" rtlCol="0">
              <a:spAutoFit/>
            </a:bodyPr>
            <a:lstStyle/>
            <a:p>
              <a:r>
                <a:rPr lang="es-ES_tradnl" sz="1300" dirty="0">
                  <a:solidFill>
                    <a:prstClr val="black"/>
                  </a:solidFill>
                  <a:latin typeface="Calibri" panose="020F0502020204030204" pitchFamily="34" charset="0"/>
                </a:rPr>
                <a:t>- Monitoreo Flujo Financiero</a:t>
              </a:r>
            </a:p>
            <a:p>
              <a:r>
                <a:rPr lang="es-ES_tradnl" sz="1300" dirty="0">
                  <a:solidFill>
                    <a:prstClr val="black"/>
                  </a:solidFill>
                  <a:latin typeface="Calibri" panose="020F0502020204030204" pitchFamily="34" charset="0"/>
                </a:rPr>
                <a:t>- Monitoreo Medidas</a:t>
              </a:r>
            </a:p>
            <a:p>
              <a:r>
                <a:rPr lang="es-ES_tradnl" sz="1300" dirty="0">
                  <a:solidFill>
                    <a:prstClr val="black"/>
                  </a:solidFill>
                  <a:latin typeface="Calibri" panose="020F0502020204030204" pitchFamily="34" charset="0"/>
                </a:rPr>
                <a:t>- Monitoreo Pasivos</a:t>
              </a:r>
            </a:p>
            <a:p>
              <a:pPr marL="285750" indent="-285750">
                <a:buFontTx/>
                <a:buChar char="-"/>
              </a:pPr>
              <a:endParaRPr lang="es-ES_tradnl" sz="1300" dirty="0">
                <a:solidFill>
                  <a:prstClr val="black"/>
                </a:solidFill>
                <a:latin typeface="Calibri" panose="020F0502020204030204" pitchFamily="34" charset="0"/>
              </a:endParaRPr>
            </a:p>
          </p:txBody>
        </p:sp>
        <p:sp>
          <p:nvSpPr>
            <p:cNvPr id="98" name="CuadroTexto 97">
              <a:extLst>
                <a:ext uri="{FF2B5EF4-FFF2-40B4-BE49-F238E27FC236}">
                  <a16:creationId xmlns:a16="http://schemas.microsoft.com/office/drawing/2014/main" id="{401E28C0-3D8F-5C60-3E85-B23F38A8C21C}"/>
                </a:ext>
              </a:extLst>
            </p:cNvPr>
            <p:cNvSpPr txBox="1"/>
            <p:nvPr/>
          </p:nvSpPr>
          <p:spPr>
            <a:xfrm>
              <a:off x="6554266" y="4516222"/>
              <a:ext cx="3926671" cy="492443"/>
            </a:xfrm>
            <a:prstGeom prst="rect">
              <a:avLst/>
            </a:prstGeom>
            <a:noFill/>
          </p:spPr>
          <p:txBody>
            <a:bodyPr wrap="square" rtlCol="0">
              <a:spAutoFit/>
            </a:bodyPr>
            <a:lstStyle/>
            <a:p>
              <a:pPr hangingPunct="1"/>
              <a:r>
                <a:rPr lang="es-ES" sz="1300" dirty="0">
                  <a:solidFill>
                    <a:prstClr val="black"/>
                  </a:solidFill>
                  <a:latin typeface="Calibri" panose="020F0502020204030204" pitchFamily="34" charset="0"/>
                </a:rPr>
                <a:t>- Indicadores e Información General</a:t>
              </a:r>
            </a:p>
            <a:p>
              <a:pPr hangingPunct="1"/>
              <a:r>
                <a:rPr lang="es-ES" sz="1300" dirty="0">
                  <a:solidFill>
                    <a:prstClr val="black"/>
                  </a:solidFill>
                  <a:latin typeface="Calibri" panose="020F0502020204030204" pitchFamily="34" charset="0"/>
                </a:rPr>
                <a:t>- Proyecciones de Indicadores e información financiera</a:t>
              </a:r>
            </a:p>
          </p:txBody>
        </p:sp>
        <p:sp>
          <p:nvSpPr>
            <p:cNvPr id="100" name="CuadroTexto 99">
              <a:extLst>
                <a:ext uri="{FF2B5EF4-FFF2-40B4-BE49-F238E27FC236}">
                  <a16:creationId xmlns:a16="http://schemas.microsoft.com/office/drawing/2014/main" id="{B1F393B5-F7C9-E8D1-9A99-9BA901C0F3B0}"/>
                </a:ext>
              </a:extLst>
            </p:cNvPr>
            <p:cNvSpPr txBox="1"/>
            <p:nvPr/>
          </p:nvSpPr>
          <p:spPr>
            <a:xfrm>
              <a:off x="3247327" y="4493731"/>
              <a:ext cx="2317693" cy="692497"/>
            </a:xfrm>
            <a:prstGeom prst="rect">
              <a:avLst/>
            </a:prstGeom>
            <a:noFill/>
          </p:spPr>
          <p:txBody>
            <a:bodyPr wrap="square" rtlCol="0">
              <a:spAutoFit/>
            </a:bodyPr>
            <a:lstStyle/>
            <a:p>
              <a:r>
                <a:rPr lang="es-ES_tradnl" sz="1300" dirty="0">
                  <a:solidFill>
                    <a:prstClr val="black"/>
                  </a:solidFill>
                  <a:latin typeface="Calibri" panose="020F0502020204030204" pitchFamily="34" charset="0"/>
                </a:rPr>
                <a:t>- Monitoreo Ventas</a:t>
              </a:r>
            </a:p>
            <a:p>
              <a:r>
                <a:rPr lang="es-ES_tradnl" sz="1300" dirty="0">
                  <a:solidFill>
                    <a:prstClr val="black"/>
                  </a:solidFill>
                  <a:latin typeface="Calibri" panose="020F0502020204030204" pitchFamily="34" charset="0"/>
                </a:rPr>
                <a:t>- Monitoreo Resumen</a:t>
              </a:r>
            </a:p>
            <a:p>
              <a:r>
                <a:rPr lang="es-ES_tradnl" sz="1300" dirty="0">
                  <a:solidFill>
                    <a:prstClr val="black"/>
                  </a:solidFill>
                  <a:latin typeface="Calibri" panose="020F0502020204030204" pitchFamily="34" charset="0"/>
                </a:rPr>
                <a:t>- Monitoreo Encargo Fiduciario</a:t>
              </a:r>
              <a:endParaRPr lang="es-CO" sz="1300" dirty="0">
                <a:solidFill>
                  <a:prstClr val="black"/>
                </a:solidFill>
                <a:latin typeface="Calibri" panose="020F0502020204030204" pitchFamily="34" charset="0"/>
              </a:endParaRPr>
            </a:p>
          </p:txBody>
        </p:sp>
        <p:sp>
          <p:nvSpPr>
            <p:cNvPr id="103" name="object 5">
              <a:extLst>
                <a:ext uri="{FF2B5EF4-FFF2-40B4-BE49-F238E27FC236}">
                  <a16:creationId xmlns:a16="http://schemas.microsoft.com/office/drawing/2014/main" id="{095B5B2E-088E-725E-0659-54B68744FB60}"/>
                </a:ext>
              </a:extLst>
            </p:cNvPr>
            <p:cNvSpPr/>
            <p:nvPr/>
          </p:nvSpPr>
          <p:spPr>
            <a:xfrm flipV="1">
              <a:off x="6282875" y="4204424"/>
              <a:ext cx="0" cy="892552"/>
            </a:xfrm>
            <a:prstGeom prst="line">
              <a:avLst/>
            </a:prstGeom>
            <a:ln w="9525">
              <a:solidFill>
                <a:srgbClr val="5ABAB1"/>
              </a:solidFill>
            </a:ln>
          </p:spPr>
          <p:txBody>
            <a:bodyPr lIns="54863" rIns="54863"/>
            <a:lstStyle/>
            <a:p>
              <a:endParaRPr sz="2154"/>
            </a:p>
          </p:txBody>
        </p:sp>
      </p:grpSp>
      <p:sp>
        <p:nvSpPr>
          <p:cNvPr id="106" name="Forma libre: forma 105">
            <a:extLst>
              <a:ext uri="{FF2B5EF4-FFF2-40B4-BE49-F238E27FC236}">
                <a16:creationId xmlns:a16="http://schemas.microsoft.com/office/drawing/2014/main" id="{B9E1EDD0-EA6E-5B71-C891-93AFBC29EEF0}"/>
              </a:ext>
            </a:extLst>
          </p:cNvPr>
          <p:cNvSpPr/>
          <p:nvPr/>
        </p:nvSpPr>
        <p:spPr>
          <a:xfrm>
            <a:off x="5248589" y="2289793"/>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107" name="Forma libre: forma 106">
            <a:extLst>
              <a:ext uri="{FF2B5EF4-FFF2-40B4-BE49-F238E27FC236}">
                <a16:creationId xmlns:a16="http://schemas.microsoft.com/office/drawing/2014/main" id="{0D141C4F-9CBE-490A-7ACB-396E12AB7A58}"/>
              </a:ext>
            </a:extLst>
          </p:cNvPr>
          <p:cNvSpPr/>
          <p:nvPr/>
        </p:nvSpPr>
        <p:spPr>
          <a:xfrm>
            <a:off x="5312429" y="2289794"/>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4</a:t>
            </a:r>
          </a:p>
        </p:txBody>
      </p:sp>
      <p:grpSp>
        <p:nvGrpSpPr>
          <p:cNvPr id="15" name="Grupo 14">
            <a:extLst>
              <a:ext uri="{FF2B5EF4-FFF2-40B4-BE49-F238E27FC236}">
                <a16:creationId xmlns:a16="http://schemas.microsoft.com/office/drawing/2014/main" id="{46C4AB68-E89D-7EF7-143B-0DB5EE3CDEF4}"/>
              </a:ext>
            </a:extLst>
          </p:cNvPr>
          <p:cNvGrpSpPr/>
          <p:nvPr/>
        </p:nvGrpSpPr>
        <p:grpSpPr>
          <a:xfrm>
            <a:off x="10016820" y="2289793"/>
            <a:ext cx="681880" cy="492444"/>
            <a:chOff x="10021491" y="3926842"/>
            <a:chExt cx="681880" cy="492444"/>
          </a:xfrm>
        </p:grpSpPr>
        <p:sp>
          <p:nvSpPr>
            <p:cNvPr id="110" name="Forma libre: forma 109">
              <a:extLst>
                <a:ext uri="{FF2B5EF4-FFF2-40B4-BE49-F238E27FC236}">
                  <a16:creationId xmlns:a16="http://schemas.microsoft.com/office/drawing/2014/main" id="{624418DA-F2DD-DEBE-83FE-9F1435145DA8}"/>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111" name="Forma libre: forma 110">
              <a:extLst>
                <a:ext uri="{FF2B5EF4-FFF2-40B4-BE49-F238E27FC236}">
                  <a16:creationId xmlns:a16="http://schemas.microsoft.com/office/drawing/2014/main" id="{9B6F82E9-8A07-12E1-2068-A83305F0D766}"/>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1</a:t>
              </a:r>
              <a:endParaRPr lang="es-CO" sz="2400" b="1" dirty="0">
                <a:solidFill>
                  <a:schemeClr val="bg1"/>
                </a:solidFill>
                <a:latin typeface="Arial" panose="020B0604020202020204" pitchFamily="34" charset="0"/>
                <a:cs typeface="Arial" panose="020B0604020202020204" pitchFamily="34" charset="0"/>
              </a:endParaRPr>
            </a:p>
          </p:txBody>
        </p:sp>
      </p:grpSp>
      <p:grpSp>
        <p:nvGrpSpPr>
          <p:cNvPr id="18" name="Grupo 17">
            <a:extLst>
              <a:ext uri="{FF2B5EF4-FFF2-40B4-BE49-F238E27FC236}">
                <a16:creationId xmlns:a16="http://schemas.microsoft.com/office/drawing/2014/main" id="{604035EE-2785-29CD-D25A-8B41555A12AF}"/>
              </a:ext>
            </a:extLst>
          </p:cNvPr>
          <p:cNvGrpSpPr/>
          <p:nvPr/>
        </p:nvGrpSpPr>
        <p:grpSpPr>
          <a:xfrm>
            <a:off x="954693" y="5574238"/>
            <a:ext cx="3849286" cy="1008031"/>
            <a:chOff x="870804" y="5364050"/>
            <a:chExt cx="3849286" cy="1008031"/>
          </a:xfrm>
        </p:grpSpPr>
        <p:sp>
          <p:nvSpPr>
            <p:cNvPr id="113" name="Forma libre: forma 112">
              <a:extLst>
                <a:ext uri="{FF2B5EF4-FFF2-40B4-BE49-F238E27FC236}">
                  <a16:creationId xmlns:a16="http://schemas.microsoft.com/office/drawing/2014/main" id="{B949FC11-46A9-9DF7-36C2-FCB1247E3F4E}"/>
                </a:ext>
              </a:extLst>
            </p:cNvPr>
            <p:cNvSpPr/>
            <p:nvPr/>
          </p:nvSpPr>
          <p:spPr>
            <a:xfrm>
              <a:off x="870804" y="5422277"/>
              <a:ext cx="3849286" cy="949804"/>
            </a:xfrm>
            <a:custGeom>
              <a:avLst/>
              <a:gdLst>
                <a:gd name="connsiteX0" fmla="*/ 5423988 w 5533628"/>
                <a:gd name="connsiteY0" fmla="*/ 0 h 1313092"/>
                <a:gd name="connsiteX1" fmla="*/ 5533629 w 5533628"/>
                <a:gd name="connsiteY1" fmla="*/ 109641 h 1313092"/>
                <a:gd name="connsiteX2" fmla="*/ 5533629 w 5533628"/>
                <a:gd name="connsiteY2" fmla="*/ 1203452 h 1313092"/>
                <a:gd name="connsiteX3" fmla="*/ 5423988 w 5533628"/>
                <a:gd name="connsiteY3" fmla="*/ 1313093 h 1313092"/>
                <a:gd name="connsiteX4" fmla="*/ 109641 w 5533628"/>
                <a:gd name="connsiteY4" fmla="*/ 1313093 h 1313092"/>
                <a:gd name="connsiteX5" fmla="*/ 0 w 5533628"/>
                <a:gd name="connsiteY5" fmla="*/ 1203452 h 1313092"/>
                <a:gd name="connsiteX6" fmla="*/ 0 w 5533628"/>
                <a:gd name="connsiteY6" fmla="*/ 109641 h 1313092"/>
                <a:gd name="connsiteX7" fmla="*/ 109641 w 5533628"/>
                <a:gd name="connsiteY7" fmla="*/ 0 h 13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628" h="1313092">
                  <a:moveTo>
                    <a:pt x="5423988" y="0"/>
                  </a:moveTo>
                  <a:cubicBezTo>
                    <a:pt x="5484541" y="0"/>
                    <a:pt x="5533629" y="49088"/>
                    <a:pt x="5533629" y="109641"/>
                  </a:cubicBezTo>
                  <a:lnTo>
                    <a:pt x="5533629" y="1203452"/>
                  </a:lnTo>
                  <a:cubicBezTo>
                    <a:pt x="5533629" y="1264005"/>
                    <a:pt x="5484541" y="1313093"/>
                    <a:pt x="5423988" y="1313093"/>
                  </a:cubicBezTo>
                  <a:lnTo>
                    <a:pt x="109641" y="1313093"/>
                  </a:lnTo>
                  <a:cubicBezTo>
                    <a:pt x="49088" y="1313093"/>
                    <a:pt x="0" y="1264005"/>
                    <a:pt x="0" y="1203452"/>
                  </a:cubicBezTo>
                  <a:lnTo>
                    <a:pt x="0" y="109641"/>
                  </a:lnTo>
                  <a:cubicBezTo>
                    <a:pt x="0" y="49088"/>
                    <a:pt x="49088" y="0"/>
                    <a:pt x="109641" y="0"/>
                  </a:cubicBezTo>
                  <a:close/>
                </a:path>
              </a:pathLst>
            </a:custGeom>
            <a:solidFill>
              <a:srgbClr val="FFFFFF"/>
            </a:solidFill>
            <a:ln w="7861" cap="flat">
              <a:solidFill>
                <a:srgbClr val="0E948A"/>
              </a:solidFill>
              <a:prstDash val="solid"/>
              <a:miter/>
            </a:ln>
          </p:spPr>
          <p:txBody>
            <a:bodyPr rtlCol="0" anchor="ctr"/>
            <a:lstStyle/>
            <a:p>
              <a:endParaRPr lang="es-CO"/>
            </a:p>
          </p:txBody>
        </p:sp>
        <p:pic>
          <p:nvPicPr>
            <p:cNvPr id="116" name="Imagen 115">
              <a:extLst>
                <a:ext uri="{FF2B5EF4-FFF2-40B4-BE49-F238E27FC236}">
                  <a16:creationId xmlns:a16="http://schemas.microsoft.com/office/drawing/2014/main" id="{C2FB8643-3873-E044-1910-A09C74955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977" y="5630862"/>
              <a:ext cx="1502369" cy="550937"/>
            </a:xfrm>
            <a:prstGeom prst="rect">
              <a:avLst/>
            </a:prstGeom>
          </p:spPr>
        </p:pic>
        <p:sp>
          <p:nvSpPr>
            <p:cNvPr id="117" name="CuadroTexto 116">
              <a:extLst>
                <a:ext uri="{FF2B5EF4-FFF2-40B4-BE49-F238E27FC236}">
                  <a16:creationId xmlns:a16="http://schemas.microsoft.com/office/drawing/2014/main" id="{F43E9033-90E5-14DD-57CF-0D503F0135D6}"/>
                </a:ext>
              </a:extLst>
            </p:cNvPr>
            <p:cNvSpPr txBox="1"/>
            <p:nvPr/>
          </p:nvSpPr>
          <p:spPr>
            <a:xfrm>
              <a:off x="2590113" y="5706204"/>
              <a:ext cx="2046780" cy="523220"/>
            </a:xfrm>
            <a:prstGeom prst="rect">
              <a:avLst/>
            </a:prstGeom>
            <a:noFill/>
          </p:spPr>
          <p:txBody>
            <a:bodyPr wrap="square" rtlCol="0">
              <a:spAutoFit/>
            </a:bodyPr>
            <a:lstStyle/>
            <a:p>
              <a:pPr hangingPunct="1"/>
              <a:r>
                <a:rPr lang="es-ES" sz="1400" dirty="0">
                  <a:solidFill>
                    <a:prstClr val="black"/>
                  </a:solidFill>
                  <a:latin typeface="Calibri" panose="020F0502020204030204" pitchFamily="34" charset="0"/>
                </a:rPr>
                <a:t>Programa de Alimentación Escolar</a:t>
              </a:r>
            </a:p>
          </p:txBody>
        </p:sp>
        <p:grpSp>
          <p:nvGrpSpPr>
            <p:cNvPr id="118" name="Grupo 117">
              <a:extLst>
                <a:ext uri="{FF2B5EF4-FFF2-40B4-BE49-F238E27FC236}">
                  <a16:creationId xmlns:a16="http://schemas.microsoft.com/office/drawing/2014/main" id="{C34F9C7E-EDD5-1297-03D8-435ADE29DF91}"/>
                </a:ext>
              </a:extLst>
            </p:cNvPr>
            <p:cNvGrpSpPr/>
            <p:nvPr/>
          </p:nvGrpSpPr>
          <p:grpSpPr>
            <a:xfrm>
              <a:off x="3884118" y="5364050"/>
              <a:ext cx="681880" cy="492444"/>
              <a:chOff x="10021491" y="3926842"/>
              <a:chExt cx="681880" cy="492444"/>
            </a:xfrm>
          </p:grpSpPr>
          <p:sp>
            <p:nvSpPr>
              <p:cNvPr id="119" name="Forma libre: forma 118">
                <a:extLst>
                  <a:ext uri="{FF2B5EF4-FFF2-40B4-BE49-F238E27FC236}">
                    <a16:creationId xmlns:a16="http://schemas.microsoft.com/office/drawing/2014/main" id="{B5D31417-F0A2-3C9D-5107-D7FD52B2BD75}"/>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120" name="Forma libre: forma 119">
                <a:extLst>
                  <a:ext uri="{FF2B5EF4-FFF2-40B4-BE49-F238E27FC236}">
                    <a16:creationId xmlns:a16="http://schemas.microsoft.com/office/drawing/2014/main" id="{91E2C04B-3F8F-55C1-18BF-D3F9145CD227}"/>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1</a:t>
                </a:r>
                <a:endParaRPr lang="es-CO" sz="2400" b="1" dirty="0">
                  <a:solidFill>
                    <a:schemeClr val="bg1"/>
                  </a:solidFill>
                  <a:latin typeface="Arial" panose="020B0604020202020204" pitchFamily="34" charset="0"/>
                  <a:cs typeface="Arial" panose="020B0604020202020204" pitchFamily="34" charset="0"/>
                </a:endParaRPr>
              </a:p>
            </p:txBody>
          </p:sp>
        </p:grpSp>
      </p:grpSp>
      <p:grpSp>
        <p:nvGrpSpPr>
          <p:cNvPr id="17" name="Grupo 16">
            <a:extLst>
              <a:ext uri="{FF2B5EF4-FFF2-40B4-BE49-F238E27FC236}">
                <a16:creationId xmlns:a16="http://schemas.microsoft.com/office/drawing/2014/main" id="{52A80AEA-9CB3-3C55-D933-D54084D45F6C}"/>
              </a:ext>
            </a:extLst>
          </p:cNvPr>
          <p:cNvGrpSpPr/>
          <p:nvPr/>
        </p:nvGrpSpPr>
        <p:grpSpPr>
          <a:xfrm>
            <a:off x="5221893" y="5574238"/>
            <a:ext cx="3849286" cy="1008031"/>
            <a:chOff x="5128479" y="5364050"/>
            <a:chExt cx="3849286" cy="1008031"/>
          </a:xfrm>
        </p:grpSpPr>
        <p:sp>
          <p:nvSpPr>
            <p:cNvPr id="121" name="Forma libre: forma 120">
              <a:extLst>
                <a:ext uri="{FF2B5EF4-FFF2-40B4-BE49-F238E27FC236}">
                  <a16:creationId xmlns:a16="http://schemas.microsoft.com/office/drawing/2014/main" id="{5F1059B9-BF95-9862-2EB5-61492F587524}"/>
                </a:ext>
              </a:extLst>
            </p:cNvPr>
            <p:cNvSpPr/>
            <p:nvPr/>
          </p:nvSpPr>
          <p:spPr>
            <a:xfrm>
              <a:off x="5128479" y="5422277"/>
              <a:ext cx="3849286" cy="949804"/>
            </a:xfrm>
            <a:custGeom>
              <a:avLst/>
              <a:gdLst>
                <a:gd name="connsiteX0" fmla="*/ 5423988 w 5533628"/>
                <a:gd name="connsiteY0" fmla="*/ 0 h 1313092"/>
                <a:gd name="connsiteX1" fmla="*/ 5533629 w 5533628"/>
                <a:gd name="connsiteY1" fmla="*/ 109641 h 1313092"/>
                <a:gd name="connsiteX2" fmla="*/ 5533629 w 5533628"/>
                <a:gd name="connsiteY2" fmla="*/ 1203452 h 1313092"/>
                <a:gd name="connsiteX3" fmla="*/ 5423988 w 5533628"/>
                <a:gd name="connsiteY3" fmla="*/ 1313093 h 1313092"/>
                <a:gd name="connsiteX4" fmla="*/ 109641 w 5533628"/>
                <a:gd name="connsiteY4" fmla="*/ 1313093 h 1313092"/>
                <a:gd name="connsiteX5" fmla="*/ 0 w 5533628"/>
                <a:gd name="connsiteY5" fmla="*/ 1203452 h 1313092"/>
                <a:gd name="connsiteX6" fmla="*/ 0 w 5533628"/>
                <a:gd name="connsiteY6" fmla="*/ 109641 h 1313092"/>
                <a:gd name="connsiteX7" fmla="*/ 109641 w 5533628"/>
                <a:gd name="connsiteY7" fmla="*/ 0 h 13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628" h="1313092">
                  <a:moveTo>
                    <a:pt x="5423988" y="0"/>
                  </a:moveTo>
                  <a:cubicBezTo>
                    <a:pt x="5484541" y="0"/>
                    <a:pt x="5533629" y="49088"/>
                    <a:pt x="5533629" y="109641"/>
                  </a:cubicBezTo>
                  <a:lnTo>
                    <a:pt x="5533629" y="1203452"/>
                  </a:lnTo>
                  <a:cubicBezTo>
                    <a:pt x="5533629" y="1264005"/>
                    <a:pt x="5484541" y="1313093"/>
                    <a:pt x="5423988" y="1313093"/>
                  </a:cubicBezTo>
                  <a:lnTo>
                    <a:pt x="109641" y="1313093"/>
                  </a:lnTo>
                  <a:cubicBezTo>
                    <a:pt x="49088" y="1313093"/>
                    <a:pt x="0" y="1264005"/>
                    <a:pt x="0" y="1203452"/>
                  </a:cubicBezTo>
                  <a:lnTo>
                    <a:pt x="0" y="109641"/>
                  </a:lnTo>
                  <a:cubicBezTo>
                    <a:pt x="0" y="49088"/>
                    <a:pt x="49088" y="0"/>
                    <a:pt x="109641" y="0"/>
                  </a:cubicBezTo>
                  <a:close/>
                </a:path>
              </a:pathLst>
            </a:custGeom>
            <a:solidFill>
              <a:srgbClr val="FFFFFF"/>
            </a:solidFill>
            <a:ln w="7861" cap="flat">
              <a:solidFill>
                <a:srgbClr val="0E948A"/>
              </a:solidFill>
              <a:prstDash val="solid"/>
              <a:miter/>
            </a:ln>
          </p:spPr>
          <p:txBody>
            <a:bodyPr rtlCol="0" anchor="ctr"/>
            <a:lstStyle/>
            <a:p>
              <a:endParaRPr lang="es-CO"/>
            </a:p>
          </p:txBody>
        </p:sp>
        <p:sp>
          <p:nvSpPr>
            <p:cNvPr id="122" name="CuadroTexto 121">
              <a:extLst>
                <a:ext uri="{FF2B5EF4-FFF2-40B4-BE49-F238E27FC236}">
                  <a16:creationId xmlns:a16="http://schemas.microsoft.com/office/drawing/2014/main" id="{2793A44C-738E-7C91-5C31-14530ACC6802}"/>
                </a:ext>
              </a:extLst>
            </p:cNvPr>
            <p:cNvSpPr txBox="1"/>
            <p:nvPr/>
          </p:nvSpPr>
          <p:spPr>
            <a:xfrm>
              <a:off x="6330127" y="5845521"/>
              <a:ext cx="2046780" cy="307777"/>
            </a:xfrm>
            <a:prstGeom prst="rect">
              <a:avLst/>
            </a:prstGeom>
            <a:noFill/>
          </p:spPr>
          <p:txBody>
            <a:bodyPr wrap="square" rtlCol="0">
              <a:spAutoFit/>
            </a:bodyPr>
            <a:lstStyle/>
            <a:p>
              <a:pPr hangingPunct="1"/>
              <a:r>
                <a:rPr lang="es-CO" sz="1400" dirty="0">
                  <a:solidFill>
                    <a:prstClr val="black"/>
                  </a:solidFill>
                  <a:latin typeface="Calibri" panose="020F0502020204030204" pitchFamily="34" charset="0"/>
                </a:rPr>
                <a:t>CONPES Primera Infancia</a:t>
              </a:r>
              <a:endParaRPr lang="es-ES" sz="1400" dirty="0">
                <a:solidFill>
                  <a:prstClr val="black"/>
                </a:solidFill>
                <a:latin typeface="Calibri" panose="020F0502020204030204" pitchFamily="34" charset="0"/>
              </a:endParaRPr>
            </a:p>
          </p:txBody>
        </p:sp>
        <p:grpSp>
          <p:nvGrpSpPr>
            <p:cNvPr id="123" name="Grupo 122">
              <a:extLst>
                <a:ext uri="{FF2B5EF4-FFF2-40B4-BE49-F238E27FC236}">
                  <a16:creationId xmlns:a16="http://schemas.microsoft.com/office/drawing/2014/main" id="{FE001638-3BD9-5DF3-B868-ED33CD3080CB}"/>
                </a:ext>
              </a:extLst>
            </p:cNvPr>
            <p:cNvGrpSpPr/>
            <p:nvPr/>
          </p:nvGrpSpPr>
          <p:grpSpPr>
            <a:xfrm>
              <a:off x="8141793" y="5364050"/>
              <a:ext cx="681880" cy="492444"/>
              <a:chOff x="10021491" y="3926842"/>
              <a:chExt cx="681880" cy="492444"/>
            </a:xfrm>
          </p:grpSpPr>
          <p:sp>
            <p:nvSpPr>
              <p:cNvPr id="124" name="Forma libre: forma 123">
                <a:extLst>
                  <a:ext uri="{FF2B5EF4-FFF2-40B4-BE49-F238E27FC236}">
                    <a16:creationId xmlns:a16="http://schemas.microsoft.com/office/drawing/2014/main" id="{55F9A630-05FF-1CA6-B905-E9DC6206B012}"/>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125" name="Forma libre: forma 124">
                <a:extLst>
                  <a:ext uri="{FF2B5EF4-FFF2-40B4-BE49-F238E27FC236}">
                    <a16:creationId xmlns:a16="http://schemas.microsoft.com/office/drawing/2014/main" id="{E21794A5-2014-0CD6-3BBA-4596942365F3}"/>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CO" sz="2000" b="1" dirty="0">
                    <a:solidFill>
                      <a:schemeClr val="bg1"/>
                    </a:solidFill>
                    <a:latin typeface="Arial" panose="020B0604020202020204" pitchFamily="34" charset="0"/>
                    <a:cs typeface="Arial" panose="020B0604020202020204" pitchFamily="34" charset="0"/>
                  </a:rPr>
                  <a:t>1</a:t>
                </a:r>
                <a:endParaRPr lang="es-CO" sz="2400" b="1" dirty="0">
                  <a:solidFill>
                    <a:schemeClr val="bg1"/>
                  </a:solidFill>
                  <a:latin typeface="Arial" panose="020B0604020202020204" pitchFamily="34" charset="0"/>
                  <a:cs typeface="Arial" panose="020B0604020202020204" pitchFamily="34" charset="0"/>
                </a:endParaRPr>
              </a:p>
            </p:txBody>
          </p:sp>
        </p:grpSp>
        <p:pic>
          <p:nvPicPr>
            <p:cNvPr id="126" name="Picture 20" descr="icbf">
              <a:extLst>
                <a:ext uri="{FF2B5EF4-FFF2-40B4-BE49-F238E27FC236}">
                  <a16:creationId xmlns:a16="http://schemas.microsoft.com/office/drawing/2014/main" id="{1AC97637-5B56-5135-F126-A147CB216B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922" y="5505803"/>
              <a:ext cx="763385" cy="76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ángulo: esquinas redondeadas 2">
            <a:extLst>
              <a:ext uri="{FF2B5EF4-FFF2-40B4-BE49-F238E27FC236}">
                <a16:creationId xmlns:a16="http://schemas.microsoft.com/office/drawing/2014/main" id="{32D76D44-E42E-305E-01AF-41A37C2700EB}"/>
              </a:ext>
            </a:extLst>
          </p:cNvPr>
          <p:cNvSpPr/>
          <p:nvPr/>
        </p:nvSpPr>
        <p:spPr>
          <a:xfrm>
            <a:off x="4918940" y="3633345"/>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6432861E-8BDE-3897-94E8-42617E9BCB0A}"/>
              </a:ext>
            </a:extLst>
          </p:cNvPr>
          <p:cNvSpPr txBox="1"/>
          <p:nvPr/>
        </p:nvSpPr>
        <p:spPr>
          <a:xfrm>
            <a:off x="4890588" y="3594053"/>
            <a:ext cx="2685753" cy="584775"/>
          </a:xfrm>
          <a:prstGeom prst="rect">
            <a:avLst/>
          </a:prstGeom>
          <a:noFill/>
        </p:spPr>
        <p:txBody>
          <a:bodyPr wrap="square" rtlCol="0">
            <a:spAutoFit/>
          </a:bodyPr>
          <a:lstStyle/>
          <a:p>
            <a:r>
              <a:rPr lang="es-ES" sz="3200" dirty="0">
                <a:ln w="0"/>
                <a:solidFill>
                  <a:schemeClr val="accent1"/>
                </a:solidFill>
                <a:effectLst>
                  <a:outerShdw blurRad="38100" dist="25400" dir="5400000" algn="ctr" rotWithShape="0">
                    <a:srgbClr val="6E747A">
                      <a:alpha val="43000"/>
                    </a:srgbClr>
                  </a:outerShdw>
                </a:effectLst>
              </a:rPr>
              <a:t>MINHACIENDA</a:t>
            </a:r>
            <a:endParaRPr lang="es-CO" sz="3200" dirty="0">
              <a:ln w="0"/>
              <a:solidFill>
                <a:schemeClr val="accent1"/>
              </a:solidFill>
              <a:effectLst>
                <a:outerShdw blurRad="38100" dist="25400" dir="5400000" algn="ctr" rotWithShape="0">
                  <a:srgbClr val="6E747A">
                    <a:alpha val="43000"/>
                  </a:srgbClr>
                </a:outerShdw>
              </a:effectLst>
            </a:endParaRPr>
          </a:p>
        </p:txBody>
      </p:sp>
      <p:grpSp>
        <p:nvGrpSpPr>
          <p:cNvPr id="4" name="Grupo 3">
            <a:extLst>
              <a:ext uri="{FF2B5EF4-FFF2-40B4-BE49-F238E27FC236}">
                <a16:creationId xmlns:a16="http://schemas.microsoft.com/office/drawing/2014/main" id="{1740A7F8-FB63-4249-1B8C-3F0A27E66425}"/>
              </a:ext>
            </a:extLst>
          </p:cNvPr>
          <p:cNvGrpSpPr/>
          <p:nvPr/>
        </p:nvGrpSpPr>
        <p:grpSpPr>
          <a:xfrm>
            <a:off x="330003" y="368466"/>
            <a:ext cx="5824460" cy="540742"/>
            <a:chOff x="1243017" y="2669432"/>
            <a:chExt cx="6728400" cy="1155282"/>
          </a:xfrm>
        </p:grpSpPr>
        <p:sp>
          <p:nvSpPr>
            <p:cNvPr id="5" name="Rectángulo 4">
              <a:extLst>
                <a:ext uri="{FF2B5EF4-FFF2-40B4-BE49-F238E27FC236}">
                  <a16:creationId xmlns:a16="http://schemas.microsoft.com/office/drawing/2014/main" id="{B5C0F907-0050-E384-BFF5-29A747AD07DE}"/>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7F24ADCE-0817-F7F2-2639-648E34FF2ED8}"/>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a:extLst>
              <a:ext uri="{FF2B5EF4-FFF2-40B4-BE49-F238E27FC236}">
                <a16:creationId xmlns:a16="http://schemas.microsoft.com/office/drawing/2014/main" id="{B54385DF-3821-02B5-CD58-1E6AB835F571}"/>
              </a:ext>
            </a:extLst>
          </p:cNvPr>
          <p:cNvSpPr txBox="1"/>
          <p:nvPr/>
        </p:nvSpPr>
        <p:spPr>
          <a:xfrm>
            <a:off x="378587" y="385967"/>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01425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a:extLst>
              <a:ext uri="{FF2B5EF4-FFF2-40B4-BE49-F238E27FC236}">
                <a16:creationId xmlns:a16="http://schemas.microsoft.com/office/drawing/2014/main" id="{A9AB9EC6-1FD6-22F4-7B5B-882F9149DD4A}"/>
              </a:ext>
            </a:extLst>
          </p:cNvPr>
          <p:cNvGrpSpPr/>
          <p:nvPr/>
        </p:nvGrpSpPr>
        <p:grpSpPr>
          <a:xfrm>
            <a:off x="1035633" y="5098770"/>
            <a:ext cx="10164950" cy="1665391"/>
            <a:chOff x="2070526" y="1865704"/>
            <a:chExt cx="8621617" cy="4137432"/>
          </a:xfrm>
        </p:grpSpPr>
        <p:sp>
          <p:nvSpPr>
            <p:cNvPr id="34" name="Rectángulo 33">
              <a:extLst>
                <a:ext uri="{FF2B5EF4-FFF2-40B4-BE49-F238E27FC236}">
                  <a16:creationId xmlns:a16="http://schemas.microsoft.com/office/drawing/2014/main" id="{AA5E69CD-8650-FF7E-01DD-6D0F859FF104}"/>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5" name="Rectángulo 34">
              <a:extLst>
                <a:ext uri="{FF2B5EF4-FFF2-40B4-BE49-F238E27FC236}">
                  <a16:creationId xmlns:a16="http://schemas.microsoft.com/office/drawing/2014/main" id="{55429C86-14FE-D65A-DD8E-F991A605A36A}"/>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0" name="Grupo 29">
            <a:extLst>
              <a:ext uri="{FF2B5EF4-FFF2-40B4-BE49-F238E27FC236}">
                <a16:creationId xmlns:a16="http://schemas.microsoft.com/office/drawing/2014/main" id="{8F96B83E-8B40-9B8F-4C30-3707BE7EADCE}"/>
              </a:ext>
            </a:extLst>
          </p:cNvPr>
          <p:cNvGrpSpPr/>
          <p:nvPr/>
        </p:nvGrpSpPr>
        <p:grpSpPr>
          <a:xfrm>
            <a:off x="1035633" y="1792571"/>
            <a:ext cx="10086452" cy="3162244"/>
            <a:chOff x="2070526" y="1865704"/>
            <a:chExt cx="8621617" cy="4137432"/>
          </a:xfrm>
        </p:grpSpPr>
        <p:sp>
          <p:nvSpPr>
            <p:cNvPr id="31" name="Rectángulo 30">
              <a:extLst>
                <a:ext uri="{FF2B5EF4-FFF2-40B4-BE49-F238E27FC236}">
                  <a16:creationId xmlns:a16="http://schemas.microsoft.com/office/drawing/2014/main" id="{09938A94-6869-A0C4-5C2F-8350A73747CE}"/>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2" name="Rectángulo 31">
              <a:extLst>
                <a:ext uri="{FF2B5EF4-FFF2-40B4-BE49-F238E27FC236}">
                  <a16:creationId xmlns:a16="http://schemas.microsoft.com/office/drawing/2014/main" id="{A6D522BC-D0FD-BFFE-A02D-2ACDB52CC3CF}"/>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7" name="Grupo 26">
            <a:extLst>
              <a:ext uri="{FF2B5EF4-FFF2-40B4-BE49-F238E27FC236}">
                <a16:creationId xmlns:a16="http://schemas.microsoft.com/office/drawing/2014/main" id="{A8FEB921-B541-7DFA-C262-475C1D3AD2ED}"/>
              </a:ext>
            </a:extLst>
          </p:cNvPr>
          <p:cNvGrpSpPr/>
          <p:nvPr/>
        </p:nvGrpSpPr>
        <p:grpSpPr>
          <a:xfrm>
            <a:off x="2844799" y="965192"/>
            <a:ext cx="6943584" cy="582479"/>
            <a:chOff x="1243017" y="2669432"/>
            <a:chExt cx="6660093" cy="928671"/>
          </a:xfrm>
        </p:grpSpPr>
        <p:sp>
          <p:nvSpPr>
            <p:cNvPr id="28" name="Rectángulo 27">
              <a:extLst>
                <a:ext uri="{FF2B5EF4-FFF2-40B4-BE49-F238E27FC236}">
                  <a16:creationId xmlns:a16="http://schemas.microsoft.com/office/drawing/2014/main" id="{942090F0-D827-B913-4D7F-C3D8D554F035}"/>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Rectángulo 28">
              <a:extLst>
                <a:ext uri="{FF2B5EF4-FFF2-40B4-BE49-F238E27FC236}">
                  <a16:creationId xmlns:a16="http://schemas.microsoft.com/office/drawing/2014/main" id="{41385C37-9930-169C-8E7F-F9390278267C}"/>
                </a:ext>
              </a:extLst>
            </p:cNvPr>
            <p:cNvSpPr/>
            <p:nvPr/>
          </p:nvSpPr>
          <p:spPr>
            <a:xfrm>
              <a:off x="1357591" y="2848582"/>
              <a:ext cx="6545519" cy="74952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4" name="Imagen 3">
            <a:extLst>
              <a:ext uri="{FF2B5EF4-FFF2-40B4-BE49-F238E27FC236}">
                <a16:creationId xmlns:a16="http://schemas.microsoft.com/office/drawing/2014/main" id="{5045456E-5214-054E-A5A9-CEF54E1D4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290" y="2824798"/>
            <a:ext cx="1749448" cy="662669"/>
          </a:xfrm>
          <a:prstGeom prst="rect">
            <a:avLst/>
          </a:prstGeom>
        </p:spPr>
      </p:pic>
      <p:grpSp>
        <p:nvGrpSpPr>
          <p:cNvPr id="5" name="Grupo 4"/>
          <p:cNvGrpSpPr/>
          <p:nvPr/>
        </p:nvGrpSpPr>
        <p:grpSpPr>
          <a:xfrm>
            <a:off x="2041824" y="5233081"/>
            <a:ext cx="8788839" cy="1013274"/>
            <a:chOff x="793660" y="3990502"/>
            <a:chExt cx="9409276" cy="1027996"/>
          </a:xfrm>
        </p:grpSpPr>
        <p:sp>
          <p:nvSpPr>
            <p:cNvPr id="6" name="8 Rectángulo redondeado">
              <a:extLst>
                <a:ext uri="{FF2B5EF4-FFF2-40B4-BE49-F238E27FC236}">
                  <a16:creationId xmlns:a16="http://schemas.microsoft.com/office/drawing/2014/main" id="{E399D8AB-7C60-C146-9B1B-695DB6B4BFEB}"/>
                </a:ext>
              </a:extLst>
            </p:cNvPr>
            <p:cNvSpPr/>
            <p:nvPr/>
          </p:nvSpPr>
          <p:spPr>
            <a:xfrm>
              <a:off x="3861429" y="4344379"/>
              <a:ext cx="6341507" cy="674119"/>
            </a:xfrm>
            <a:prstGeom prst="roundRect">
              <a:avLst/>
            </a:prstGeom>
            <a:noFill/>
            <a:ln>
              <a:solidFill>
                <a:srgbClr val="00947A"/>
              </a:solidFill>
            </a:ln>
          </p:spPr>
          <p:style>
            <a:lnRef idx="1">
              <a:schemeClr val="accent6"/>
            </a:lnRef>
            <a:fillRef idx="2">
              <a:schemeClr val="accent6"/>
            </a:fillRef>
            <a:effectRef idx="1">
              <a:schemeClr val="accent6"/>
            </a:effectRef>
            <a:fontRef idx="minor">
              <a:schemeClr val="dk1"/>
            </a:fontRef>
          </p:style>
          <p:txBody>
            <a:bodyPr rot="0" spcFirstLastPara="0" vert="horz" wrap="square" lIns="41572" tIns="20785" rIns="41572" bIns="20785" numCol="1" spcCol="0" rtlCol="0" fromWordArt="0" anchor="ctr" anchorCtr="0" forceAA="0" compatLnSpc="1">
              <a:prstTxWarp prst="textNoShape">
                <a:avLst/>
              </a:prstTxWarp>
              <a:noAutofit/>
            </a:bodyPr>
            <a:lstStyle/>
            <a:p>
              <a:pPr hangingPunct="1"/>
              <a:r>
                <a:rPr lang="es-CO" sz="1456" dirty="0">
                  <a:solidFill>
                    <a:prstClr val="black"/>
                  </a:solidFill>
                  <a:latin typeface="Calibri" panose="020F0502020204030204" pitchFamily="34" charset="0"/>
                </a:rPr>
                <a:t>- Categoría Única de Información del Presupuesto Ordinario, CUIPO</a:t>
              </a:r>
            </a:p>
            <a:p>
              <a:pPr hangingPunct="1"/>
              <a:r>
                <a:rPr lang="es-CO" sz="1456" dirty="0">
                  <a:solidFill>
                    <a:prstClr val="black"/>
                  </a:solidFill>
                  <a:latin typeface="Calibri" panose="020F0502020204030204" pitchFamily="34" charset="0"/>
                </a:rPr>
                <a:t>- Sistema General de Regalías, SGR</a:t>
              </a:r>
            </a:p>
          </p:txBody>
        </p:sp>
        <p:pic>
          <p:nvPicPr>
            <p:cNvPr id="8" name="Imagen 25" descr="666.png">
              <a:extLst>
                <a:ext uri="{FF2B5EF4-FFF2-40B4-BE49-F238E27FC236}">
                  <a16:creationId xmlns:a16="http://schemas.microsoft.com/office/drawing/2014/main" id="{B965878C-2CF3-9E4E-9382-B18B73EF01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3660" y="3990502"/>
              <a:ext cx="1010646" cy="886192"/>
            </a:xfrm>
            <a:prstGeom prst="rect">
              <a:avLst/>
            </a:prstGeom>
            <a:ln>
              <a:solidFill>
                <a:schemeClr val="bg1">
                  <a:lumMod val="95000"/>
                </a:schemeClr>
              </a:solidFill>
            </a:ln>
          </p:spPr>
        </p:pic>
      </p:grpSp>
      <p:sp>
        <p:nvSpPr>
          <p:cNvPr id="9" name="47 Rectángulo redondeado">
            <a:extLst>
              <a:ext uri="{FF2B5EF4-FFF2-40B4-BE49-F238E27FC236}">
                <a16:creationId xmlns:a16="http://schemas.microsoft.com/office/drawing/2014/main" id="{1BF483B4-45E6-EE40-B704-2EB1D26E70BB}"/>
              </a:ext>
            </a:extLst>
          </p:cNvPr>
          <p:cNvSpPr/>
          <p:nvPr/>
        </p:nvSpPr>
        <p:spPr>
          <a:xfrm>
            <a:off x="4541039" y="1984944"/>
            <a:ext cx="3118738" cy="461331"/>
          </a:xfrm>
          <a:prstGeom prst="roundRect">
            <a:avLst/>
          </a:prstGeom>
          <a:noFill/>
          <a:ln>
            <a:solidFill>
              <a:srgbClr val="14A0C1">
                <a:alpha val="97000"/>
              </a:srgb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41572" tIns="20785" rIns="41572" bIns="20785" numCol="1" spcCol="0" rtlCol="0" fromWordArt="0" anchor="ctr" anchorCtr="0" forceAA="0" compatLnSpc="1">
            <a:prstTxWarp prst="textNoShape">
              <a:avLst/>
            </a:prstTxWarp>
            <a:noAutofit/>
          </a:bodyPr>
          <a:lstStyle/>
          <a:p>
            <a:pPr hangingPunct="1"/>
            <a:r>
              <a:rPr lang="es-CO" sz="1456" dirty="0">
                <a:solidFill>
                  <a:prstClr val="black"/>
                </a:solidFill>
                <a:latin typeface="Calibri" panose="020F0502020204030204" pitchFamily="34" charset="0"/>
              </a:rPr>
              <a:t>FUT Registros Presupuestales</a:t>
            </a:r>
          </a:p>
        </p:txBody>
      </p:sp>
      <p:sp>
        <p:nvSpPr>
          <p:cNvPr id="11" name="35 Rectángulo redondeado">
            <a:extLst>
              <a:ext uri="{FF2B5EF4-FFF2-40B4-BE49-F238E27FC236}">
                <a16:creationId xmlns:a16="http://schemas.microsoft.com/office/drawing/2014/main" id="{FB4164F8-9999-984A-AE68-8CFF0516D0E2}"/>
              </a:ext>
            </a:extLst>
          </p:cNvPr>
          <p:cNvSpPr/>
          <p:nvPr/>
        </p:nvSpPr>
        <p:spPr bwMode="auto">
          <a:xfrm>
            <a:off x="4541040" y="2679758"/>
            <a:ext cx="3118738" cy="461332"/>
          </a:xfrm>
          <a:prstGeom prst="roundRect">
            <a:avLst/>
          </a:prstGeom>
          <a:noFill/>
          <a:ln>
            <a:solidFill>
              <a:srgbClr val="14A0C1">
                <a:alpha val="97000"/>
              </a:srgb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41572" tIns="20785" rIns="41572" bIns="20785" numCol="1" spcCol="0" rtlCol="0" fromWordArt="0" anchor="ctr" anchorCtr="0" forceAA="0" compatLnSpc="1">
            <a:prstTxWarp prst="textNoShape">
              <a:avLst/>
            </a:prstTxWarp>
            <a:noAutofit/>
          </a:bodyPr>
          <a:lstStyle/>
          <a:p>
            <a:pPr hangingPunct="1"/>
            <a:r>
              <a:rPr lang="es-CO" sz="1456" dirty="0">
                <a:solidFill>
                  <a:prstClr val="black"/>
                </a:solidFill>
                <a:latin typeface="Calibri" panose="020F0502020204030204" pitchFamily="34" charset="0"/>
              </a:rPr>
              <a:t>FUT Víctimas</a:t>
            </a:r>
            <a:endParaRPr lang="es-ES" sz="1456" dirty="0">
              <a:solidFill>
                <a:prstClr val="black"/>
              </a:solidFill>
              <a:latin typeface="Calibri" panose="020F0502020204030204" pitchFamily="34" charset="0"/>
            </a:endParaRPr>
          </a:p>
        </p:txBody>
      </p:sp>
      <p:sp>
        <p:nvSpPr>
          <p:cNvPr id="13" name="7 Rectángulo redondeado">
            <a:extLst>
              <a:ext uri="{FF2B5EF4-FFF2-40B4-BE49-F238E27FC236}">
                <a16:creationId xmlns:a16="http://schemas.microsoft.com/office/drawing/2014/main" id="{E99915D4-4E9E-114B-A84F-8CFB7DF0B412}"/>
              </a:ext>
            </a:extLst>
          </p:cNvPr>
          <p:cNvSpPr/>
          <p:nvPr/>
        </p:nvSpPr>
        <p:spPr>
          <a:xfrm>
            <a:off x="4541040" y="3390902"/>
            <a:ext cx="3118962" cy="526564"/>
          </a:xfrm>
          <a:prstGeom prst="roundRect">
            <a:avLst/>
          </a:prstGeom>
          <a:noFill/>
          <a:ln>
            <a:solidFill>
              <a:srgbClr val="14A0C1">
                <a:alpha val="97000"/>
              </a:srgb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41572" tIns="20785" rIns="41572" bIns="20785" numCol="1" spcCol="0" rtlCol="0" fromWordArt="0" anchor="t" anchorCtr="0" forceAA="0" compatLnSpc="1">
            <a:prstTxWarp prst="textNoShape">
              <a:avLst/>
            </a:prstTxWarp>
            <a:noAutofit/>
          </a:bodyPr>
          <a:lstStyle/>
          <a:p>
            <a:pPr hangingPunct="1"/>
            <a:r>
              <a:rPr lang="es-CO" sz="1456" dirty="0">
                <a:solidFill>
                  <a:prstClr val="black"/>
                </a:solidFill>
                <a:latin typeface="Calibri" panose="020F0502020204030204" pitchFamily="34" charset="0"/>
              </a:rPr>
              <a:t>FUT Tesorería Fondo de Salud</a:t>
            </a:r>
          </a:p>
          <a:p>
            <a:pPr hangingPunct="1"/>
            <a:r>
              <a:rPr lang="es-CO" sz="1456" dirty="0">
                <a:solidFill>
                  <a:prstClr val="black"/>
                </a:solidFill>
                <a:latin typeface="Calibri" panose="020F0502020204030204" pitchFamily="34" charset="0"/>
              </a:rPr>
              <a:t>FUT Ejecución Fondo de Salud</a:t>
            </a:r>
          </a:p>
        </p:txBody>
      </p:sp>
      <p:cxnSp>
        <p:nvCxnSpPr>
          <p:cNvPr id="15" name="Conector recto de flecha 14"/>
          <p:cNvCxnSpPr>
            <a:stCxn id="4" idx="3"/>
          </p:cNvCxnSpPr>
          <p:nvPr/>
        </p:nvCxnSpPr>
        <p:spPr>
          <a:xfrm flipV="1">
            <a:off x="3009738" y="2224096"/>
            <a:ext cx="1543867" cy="932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cxnSpLocks/>
            <a:stCxn id="4" idx="3"/>
            <a:endCxn id="11" idx="1"/>
          </p:cNvCxnSpPr>
          <p:nvPr/>
        </p:nvCxnSpPr>
        <p:spPr>
          <a:xfrm flipV="1">
            <a:off x="3009738" y="2910424"/>
            <a:ext cx="1531302" cy="245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cxnSpLocks/>
            <a:stCxn id="4" idx="3"/>
            <a:endCxn id="13" idx="1"/>
          </p:cNvCxnSpPr>
          <p:nvPr/>
        </p:nvCxnSpPr>
        <p:spPr>
          <a:xfrm>
            <a:off x="3009738" y="3156133"/>
            <a:ext cx="1531302" cy="498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6 Rectángulo redondeado">
            <a:extLst>
              <a:ext uri="{FF2B5EF4-FFF2-40B4-BE49-F238E27FC236}">
                <a16:creationId xmlns:a16="http://schemas.microsoft.com/office/drawing/2014/main" id="{DB15DAB6-2032-7642-8F78-7CD1B962BE44}"/>
              </a:ext>
            </a:extLst>
          </p:cNvPr>
          <p:cNvSpPr/>
          <p:nvPr/>
        </p:nvSpPr>
        <p:spPr>
          <a:xfrm>
            <a:off x="4541040" y="4183966"/>
            <a:ext cx="3118962" cy="536484"/>
          </a:xfrm>
          <a:prstGeom prst="roundRect">
            <a:avLst/>
          </a:prstGeom>
          <a:noFill/>
          <a:ln>
            <a:solidFill>
              <a:srgbClr val="14A0C1">
                <a:alpha val="97000"/>
              </a:srgb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41572" tIns="20785" rIns="41572" bIns="20785" numCol="1" spcCol="0" rtlCol="0" fromWordArt="0" anchor="t" anchorCtr="0" forceAA="0" compatLnSpc="1">
            <a:prstTxWarp prst="textNoShape">
              <a:avLst/>
            </a:prstTxWarp>
            <a:noAutofit/>
          </a:bodyPr>
          <a:lstStyle/>
          <a:p>
            <a:pPr hangingPunct="1"/>
            <a:r>
              <a:rPr lang="es-CO" sz="1456" dirty="0">
                <a:solidFill>
                  <a:prstClr val="black"/>
                </a:solidFill>
                <a:latin typeface="Calibri" panose="020F0502020204030204" pitchFamily="34" charset="0"/>
              </a:rPr>
              <a:t>FUT Cierre fiscal</a:t>
            </a:r>
            <a:endParaRPr lang="es-ES" sz="1456" dirty="0">
              <a:solidFill>
                <a:prstClr val="black"/>
              </a:solidFill>
              <a:latin typeface="Calibri" panose="020F0502020204030204" pitchFamily="34" charset="0"/>
            </a:endParaRPr>
          </a:p>
          <a:p>
            <a:pPr hangingPunct="1"/>
            <a:r>
              <a:rPr lang="es-CO" sz="1456" dirty="0">
                <a:solidFill>
                  <a:prstClr val="black"/>
                </a:solidFill>
                <a:latin typeface="Calibri" panose="020F0502020204030204" pitchFamily="34" charset="0"/>
              </a:rPr>
              <a:t>FUT Deuda pública</a:t>
            </a:r>
            <a:endParaRPr lang="es-ES" sz="1456" dirty="0">
              <a:solidFill>
                <a:prstClr val="black"/>
              </a:solidFill>
              <a:latin typeface="Calibri" panose="020F0502020204030204" pitchFamily="34" charset="0"/>
            </a:endParaRPr>
          </a:p>
          <a:p>
            <a:pPr hangingPunct="1"/>
            <a:endParaRPr lang="es-CO" sz="1456" dirty="0">
              <a:solidFill>
                <a:prstClr val="black"/>
              </a:solidFill>
              <a:latin typeface="Calibri" panose="020F0502020204030204" pitchFamily="34" charset="0"/>
            </a:endParaRPr>
          </a:p>
        </p:txBody>
      </p:sp>
      <p:cxnSp>
        <p:nvCxnSpPr>
          <p:cNvPr id="20" name="Conector recto de flecha 19"/>
          <p:cNvCxnSpPr>
            <a:cxnSpLocks/>
            <a:stCxn id="4" idx="3"/>
            <a:endCxn id="18" idx="1"/>
          </p:cNvCxnSpPr>
          <p:nvPr/>
        </p:nvCxnSpPr>
        <p:spPr>
          <a:xfrm>
            <a:off x="3009738" y="3156133"/>
            <a:ext cx="1531302" cy="1296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cxnSpLocks/>
            <a:stCxn id="8" idx="3"/>
            <a:endCxn id="6" idx="1"/>
          </p:cNvCxnSpPr>
          <p:nvPr/>
        </p:nvCxnSpPr>
        <p:spPr>
          <a:xfrm>
            <a:off x="2985829" y="5669834"/>
            <a:ext cx="1921479" cy="244291"/>
          </a:xfrm>
          <a:prstGeom prst="straightConnector1">
            <a:avLst/>
          </a:prstGeom>
          <a:ln>
            <a:solidFill>
              <a:srgbClr val="06909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cxnSpLocks/>
            <a:endCxn id="6" idx="1"/>
          </p:cNvCxnSpPr>
          <p:nvPr/>
        </p:nvCxnSpPr>
        <p:spPr>
          <a:xfrm flipV="1">
            <a:off x="3647088" y="5914125"/>
            <a:ext cx="1260220" cy="447052"/>
          </a:xfrm>
          <a:prstGeom prst="straightConnector1">
            <a:avLst/>
          </a:prstGeom>
          <a:ln>
            <a:solidFill>
              <a:srgbClr val="06909D"/>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p:cNvSpPr txBox="1">
            <a:spLocks/>
          </p:cNvSpPr>
          <p:nvPr/>
        </p:nvSpPr>
        <p:spPr>
          <a:xfrm>
            <a:off x="2202946" y="1078227"/>
            <a:ext cx="8227290" cy="286330"/>
          </a:xfrm>
          <a:prstGeom prst="rect">
            <a:avLst/>
          </a:prstGeom>
        </p:spPr>
        <p:txBody>
          <a:bodyPr vert="horz" wrap="square" lIns="0" tIns="9241" rIns="0" bIns="0" rtlCol="0">
            <a:spAutoFit/>
          </a:bodyPr>
          <a:lstStyle>
            <a:lvl1pPr>
              <a:defRPr sz="5750" b="1" i="0">
                <a:solidFill>
                  <a:srgbClr val="EF7618"/>
                </a:solidFill>
                <a:latin typeface="Calibri"/>
                <a:ea typeface="+mj-ea"/>
                <a:cs typeface="Calibri"/>
              </a:defRPr>
            </a:lvl1pPr>
          </a:lstStyle>
          <a:p>
            <a:pPr marL="7700" algn="ctr">
              <a:spcBef>
                <a:spcPts val="73"/>
              </a:spcBef>
            </a:pPr>
            <a:r>
              <a:rPr lang="es-CO" sz="1800" spc="-6" dirty="0">
                <a:solidFill>
                  <a:schemeClr val="bg1"/>
                </a:solidFill>
                <a:latin typeface="Arial" panose="020B0604020202020204" pitchFamily="34" charset="0"/>
                <a:cs typeface="Arial" panose="020B0604020202020204" pitchFamily="34" charset="0"/>
              </a:rPr>
              <a:t>USUARIOS </a:t>
            </a:r>
            <a:r>
              <a:rPr lang="es-CO" sz="1800" spc="-30" dirty="0">
                <a:solidFill>
                  <a:schemeClr val="bg1"/>
                </a:solidFill>
                <a:latin typeface="Arial" panose="020B0604020202020204" pitchFamily="34" charset="0"/>
                <a:cs typeface="Arial" panose="020B0604020202020204" pitchFamily="34" charset="0"/>
              </a:rPr>
              <a:t>ESTRATÉGICOS</a:t>
            </a:r>
            <a:r>
              <a:rPr lang="es-CO" sz="1800" spc="-6" dirty="0">
                <a:solidFill>
                  <a:schemeClr val="bg1"/>
                </a:solidFill>
                <a:latin typeface="Arial" panose="020B0604020202020204" pitchFamily="34" charset="0"/>
                <a:cs typeface="Arial" panose="020B0604020202020204" pitchFamily="34" charset="0"/>
              </a:rPr>
              <a:t> </a:t>
            </a:r>
            <a:r>
              <a:rPr lang="es-CO" sz="1800" spc="6" dirty="0">
                <a:solidFill>
                  <a:schemeClr val="bg1"/>
                </a:solidFill>
                <a:latin typeface="Arial" panose="020B0604020202020204" pitchFamily="34" charset="0"/>
                <a:cs typeface="Arial" panose="020B0604020202020204" pitchFamily="34" charset="0"/>
              </a:rPr>
              <a:t>DEL</a:t>
            </a:r>
            <a:r>
              <a:rPr lang="es-CO" sz="1800" spc="-10" dirty="0">
                <a:solidFill>
                  <a:schemeClr val="bg1"/>
                </a:solidFill>
                <a:latin typeface="Arial" panose="020B0604020202020204" pitchFamily="34" charset="0"/>
                <a:cs typeface="Arial" panose="020B0604020202020204" pitchFamily="34" charset="0"/>
              </a:rPr>
              <a:t> </a:t>
            </a:r>
            <a:r>
              <a:rPr lang="es-CO" sz="1800" dirty="0">
                <a:solidFill>
                  <a:schemeClr val="bg1"/>
                </a:solidFill>
                <a:latin typeface="Arial" panose="020B0604020202020204" pitchFamily="34" charset="0"/>
                <a:cs typeface="Arial" panose="020B0604020202020204" pitchFamily="34" charset="0"/>
              </a:rPr>
              <a:t>SISTEMA</a:t>
            </a:r>
            <a:r>
              <a:rPr lang="es-CO" sz="1800" spc="-6" dirty="0">
                <a:solidFill>
                  <a:schemeClr val="bg1"/>
                </a:solidFill>
                <a:latin typeface="Arial" panose="020B0604020202020204" pitchFamily="34" charset="0"/>
                <a:cs typeface="Arial" panose="020B0604020202020204" pitchFamily="34" charset="0"/>
              </a:rPr>
              <a:t> </a:t>
            </a:r>
            <a:r>
              <a:rPr lang="es-CO" sz="1800" spc="6" dirty="0">
                <a:solidFill>
                  <a:schemeClr val="bg1"/>
                </a:solidFill>
                <a:latin typeface="Arial" panose="020B0604020202020204" pitchFamily="34" charset="0"/>
                <a:cs typeface="Arial" panose="020B0604020202020204" pitchFamily="34" charset="0"/>
              </a:rPr>
              <a:t>CHIP</a:t>
            </a:r>
          </a:p>
        </p:txBody>
      </p:sp>
      <p:grpSp>
        <p:nvGrpSpPr>
          <p:cNvPr id="47" name="Grupo 46">
            <a:extLst>
              <a:ext uri="{FF2B5EF4-FFF2-40B4-BE49-F238E27FC236}">
                <a16:creationId xmlns:a16="http://schemas.microsoft.com/office/drawing/2014/main" id="{5F271328-F970-DE49-59F8-66F650572E02}"/>
              </a:ext>
            </a:extLst>
          </p:cNvPr>
          <p:cNvGrpSpPr/>
          <p:nvPr/>
        </p:nvGrpSpPr>
        <p:grpSpPr>
          <a:xfrm>
            <a:off x="7013857" y="1950639"/>
            <a:ext cx="477243" cy="344658"/>
            <a:chOff x="10021491" y="3926842"/>
            <a:chExt cx="681880" cy="492444"/>
          </a:xfrm>
        </p:grpSpPr>
        <p:sp>
          <p:nvSpPr>
            <p:cNvPr id="48" name="Forma libre: forma 47">
              <a:extLst>
                <a:ext uri="{FF2B5EF4-FFF2-40B4-BE49-F238E27FC236}">
                  <a16:creationId xmlns:a16="http://schemas.microsoft.com/office/drawing/2014/main" id="{499D89D5-7643-98A6-60E0-26EB5147994A}"/>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49" name="Forma libre: forma 48">
              <a:extLst>
                <a:ext uri="{FF2B5EF4-FFF2-40B4-BE49-F238E27FC236}">
                  <a16:creationId xmlns:a16="http://schemas.microsoft.com/office/drawing/2014/main" id="{3B77398C-6CE1-E029-94D5-2BA7D59BF96E}"/>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14A0C1"/>
            </a:solidFill>
            <a:ln w="7861" cap="flat">
              <a:noFill/>
              <a:prstDash val="solid"/>
              <a:miter/>
            </a:ln>
          </p:spPr>
          <p:txBody>
            <a:bodyPr rtlCol="0" anchor="ctr"/>
            <a:lstStyle/>
            <a:p>
              <a:pPr algn="ctr"/>
              <a:r>
                <a:rPr lang="es-CO" sz="1800" b="1" dirty="0">
                  <a:solidFill>
                    <a:schemeClr val="bg1"/>
                  </a:solidFill>
                  <a:latin typeface="Arial" panose="020B0604020202020204" pitchFamily="34" charset="0"/>
                  <a:cs typeface="Arial" panose="020B0604020202020204" pitchFamily="34" charset="0"/>
                </a:rPr>
                <a:t>1</a:t>
              </a:r>
              <a:endParaRPr lang="es-CO" sz="2400" b="1" dirty="0">
                <a:solidFill>
                  <a:schemeClr val="bg1"/>
                </a:solidFill>
                <a:latin typeface="Arial" panose="020B0604020202020204" pitchFamily="34" charset="0"/>
                <a:cs typeface="Arial" panose="020B0604020202020204" pitchFamily="34" charset="0"/>
              </a:endParaRPr>
            </a:p>
          </p:txBody>
        </p:sp>
      </p:grpSp>
      <p:grpSp>
        <p:nvGrpSpPr>
          <p:cNvPr id="50" name="Grupo 49">
            <a:extLst>
              <a:ext uri="{FF2B5EF4-FFF2-40B4-BE49-F238E27FC236}">
                <a16:creationId xmlns:a16="http://schemas.microsoft.com/office/drawing/2014/main" id="{74F3334F-EB3F-A206-8CDF-BBF8738FD1C6}"/>
              </a:ext>
            </a:extLst>
          </p:cNvPr>
          <p:cNvGrpSpPr/>
          <p:nvPr/>
        </p:nvGrpSpPr>
        <p:grpSpPr>
          <a:xfrm>
            <a:off x="7013857" y="2651979"/>
            <a:ext cx="477243" cy="344658"/>
            <a:chOff x="10021491" y="3926842"/>
            <a:chExt cx="681880" cy="492444"/>
          </a:xfrm>
        </p:grpSpPr>
        <p:sp>
          <p:nvSpPr>
            <p:cNvPr id="51" name="Forma libre: forma 50">
              <a:extLst>
                <a:ext uri="{FF2B5EF4-FFF2-40B4-BE49-F238E27FC236}">
                  <a16:creationId xmlns:a16="http://schemas.microsoft.com/office/drawing/2014/main" id="{D42BEEE1-66D3-318B-28CF-B0B8B946A0A9}"/>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52" name="Forma libre: forma 51">
              <a:extLst>
                <a:ext uri="{FF2B5EF4-FFF2-40B4-BE49-F238E27FC236}">
                  <a16:creationId xmlns:a16="http://schemas.microsoft.com/office/drawing/2014/main" id="{744D1835-BB80-9F7E-FA74-931928D486B8}"/>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14A0C1"/>
            </a:solidFill>
            <a:ln w="7861" cap="flat">
              <a:noFill/>
              <a:prstDash val="solid"/>
              <a:miter/>
            </a:ln>
          </p:spPr>
          <p:txBody>
            <a:bodyPr rtlCol="0" anchor="ctr"/>
            <a:lstStyle/>
            <a:p>
              <a:pPr algn="ctr"/>
              <a:r>
                <a:rPr lang="es-CO" sz="1800" b="1" dirty="0">
                  <a:solidFill>
                    <a:schemeClr val="bg1"/>
                  </a:solidFill>
                  <a:latin typeface="Arial" panose="020B0604020202020204" pitchFamily="34" charset="0"/>
                  <a:cs typeface="Arial" panose="020B0604020202020204" pitchFamily="34" charset="0"/>
                </a:rPr>
                <a:t>1</a:t>
              </a:r>
              <a:endParaRPr lang="es-CO" sz="2000" b="1" dirty="0">
                <a:solidFill>
                  <a:schemeClr val="bg1"/>
                </a:solidFill>
                <a:latin typeface="Arial" panose="020B0604020202020204" pitchFamily="34" charset="0"/>
                <a:cs typeface="Arial" panose="020B0604020202020204" pitchFamily="34" charset="0"/>
              </a:endParaRPr>
            </a:p>
          </p:txBody>
        </p:sp>
      </p:grpSp>
      <p:grpSp>
        <p:nvGrpSpPr>
          <p:cNvPr id="53" name="Grupo 52">
            <a:extLst>
              <a:ext uri="{FF2B5EF4-FFF2-40B4-BE49-F238E27FC236}">
                <a16:creationId xmlns:a16="http://schemas.microsoft.com/office/drawing/2014/main" id="{B00B273E-E7F4-78A3-0400-C222A265C604}"/>
              </a:ext>
            </a:extLst>
          </p:cNvPr>
          <p:cNvGrpSpPr/>
          <p:nvPr/>
        </p:nvGrpSpPr>
        <p:grpSpPr>
          <a:xfrm>
            <a:off x="7013857" y="3362194"/>
            <a:ext cx="477243" cy="344658"/>
            <a:chOff x="10021491" y="3926842"/>
            <a:chExt cx="681880" cy="492444"/>
          </a:xfrm>
        </p:grpSpPr>
        <p:sp>
          <p:nvSpPr>
            <p:cNvPr id="54" name="Forma libre: forma 53">
              <a:extLst>
                <a:ext uri="{FF2B5EF4-FFF2-40B4-BE49-F238E27FC236}">
                  <a16:creationId xmlns:a16="http://schemas.microsoft.com/office/drawing/2014/main" id="{0B8E25F7-B5EF-B79C-4FE1-10089DF47715}"/>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55" name="Forma libre: forma 54">
              <a:extLst>
                <a:ext uri="{FF2B5EF4-FFF2-40B4-BE49-F238E27FC236}">
                  <a16:creationId xmlns:a16="http://schemas.microsoft.com/office/drawing/2014/main" id="{96443879-A9E7-F6E8-1EBC-B7F315EB61B0}"/>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14A0C1"/>
            </a:solidFill>
            <a:ln w="7861" cap="flat">
              <a:noFill/>
              <a:prstDash val="solid"/>
              <a:miter/>
            </a:ln>
          </p:spPr>
          <p:txBody>
            <a:bodyPr rtlCol="0" anchor="ctr"/>
            <a:lstStyle/>
            <a:p>
              <a:pPr algn="ctr"/>
              <a:r>
                <a:rPr lang="es-CO" sz="1800" b="1" dirty="0">
                  <a:solidFill>
                    <a:schemeClr val="bg1"/>
                  </a:solidFill>
                  <a:latin typeface="Arial" panose="020B0604020202020204" pitchFamily="34" charset="0"/>
                  <a:cs typeface="Arial" panose="020B0604020202020204" pitchFamily="34" charset="0"/>
                </a:rPr>
                <a:t>2</a:t>
              </a:r>
              <a:endParaRPr lang="es-CO" sz="2400" b="1" dirty="0">
                <a:solidFill>
                  <a:schemeClr val="bg1"/>
                </a:solidFill>
                <a:latin typeface="Arial" panose="020B0604020202020204" pitchFamily="34" charset="0"/>
                <a:cs typeface="Arial" panose="020B0604020202020204" pitchFamily="34" charset="0"/>
              </a:endParaRPr>
            </a:p>
          </p:txBody>
        </p:sp>
      </p:grpSp>
      <p:grpSp>
        <p:nvGrpSpPr>
          <p:cNvPr id="56" name="Grupo 55">
            <a:extLst>
              <a:ext uri="{FF2B5EF4-FFF2-40B4-BE49-F238E27FC236}">
                <a16:creationId xmlns:a16="http://schemas.microsoft.com/office/drawing/2014/main" id="{6EC30379-E6AC-4071-A750-63E30C4AADE5}"/>
              </a:ext>
            </a:extLst>
          </p:cNvPr>
          <p:cNvGrpSpPr/>
          <p:nvPr/>
        </p:nvGrpSpPr>
        <p:grpSpPr>
          <a:xfrm>
            <a:off x="7013857" y="4152301"/>
            <a:ext cx="477243" cy="344658"/>
            <a:chOff x="10021491" y="3926842"/>
            <a:chExt cx="681880" cy="492444"/>
          </a:xfrm>
        </p:grpSpPr>
        <p:sp>
          <p:nvSpPr>
            <p:cNvPr id="57" name="Forma libre: forma 56">
              <a:extLst>
                <a:ext uri="{FF2B5EF4-FFF2-40B4-BE49-F238E27FC236}">
                  <a16:creationId xmlns:a16="http://schemas.microsoft.com/office/drawing/2014/main" id="{EC1D7015-DE72-76D6-C78D-2D4CA6EAAC16}"/>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58" name="Forma libre: forma 57">
              <a:extLst>
                <a:ext uri="{FF2B5EF4-FFF2-40B4-BE49-F238E27FC236}">
                  <a16:creationId xmlns:a16="http://schemas.microsoft.com/office/drawing/2014/main" id="{5F1AB45C-7D52-EE99-24C5-16C1C0A8379A}"/>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14A0C1"/>
            </a:solidFill>
            <a:ln w="7861" cap="flat">
              <a:noFill/>
              <a:prstDash val="solid"/>
              <a:miter/>
            </a:ln>
          </p:spPr>
          <p:txBody>
            <a:bodyPr rtlCol="0" anchor="ctr"/>
            <a:lstStyle/>
            <a:p>
              <a:pPr algn="ctr"/>
              <a:r>
                <a:rPr lang="es-CO" sz="1800" b="1" dirty="0">
                  <a:solidFill>
                    <a:schemeClr val="bg1"/>
                  </a:solidFill>
                  <a:latin typeface="Arial" panose="020B0604020202020204" pitchFamily="34" charset="0"/>
                  <a:cs typeface="Arial" panose="020B0604020202020204" pitchFamily="34" charset="0"/>
                </a:rPr>
                <a:t>2</a:t>
              </a:r>
              <a:endParaRPr lang="es-CO" sz="2000" b="1" dirty="0">
                <a:solidFill>
                  <a:schemeClr val="bg1"/>
                </a:solidFill>
                <a:latin typeface="Arial" panose="020B0604020202020204" pitchFamily="34" charset="0"/>
                <a:cs typeface="Arial" panose="020B0604020202020204" pitchFamily="34" charset="0"/>
              </a:endParaRPr>
            </a:p>
          </p:txBody>
        </p:sp>
      </p:grpSp>
      <p:grpSp>
        <p:nvGrpSpPr>
          <p:cNvPr id="69" name="Grupo 68">
            <a:extLst>
              <a:ext uri="{FF2B5EF4-FFF2-40B4-BE49-F238E27FC236}">
                <a16:creationId xmlns:a16="http://schemas.microsoft.com/office/drawing/2014/main" id="{B9D1B3DE-60F3-F22B-844A-E94B2EBD861E}"/>
              </a:ext>
            </a:extLst>
          </p:cNvPr>
          <p:cNvGrpSpPr/>
          <p:nvPr/>
        </p:nvGrpSpPr>
        <p:grpSpPr>
          <a:xfrm>
            <a:off x="10113429" y="5542591"/>
            <a:ext cx="477243" cy="344658"/>
            <a:chOff x="10021491" y="3926842"/>
            <a:chExt cx="681880" cy="492444"/>
          </a:xfrm>
        </p:grpSpPr>
        <p:sp>
          <p:nvSpPr>
            <p:cNvPr id="70" name="Forma libre: forma 69">
              <a:extLst>
                <a:ext uri="{FF2B5EF4-FFF2-40B4-BE49-F238E27FC236}">
                  <a16:creationId xmlns:a16="http://schemas.microsoft.com/office/drawing/2014/main" id="{FC1947F6-C33B-76D8-C1DD-29AC42518908}"/>
                </a:ext>
              </a:extLst>
            </p:cNvPr>
            <p:cNvSpPr/>
            <p:nvPr/>
          </p:nvSpPr>
          <p:spPr>
            <a:xfrm>
              <a:off x="10021491" y="3926842"/>
              <a:ext cx="681880" cy="62761"/>
            </a:xfrm>
            <a:custGeom>
              <a:avLst/>
              <a:gdLst>
                <a:gd name="connsiteX0" fmla="*/ 1200306 w 1313642"/>
                <a:gd name="connsiteY0" fmla="*/ 0 h 113258"/>
                <a:gd name="connsiteX1" fmla="*/ 113259 w 1313642"/>
                <a:gd name="connsiteY1" fmla="*/ 0 h 113258"/>
                <a:gd name="connsiteX2" fmla="*/ 0 w 1313642"/>
                <a:gd name="connsiteY2" fmla="*/ 113259 h 113258"/>
                <a:gd name="connsiteX3" fmla="*/ 1313643 w 1313642"/>
                <a:gd name="connsiteY3" fmla="*/ 113259 h 113258"/>
                <a:gd name="connsiteX4" fmla="*/ 1200306 w 1313642"/>
                <a:gd name="connsiteY4" fmla="*/ 0 h 1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42" h="113258">
                  <a:moveTo>
                    <a:pt x="1200306" y="0"/>
                  </a:moveTo>
                  <a:lnTo>
                    <a:pt x="113259" y="0"/>
                  </a:lnTo>
                  <a:lnTo>
                    <a:pt x="0" y="113259"/>
                  </a:lnTo>
                  <a:lnTo>
                    <a:pt x="1313643" y="113259"/>
                  </a:lnTo>
                  <a:lnTo>
                    <a:pt x="1200306" y="0"/>
                  </a:lnTo>
                  <a:close/>
                </a:path>
              </a:pathLst>
            </a:custGeom>
            <a:solidFill>
              <a:srgbClr val="115D52"/>
            </a:solidFill>
            <a:ln w="7861" cap="flat">
              <a:noFill/>
              <a:prstDash val="solid"/>
              <a:miter/>
            </a:ln>
          </p:spPr>
          <p:txBody>
            <a:bodyPr rtlCol="0" anchor="ctr"/>
            <a:lstStyle/>
            <a:p>
              <a:endParaRPr lang="es-CO" dirty="0"/>
            </a:p>
          </p:txBody>
        </p:sp>
        <p:sp>
          <p:nvSpPr>
            <p:cNvPr id="71" name="Forma libre: forma 70">
              <a:extLst>
                <a:ext uri="{FF2B5EF4-FFF2-40B4-BE49-F238E27FC236}">
                  <a16:creationId xmlns:a16="http://schemas.microsoft.com/office/drawing/2014/main" id="{7AF7C952-B5E9-D3A6-1C61-149D45160915}"/>
                </a:ext>
              </a:extLst>
            </p:cNvPr>
            <p:cNvSpPr/>
            <p:nvPr/>
          </p:nvSpPr>
          <p:spPr>
            <a:xfrm>
              <a:off x="10085331" y="3926843"/>
              <a:ext cx="553056" cy="492443"/>
            </a:xfrm>
            <a:custGeom>
              <a:avLst/>
              <a:gdLst>
                <a:gd name="connsiteX0" fmla="*/ 0 w 1087046"/>
                <a:gd name="connsiteY0" fmla="*/ 0 h 1579486"/>
                <a:gd name="connsiteX1" fmla="*/ 1087047 w 1087046"/>
                <a:gd name="connsiteY1" fmla="*/ 0 h 1579486"/>
                <a:gd name="connsiteX2" fmla="*/ 1087047 w 1087046"/>
                <a:gd name="connsiteY2" fmla="*/ 1418486 h 1579486"/>
                <a:gd name="connsiteX3" fmla="*/ 926047 w 1087046"/>
                <a:gd name="connsiteY3" fmla="*/ 1579486 h 1579486"/>
                <a:gd name="connsiteX4" fmla="*/ 161000 w 1087046"/>
                <a:gd name="connsiteY4" fmla="*/ 1579486 h 1579486"/>
                <a:gd name="connsiteX5" fmla="*/ 0 w 1087046"/>
                <a:gd name="connsiteY5" fmla="*/ 1418486 h 1579486"/>
                <a:gd name="connsiteX6" fmla="*/ 0 w 1087046"/>
                <a:gd name="connsiteY6" fmla="*/ 0 h 1579486"/>
                <a:gd name="connsiteX7" fmla="*/ 0 w 1087046"/>
                <a:gd name="connsiteY7" fmla="*/ 0 h 15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046" h="1579486">
                  <a:moveTo>
                    <a:pt x="0" y="0"/>
                  </a:moveTo>
                  <a:lnTo>
                    <a:pt x="1087047" y="0"/>
                  </a:lnTo>
                  <a:lnTo>
                    <a:pt x="1087047" y="1418486"/>
                  </a:lnTo>
                  <a:cubicBezTo>
                    <a:pt x="1087047" y="1507363"/>
                    <a:pt x="1014923" y="1579486"/>
                    <a:pt x="926047" y="1579486"/>
                  </a:cubicBezTo>
                  <a:lnTo>
                    <a:pt x="161000" y="1579486"/>
                  </a:lnTo>
                  <a:cubicBezTo>
                    <a:pt x="72124" y="1579486"/>
                    <a:pt x="0" y="1507363"/>
                    <a:pt x="0" y="1418486"/>
                  </a:cubicBezTo>
                  <a:lnTo>
                    <a:pt x="0" y="0"/>
                  </a:lnTo>
                  <a:lnTo>
                    <a:pt x="0" y="0"/>
                  </a:lnTo>
                  <a:close/>
                </a:path>
              </a:pathLst>
            </a:custGeom>
            <a:solidFill>
              <a:srgbClr val="58B3AD"/>
            </a:solidFill>
            <a:ln w="7861" cap="flat">
              <a:noFill/>
              <a:prstDash val="solid"/>
              <a:miter/>
            </a:ln>
          </p:spPr>
          <p:txBody>
            <a:bodyPr rtlCol="0" anchor="ctr"/>
            <a:lstStyle/>
            <a:p>
              <a:pPr algn="ctr"/>
              <a:r>
                <a:rPr lang="es-MX" sz="1800" b="1" dirty="0">
                  <a:solidFill>
                    <a:schemeClr val="bg1"/>
                  </a:solidFill>
                  <a:latin typeface="Arial" panose="020B0604020202020204" pitchFamily="34" charset="0"/>
                  <a:cs typeface="Arial" panose="020B0604020202020204" pitchFamily="34" charset="0"/>
                </a:rPr>
                <a:t>2</a:t>
              </a:r>
              <a:endParaRPr lang="es-CO" sz="2000" b="1" dirty="0">
                <a:solidFill>
                  <a:schemeClr val="bg1"/>
                </a:solidFill>
                <a:latin typeface="Arial" panose="020B0604020202020204" pitchFamily="34" charset="0"/>
                <a:cs typeface="Arial" panose="020B0604020202020204" pitchFamily="34" charset="0"/>
              </a:endParaRPr>
            </a:p>
          </p:txBody>
        </p:sp>
      </p:grpSp>
      <p:sp>
        <p:nvSpPr>
          <p:cNvPr id="3" name="Rectángulo: esquinas redondeadas 2">
            <a:extLst>
              <a:ext uri="{FF2B5EF4-FFF2-40B4-BE49-F238E27FC236}">
                <a16:creationId xmlns:a16="http://schemas.microsoft.com/office/drawing/2014/main" id="{66AA2052-9369-CBBE-FAE5-7340F02F744D}"/>
              </a:ext>
            </a:extLst>
          </p:cNvPr>
          <p:cNvSpPr/>
          <p:nvPr/>
        </p:nvSpPr>
        <p:spPr>
          <a:xfrm>
            <a:off x="1155077" y="6161677"/>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956ABE99-B743-72D2-EC50-9CD59A07D341}"/>
              </a:ext>
            </a:extLst>
          </p:cNvPr>
          <p:cNvSpPr txBox="1"/>
          <p:nvPr/>
        </p:nvSpPr>
        <p:spPr>
          <a:xfrm>
            <a:off x="1256626" y="6183312"/>
            <a:ext cx="2685753" cy="523220"/>
          </a:xfrm>
          <a:prstGeom prst="rect">
            <a:avLst/>
          </a:prstGeom>
          <a:noFill/>
        </p:spPr>
        <p:txBody>
          <a:bodyPr wrap="square" rtlCol="0">
            <a:spAutoFit/>
          </a:bodyPr>
          <a:lstStyle/>
          <a:p>
            <a:r>
              <a:rPr lang="es-ES" sz="2800" dirty="0">
                <a:ln w="0"/>
                <a:solidFill>
                  <a:schemeClr val="accent1"/>
                </a:solidFill>
                <a:effectLst>
                  <a:outerShdw blurRad="38100" dist="25400" dir="5400000" algn="ctr" rotWithShape="0">
                    <a:srgbClr val="6E747A">
                      <a:alpha val="43000"/>
                    </a:srgbClr>
                  </a:outerShdw>
                </a:effectLst>
              </a:rPr>
              <a:t>MINHACIENDA</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25" name="Rectángulo: esquinas redondeadas 24">
            <a:extLst>
              <a:ext uri="{FF2B5EF4-FFF2-40B4-BE49-F238E27FC236}">
                <a16:creationId xmlns:a16="http://schemas.microsoft.com/office/drawing/2014/main" id="{19C5FAB3-80A0-D4B1-D47D-22B7B1F69E8A}"/>
              </a:ext>
            </a:extLst>
          </p:cNvPr>
          <p:cNvSpPr/>
          <p:nvPr/>
        </p:nvSpPr>
        <p:spPr>
          <a:xfrm>
            <a:off x="8130440" y="4158544"/>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id="{6173ACD0-6285-4A0E-0401-FCED9AEE270E}"/>
              </a:ext>
            </a:extLst>
          </p:cNvPr>
          <p:cNvSpPr txBox="1"/>
          <p:nvPr/>
        </p:nvSpPr>
        <p:spPr>
          <a:xfrm>
            <a:off x="8229527" y="4152301"/>
            <a:ext cx="2685753" cy="523220"/>
          </a:xfrm>
          <a:prstGeom prst="rect">
            <a:avLst/>
          </a:prstGeom>
          <a:noFill/>
        </p:spPr>
        <p:txBody>
          <a:bodyPr wrap="square" rtlCol="0">
            <a:spAutoFit/>
          </a:bodyPr>
          <a:lstStyle/>
          <a:p>
            <a:r>
              <a:rPr lang="es-ES" sz="2800" dirty="0" err="1">
                <a:ln w="0"/>
                <a:solidFill>
                  <a:schemeClr val="accent1"/>
                </a:solidFill>
                <a:effectLst>
                  <a:outerShdw blurRad="38100" dist="25400" dir="5400000" algn="ctr" rotWithShape="0">
                    <a:srgbClr val="6E747A">
                      <a:alpha val="43000"/>
                    </a:srgbClr>
                  </a:outerShdw>
                </a:effectLst>
              </a:rPr>
              <a:t>Minhacienda</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26" name="Rectángulo: esquinas redondeadas 25">
            <a:extLst>
              <a:ext uri="{FF2B5EF4-FFF2-40B4-BE49-F238E27FC236}">
                <a16:creationId xmlns:a16="http://schemas.microsoft.com/office/drawing/2014/main" id="{CAF608A6-1A1C-A4E5-3340-9024E3D48E26}"/>
              </a:ext>
            </a:extLst>
          </p:cNvPr>
          <p:cNvSpPr/>
          <p:nvPr/>
        </p:nvSpPr>
        <p:spPr>
          <a:xfrm>
            <a:off x="8128545" y="3384229"/>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CuadroTexto 35">
            <a:extLst>
              <a:ext uri="{FF2B5EF4-FFF2-40B4-BE49-F238E27FC236}">
                <a16:creationId xmlns:a16="http://schemas.microsoft.com/office/drawing/2014/main" id="{18DA4E97-EFC1-C130-2DE7-CEB6853F7CCC}"/>
              </a:ext>
            </a:extLst>
          </p:cNvPr>
          <p:cNvSpPr txBox="1"/>
          <p:nvPr/>
        </p:nvSpPr>
        <p:spPr>
          <a:xfrm>
            <a:off x="8480195" y="3390902"/>
            <a:ext cx="1850550" cy="523220"/>
          </a:xfrm>
          <a:prstGeom prst="rect">
            <a:avLst/>
          </a:prstGeom>
          <a:noFill/>
        </p:spPr>
        <p:txBody>
          <a:bodyPr wrap="square" rtlCol="0">
            <a:spAutoFit/>
          </a:bodyPr>
          <a:lstStyle/>
          <a:p>
            <a:r>
              <a:rPr lang="es-ES" sz="2800" dirty="0">
                <a:ln w="0"/>
                <a:solidFill>
                  <a:schemeClr val="accent1"/>
                </a:solidFill>
                <a:effectLst>
                  <a:outerShdw blurRad="38100" dist="25400" dir="5400000" algn="ctr" rotWithShape="0">
                    <a:srgbClr val="6E747A">
                      <a:alpha val="43000"/>
                    </a:srgbClr>
                  </a:outerShdw>
                </a:effectLst>
              </a:rPr>
              <a:t>Minsalud</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37" name="Rectángulo: esquinas redondeadas 36">
            <a:extLst>
              <a:ext uri="{FF2B5EF4-FFF2-40B4-BE49-F238E27FC236}">
                <a16:creationId xmlns:a16="http://schemas.microsoft.com/office/drawing/2014/main" id="{2F8B40A4-8AE8-56B7-749F-C35843A502E2}"/>
              </a:ext>
            </a:extLst>
          </p:cNvPr>
          <p:cNvSpPr/>
          <p:nvPr/>
        </p:nvSpPr>
        <p:spPr>
          <a:xfrm>
            <a:off x="8030957" y="2643805"/>
            <a:ext cx="2884324"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CuadroTexto 37">
            <a:extLst>
              <a:ext uri="{FF2B5EF4-FFF2-40B4-BE49-F238E27FC236}">
                <a16:creationId xmlns:a16="http://schemas.microsoft.com/office/drawing/2014/main" id="{8A9CD360-99B2-0453-D086-E308D4FC2E35}"/>
              </a:ext>
            </a:extLst>
          </p:cNvPr>
          <p:cNvSpPr txBox="1"/>
          <p:nvPr/>
        </p:nvSpPr>
        <p:spPr>
          <a:xfrm>
            <a:off x="8030956" y="2723561"/>
            <a:ext cx="3049195" cy="369332"/>
          </a:xfrm>
          <a:prstGeom prst="rect">
            <a:avLst/>
          </a:prstGeom>
          <a:noFill/>
        </p:spPr>
        <p:txBody>
          <a:bodyPr wrap="square" rtlCol="0">
            <a:spAutoFit/>
          </a:bodyPr>
          <a:lstStyle/>
          <a:p>
            <a:r>
              <a:rPr lang="es-ES" sz="1800" dirty="0">
                <a:ln w="0"/>
                <a:solidFill>
                  <a:schemeClr val="accent1"/>
                </a:solidFill>
                <a:effectLst>
                  <a:outerShdw blurRad="38100" dist="25400" dir="5400000" algn="ctr" rotWithShape="0">
                    <a:srgbClr val="6E747A">
                      <a:alpha val="43000"/>
                    </a:srgbClr>
                  </a:outerShdw>
                </a:effectLst>
              </a:rPr>
              <a:t>UNIDAD PARA LAS VICTIMAS</a:t>
            </a:r>
            <a:endParaRPr lang="es-CO" sz="1800" dirty="0">
              <a:ln w="0"/>
              <a:solidFill>
                <a:schemeClr val="accent1"/>
              </a:solidFill>
              <a:effectLst>
                <a:outerShdw blurRad="38100" dist="25400" dir="5400000" algn="ctr" rotWithShape="0">
                  <a:srgbClr val="6E747A">
                    <a:alpha val="43000"/>
                  </a:srgbClr>
                </a:outerShdw>
              </a:effectLst>
            </a:endParaRPr>
          </a:p>
        </p:txBody>
      </p:sp>
      <p:sp>
        <p:nvSpPr>
          <p:cNvPr id="39" name="Rectángulo: esquinas redondeadas 38">
            <a:extLst>
              <a:ext uri="{FF2B5EF4-FFF2-40B4-BE49-F238E27FC236}">
                <a16:creationId xmlns:a16="http://schemas.microsoft.com/office/drawing/2014/main" id="{A3DD8097-62A6-36D4-AD38-572B71A49598}"/>
              </a:ext>
            </a:extLst>
          </p:cNvPr>
          <p:cNvSpPr/>
          <p:nvPr/>
        </p:nvSpPr>
        <p:spPr>
          <a:xfrm>
            <a:off x="8128545" y="1930790"/>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CuadroTexto 39">
            <a:extLst>
              <a:ext uri="{FF2B5EF4-FFF2-40B4-BE49-F238E27FC236}">
                <a16:creationId xmlns:a16="http://schemas.microsoft.com/office/drawing/2014/main" id="{7FF0B7C4-23A4-06D1-19F6-967C10B97C62}"/>
              </a:ext>
            </a:extLst>
          </p:cNvPr>
          <p:cNvSpPr txBox="1"/>
          <p:nvPr/>
        </p:nvSpPr>
        <p:spPr>
          <a:xfrm>
            <a:off x="8297222" y="1927446"/>
            <a:ext cx="2406204" cy="523220"/>
          </a:xfrm>
          <a:prstGeom prst="rect">
            <a:avLst/>
          </a:prstGeom>
          <a:noFill/>
        </p:spPr>
        <p:txBody>
          <a:bodyPr wrap="square" rtlCol="0">
            <a:spAutoFit/>
          </a:bodyPr>
          <a:lstStyle/>
          <a:p>
            <a:r>
              <a:rPr lang="es-ES" sz="2800" dirty="0" err="1">
                <a:ln w="0"/>
                <a:solidFill>
                  <a:schemeClr val="accent1"/>
                </a:solidFill>
                <a:effectLst>
                  <a:outerShdw blurRad="38100" dist="25400" dir="5400000" algn="ctr" rotWithShape="0">
                    <a:srgbClr val="6E747A">
                      <a:alpha val="43000"/>
                    </a:srgbClr>
                  </a:outerShdw>
                </a:effectLst>
              </a:rPr>
              <a:t>Minvivienda</a:t>
            </a:r>
            <a:endParaRPr lang="es-CO" sz="2800" dirty="0">
              <a:ln w="0"/>
              <a:solidFill>
                <a:schemeClr val="accent1"/>
              </a:solidFill>
              <a:effectLst>
                <a:outerShdw blurRad="38100" dist="25400" dir="5400000" algn="ctr" rotWithShape="0">
                  <a:srgbClr val="6E747A">
                    <a:alpha val="43000"/>
                  </a:srgbClr>
                </a:outerShdw>
              </a:effectLst>
            </a:endParaRPr>
          </a:p>
        </p:txBody>
      </p:sp>
      <p:grpSp>
        <p:nvGrpSpPr>
          <p:cNvPr id="7" name="Grupo 6">
            <a:extLst>
              <a:ext uri="{FF2B5EF4-FFF2-40B4-BE49-F238E27FC236}">
                <a16:creationId xmlns:a16="http://schemas.microsoft.com/office/drawing/2014/main" id="{30BA6962-79B4-374F-C575-B1C28FD1F20B}"/>
              </a:ext>
            </a:extLst>
          </p:cNvPr>
          <p:cNvGrpSpPr/>
          <p:nvPr/>
        </p:nvGrpSpPr>
        <p:grpSpPr>
          <a:xfrm>
            <a:off x="327170" y="368086"/>
            <a:ext cx="5824460" cy="540742"/>
            <a:chOff x="1243017" y="2669432"/>
            <a:chExt cx="6728400" cy="1155282"/>
          </a:xfrm>
        </p:grpSpPr>
        <p:sp>
          <p:nvSpPr>
            <p:cNvPr id="10" name="Rectángulo 9">
              <a:extLst>
                <a:ext uri="{FF2B5EF4-FFF2-40B4-BE49-F238E27FC236}">
                  <a16:creationId xmlns:a16="http://schemas.microsoft.com/office/drawing/2014/main" id="{487DA01D-9DB7-F78A-87FB-208E782ED949}"/>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DDEDD97C-711A-B561-9CD5-212CE0F1D36B}"/>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53ABFC09-F465-7EAC-2B92-2E37301A9076}"/>
              </a:ext>
            </a:extLst>
          </p:cNvPr>
          <p:cNvSpPr txBox="1"/>
          <p:nvPr/>
        </p:nvSpPr>
        <p:spPr>
          <a:xfrm>
            <a:off x="375754" y="385587"/>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5315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97A259E3-512D-0774-D7C0-01872DAADE97}"/>
              </a:ext>
            </a:extLst>
          </p:cNvPr>
          <p:cNvGrpSpPr/>
          <p:nvPr/>
        </p:nvGrpSpPr>
        <p:grpSpPr>
          <a:xfrm>
            <a:off x="2248250" y="2338349"/>
            <a:ext cx="7830964" cy="3734609"/>
            <a:chOff x="2070526" y="1865704"/>
            <a:chExt cx="8621617" cy="4137432"/>
          </a:xfrm>
        </p:grpSpPr>
        <p:sp>
          <p:nvSpPr>
            <p:cNvPr id="16" name="Rectángulo 15">
              <a:extLst>
                <a:ext uri="{FF2B5EF4-FFF2-40B4-BE49-F238E27FC236}">
                  <a16:creationId xmlns:a16="http://schemas.microsoft.com/office/drawing/2014/main" id="{AA3229DD-48BD-F936-3C09-3234860668BD}"/>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Rectángulo 16">
              <a:extLst>
                <a:ext uri="{FF2B5EF4-FFF2-40B4-BE49-F238E27FC236}">
                  <a16:creationId xmlns:a16="http://schemas.microsoft.com/office/drawing/2014/main" id="{F4CB4356-B024-2FF3-7BD3-CB71FAC24719}"/>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7" name="Grupo 6">
            <a:extLst>
              <a:ext uri="{FF2B5EF4-FFF2-40B4-BE49-F238E27FC236}">
                <a16:creationId xmlns:a16="http://schemas.microsoft.com/office/drawing/2014/main" id="{7F3E1007-EF7D-3AB5-8D72-B132DEF718D0}"/>
              </a:ext>
            </a:extLst>
          </p:cNvPr>
          <p:cNvGrpSpPr/>
          <p:nvPr/>
        </p:nvGrpSpPr>
        <p:grpSpPr>
          <a:xfrm>
            <a:off x="2443036" y="1303406"/>
            <a:ext cx="7527121" cy="874274"/>
            <a:chOff x="1243017" y="2669432"/>
            <a:chExt cx="6728400" cy="1206072"/>
          </a:xfrm>
        </p:grpSpPr>
        <p:sp>
          <p:nvSpPr>
            <p:cNvPr id="8" name="Rectángulo 7">
              <a:extLst>
                <a:ext uri="{FF2B5EF4-FFF2-40B4-BE49-F238E27FC236}">
                  <a16:creationId xmlns:a16="http://schemas.microsoft.com/office/drawing/2014/main" id="{43162CB2-2425-B1DC-C0AB-5C078AA8A7C4}"/>
                </a:ext>
              </a:extLst>
            </p:cNvPr>
            <p:cNvSpPr/>
            <p:nvPr/>
          </p:nvSpPr>
          <p:spPr>
            <a:xfrm>
              <a:off x="1243017" y="2669432"/>
              <a:ext cx="6603283"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D146CE66-AB52-0405-12B6-C2356E67E891}"/>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 name="CuadroTexto 1"/>
          <p:cNvSpPr txBox="1"/>
          <p:nvPr/>
        </p:nvSpPr>
        <p:spPr>
          <a:xfrm>
            <a:off x="2044513" y="1391745"/>
            <a:ext cx="8372149" cy="584775"/>
          </a:xfrm>
          <a:prstGeom prst="rect">
            <a:avLst/>
          </a:prstGeom>
          <a:noFill/>
        </p:spPr>
        <p:txBody>
          <a:bodyPr wrap="square" rtlCol="0">
            <a:spAutoFit/>
          </a:bodyPr>
          <a:lstStyle/>
          <a:p>
            <a:pPr algn="ctr"/>
            <a:r>
              <a:rPr lang="es-CO" sz="1600" b="1" dirty="0">
                <a:solidFill>
                  <a:schemeClr val="bg1"/>
                </a:solidFill>
                <a:latin typeface="Arial" panose="020B0604020202020204" pitchFamily="34" charset="0"/>
                <a:cs typeface="Arial" panose="020B0604020202020204" pitchFamily="34" charset="0"/>
              </a:rPr>
              <a:t>SISTEMAS DE INFORMACIÓN INTEGRADOS NACIONALES - SIIN</a:t>
            </a:r>
            <a:endParaRPr lang="es-CO" sz="1600" b="1" dirty="0">
              <a:solidFill>
                <a:schemeClr val="bg1"/>
              </a:solidFill>
              <a:latin typeface="Arial" panose="020B0604020202020204" pitchFamily="34" charset="0"/>
              <a:ea typeface="+mj-ea"/>
              <a:cs typeface="Arial" panose="020B0604020202020204" pitchFamily="34" charset="0"/>
            </a:endParaRPr>
          </a:p>
          <a:p>
            <a:pPr algn="ctr"/>
            <a:r>
              <a:rPr lang="es-CO" sz="1600" b="1" dirty="0">
                <a:solidFill>
                  <a:schemeClr val="bg1"/>
                </a:solidFill>
                <a:latin typeface="Arial" panose="020B0604020202020204" pitchFamily="34" charset="0"/>
                <a:ea typeface="+mj-ea"/>
                <a:cs typeface="Arial" panose="020B0604020202020204" pitchFamily="34" charset="0"/>
              </a:rPr>
              <a:t>SOLICITUDES DE MANTENIMIENTO PARAMETRIZACIÓN EN EL SIIF</a:t>
            </a:r>
          </a:p>
        </p:txBody>
      </p:sp>
      <p:grpSp>
        <p:nvGrpSpPr>
          <p:cNvPr id="10" name="Grupo 9">
            <a:extLst>
              <a:ext uri="{FF2B5EF4-FFF2-40B4-BE49-F238E27FC236}">
                <a16:creationId xmlns:a16="http://schemas.microsoft.com/office/drawing/2014/main" id="{5AB094A0-5EBE-42E5-47EF-6845CCEAD7CA}"/>
              </a:ext>
            </a:extLst>
          </p:cNvPr>
          <p:cNvGrpSpPr/>
          <p:nvPr/>
        </p:nvGrpSpPr>
        <p:grpSpPr>
          <a:xfrm>
            <a:off x="1043210" y="6202830"/>
            <a:ext cx="2186551" cy="388782"/>
            <a:chOff x="2566853" y="4631918"/>
            <a:chExt cx="3053471" cy="542925"/>
          </a:xfrm>
        </p:grpSpPr>
        <p:sp>
          <p:nvSpPr>
            <p:cNvPr id="11" name="Rectángulo 10">
              <a:extLst>
                <a:ext uri="{FF2B5EF4-FFF2-40B4-BE49-F238E27FC236}">
                  <a16:creationId xmlns:a16="http://schemas.microsoft.com/office/drawing/2014/main" id="{FB6E2A90-F62E-673F-CDDC-6B66CEEDDEA0}"/>
                </a:ext>
              </a:extLst>
            </p:cNvPr>
            <p:cNvSpPr/>
            <p:nvPr/>
          </p:nvSpPr>
          <p:spPr>
            <a:xfrm>
              <a:off x="2566853" y="4721368"/>
              <a:ext cx="2887038"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800" dirty="0"/>
            </a:p>
          </p:txBody>
        </p:sp>
        <p:sp>
          <p:nvSpPr>
            <p:cNvPr id="12" name="Título 1">
              <a:extLst>
                <a:ext uri="{FF2B5EF4-FFF2-40B4-BE49-F238E27FC236}">
                  <a16:creationId xmlns:a16="http://schemas.microsoft.com/office/drawing/2014/main" id="{9C34E2DE-87FA-5DA3-137E-074178CE7BAF}"/>
                </a:ext>
              </a:extLst>
            </p:cNvPr>
            <p:cNvSpPr txBox="1">
              <a:spLocks/>
            </p:cNvSpPr>
            <p:nvPr/>
          </p:nvSpPr>
          <p:spPr bwMode="auto">
            <a:xfrm>
              <a:off x="2669595" y="4784762"/>
              <a:ext cx="2476072" cy="2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just"/>
              <a:r>
                <a:rPr lang="es-CO" sz="800" dirty="0">
                  <a:solidFill>
                    <a:schemeClr val="bg2">
                      <a:lumMod val="25000"/>
                    </a:schemeClr>
                  </a:solidFill>
                  <a:ea typeface="Times New Roman" panose="02020603050405020304" pitchFamily="18" charset="0"/>
                  <a:cs typeface="Times New Roman" panose="02020603050405020304" pitchFamily="18" charset="0"/>
                </a:rPr>
                <a:t>Fuente: Informes de Gestión 2021</a:t>
              </a:r>
              <a:endParaRPr lang="es-CO" sz="800" i="1" dirty="0">
                <a:solidFill>
                  <a:schemeClr val="bg2">
                    <a:lumMod val="25000"/>
                  </a:schemeClr>
                </a:solidFill>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13" name="Gráfico 12">
              <a:extLst>
                <a:ext uri="{FF2B5EF4-FFF2-40B4-BE49-F238E27FC236}">
                  <a16:creationId xmlns:a16="http://schemas.microsoft.com/office/drawing/2014/main" id="{D646CA19-D857-CC1A-F046-D12EE107F9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824" y="4631918"/>
              <a:ext cx="571500" cy="542925"/>
            </a:xfrm>
            <a:prstGeom prst="rect">
              <a:avLst/>
            </a:prstGeom>
          </p:spPr>
        </p:pic>
      </p:grpSp>
      <p:graphicFrame>
        <p:nvGraphicFramePr>
          <p:cNvPr id="5" name="Gráfico 4">
            <a:extLst>
              <a:ext uri="{FF2B5EF4-FFF2-40B4-BE49-F238E27FC236}">
                <a16:creationId xmlns:a16="http://schemas.microsoft.com/office/drawing/2014/main" id="{787ABBDA-6464-4979-8ACF-D287F0B9D33C}"/>
              </a:ext>
            </a:extLst>
          </p:cNvPr>
          <p:cNvGraphicFramePr>
            <a:graphicFrameLocks/>
          </p:cNvGraphicFramePr>
          <p:nvPr>
            <p:extLst>
              <p:ext uri="{D42A27DB-BD31-4B8C-83A1-F6EECF244321}">
                <p14:modId xmlns:p14="http://schemas.microsoft.com/office/powerpoint/2010/main" val="2044981042"/>
              </p:ext>
            </p:extLst>
          </p:nvPr>
        </p:nvGraphicFramePr>
        <p:xfrm>
          <a:off x="2579360" y="2338349"/>
          <a:ext cx="7242332" cy="3678645"/>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upo 2">
            <a:extLst>
              <a:ext uri="{FF2B5EF4-FFF2-40B4-BE49-F238E27FC236}">
                <a16:creationId xmlns:a16="http://schemas.microsoft.com/office/drawing/2014/main" id="{AF1B2A73-3D91-86DD-B454-8F2C969D135E}"/>
              </a:ext>
            </a:extLst>
          </p:cNvPr>
          <p:cNvGrpSpPr/>
          <p:nvPr/>
        </p:nvGrpSpPr>
        <p:grpSpPr>
          <a:xfrm>
            <a:off x="0" y="635727"/>
            <a:ext cx="5824460" cy="540742"/>
            <a:chOff x="1243017" y="2669432"/>
            <a:chExt cx="6728400" cy="1155282"/>
          </a:xfrm>
        </p:grpSpPr>
        <p:sp>
          <p:nvSpPr>
            <p:cNvPr id="4" name="Rectángulo 3">
              <a:extLst>
                <a:ext uri="{FF2B5EF4-FFF2-40B4-BE49-F238E27FC236}">
                  <a16:creationId xmlns:a16="http://schemas.microsoft.com/office/drawing/2014/main" id="{3EADA375-2C47-179C-DCA7-199D69EDE50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A6324591-FF89-1465-F659-B597FECC22B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3DB3436D-F591-C823-256C-71500C0BEAB4}"/>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99860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3D8E611-9EF8-6C63-911C-E6F71E51CA4D}"/>
              </a:ext>
            </a:extLst>
          </p:cNvPr>
          <p:cNvGrpSpPr/>
          <p:nvPr/>
        </p:nvGrpSpPr>
        <p:grpSpPr>
          <a:xfrm>
            <a:off x="1642188" y="2333261"/>
            <a:ext cx="9153330" cy="3839097"/>
            <a:chOff x="2070526" y="1865704"/>
            <a:chExt cx="8621617" cy="4137432"/>
          </a:xfrm>
        </p:grpSpPr>
        <p:sp>
          <p:nvSpPr>
            <p:cNvPr id="3" name="Rectángulo 2">
              <a:extLst>
                <a:ext uri="{FF2B5EF4-FFF2-40B4-BE49-F238E27FC236}">
                  <a16:creationId xmlns:a16="http://schemas.microsoft.com/office/drawing/2014/main" id="{C4CA1AFC-574C-0623-EBA7-A9AB0C221964}"/>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BBEFB22-EAA4-3FC0-B548-805B42AD9AFC}"/>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a:extLst>
              <a:ext uri="{FF2B5EF4-FFF2-40B4-BE49-F238E27FC236}">
                <a16:creationId xmlns:a16="http://schemas.microsoft.com/office/drawing/2014/main" id="{386157AA-8A22-02A2-D5FF-6286357B1936}"/>
              </a:ext>
            </a:extLst>
          </p:cNvPr>
          <p:cNvGrpSpPr/>
          <p:nvPr/>
        </p:nvGrpSpPr>
        <p:grpSpPr>
          <a:xfrm>
            <a:off x="1947588" y="1241296"/>
            <a:ext cx="8269507" cy="891624"/>
            <a:chOff x="1243017" y="2669432"/>
            <a:chExt cx="6645912" cy="1134815"/>
          </a:xfrm>
        </p:grpSpPr>
        <p:sp>
          <p:nvSpPr>
            <p:cNvPr id="13" name="Rectángulo 12">
              <a:extLst>
                <a:ext uri="{FF2B5EF4-FFF2-40B4-BE49-F238E27FC236}">
                  <a16:creationId xmlns:a16="http://schemas.microsoft.com/office/drawing/2014/main" id="{6E93A3C9-B691-44D3-67ED-EEB5B0476FCD}"/>
                </a:ext>
              </a:extLst>
            </p:cNvPr>
            <p:cNvSpPr/>
            <p:nvPr/>
          </p:nvSpPr>
          <p:spPr>
            <a:xfrm>
              <a:off x="1243017" y="2669432"/>
              <a:ext cx="6603283"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8BB61DDC-982D-74E7-886B-548BCF9EB7A0}"/>
                </a:ext>
              </a:extLst>
            </p:cNvPr>
            <p:cNvSpPr/>
            <p:nvPr/>
          </p:nvSpPr>
          <p:spPr>
            <a:xfrm>
              <a:off x="1343410" y="2755875"/>
              <a:ext cx="6545519" cy="1048372"/>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p:cNvSpPr txBox="1"/>
          <p:nvPr/>
        </p:nvSpPr>
        <p:spPr>
          <a:xfrm>
            <a:off x="1947588" y="1418900"/>
            <a:ext cx="8372148" cy="584775"/>
          </a:xfrm>
          <a:prstGeom prst="rect">
            <a:avLst/>
          </a:prstGeom>
          <a:noFill/>
        </p:spPr>
        <p:txBody>
          <a:bodyPr wrap="square" rtlCol="0">
            <a:spAutoFit/>
          </a:bodyPr>
          <a:lstStyle/>
          <a:p>
            <a:pPr algn="ctr"/>
            <a:r>
              <a:rPr lang="es-CO" sz="1600" b="1" dirty="0">
                <a:solidFill>
                  <a:schemeClr val="bg1"/>
                </a:solidFill>
                <a:latin typeface="Arial" panose="020B0604020202020204" pitchFamily="34" charset="0"/>
                <a:cs typeface="Arial" panose="020B0604020202020204" pitchFamily="34" charset="0"/>
              </a:rPr>
              <a:t>SISTEMAS DE INFORMACIÓN INTEGRADOS NACIONALES - SIIN</a:t>
            </a:r>
            <a:endParaRPr lang="es-CO" sz="1600" b="1" dirty="0">
              <a:solidFill>
                <a:schemeClr val="bg1"/>
              </a:solidFill>
              <a:latin typeface="Arial" panose="020B0604020202020204" pitchFamily="34" charset="0"/>
              <a:ea typeface="+mj-ea"/>
              <a:cs typeface="Arial" panose="020B0604020202020204" pitchFamily="34" charset="0"/>
            </a:endParaRPr>
          </a:p>
          <a:p>
            <a:pPr algn="ctr"/>
            <a:r>
              <a:rPr lang="es-CO" sz="1600" b="1" dirty="0">
                <a:solidFill>
                  <a:schemeClr val="bg1"/>
                </a:solidFill>
                <a:latin typeface="Arial" panose="020B0604020202020204" pitchFamily="34" charset="0"/>
                <a:ea typeface="+mj-ea"/>
                <a:cs typeface="Arial" panose="020B0604020202020204" pitchFamily="34" charset="0"/>
              </a:rPr>
              <a:t>SOLICITUDES DE MANTENIMIENTO PARAMETRIZACIÓN EN EL SGPR</a:t>
            </a:r>
          </a:p>
        </p:txBody>
      </p:sp>
      <p:grpSp>
        <p:nvGrpSpPr>
          <p:cNvPr id="8" name="Grupo 7">
            <a:extLst>
              <a:ext uri="{FF2B5EF4-FFF2-40B4-BE49-F238E27FC236}">
                <a16:creationId xmlns:a16="http://schemas.microsoft.com/office/drawing/2014/main" id="{76E7AB32-5F72-C6BF-4AA6-3AF0DC57AA53}"/>
              </a:ext>
            </a:extLst>
          </p:cNvPr>
          <p:cNvGrpSpPr/>
          <p:nvPr/>
        </p:nvGrpSpPr>
        <p:grpSpPr>
          <a:xfrm>
            <a:off x="1222476" y="6227915"/>
            <a:ext cx="2258955" cy="469515"/>
            <a:chOff x="2566853" y="4631918"/>
            <a:chExt cx="3053471" cy="542925"/>
          </a:xfrm>
        </p:grpSpPr>
        <p:sp>
          <p:nvSpPr>
            <p:cNvPr id="9" name="Rectángulo 8">
              <a:extLst>
                <a:ext uri="{FF2B5EF4-FFF2-40B4-BE49-F238E27FC236}">
                  <a16:creationId xmlns:a16="http://schemas.microsoft.com/office/drawing/2014/main" id="{C6481870-427B-F17C-1110-494660E2A8E0}"/>
                </a:ext>
              </a:extLst>
            </p:cNvPr>
            <p:cNvSpPr/>
            <p:nvPr/>
          </p:nvSpPr>
          <p:spPr>
            <a:xfrm>
              <a:off x="2566853" y="4721368"/>
              <a:ext cx="2887038"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800" dirty="0"/>
            </a:p>
          </p:txBody>
        </p:sp>
        <p:sp>
          <p:nvSpPr>
            <p:cNvPr id="10" name="Título 1">
              <a:extLst>
                <a:ext uri="{FF2B5EF4-FFF2-40B4-BE49-F238E27FC236}">
                  <a16:creationId xmlns:a16="http://schemas.microsoft.com/office/drawing/2014/main" id="{6C588E3F-3AAE-F01A-05E2-A0E875428809}"/>
                </a:ext>
              </a:extLst>
            </p:cNvPr>
            <p:cNvSpPr txBox="1">
              <a:spLocks/>
            </p:cNvSpPr>
            <p:nvPr/>
          </p:nvSpPr>
          <p:spPr bwMode="auto">
            <a:xfrm>
              <a:off x="2669595" y="4784762"/>
              <a:ext cx="2476072" cy="2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just"/>
              <a:r>
                <a:rPr lang="es-CO" sz="800" dirty="0">
                  <a:solidFill>
                    <a:schemeClr val="bg2">
                      <a:lumMod val="25000"/>
                    </a:schemeClr>
                  </a:solidFill>
                  <a:ea typeface="Times New Roman" panose="02020603050405020304" pitchFamily="18" charset="0"/>
                  <a:cs typeface="Times New Roman" panose="02020603050405020304" pitchFamily="18" charset="0"/>
                </a:rPr>
                <a:t>Fuente: Informes de Gestión 2021</a:t>
              </a:r>
              <a:endParaRPr lang="es-CO" sz="800" i="1" dirty="0">
                <a:solidFill>
                  <a:schemeClr val="bg2">
                    <a:lumMod val="25000"/>
                  </a:schemeClr>
                </a:solidFill>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11" name="Gráfico 10">
              <a:extLst>
                <a:ext uri="{FF2B5EF4-FFF2-40B4-BE49-F238E27FC236}">
                  <a16:creationId xmlns:a16="http://schemas.microsoft.com/office/drawing/2014/main" id="{4FEAEE39-88A7-54E7-EE6A-4537517E02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824" y="4631918"/>
              <a:ext cx="571500" cy="542925"/>
            </a:xfrm>
            <a:prstGeom prst="rect">
              <a:avLst/>
            </a:prstGeom>
          </p:spPr>
        </p:pic>
      </p:grpSp>
      <p:graphicFrame>
        <p:nvGraphicFramePr>
          <p:cNvPr id="4" name="Gráfico 3">
            <a:extLst>
              <a:ext uri="{FF2B5EF4-FFF2-40B4-BE49-F238E27FC236}">
                <a16:creationId xmlns:a16="http://schemas.microsoft.com/office/drawing/2014/main" id="{7D4D9F53-A370-4951-8E8D-E629E8C50B58}"/>
              </a:ext>
            </a:extLst>
          </p:cNvPr>
          <p:cNvGraphicFramePr>
            <a:graphicFrameLocks/>
          </p:cNvGraphicFramePr>
          <p:nvPr>
            <p:extLst>
              <p:ext uri="{D42A27DB-BD31-4B8C-83A1-F6EECF244321}">
                <p14:modId xmlns:p14="http://schemas.microsoft.com/office/powerpoint/2010/main" val="1322222902"/>
              </p:ext>
            </p:extLst>
          </p:nvPr>
        </p:nvGraphicFramePr>
        <p:xfrm>
          <a:off x="1697195" y="2227982"/>
          <a:ext cx="8915249" cy="3876713"/>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upo 5">
            <a:extLst>
              <a:ext uri="{FF2B5EF4-FFF2-40B4-BE49-F238E27FC236}">
                <a16:creationId xmlns:a16="http://schemas.microsoft.com/office/drawing/2014/main" id="{BC235F5D-8EE8-3A80-64FC-7EB373685476}"/>
              </a:ext>
            </a:extLst>
          </p:cNvPr>
          <p:cNvGrpSpPr/>
          <p:nvPr/>
        </p:nvGrpSpPr>
        <p:grpSpPr>
          <a:xfrm>
            <a:off x="0" y="635727"/>
            <a:ext cx="5824460" cy="540742"/>
            <a:chOff x="1243017" y="2669432"/>
            <a:chExt cx="6728400" cy="1155282"/>
          </a:xfrm>
        </p:grpSpPr>
        <p:sp>
          <p:nvSpPr>
            <p:cNvPr id="15" name="Rectángulo 14">
              <a:extLst>
                <a:ext uri="{FF2B5EF4-FFF2-40B4-BE49-F238E27FC236}">
                  <a16:creationId xmlns:a16="http://schemas.microsoft.com/office/drawing/2014/main" id="{EE35195A-1C2E-368B-7687-2C70CEC7BF1D}"/>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F9211F42-4E16-D442-382A-3CBFF783B10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CuadroTexto 16">
            <a:extLst>
              <a:ext uri="{FF2B5EF4-FFF2-40B4-BE49-F238E27FC236}">
                <a16:creationId xmlns:a16="http://schemas.microsoft.com/office/drawing/2014/main" id="{F4B5BC0F-64E0-3AAF-E048-54E33C8A6AF8}"/>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23180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1D19B58-0B0B-70B7-DD22-A17C692F8EE7}"/>
              </a:ext>
            </a:extLst>
          </p:cNvPr>
          <p:cNvGrpSpPr/>
          <p:nvPr/>
        </p:nvGrpSpPr>
        <p:grpSpPr>
          <a:xfrm>
            <a:off x="3101047" y="4258615"/>
            <a:ext cx="5699622" cy="507003"/>
            <a:chOff x="1243017" y="2669432"/>
            <a:chExt cx="6728400" cy="1206072"/>
          </a:xfrm>
        </p:grpSpPr>
        <p:sp>
          <p:nvSpPr>
            <p:cNvPr id="4" name="Rectángulo 3">
              <a:extLst>
                <a:ext uri="{FF2B5EF4-FFF2-40B4-BE49-F238E27FC236}">
                  <a16:creationId xmlns:a16="http://schemas.microsoft.com/office/drawing/2014/main" id="{E70A5258-2F9A-4957-B568-FB8FE0D108E1}"/>
                </a:ext>
              </a:extLst>
            </p:cNvPr>
            <p:cNvSpPr/>
            <p:nvPr/>
          </p:nvSpPr>
          <p:spPr>
            <a:xfrm>
              <a:off x="1243017" y="2669432"/>
              <a:ext cx="6603283"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66176BCA-2ADF-A89D-BA5C-7FA0AF956243}"/>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6" name="Grupo 5">
            <a:extLst>
              <a:ext uri="{FF2B5EF4-FFF2-40B4-BE49-F238E27FC236}">
                <a16:creationId xmlns:a16="http://schemas.microsoft.com/office/drawing/2014/main" id="{A82B41C7-EA83-3A5A-B603-F2F75E30A484}"/>
              </a:ext>
            </a:extLst>
          </p:cNvPr>
          <p:cNvGrpSpPr/>
          <p:nvPr/>
        </p:nvGrpSpPr>
        <p:grpSpPr>
          <a:xfrm>
            <a:off x="6131696" y="1676683"/>
            <a:ext cx="5201831" cy="486033"/>
            <a:chOff x="1243017" y="2669432"/>
            <a:chExt cx="6728400" cy="1206072"/>
          </a:xfrm>
        </p:grpSpPr>
        <p:sp>
          <p:nvSpPr>
            <p:cNvPr id="7" name="Rectángulo 6">
              <a:extLst>
                <a:ext uri="{FF2B5EF4-FFF2-40B4-BE49-F238E27FC236}">
                  <a16:creationId xmlns:a16="http://schemas.microsoft.com/office/drawing/2014/main" id="{9B0E5781-6260-C1ED-0031-EEFBE71B6BE2}"/>
                </a:ext>
              </a:extLst>
            </p:cNvPr>
            <p:cNvSpPr/>
            <p:nvPr/>
          </p:nvSpPr>
          <p:spPr>
            <a:xfrm>
              <a:off x="1243017" y="2669432"/>
              <a:ext cx="6603283"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2CEA616E-8F22-991E-8F0A-1C6907B6B96F}"/>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Rectángulo 8">
            <a:extLst>
              <a:ext uri="{FF2B5EF4-FFF2-40B4-BE49-F238E27FC236}">
                <a16:creationId xmlns:a16="http://schemas.microsoft.com/office/drawing/2014/main" id="{151B72FF-A11D-3D5A-8B3A-F9B3A97CBD53}"/>
              </a:ext>
            </a:extLst>
          </p:cNvPr>
          <p:cNvSpPr/>
          <p:nvPr/>
        </p:nvSpPr>
        <p:spPr>
          <a:xfrm>
            <a:off x="187218" y="2370624"/>
            <a:ext cx="5691693" cy="988476"/>
          </a:xfrm>
          <a:prstGeom prst="rect">
            <a:avLst/>
          </a:prstGeom>
        </p:spPr>
        <p:txBody>
          <a:bodyPr wrap="square">
            <a:spAutoFit/>
          </a:bodyPr>
          <a:lstStyle/>
          <a:p>
            <a:pPr marL="62376" marR="87403" algn="just">
              <a:spcBef>
                <a:spcPts val="73"/>
              </a:spcBef>
            </a:pPr>
            <a:r>
              <a:rPr lang="es-ES" sz="1456" dirty="0">
                <a:solidFill>
                  <a:schemeClr val="tx1">
                    <a:lumMod val="75000"/>
                    <a:lumOff val="25000"/>
                  </a:schemeClr>
                </a:solidFill>
                <a:ea typeface="Times New Roman" panose="02020603050405020304" pitchFamily="18" charset="0"/>
              </a:rPr>
              <a:t>Se realizó</a:t>
            </a:r>
            <a:r>
              <a:rPr lang="es-ES" sz="1456" spc="-3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el</a:t>
            </a:r>
            <a:r>
              <a:rPr lang="es-ES" sz="1456" spc="-42"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Proceso</a:t>
            </a:r>
            <a:r>
              <a:rPr lang="es-ES" sz="1456" spc="-40"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de</a:t>
            </a:r>
            <a:r>
              <a:rPr lang="es-ES" sz="1456" spc="-40"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Refrendación</a:t>
            </a:r>
            <a:r>
              <a:rPr lang="es-ES" sz="1456" spc="-40"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de</a:t>
            </a:r>
            <a:r>
              <a:rPr lang="es-ES" sz="1456" spc="-40"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Eficiencia</a:t>
            </a:r>
            <a:r>
              <a:rPr lang="es-ES" sz="1456" spc="-36"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Fiscal</a:t>
            </a:r>
            <a:r>
              <a:rPr lang="es-ES" sz="1456" spc="-157" dirty="0">
                <a:solidFill>
                  <a:schemeClr val="tx1">
                    <a:lumMod val="75000"/>
                    <a:lumOff val="25000"/>
                  </a:schemeClr>
                </a:solidFill>
                <a:ea typeface="Times New Roman" panose="02020603050405020304" pitchFamily="18" charset="0"/>
              </a:rPr>
              <a:t>  </a:t>
            </a:r>
            <a:r>
              <a:rPr lang="es-ES" sz="1456" spc="-4" dirty="0">
                <a:solidFill>
                  <a:schemeClr val="tx1">
                    <a:lumMod val="75000"/>
                    <a:lumOff val="25000"/>
                  </a:schemeClr>
                </a:solidFill>
                <a:ea typeface="Times New Roman" panose="02020603050405020304" pitchFamily="18" charset="0"/>
              </a:rPr>
              <a:t>para 1103 municipios de los cuales</a:t>
            </a:r>
            <a:r>
              <a:rPr lang="es-ES" sz="1456" dirty="0">
                <a:solidFill>
                  <a:schemeClr val="tx1">
                    <a:lumMod val="75000"/>
                    <a:lumOff val="25000"/>
                  </a:schemeClr>
                </a:solidFill>
                <a:ea typeface="Times New Roman" panose="02020603050405020304" pitchFamily="18" charset="0"/>
              </a:rPr>
              <a:t>: Se refrendaron 888 y no se refrendaron 215; de los cuales 150</a:t>
            </a:r>
            <a:r>
              <a:rPr lang="es-ES" sz="1456" spc="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presentaban inconsistencias entre los valores reportados al DNP y a la CGN, y 65 no reportaron</a:t>
            </a:r>
            <a:r>
              <a:rPr lang="es-ES" sz="1456" spc="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información</a:t>
            </a:r>
            <a:r>
              <a:rPr lang="es-ES" sz="1456" spc="-6"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al DNP.</a:t>
            </a:r>
            <a:r>
              <a:rPr lang="es-ES" sz="1456" spc="-6" dirty="0">
                <a:solidFill>
                  <a:schemeClr val="tx1">
                    <a:lumMod val="75000"/>
                    <a:lumOff val="25000"/>
                  </a:schemeClr>
                </a:solidFill>
                <a:ea typeface="Times New Roman" panose="02020603050405020304" pitchFamily="18" charset="0"/>
              </a:rPr>
              <a:t> </a:t>
            </a:r>
            <a:endParaRPr lang="es-CO" sz="1456" dirty="0">
              <a:solidFill>
                <a:schemeClr val="tx1">
                  <a:lumMod val="75000"/>
                  <a:lumOff val="25000"/>
                </a:schemeClr>
              </a:solidFill>
              <a:ea typeface="Calibri" panose="020F0502020204030204" pitchFamily="34" charset="0"/>
            </a:endParaRPr>
          </a:p>
        </p:txBody>
      </p:sp>
      <p:sp>
        <p:nvSpPr>
          <p:cNvPr id="10" name="Rectángulo 9">
            <a:extLst>
              <a:ext uri="{FF2B5EF4-FFF2-40B4-BE49-F238E27FC236}">
                <a16:creationId xmlns:a16="http://schemas.microsoft.com/office/drawing/2014/main" id="{092D5463-CEB2-279B-40EC-8C2AF7A3D470}"/>
              </a:ext>
            </a:extLst>
          </p:cNvPr>
          <p:cNvSpPr/>
          <p:nvPr/>
        </p:nvSpPr>
        <p:spPr>
          <a:xfrm>
            <a:off x="6353075" y="1721295"/>
            <a:ext cx="5136688" cy="800860"/>
          </a:xfrm>
          <a:prstGeom prst="rect">
            <a:avLst/>
          </a:prstGeom>
        </p:spPr>
        <p:txBody>
          <a:bodyPr wrap="square">
            <a:spAutoFit/>
          </a:bodyPr>
          <a:lstStyle/>
          <a:p>
            <a:pPr>
              <a:lnSpc>
                <a:spcPct val="107000"/>
              </a:lnSpc>
              <a:spcAft>
                <a:spcPts val="606"/>
              </a:spcAft>
            </a:pPr>
            <a:r>
              <a:rPr lang="es-CO" sz="2200" b="1" dirty="0">
                <a:solidFill>
                  <a:schemeClr val="bg1"/>
                </a:solidFill>
                <a:latin typeface="Calibri"/>
                <a:ea typeface="+mj-ea"/>
                <a:cs typeface="Calibri"/>
              </a:rPr>
              <a:t>REFRENDACIÓN EFICIENCIA ADMINISTRATIVA</a:t>
            </a:r>
          </a:p>
        </p:txBody>
      </p:sp>
      <p:sp>
        <p:nvSpPr>
          <p:cNvPr id="11" name="Rectángulo 10">
            <a:extLst>
              <a:ext uri="{FF2B5EF4-FFF2-40B4-BE49-F238E27FC236}">
                <a16:creationId xmlns:a16="http://schemas.microsoft.com/office/drawing/2014/main" id="{24FAC1B8-49D4-59A5-D8A9-20950C6DDFB5}"/>
              </a:ext>
            </a:extLst>
          </p:cNvPr>
          <p:cNvSpPr/>
          <p:nvPr/>
        </p:nvSpPr>
        <p:spPr>
          <a:xfrm>
            <a:off x="3282015" y="4262472"/>
            <a:ext cx="3643774" cy="470000"/>
          </a:xfrm>
          <a:prstGeom prst="rect">
            <a:avLst/>
          </a:prstGeom>
        </p:spPr>
        <p:txBody>
          <a:bodyPr wrap="square">
            <a:spAutoFit/>
          </a:bodyPr>
          <a:lstStyle/>
          <a:p>
            <a:pPr>
              <a:lnSpc>
                <a:spcPct val="107000"/>
              </a:lnSpc>
              <a:spcAft>
                <a:spcPts val="606"/>
              </a:spcAft>
            </a:pPr>
            <a:r>
              <a:rPr lang="es-CO" sz="2400" b="1" dirty="0">
                <a:solidFill>
                  <a:schemeClr val="bg1"/>
                </a:solidFill>
                <a:latin typeface="Calibri"/>
                <a:ea typeface="+mj-ea"/>
                <a:cs typeface="Calibri"/>
              </a:rPr>
              <a:t>CATEGORIZACIÓN</a:t>
            </a:r>
          </a:p>
        </p:txBody>
      </p:sp>
      <p:sp>
        <p:nvSpPr>
          <p:cNvPr id="12" name="Rectángulo 11">
            <a:extLst>
              <a:ext uri="{FF2B5EF4-FFF2-40B4-BE49-F238E27FC236}">
                <a16:creationId xmlns:a16="http://schemas.microsoft.com/office/drawing/2014/main" id="{78C176E0-49A3-E565-AD9F-10D78DF83F9C}"/>
              </a:ext>
            </a:extLst>
          </p:cNvPr>
          <p:cNvSpPr/>
          <p:nvPr/>
        </p:nvSpPr>
        <p:spPr>
          <a:xfrm>
            <a:off x="2948572" y="4962721"/>
            <a:ext cx="6809005" cy="988476"/>
          </a:xfrm>
          <a:prstGeom prst="rect">
            <a:avLst/>
          </a:prstGeom>
        </p:spPr>
        <p:txBody>
          <a:bodyPr wrap="square">
            <a:spAutoFit/>
          </a:bodyPr>
          <a:lstStyle/>
          <a:p>
            <a:pPr marL="62376" marR="90100" algn="just">
              <a:spcBef>
                <a:spcPts val="157"/>
              </a:spcBef>
            </a:pPr>
            <a:r>
              <a:rPr lang="es-ES" sz="1456" dirty="0">
                <a:solidFill>
                  <a:schemeClr val="tx1">
                    <a:lumMod val="75000"/>
                    <a:lumOff val="25000"/>
                  </a:schemeClr>
                </a:solidFill>
                <a:ea typeface="Times New Roman" panose="02020603050405020304" pitchFamily="18" charset="0"/>
              </a:rPr>
              <a:t>Se expidió la Resolución 207 del 30 de noviembre de 2021, por medio de la cual se certifica la</a:t>
            </a:r>
            <a:r>
              <a:rPr lang="es-ES" sz="1456" spc="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categorización de las entidades territoriales: departamentos, distritos y municipios, que no se</a:t>
            </a:r>
            <a:r>
              <a:rPr lang="es-ES" sz="1456" spc="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auto categorizaron antes del 31 de octubre del 2021. En total la CGN categorizó  17 departamentos y 714</a:t>
            </a:r>
            <a:r>
              <a:rPr lang="es-ES" sz="1456" spc="4" dirty="0">
                <a:solidFill>
                  <a:schemeClr val="tx1">
                    <a:lumMod val="75000"/>
                    <a:lumOff val="25000"/>
                  </a:schemeClr>
                </a:solidFill>
                <a:ea typeface="Times New Roman" panose="02020603050405020304" pitchFamily="18" charset="0"/>
              </a:rPr>
              <a:t> </a:t>
            </a:r>
            <a:r>
              <a:rPr lang="es-ES" sz="1456" dirty="0">
                <a:solidFill>
                  <a:schemeClr val="tx1">
                    <a:lumMod val="75000"/>
                    <a:lumOff val="25000"/>
                  </a:schemeClr>
                </a:solidFill>
                <a:ea typeface="Times New Roman" panose="02020603050405020304" pitchFamily="18" charset="0"/>
              </a:rPr>
              <a:t>municipios.</a:t>
            </a:r>
            <a:endParaRPr lang="es-CO" sz="1456" dirty="0">
              <a:solidFill>
                <a:schemeClr val="tx1">
                  <a:lumMod val="75000"/>
                  <a:lumOff val="25000"/>
                </a:schemeClr>
              </a:solidFill>
              <a:ea typeface="Calibri" panose="020F0502020204030204" pitchFamily="34" charset="0"/>
            </a:endParaRPr>
          </a:p>
        </p:txBody>
      </p:sp>
      <p:grpSp>
        <p:nvGrpSpPr>
          <p:cNvPr id="13" name="Grupo 12">
            <a:extLst>
              <a:ext uri="{FF2B5EF4-FFF2-40B4-BE49-F238E27FC236}">
                <a16:creationId xmlns:a16="http://schemas.microsoft.com/office/drawing/2014/main" id="{D41C6742-0581-2CC8-B5C3-9F430FE80801}"/>
              </a:ext>
            </a:extLst>
          </p:cNvPr>
          <p:cNvGrpSpPr/>
          <p:nvPr/>
        </p:nvGrpSpPr>
        <p:grpSpPr>
          <a:xfrm>
            <a:off x="179289" y="1651871"/>
            <a:ext cx="5691693" cy="566408"/>
            <a:chOff x="1243017" y="2669432"/>
            <a:chExt cx="6728400" cy="1206072"/>
          </a:xfrm>
        </p:grpSpPr>
        <p:sp>
          <p:nvSpPr>
            <p:cNvPr id="14" name="Rectángulo 13">
              <a:extLst>
                <a:ext uri="{FF2B5EF4-FFF2-40B4-BE49-F238E27FC236}">
                  <a16:creationId xmlns:a16="http://schemas.microsoft.com/office/drawing/2014/main" id="{A7F7A2CF-7A39-9DC1-347E-5E88FC0AB3ED}"/>
                </a:ext>
              </a:extLst>
            </p:cNvPr>
            <p:cNvSpPr/>
            <p:nvPr/>
          </p:nvSpPr>
          <p:spPr>
            <a:xfrm>
              <a:off x="1243017" y="2669432"/>
              <a:ext cx="6603283" cy="104837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a:extLst>
                <a:ext uri="{FF2B5EF4-FFF2-40B4-BE49-F238E27FC236}">
                  <a16:creationId xmlns:a16="http://schemas.microsoft.com/office/drawing/2014/main" id="{4D877E9E-ED00-201E-F272-E80EF4CE0F8E}"/>
                </a:ext>
              </a:extLst>
            </p:cNvPr>
            <p:cNvSpPr/>
            <p:nvPr/>
          </p:nvSpPr>
          <p:spPr>
            <a:xfrm>
              <a:off x="1425898" y="2827131"/>
              <a:ext cx="6545519" cy="104837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6" name="Rectángulo 15">
            <a:extLst>
              <a:ext uri="{FF2B5EF4-FFF2-40B4-BE49-F238E27FC236}">
                <a16:creationId xmlns:a16="http://schemas.microsoft.com/office/drawing/2014/main" id="{F8FA57B4-9C9A-F611-919F-25128DB9E7E7}"/>
              </a:ext>
            </a:extLst>
          </p:cNvPr>
          <p:cNvSpPr/>
          <p:nvPr/>
        </p:nvSpPr>
        <p:spPr>
          <a:xfrm>
            <a:off x="330963" y="1710271"/>
            <a:ext cx="5046379" cy="465512"/>
          </a:xfrm>
          <a:prstGeom prst="rect">
            <a:avLst/>
          </a:prstGeom>
        </p:spPr>
        <p:txBody>
          <a:bodyPr wrap="square">
            <a:spAutoFit/>
          </a:bodyPr>
          <a:lstStyle/>
          <a:p>
            <a:r>
              <a:rPr lang="es-CO" sz="2425" b="1" dirty="0">
                <a:solidFill>
                  <a:schemeClr val="bg1"/>
                </a:solidFill>
                <a:latin typeface="Calibri"/>
                <a:ea typeface="+mj-ea"/>
                <a:cs typeface="Calibri"/>
              </a:rPr>
              <a:t>REFRENDACIÓN EFICIENCIA FISCAL</a:t>
            </a:r>
          </a:p>
        </p:txBody>
      </p:sp>
      <p:sp>
        <p:nvSpPr>
          <p:cNvPr id="17" name="CuadroTexto 16">
            <a:extLst>
              <a:ext uri="{FF2B5EF4-FFF2-40B4-BE49-F238E27FC236}">
                <a16:creationId xmlns:a16="http://schemas.microsoft.com/office/drawing/2014/main" id="{2505077C-0BB3-30E2-248B-064425A8AAE7}"/>
              </a:ext>
            </a:extLst>
          </p:cNvPr>
          <p:cNvSpPr txBox="1"/>
          <p:nvPr/>
        </p:nvSpPr>
        <p:spPr>
          <a:xfrm>
            <a:off x="6131696" y="2341558"/>
            <a:ext cx="5262304" cy="984885"/>
          </a:xfrm>
          <a:prstGeom prst="rect">
            <a:avLst/>
          </a:prstGeom>
          <a:noFill/>
        </p:spPr>
        <p:txBody>
          <a:bodyPr wrap="square" rtlCol="0">
            <a:spAutoFit/>
          </a:bodyPr>
          <a:lstStyle/>
          <a:p>
            <a:pPr algn="just"/>
            <a:r>
              <a:rPr lang="es-MX" sz="1450" dirty="0">
                <a:solidFill>
                  <a:schemeClr val="tx1">
                    <a:lumMod val="75000"/>
                    <a:lumOff val="25000"/>
                  </a:schemeClr>
                </a:solidFill>
              </a:rPr>
              <a:t>Se realizó el proceso de Refrendación de Eficiencia Administrativa, acorde al literal d) del numeral 2 del artículo 23 de la Ley 1176 de 2007, con la información remitida por parte de la Contraloría General de la República (CGR).</a:t>
            </a:r>
            <a:endParaRPr lang="es-CO" sz="1450" dirty="0">
              <a:solidFill>
                <a:schemeClr val="tx1">
                  <a:lumMod val="75000"/>
                  <a:lumOff val="25000"/>
                </a:schemeClr>
              </a:solidFill>
            </a:endParaRPr>
          </a:p>
        </p:txBody>
      </p:sp>
      <p:grpSp>
        <p:nvGrpSpPr>
          <p:cNvPr id="18" name="Grupo 17">
            <a:extLst>
              <a:ext uri="{FF2B5EF4-FFF2-40B4-BE49-F238E27FC236}">
                <a16:creationId xmlns:a16="http://schemas.microsoft.com/office/drawing/2014/main" id="{A7B65E67-EF28-38D5-06BA-24CE8BBCA164}"/>
              </a:ext>
            </a:extLst>
          </p:cNvPr>
          <p:cNvGrpSpPr/>
          <p:nvPr/>
        </p:nvGrpSpPr>
        <p:grpSpPr>
          <a:xfrm>
            <a:off x="0" y="635727"/>
            <a:ext cx="5824460" cy="540742"/>
            <a:chOff x="1243017" y="2669432"/>
            <a:chExt cx="6728400" cy="1155282"/>
          </a:xfrm>
        </p:grpSpPr>
        <p:sp>
          <p:nvSpPr>
            <p:cNvPr id="19" name="Rectángulo 18">
              <a:extLst>
                <a:ext uri="{FF2B5EF4-FFF2-40B4-BE49-F238E27FC236}">
                  <a16:creationId xmlns:a16="http://schemas.microsoft.com/office/drawing/2014/main" id="{4F6B9329-6547-C052-2F20-2C1501E2F318}"/>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308D0A2D-F69A-A36C-8600-0640C6F4887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1" name="CuadroTexto 20">
            <a:extLst>
              <a:ext uri="{FF2B5EF4-FFF2-40B4-BE49-F238E27FC236}">
                <a16:creationId xmlns:a16="http://schemas.microsoft.com/office/drawing/2014/main" id="{1975E58E-A215-9FCA-1692-A2F0CBEEAFF7}"/>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Centralización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12132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462983"/>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321848" y="1893646"/>
            <a:ext cx="9688082"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r>
              <a:rPr lang="es-ES" sz="4400" b="1" dirty="0">
                <a:solidFill>
                  <a:schemeClr val="bg1"/>
                </a:solidFill>
                <a:latin typeface="+mn-lt"/>
              </a:rPr>
              <a:t>Informes de Gestión- 	Consolidación de la Información</a:t>
            </a:r>
            <a:endParaRPr lang="es-CO" sz="44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0" y="1620638"/>
            <a:ext cx="8366234"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68406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30661514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B411DEE-4430-574E-B03E-DC4E07AA1D16}"/>
              </a:ext>
            </a:extLst>
          </p:cNvPr>
          <p:cNvGrpSpPr/>
          <p:nvPr/>
        </p:nvGrpSpPr>
        <p:grpSpPr>
          <a:xfrm>
            <a:off x="-29031" y="2733441"/>
            <a:ext cx="3532184" cy="2783770"/>
            <a:chOff x="-242354" y="859605"/>
            <a:chExt cx="5545483" cy="4807336"/>
          </a:xfrm>
        </p:grpSpPr>
        <p:pic>
          <p:nvPicPr>
            <p:cNvPr id="4" name="Picture 3">
              <a:extLst>
                <a:ext uri="{FF2B5EF4-FFF2-40B4-BE49-F238E27FC236}">
                  <a16:creationId xmlns:a16="http://schemas.microsoft.com/office/drawing/2014/main" id="{DE1117B1-0543-2C4A-A33A-829360123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720" y="963782"/>
              <a:ext cx="3458409" cy="2449298"/>
            </a:xfrm>
            <a:prstGeom prst="rect">
              <a:avLst/>
            </a:prstGeom>
          </p:spPr>
        </p:pic>
        <p:pic>
          <p:nvPicPr>
            <p:cNvPr id="8" name="Picture 7">
              <a:extLst>
                <a:ext uri="{FF2B5EF4-FFF2-40B4-BE49-F238E27FC236}">
                  <a16:creationId xmlns:a16="http://schemas.microsoft.com/office/drawing/2014/main" id="{52EE46A2-823D-EC48-A5FE-976B913A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4" y="3265703"/>
              <a:ext cx="3390548" cy="2401238"/>
            </a:xfrm>
            <a:prstGeom prst="rect">
              <a:avLst/>
            </a:prstGeom>
          </p:spPr>
        </p:pic>
        <p:pic>
          <p:nvPicPr>
            <p:cNvPr id="10" name="Picture 9">
              <a:extLst>
                <a:ext uri="{FF2B5EF4-FFF2-40B4-BE49-F238E27FC236}">
                  <a16:creationId xmlns:a16="http://schemas.microsoft.com/office/drawing/2014/main" id="{4E32E60C-1F11-F349-AAF7-DED93A352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978" y="3315361"/>
              <a:ext cx="3250312" cy="2301921"/>
            </a:xfrm>
            <a:prstGeom prst="rect">
              <a:avLst/>
            </a:prstGeom>
          </p:spPr>
        </p:pic>
        <p:pic>
          <p:nvPicPr>
            <p:cNvPr id="12" name="Picture 11">
              <a:extLst>
                <a:ext uri="{FF2B5EF4-FFF2-40B4-BE49-F238E27FC236}">
                  <a16:creationId xmlns:a16="http://schemas.microsoft.com/office/drawing/2014/main" id="{2374AE22-487A-D248-8B0C-248B488B8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18" y="859605"/>
              <a:ext cx="3250312" cy="2301921"/>
            </a:xfrm>
            <a:prstGeom prst="rect">
              <a:avLst/>
            </a:prstGeom>
          </p:spPr>
        </p:pic>
      </p:grpSp>
      <p:pic>
        <p:nvPicPr>
          <p:cNvPr id="11" name="Imagen 10" descr="Diagrama&#10;&#10;Descripción generada automáticamente con confianza media">
            <a:extLst>
              <a:ext uri="{FF2B5EF4-FFF2-40B4-BE49-F238E27FC236}">
                <a16:creationId xmlns:a16="http://schemas.microsoft.com/office/drawing/2014/main" id="{9798EDDF-C2EE-FBE1-1FCC-390F103CE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3117" y="2346142"/>
            <a:ext cx="2202827" cy="2827614"/>
          </a:xfrm>
          <a:prstGeom prst="rect">
            <a:avLst/>
          </a:prstGeom>
        </p:spPr>
      </p:pic>
      <p:pic>
        <p:nvPicPr>
          <p:cNvPr id="13" name="Imagen 12" descr="Diagrama&#10;&#10;Descripción generada automáticamente">
            <a:extLst>
              <a:ext uri="{FF2B5EF4-FFF2-40B4-BE49-F238E27FC236}">
                <a16:creationId xmlns:a16="http://schemas.microsoft.com/office/drawing/2014/main" id="{338F3D1B-C993-CD6A-708A-7B06064F86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170" y="3038998"/>
            <a:ext cx="2381862" cy="3054955"/>
          </a:xfrm>
          <a:prstGeom prst="rect">
            <a:avLst/>
          </a:prstGeom>
        </p:spPr>
      </p:pic>
      <p:pic>
        <p:nvPicPr>
          <p:cNvPr id="14" name="Imagen 13" descr="Diagrama&#10;&#10;Descripción generada automáticamente">
            <a:extLst>
              <a:ext uri="{FF2B5EF4-FFF2-40B4-BE49-F238E27FC236}">
                <a16:creationId xmlns:a16="http://schemas.microsoft.com/office/drawing/2014/main" id="{C35700B3-E283-B96A-4077-B14CE2D314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3153" y="3033184"/>
            <a:ext cx="2498820" cy="3207559"/>
          </a:xfrm>
          <a:prstGeom prst="rect">
            <a:avLst/>
          </a:prstGeom>
        </p:spPr>
      </p:pic>
      <p:grpSp>
        <p:nvGrpSpPr>
          <p:cNvPr id="15" name="Grupo 14">
            <a:extLst>
              <a:ext uri="{FF2B5EF4-FFF2-40B4-BE49-F238E27FC236}">
                <a16:creationId xmlns:a16="http://schemas.microsoft.com/office/drawing/2014/main" id="{A9FBDD15-6276-B532-66B6-95395AAB18F3}"/>
              </a:ext>
            </a:extLst>
          </p:cNvPr>
          <p:cNvGrpSpPr/>
          <p:nvPr/>
        </p:nvGrpSpPr>
        <p:grpSpPr>
          <a:xfrm>
            <a:off x="2105805" y="1355370"/>
            <a:ext cx="7980296" cy="865667"/>
            <a:chOff x="1243017" y="2669432"/>
            <a:chExt cx="6660093" cy="928671"/>
          </a:xfrm>
        </p:grpSpPr>
        <p:sp>
          <p:nvSpPr>
            <p:cNvPr id="17" name="Rectángulo 16">
              <a:extLst>
                <a:ext uri="{FF2B5EF4-FFF2-40B4-BE49-F238E27FC236}">
                  <a16:creationId xmlns:a16="http://schemas.microsoft.com/office/drawing/2014/main" id="{060CDCD5-054A-C08F-9E17-68685C5D0E03}"/>
                </a:ext>
              </a:extLst>
            </p:cNvPr>
            <p:cNvSpPr/>
            <p:nvPr/>
          </p:nvSpPr>
          <p:spPr>
            <a:xfrm>
              <a:off x="1357591" y="2848582"/>
              <a:ext cx="6545519" cy="74952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9B94ED38-2FCF-0C69-D1F6-EE5EEDEB103D}"/>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13" name="Situación Financiera y Resultados   Consolidados Sector Público, Niveles Nacional y Territorial"/>
          <p:cNvSpPr txBox="1"/>
          <p:nvPr/>
        </p:nvSpPr>
        <p:spPr>
          <a:xfrm>
            <a:off x="2649336" y="1397261"/>
            <a:ext cx="7030519"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863" rIns="54863">
            <a:spAutoFit/>
          </a:bodyPr>
          <a:lstStyle/>
          <a:p>
            <a:pPr algn="ctr" defTabSz="1097252">
              <a:defRPr sz="2500" b="1" spc="-89">
                <a:solidFill>
                  <a:srgbClr val="249B91"/>
                </a:solidFill>
              </a:defRPr>
            </a:pPr>
            <a:r>
              <a:rPr lang="es-ES" sz="2000" dirty="0">
                <a:solidFill>
                  <a:schemeClr val="bg1"/>
                </a:solidFill>
              </a:rPr>
              <a:t>Situación Financiera </a:t>
            </a:r>
            <a:r>
              <a:rPr sz="2000" dirty="0">
                <a:solidFill>
                  <a:schemeClr val="bg1"/>
                </a:solidFill>
              </a:rPr>
              <a:t>y </a:t>
            </a:r>
            <a:r>
              <a:rPr lang="es-ES" sz="2000" dirty="0">
                <a:solidFill>
                  <a:schemeClr val="bg1"/>
                </a:solidFill>
              </a:rPr>
              <a:t>Resultados</a:t>
            </a:r>
            <a:r>
              <a:rPr sz="2000" dirty="0">
                <a:solidFill>
                  <a:schemeClr val="bg1"/>
                </a:solidFill>
              </a:rPr>
              <a:t> </a:t>
            </a:r>
            <a:r>
              <a:rPr lang="es-ES" sz="2000" dirty="0">
                <a:solidFill>
                  <a:schemeClr val="bg1"/>
                </a:solidFill>
              </a:rPr>
              <a:t>Consolidados</a:t>
            </a:r>
            <a:r>
              <a:rPr sz="2000" dirty="0">
                <a:solidFill>
                  <a:schemeClr val="bg1"/>
                </a:solidFill>
              </a:rPr>
              <a:t> </a:t>
            </a:r>
            <a:endParaRPr lang="es-ES" sz="2000" dirty="0">
              <a:solidFill>
                <a:schemeClr val="bg1"/>
              </a:solidFill>
            </a:endParaRPr>
          </a:p>
          <a:p>
            <a:pPr algn="ctr" defTabSz="1097252">
              <a:defRPr sz="2500" b="1" spc="-89">
                <a:solidFill>
                  <a:srgbClr val="249B91"/>
                </a:solidFill>
              </a:defRPr>
            </a:pPr>
            <a:r>
              <a:rPr sz="2000" dirty="0">
                <a:solidFill>
                  <a:schemeClr val="bg1"/>
                </a:solidFill>
              </a:rPr>
              <a:t>Sector </a:t>
            </a:r>
            <a:r>
              <a:rPr lang="es-ES" sz="2000" dirty="0">
                <a:solidFill>
                  <a:schemeClr val="bg1"/>
                </a:solidFill>
              </a:rPr>
              <a:t>Público</a:t>
            </a:r>
            <a:r>
              <a:rPr sz="2000" dirty="0">
                <a:solidFill>
                  <a:schemeClr val="bg1"/>
                </a:solidFill>
              </a:rPr>
              <a:t>, </a:t>
            </a:r>
            <a:r>
              <a:rPr lang="es-ES" sz="2000" dirty="0">
                <a:solidFill>
                  <a:schemeClr val="bg1"/>
                </a:solidFill>
              </a:rPr>
              <a:t>Niveles</a:t>
            </a:r>
            <a:r>
              <a:rPr sz="2000" dirty="0">
                <a:solidFill>
                  <a:schemeClr val="bg1"/>
                </a:solidFill>
              </a:rPr>
              <a:t> Nacional y Territorial</a:t>
            </a:r>
            <a:r>
              <a:rPr sz="2000" dirty="0">
                <a:solidFill>
                  <a:schemeClr val="bg1"/>
                </a:solidFill>
                <a:latin typeface="Times"/>
                <a:ea typeface="Times"/>
                <a:cs typeface="Times"/>
                <a:sym typeface="Times"/>
              </a:rPr>
              <a:t> </a:t>
            </a:r>
          </a:p>
        </p:txBody>
      </p:sp>
      <p:grpSp>
        <p:nvGrpSpPr>
          <p:cNvPr id="3" name="Grupo 2">
            <a:extLst>
              <a:ext uri="{FF2B5EF4-FFF2-40B4-BE49-F238E27FC236}">
                <a16:creationId xmlns:a16="http://schemas.microsoft.com/office/drawing/2014/main" id="{99A31BAE-B383-CA55-367D-A502DD31A0D8}"/>
              </a:ext>
            </a:extLst>
          </p:cNvPr>
          <p:cNvGrpSpPr/>
          <p:nvPr/>
        </p:nvGrpSpPr>
        <p:grpSpPr>
          <a:xfrm>
            <a:off x="0" y="635727"/>
            <a:ext cx="5824460" cy="540742"/>
            <a:chOff x="1243017" y="2669432"/>
            <a:chExt cx="6728400" cy="1155282"/>
          </a:xfrm>
        </p:grpSpPr>
        <p:sp>
          <p:nvSpPr>
            <p:cNvPr id="5" name="Rectángulo 4">
              <a:extLst>
                <a:ext uri="{FF2B5EF4-FFF2-40B4-BE49-F238E27FC236}">
                  <a16:creationId xmlns:a16="http://schemas.microsoft.com/office/drawing/2014/main" id="{92240A88-86F9-2C5A-5E9D-DF77AA60333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C1B27A6E-4A81-DECD-1E12-D7DDA0B9E57D}"/>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a:extLst>
              <a:ext uri="{FF2B5EF4-FFF2-40B4-BE49-F238E27FC236}">
                <a16:creationId xmlns:a16="http://schemas.microsoft.com/office/drawing/2014/main" id="{3BF55C0E-51E7-1518-DC22-FF275E83F63B}"/>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03914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D194ED0E-E577-912F-6973-22BABE436DE2}"/>
              </a:ext>
            </a:extLst>
          </p:cNvPr>
          <p:cNvGrpSpPr/>
          <p:nvPr/>
        </p:nvGrpSpPr>
        <p:grpSpPr>
          <a:xfrm>
            <a:off x="4523874" y="1291905"/>
            <a:ext cx="6841193" cy="4846479"/>
            <a:chOff x="2070526" y="1865704"/>
            <a:chExt cx="8621617" cy="4137432"/>
          </a:xfrm>
        </p:grpSpPr>
        <p:sp>
          <p:nvSpPr>
            <p:cNvPr id="10" name="Rectángulo 9">
              <a:extLst>
                <a:ext uri="{FF2B5EF4-FFF2-40B4-BE49-F238E27FC236}">
                  <a16:creationId xmlns:a16="http://schemas.microsoft.com/office/drawing/2014/main" id="{CE5DCA49-71CA-50AA-ABA0-14F98FAC49B8}"/>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AF403EC1-79C2-8B5A-F00E-32167F0142A4}"/>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 name="Imagen 3" descr="Icono&#10;&#10;Descripción generada automáticamente">
            <a:extLst>
              <a:ext uri="{FF2B5EF4-FFF2-40B4-BE49-F238E27FC236}">
                <a16:creationId xmlns:a16="http://schemas.microsoft.com/office/drawing/2014/main" id="{BAC91CE0-C440-202D-D1F0-C16C15A31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3" y="2222562"/>
            <a:ext cx="3655595" cy="2840496"/>
          </a:xfrm>
          <a:prstGeom prst="rect">
            <a:avLst/>
          </a:prstGeom>
        </p:spPr>
      </p:pic>
      <p:sp>
        <p:nvSpPr>
          <p:cNvPr id="5" name="CuadroTexto 4">
            <a:extLst>
              <a:ext uri="{FF2B5EF4-FFF2-40B4-BE49-F238E27FC236}">
                <a16:creationId xmlns:a16="http://schemas.microsoft.com/office/drawing/2014/main" id="{78281E4D-8B14-E553-B326-7B0F6A3EB6D3}"/>
              </a:ext>
            </a:extLst>
          </p:cNvPr>
          <p:cNvSpPr txBox="1"/>
          <p:nvPr/>
        </p:nvSpPr>
        <p:spPr>
          <a:xfrm>
            <a:off x="4889894" y="1566952"/>
            <a:ext cx="6109152" cy="1862048"/>
          </a:xfrm>
          <a:prstGeom prst="rect">
            <a:avLst/>
          </a:prstGeom>
          <a:noFill/>
        </p:spPr>
        <p:txBody>
          <a:bodyPr wrap="square" rtlCol="0">
            <a:spAutoFit/>
          </a:bodyPr>
          <a:lstStyle/>
          <a:p>
            <a:pPr algn="just"/>
            <a:r>
              <a:rPr lang="es-ES" sz="2300" b="1" i="0" dirty="0">
                <a:solidFill>
                  <a:srgbClr val="202124"/>
                </a:solidFill>
                <a:effectLst/>
                <a:latin typeface="Roboto" panose="02000000000000000000" pitchFamily="2" charset="0"/>
              </a:rPr>
              <a:t>La Contraloría General de la República emitió opinión limpia a los estados financieros consolidados de la Hacienda Pública y de la Nación, vigencia 2021, presentados por la Contaduría General de la Nación.</a:t>
            </a:r>
            <a:endParaRPr lang="es-CO" sz="2300" b="1" dirty="0"/>
          </a:p>
        </p:txBody>
      </p:sp>
      <p:pic>
        <p:nvPicPr>
          <p:cNvPr id="6" name="Imagen 5" descr="Diagrama&#10;&#10;Descripción generada automáticamente con confianza media">
            <a:extLst>
              <a:ext uri="{FF2B5EF4-FFF2-40B4-BE49-F238E27FC236}">
                <a16:creationId xmlns:a16="http://schemas.microsoft.com/office/drawing/2014/main" id="{CDFA57EA-12F7-8107-9E97-B18A6BC14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383" y="3518790"/>
            <a:ext cx="1742930" cy="2237276"/>
          </a:xfrm>
          <a:prstGeom prst="rect">
            <a:avLst/>
          </a:prstGeom>
        </p:spPr>
      </p:pic>
      <p:pic>
        <p:nvPicPr>
          <p:cNvPr id="7" name="Imagen 6" descr="Diagrama&#10;&#10;Descripción generada automáticamente">
            <a:extLst>
              <a:ext uri="{FF2B5EF4-FFF2-40B4-BE49-F238E27FC236}">
                <a16:creationId xmlns:a16="http://schemas.microsoft.com/office/drawing/2014/main" id="{74CA9C0E-0FA2-8E11-433D-294976A12C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704" y="3764778"/>
            <a:ext cx="1744342" cy="2237278"/>
          </a:xfrm>
          <a:prstGeom prst="rect">
            <a:avLst/>
          </a:prstGeom>
        </p:spPr>
      </p:pic>
      <p:grpSp>
        <p:nvGrpSpPr>
          <p:cNvPr id="2" name="Grupo 1">
            <a:extLst>
              <a:ext uri="{FF2B5EF4-FFF2-40B4-BE49-F238E27FC236}">
                <a16:creationId xmlns:a16="http://schemas.microsoft.com/office/drawing/2014/main" id="{3C51F259-1F46-1A60-0E79-5CAC571F9BB7}"/>
              </a:ext>
            </a:extLst>
          </p:cNvPr>
          <p:cNvGrpSpPr/>
          <p:nvPr/>
        </p:nvGrpSpPr>
        <p:grpSpPr>
          <a:xfrm>
            <a:off x="0" y="635727"/>
            <a:ext cx="5824460" cy="540742"/>
            <a:chOff x="1243017" y="2669432"/>
            <a:chExt cx="6728400" cy="1155282"/>
          </a:xfrm>
        </p:grpSpPr>
        <p:sp>
          <p:nvSpPr>
            <p:cNvPr id="3" name="Rectángulo 2">
              <a:extLst>
                <a:ext uri="{FF2B5EF4-FFF2-40B4-BE49-F238E27FC236}">
                  <a16:creationId xmlns:a16="http://schemas.microsoft.com/office/drawing/2014/main" id="{57F31CFC-54F2-B528-CE1A-BDD59F0F5626}"/>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A6B11165-8F5A-E6B8-857F-61BA4EFE897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12DBE64A-7E18-7C03-0FEE-7643A05AABB1}"/>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pic>
        <p:nvPicPr>
          <p:cNvPr id="14" name="Imagen 13" descr="Diagrama&#10;&#10;Descripción generada automáticamente">
            <a:extLst>
              <a:ext uri="{FF2B5EF4-FFF2-40B4-BE49-F238E27FC236}">
                <a16:creationId xmlns:a16="http://schemas.microsoft.com/office/drawing/2014/main" id="{3F95382D-296D-B25B-5C0C-2FA0742FA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8356" y="3764778"/>
            <a:ext cx="1742931" cy="2237278"/>
          </a:xfrm>
          <a:prstGeom prst="rect">
            <a:avLst/>
          </a:prstGeom>
        </p:spPr>
      </p:pic>
    </p:spTree>
    <p:extLst>
      <p:ext uri="{BB962C8B-B14F-4D97-AF65-F5344CB8AC3E}">
        <p14:creationId xmlns:p14="http://schemas.microsoft.com/office/powerpoint/2010/main" val="230706251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CuadroTexto 6"/>
          <p:cNvSpPr txBox="1"/>
          <p:nvPr/>
        </p:nvSpPr>
        <p:spPr>
          <a:xfrm>
            <a:off x="2259209" y="3025531"/>
            <a:ext cx="2895234" cy="120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4863" rIns="54863">
            <a:spAutoFit/>
          </a:bodyPr>
          <a:lstStyle/>
          <a:p>
            <a:pPr defTabSz="1097252">
              <a:lnSpc>
                <a:spcPct val="70000"/>
              </a:lnSpc>
              <a:defRPr sz="2800" b="1" spc="-100">
                <a:solidFill>
                  <a:srgbClr val="249B91"/>
                </a:solidFill>
              </a:defRPr>
            </a:pPr>
            <a:r>
              <a:rPr lang="es-ES" sz="3360" dirty="0"/>
              <a:t>Cobertura</a:t>
            </a:r>
            <a:r>
              <a:rPr sz="3360" dirty="0"/>
              <a:t> </a:t>
            </a:r>
            <a:r>
              <a:rPr lang="es-ES" sz="3360" dirty="0"/>
              <a:t>Consolidadas Nivel Nacional</a:t>
            </a:r>
            <a:endParaRPr sz="3360" dirty="0"/>
          </a:p>
        </p:txBody>
      </p:sp>
      <p:pic>
        <p:nvPicPr>
          <p:cNvPr id="933" name="Image" descr="Image"/>
          <p:cNvPicPr>
            <a:picLocks noChangeAspect="1"/>
          </p:cNvPicPr>
          <p:nvPr/>
        </p:nvPicPr>
        <p:blipFill>
          <a:blip r:embed="rId2"/>
          <a:stretch>
            <a:fillRect/>
          </a:stretch>
        </p:blipFill>
        <p:spPr>
          <a:xfrm>
            <a:off x="1177738" y="3018156"/>
            <a:ext cx="914401" cy="1097281"/>
          </a:xfrm>
          <a:prstGeom prst="rect">
            <a:avLst/>
          </a:prstGeom>
          <a:ln w="12700">
            <a:miter lim="400000"/>
          </a:ln>
        </p:spPr>
      </p:pic>
      <p:grpSp>
        <p:nvGrpSpPr>
          <p:cNvPr id="49" name="Grupo 48">
            <a:extLst>
              <a:ext uri="{FF2B5EF4-FFF2-40B4-BE49-F238E27FC236}">
                <a16:creationId xmlns:a16="http://schemas.microsoft.com/office/drawing/2014/main" id="{00000000-0008-0000-0000-00003B000000}"/>
              </a:ext>
            </a:extLst>
          </p:cNvPr>
          <p:cNvGrpSpPr/>
          <p:nvPr/>
        </p:nvGrpSpPr>
        <p:grpSpPr>
          <a:xfrm>
            <a:off x="5502138" y="855454"/>
            <a:ext cx="5529386" cy="5147091"/>
            <a:chOff x="1" y="0"/>
            <a:chExt cx="5390617" cy="5873472"/>
          </a:xfrm>
        </p:grpSpPr>
        <p:grpSp>
          <p:nvGrpSpPr>
            <p:cNvPr id="50" name="Grupo 49">
              <a:extLst>
                <a:ext uri="{FF2B5EF4-FFF2-40B4-BE49-F238E27FC236}">
                  <a16:creationId xmlns:a16="http://schemas.microsoft.com/office/drawing/2014/main" id="{00000000-0008-0000-0000-00003C000000}"/>
                </a:ext>
              </a:extLst>
            </p:cNvPr>
            <p:cNvGrpSpPr/>
            <p:nvPr/>
          </p:nvGrpSpPr>
          <p:grpSpPr>
            <a:xfrm>
              <a:off x="1" y="0"/>
              <a:ext cx="5390617" cy="5873472"/>
              <a:chOff x="1" y="0"/>
              <a:chExt cx="5246151" cy="5669194"/>
            </a:xfrm>
          </p:grpSpPr>
          <p:grpSp>
            <p:nvGrpSpPr>
              <p:cNvPr id="61" name="Grupo 60">
                <a:extLst>
                  <a:ext uri="{FF2B5EF4-FFF2-40B4-BE49-F238E27FC236}">
                    <a16:creationId xmlns:a16="http://schemas.microsoft.com/office/drawing/2014/main" id="{00000000-0008-0000-0000-000047000000}"/>
                  </a:ext>
                </a:extLst>
              </p:cNvPr>
              <p:cNvGrpSpPr/>
              <p:nvPr/>
            </p:nvGrpSpPr>
            <p:grpSpPr>
              <a:xfrm>
                <a:off x="1" y="0"/>
                <a:ext cx="5246151" cy="5669194"/>
                <a:chOff x="0" y="0"/>
                <a:chExt cx="4652979" cy="6532779"/>
              </a:xfrm>
            </p:grpSpPr>
            <p:grpSp>
              <p:nvGrpSpPr>
                <p:cNvPr id="908" name="Grupo 907">
                  <a:extLst>
                    <a:ext uri="{FF2B5EF4-FFF2-40B4-BE49-F238E27FC236}">
                      <a16:creationId xmlns:a16="http://schemas.microsoft.com/office/drawing/2014/main" id="{00000000-0008-0000-0000-000056000000}"/>
                    </a:ext>
                  </a:extLst>
                </p:cNvPr>
                <p:cNvGrpSpPr/>
                <p:nvPr/>
              </p:nvGrpSpPr>
              <p:grpSpPr>
                <a:xfrm>
                  <a:off x="0" y="0"/>
                  <a:ext cx="4526821" cy="6532779"/>
                  <a:chOff x="0" y="0"/>
                  <a:chExt cx="4526821" cy="6532779"/>
                </a:xfrm>
              </p:grpSpPr>
              <p:grpSp>
                <p:nvGrpSpPr>
                  <p:cNvPr id="910" name="Grupo 909">
                    <a:extLst>
                      <a:ext uri="{FF2B5EF4-FFF2-40B4-BE49-F238E27FC236}">
                        <a16:creationId xmlns:a16="http://schemas.microsoft.com/office/drawing/2014/main" id="{00000000-0008-0000-0000-000058000000}"/>
                      </a:ext>
                    </a:extLst>
                  </p:cNvPr>
                  <p:cNvGrpSpPr/>
                  <p:nvPr/>
                </p:nvGrpSpPr>
                <p:grpSpPr>
                  <a:xfrm>
                    <a:off x="0" y="0"/>
                    <a:ext cx="4526821" cy="6325334"/>
                    <a:chOff x="0" y="0"/>
                    <a:chExt cx="4526821" cy="6272594"/>
                  </a:xfrm>
                </p:grpSpPr>
                <p:sp>
                  <p:nvSpPr>
                    <p:cNvPr id="919" name="Forma libre: forma 918">
                      <a:extLst>
                        <a:ext uri="{FF2B5EF4-FFF2-40B4-BE49-F238E27FC236}">
                          <a16:creationId xmlns:a16="http://schemas.microsoft.com/office/drawing/2014/main" id="{00000000-0008-0000-0000-000061000000}"/>
                        </a:ext>
                      </a:extLst>
                    </p:cNvPr>
                    <p:cNvSpPr/>
                    <p:nvPr/>
                  </p:nvSpPr>
                  <p:spPr>
                    <a:xfrm>
                      <a:off x="988952" y="0"/>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Nivel Nacional</a:t>
                      </a:r>
                    </a:p>
                  </p:txBody>
                </p:sp>
                <p:sp>
                  <p:nvSpPr>
                    <p:cNvPr id="920" name="Forma libre: forma 919">
                      <a:extLst>
                        <a:ext uri="{FF2B5EF4-FFF2-40B4-BE49-F238E27FC236}">
                          <a16:creationId xmlns:a16="http://schemas.microsoft.com/office/drawing/2014/main" id="{00000000-0008-0000-0000-000062000000}"/>
                        </a:ext>
                      </a:extLst>
                    </p:cNvPr>
                    <p:cNvSpPr/>
                    <p:nvPr/>
                  </p:nvSpPr>
                  <p:spPr>
                    <a:xfrm>
                      <a:off x="12198" y="1054479"/>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Empresas Cotizantes</a:t>
                      </a:r>
                    </a:p>
                  </p:txBody>
                </p:sp>
                <p:sp>
                  <p:nvSpPr>
                    <p:cNvPr id="921" name="Forma libre: forma 920">
                      <a:extLst>
                        <a:ext uri="{FF2B5EF4-FFF2-40B4-BE49-F238E27FC236}">
                          <a16:creationId xmlns:a16="http://schemas.microsoft.com/office/drawing/2014/main" id="{00000000-0008-0000-0000-000063000000}"/>
                        </a:ext>
                      </a:extLst>
                    </p:cNvPr>
                    <p:cNvSpPr/>
                    <p:nvPr/>
                  </p:nvSpPr>
                  <p:spPr>
                    <a:xfrm>
                      <a:off x="2051891" y="1076679"/>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Empresas no Cotizantes</a:t>
                      </a:r>
                    </a:p>
                  </p:txBody>
                </p:sp>
                <p:sp>
                  <p:nvSpPr>
                    <p:cNvPr id="922" name="Forma libre: forma 921">
                      <a:extLst>
                        <a:ext uri="{FF2B5EF4-FFF2-40B4-BE49-F238E27FC236}">
                          <a16:creationId xmlns:a16="http://schemas.microsoft.com/office/drawing/2014/main" id="{00000000-0008-0000-0000-000064000000}"/>
                        </a:ext>
                      </a:extLst>
                    </p:cNvPr>
                    <p:cNvSpPr/>
                    <p:nvPr/>
                  </p:nvSpPr>
                  <p:spPr>
                    <a:xfrm>
                      <a:off x="2034636" y="2305938"/>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Gobierno General</a:t>
                      </a:r>
                    </a:p>
                  </p:txBody>
                </p:sp>
                <p:sp>
                  <p:nvSpPr>
                    <p:cNvPr id="923" name="Forma libre: forma 922">
                      <a:extLst>
                        <a:ext uri="{FF2B5EF4-FFF2-40B4-BE49-F238E27FC236}">
                          <a16:creationId xmlns:a16="http://schemas.microsoft.com/office/drawing/2014/main" id="{00000000-0008-0000-0000-000065000000}"/>
                        </a:ext>
                      </a:extLst>
                    </p:cNvPr>
                    <p:cNvSpPr/>
                    <p:nvPr/>
                  </p:nvSpPr>
                  <p:spPr>
                    <a:xfrm>
                      <a:off x="3195947" y="3218069"/>
                      <a:ext cx="1240735" cy="973678"/>
                    </a:xfrm>
                    <a:custGeom>
                      <a:avLst/>
                      <a:gdLst>
                        <a:gd name="connsiteX0" fmla="*/ 0 w 1240735"/>
                        <a:gd name="connsiteY0" fmla="*/ 140570 h 843405"/>
                        <a:gd name="connsiteX1" fmla="*/ 140570 w 1240735"/>
                        <a:gd name="connsiteY1" fmla="*/ 0 h 843405"/>
                        <a:gd name="connsiteX2" fmla="*/ 1100165 w 1240735"/>
                        <a:gd name="connsiteY2" fmla="*/ 0 h 843405"/>
                        <a:gd name="connsiteX3" fmla="*/ 1240735 w 1240735"/>
                        <a:gd name="connsiteY3" fmla="*/ 140570 h 843405"/>
                        <a:gd name="connsiteX4" fmla="*/ 1240735 w 1240735"/>
                        <a:gd name="connsiteY4" fmla="*/ 702835 h 843405"/>
                        <a:gd name="connsiteX5" fmla="*/ 1100165 w 1240735"/>
                        <a:gd name="connsiteY5" fmla="*/ 843405 h 843405"/>
                        <a:gd name="connsiteX6" fmla="*/ 140570 w 1240735"/>
                        <a:gd name="connsiteY6" fmla="*/ 843405 h 843405"/>
                        <a:gd name="connsiteX7" fmla="*/ 0 w 1240735"/>
                        <a:gd name="connsiteY7" fmla="*/ 702835 h 843405"/>
                        <a:gd name="connsiteX8" fmla="*/ 0 w 1240735"/>
                        <a:gd name="connsiteY8" fmla="*/ 140570 h 8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5" h="843405">
                          <a:moveTo>
                            <a:pt x="0" y="140570"/>
                          </a:moveTo>
                          <a:cubicBezTo>
                            <a:pt x="0" y="62935"/>
                            <a:pt x="62935" y="0"/>
                            <a:pt x="140570" y="0"/>
                          </a:cubicBezTo>
                          <a:lnTo>
                            <a:pt x="1100165" y="0"/>
                          </a:lnTo>
                          <a:cubicBezTo>
                            <a:pt x="1177800" y="0"/>
                            <a:pt x="1240735" y="62935"/>
                            <a:pt x="1240735" y="140570"/>
                          </a:cubicBezTo>
                          <a:lnTo>
                            <a:pt x="1240735" y="702835"/>
                          </a:lnTo>
                          <a:cubicBezTo>
                            <a:pt x="1240735" y="780470"/>
                            <a:pt x="1177800" y="843405"/>
                            <a:pt x="1100165" y="843405"/>
                          </a:cubicBezTo>
                          <a:lnTo>
                            <a:pt x="140570" y="843405"/>
                          </a:lnTo>
                          <a:cubicBezTo>
                            <a:pt x="62935" y="843405"/>
                            <a:pt x="0" y="780470"/>
                            <a:pt x="0" y="702835"/>
                          </a:cubicBezTo>
                          <a:lnTo>
                            <a:pt x="0" y="140570"/>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Administración Central</a:t>
                      </a:r>
                    </a:p>
                  </p:txBody>
                </p:sp>
                <p:sp>
                  <p:nvSpPr>
                    <p:cNvPr id="924" name="Forma libre: forma 923">
                      <a:extLst>
                        <a:ext uri="{FF2B5EF4-FFF2-40B4-BE49-F238E27FC236}">
                          <a16:creationId xmlns:a16="http://schemas.microsoft.com/office/drawing/2014/main" id="{00000000-0008-0000-0000-000066000000}"/>
                        </a:ext>
                      </a:extLst>
                    </p:cNvPr>
                    <p:cNvSpPr/>
                    <p:nvPr/>
                  </p:nvSpPr>
                  <p:spPr>
                    <a:xfrm>
                      <a:off x="3192789" y="4316673"/>
                      <a:ext cx="1270174" cy="844228"/>
                    </a:xfrm>
                    <a:custGeom>
                      <a:avLst/>
                      <a:gdLst>
                        <a:gd name="connsiteX0" fmla="*/ 0 w 1270174"/>
                        <a:gd name="connsiteY0" fmla="*/ 140707 h 844228"/>
                        <a:gd name="connsiteX1" fmla="*/ 140707 w 1270174"/>
                        <a:gd name="connsiteY1" fmla="*/ 0 h 844228"/>
                        <a:gd name="connsiteX2" fmla="*/ 1129467 w 1270174"/>
                        <a:gd name="connsiteY2" fmla="*/ 0 h 844228"/>
                        <a:gd name="connsiteX3" fmla="*/ 1270174 w 1270174"/>
                        <a:gd name="connsiteY3" fmla="*/ 140707 h 844228"/>
                        <a:gd name="connsiteX4" fmla="*/ 1270174 w 1270174"/>
                        <a:gd name="connsiteY4" fmla="*/ 703521 h 844228"/>
                        <a:gd name="connsiteX5" fmla="*/ 1129467 w 1270174"/>
                        <a:gd name="connsiteY5" fmla="*/ 844228 h 844228"/>
                        <a:gd name="connsiteX6" fmla="*/ 140707 w 1270174"/>
                        <a:gd name="connsiteY6" fmla="*/ 844228 h 844228"/>
                        <a:gd name="connsiteX7" fmla="*/ 0 w 1270174"/>
                        <a:gd name="connsiteY7" fmla="*/ 703521 h 844228"/>
                        <a:gd name="connsiteX8" fmla="*/ 0 w 1270174"/>
                        <a:gd name="connsiteY8" fmla="*/ 140707 h 84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4" h="844228">
                          <a:moveTo>
                            <a:pt x="0" y="140707"/>
                          </a:moveTo>
                          <a:cubicBezTo>
                            <a:pt x="0" y="62997"/>
                            <a:pt x="62997" y="0"/>
                            <a:pt x="140707" y="0"/>
                          </a:cubicBezTo>
                          <a:lnTo>
                            <a:pt x="1129467" y="0"/>
                          </a:lnTo>
                          <a:cubicBezTo>
                            <a:pt x="1207177" y="0"/>
                            <a:pt x="1270174" y="62997"/>
                            <a:pt x="1270174" y="140707"/>
                          </a:cubicBezTo>
                          <a:lnTo>
                            <a:pt x="1270174" y="703521"/>
                          </a:lnTo>
                          <a:cubicBezTo>
                            <a:pt x="1270174" y="781231"/>
                            <a:pt x="1207177" y="844228"/>
                            <a:pt x="1129467" y="844228"/>
                          </a:cubicBezTo>
                          <a:lnTo>
                            <a:pt x="140707" y="844228"/>
                          </a:lnTo>
                          <a:cubicBezTo>
                            <a:pt x="62997" y="844228"/>
                            <a:pt x="0" y="781231"/>
                            <a:pt x="0" y="703521"/>
                          </a:cubicBezTo>
                          <a:lnTo>
                            <a:pt x="0" y="140707"/>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Administración Descentralizada</a:t>
                      </a:r>
                    </a:p>
                  </p:txBody>
                </p:sp>
                <p:sp>
                  <p:nvSpPr>
                    <p:cNvPr id="925" name="Forma libre: forma 924">
                      <a:extLst>
                        <a:ext uri="{FF2B5EF4-FFF2-40B4-BE49-F238E27FC236}">
                          <a16:creationId xmlns:a16="http://schemas.microsoft.com/office/drawing/2014/main" id="{00000000-0008-0000-0000-000067000000}"/>
                        </a:ext>
                      </a:extLst>
                    </p:cNvPr>
                    <p:cNvSpPr/>
                    <p:nvPr/>
                  </p:nvSpPr>
                  <p:spPr>
                    <a:xfrm>
                      <a:off x="3158141" y="5390926"/>
                      <a:ext cx="1368680" cy="881668"/>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Otras Entidades de Gobierno General</a:t>
                      </a:r>
                    </a:p>
                  </p:txBody>
                </p:sp>
                <p:sp>
                  <p:nvSpPr>
                    <p:cNvPr id="926" name="Forma libre: forma 925">
                      <a:extLst>
                        <a:ext uri="{FF2B5EF4-FFF2-40B4-BE49-F238E27FC236}">
                          <a16:creationId xmlns:a16="http://schemas.microsoft.com/office/drawing/2014/main" id="{00000000-0008-0000-0000-000068000000}"/>
                        </a:ext>
                      </a:extLst>
                    </p:cNvPr>
                    <p:cNvSpPr/>
                    <p:nvPr/>
                  </p:nvSpPr>
                  <p:spPr>
                    <a:xfrm>
                      <a:off x="0" y="2204329"/>
                      <a:ext cx="1300167" cy="869289"/>
                    </a:xfrm>
                    <a:custGeom>
                      <a:avLst/>
                      <a:gdLst>
                        <a:gd name="connsiteX0" fmla="*/ 0 w 1225595"/>
                        <a:gd name="connsiteY0" fmla="*/ 127716 h 766283"/>
                        <a:gd name="connsiteX1" fmla="*/ 127716 w 1225595"/>
                        <a:gd name="connsiteY1" fmla="*/ 0 h 766283"/>
                        <a:gd name="connsiteX2" fmla="*/ 1097879 w 1225595"/>
                        <a:gd name="connsiteY2" fmla="*/ 0 h 766283"/>
                        <a:gd name="connsiteX3" fmla="*/ 1225595 w 1225595"/>
                        <a:gd name="connsiteY3" fmla="*/ 127716 h 766283"/>
                        <a:gd name="connsiteX4" fmla="*/ 1225595 w 1225595"/>
                        <a:gd name="connsiteY4" fmla="*/ 638567 h 766283"/>
                        <a:gd name="connsiteX5" fmla="*/ 1097879 w 1225595"/>
                        <a:gd name="connsiteY5" fmla="*/ 766283 h 766283"/>
                        <a:gd name="connsiteX6" fmla="*/ 127716 w 1225595"/>
                        <a:gd name="connsiteY6" fmla="*/ 766283 h 766283"/>
                        <a:gd name="connsiteX7" fmla="*/ 0 w 1225595"/>
                        <a:gd name="connsiteY7" fmla="*/ 638567 h 766283"/>
                        <a:gd name="connsiteX8" fmla="*/ 0 w 1225595"/>
                        <a:gd name="connsiteY8" fmla="*/ 127716 h 76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595" h="766283">
                          <a:moveTo>
                            <a:pt x="0" y="127716"/>
                          </a:moveTo>
                          <a:cubicBezTo>
                            <a:pt x="0" y="57180"/>
                            <a:pt x="57180" y="0"/>
                            <a:pt x="127716" y="0"/>
                          </a:cubicBezTo>
                          <a:lnTo>
                            <a:pt x="1097879" y="0"/>
                          </a:lnTo>
                          <a:cubicBezTo>
                            <a:pt x="1168415" y="0"/>
                            <a:pt x="1225595" y="57180"/>
                            <a:pt x="1225595" y="127716"/>
                          </a:cubicBezTo>
                          <a:lnTo>
                            <a:pt x="1225595" y="638567"/>
                          </a:lnTo>
                          <a:cubicBezTo>
                            <a:pt x="1225595" y="709103"/>
                            <a:pt x="1168415" y="766283"/>
                            <a:pt x="1097879" y="766283"/>
                          </a:cubicBezTo>
                          <a:lnTo>
                            <a:pt x="127716" y="766283"/>
                          </a:lnTo>
                          <a:cubicBezTo>
                            <a:pt x="57180" y="766283"/>
                            <a:pt x="0" y="709103"/>
                            <a:pt x="0" y="638567"/>
                          </a:cubicBezTo>
                          <a:lnTo>
                            <a:pt x="0" y="127716"/>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Entidades en Procesos Especiales</a:t>
                      </a:r>
                    </a:p>
                  </p:txBody>
                </p:sp>
              </p:grpSp>
              <p:sp>
                <p:nvSpPr>
                  <p:cNvPr id="911" name="Forma libre: forma 910">
                    <a:extLst>
                      <a:ext uri="{FF2B5EF4-FFF2-40B4-BE49-F238E27FC236}">
                        <a16:creationId xmlns:a16="http://schemas.microsoft.com/office/drawing/2014/main" id="{00000000-0008-0000-0000-000059000000}"/>
                      </a:ext>
                    </a:extLst>
                  </p:cNvPr>
                  <p:cNvSpPr/>
                  <p:nvPr/>
                </p:nvSpPr>
                <p:spPr>
                  <a:xfrm>
                    <a:off x="1383954" y="542703"/>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341</a:t>
                    </a:r>
                  </a:p>
                </p:txBody>
              </p:sp>
              <p:sp>
                <p:nvSpPr>
                  <p:cNvPr id="912" name="Forma libre: forma 911">
                    <a:extLst>
                      <a:ext uri="{FF2B5EF4-FFF2-40B4-BE49-F238E27FC236}">
                        <a16:creationId xmlns:a16="http://schemas.microsoft.com/office/drawing/2014/main" id="{00000000-0008-0000-0000-00005A000000}"/>
                      </a:ext>
                    </a:extLst>
                  </p:cNvPr>
                  <p:cNvSpPr/>
                  <p:nvPr/>
                </p:nvSpPr>
                <p:spPr>
                  <a:xfrm>
                    <a:off x="388803" y="1732075"/>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36</a:t>
                    </a:r>
                  </a:p>
                </p:txBody>
              </p:sp>
              <p:sp>
                <p:nvSpPr>
                  <p:cNvPr id="913" name="Forma libre: forma 912">
                    <a:extLst>
                      <a:ext uri="{FF2B5EF4-FFF2-40B4-BE49-F238E27FC236}">
                        <a16:creationId xmlns:a16="http://schemas.microsoft.com/office/drawing/2014/main" id="{00000000-0008-0000-0000-00005B000000}"/>
                      </a:ext>
                    </a:extLst>
                  </p:cNvPr>
                  <p:cNvSpPr/>
                  <p:nvPr/>
                </p:nvSpPr>
                <p:spPr>
                  <a:xfrm>
                    <a:off x="423279" y="3033793"/>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4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21</a:t>
                    </a:r>
                  </a:p>
                </p:txBody>
              </p:sp>
              <p:sp>
                <p:nvSpPr>
                  <p:cNvPr id="914" name="Forma libre: forma 913">
                    <a:extLst>
                      <a:ext uri="{FF2B5EF4-FFF2-40B4-BE49-F238E27FC236}">
                        <a16:creationId xmlns:a16="http://schemas.microsoft.com/office/drawing/2014/main" id="{00000000-0008-0000-0000-00005C000000}"/>
                      </a:ext>
                    </a:extLst>
                  </p:cNvPr>
                  <p:cNvSpPr/>
                  <p:nvPr/>
                </p:nvSpPr>
                <p:spPr>
                  <a:xfrm>
                    <a:off x="2460173" y="1727006"/>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38</a:t>
                    </a:r>
                  </a:p>
                </p:txBody>
              </p:sp>
              <p:sp>
                <p:nvSpPr>
                  <p:cNvPr id="915" name="Forma libre: forma 914">
                    <a:extLst>
                      <a:ext uri="{FF2B5EF4-FFF2-40B4-BE49-F238E27FC236}">
                        <a16:creationId xmlns:a16="http://schemas.microsoft.com/office/drawing/2014/main" id="{00000000-0008-0000-0000-00005D000000}"/>
                      </a:ext>
                    </a:extLst>
                  </p:cNvPr>
                  <p:cNvSpPr/>
                  <p:nvPr/>
                </p:nvSpPr>
                <p:spPr>
                  <a:xfrm>
                    <a:off x="2439401" y="3023394"/>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246</a:t>
                    </a:r>
                  </a:p>
                </p:txBody>
              </p:sp>
              <p:sp>
                <p:nvSpPr>
                  <p:cNvPr id="916" name="Forma libre: forma 915">
                    <a:extLst>
                      <a:ext uri="{FF2B5EF4-FFF2-40B4-BE49-F238E27FC236}">
                        <a16:creationId xmlns:a16="http://schemas.microsoft.com/office/drawing/2014/main" id="{00000000-0008-0000-0000-00005E000000}"/>
                      </a:ext>
                    </a:extLst>
                  </p:cNvPr>
                  <p:cNvSpPr/>
                  <p:nvPr/>
                </p:nvSpPr>
                <p:spPr>
                  <a:xfrm>
                    <a:off x="3589510" y="4022996"/>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49</a:t>
                    </a:r>
                  </a:p>
                </p:txBody>
              </p:sp>
              <p:sp>
                <p:nvSpPr>
                  <p:cNvPr id="917" name="Forma libre: forma 916">
                    <a:extLst>
                      <a:ext uri="{FF2B5EF4-FFF2-40B4-BE49-F238E27FC236}">
                        <a16:creationId xmlns:a16="http://schemas.microsoft.com/office/drawing/2014/main" id="{00000000-0008-0000-0000-00005F000000}"/>
                      </a:ext>
                    </a:extLst>
                  </p:cNvPr>
                  <p:cNvSpPr/>
                  <p:nvPr/>
                </p:nvSpPr>
                <p:spPr>
                  <a:xfrm>
                    <a:off x="3615676" y="5062351"/>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107</a:t>
                    </a:r>
                  </a:p>
                </p:txBody>
              </p:sp>
              <p:sp>
                <p:nvSpPr>
                  <p:cNvPr id="918" name="Forma libre: forma 917">
                    <a:extLst>
                      <a:ext uri="{FF2B5EF4-FFF2-40B4-BE49-F238E27FC236}">
                        <a16:creationId xmlns:a16="http://schemas.microsoft.com/office/drawing/2014/main" id="{00000000-0008-0000-0000-000060000000}"/>
                      </a:ext>
                    </a:extLst>
                  </p:cNvPr>
                  <p:cNvSpPr/>
                  <p:nvPr/>
                </p:nvSpPr>
                <p:spPr>
                  <a:xfrm>
                    <a:off x="3637244" y="6248895"/>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90</a:t>
                    </a:r>
                  </a:p>
                </p:txBody>
              </p:sp>
            </p:grpSp>
            <p:sp>
              <p:nvSpPr>
                <p:cNvPr id="909" name="Forma libre: forma 908">
                  <a:extLst>
                    <a:ext uri="{FF2B5EF4-FFF2-40B4-BE49-F238E27FC236}">
                      <a16:creationId xmlns:a16="http://schemas.microsoft.com/office/drawing/2014/main" id="{00000000-0008-0000-0000-000057000000}"/>
                    </a:ext>
                  </a:extLst>
                </p:cNvPr>
                <p:cNvSpPr/>
                <p:nvPr/>
              </p:nvSpPr>
              <p:spPr>
                <a:xfrm>
                  <a:off x="3075119" y="79515"/>
                  <a:ext cx="1577860" cy="850495"/>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no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Universo = 341</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100% Consolidadas</a:t>
                  </a:r>
                </a:p>
              </p:txBody>
            </p:sp>
          </p:grpSp>
          <p:sp>
            <p:nvSpPr>
              <p:cNvPr id="62" name="Forma libre: forma 61">
                <a:extLst>
                  <a:ext uri="{FF2B5EF4-FFF2-40B4-BE49-F238E27FC236}">
                    <a16:creationId xmlns:a16="http://schemas.microsoft.com/office/drawing/2014/main" id="{00000000-0008-0000-0000-000048000000}"/>
                  </a:ext>
                </a:extLst>
              </p:cNvPr>
              <p:cNvSpPr/>
              <p:nvPr/>
            </p:nvSpPr>
            <p:spPr>
              <a:xfrm>
                <a:off x="1115645" y="2902241"/>
                <a:ext cx="1398908" cy="738067"/>
              </a:xfrm>
              <a:custGeom>
                <a:avLst/>
                <a:gdLst>
                  <a:gd name="connsiteX0" fmla="*/ 0 w 1240735"/>
                  <a:gd name="connsiteY0" fmla="*/ 140570 h 843405"/>
                  <a:gd name="connsiteX1" fmla="*/ 140570 w 1240735"/>
                  <a:gd name="connsiteY1" fmla="*/ 0 h 843405"/>
                  <a:gd name="connsiteX2" fmla="*/ 1100165 w 1240735"/>
                  <a:gd name="connsiteY2" fmla="*/ 0 h 843405"/>
                  <a:gd name="connsiteX3" fmla="*/ 1240735 w 1240735"/>
                  <a:gd name="connsiteY3" fmla="*/ 140570 h 843405"/>
                  <a:gd name="connsiteX4" fmla="*/ 1240735 w 1240735"/>
                  <a:gd name="connsiteY4" fmla="*/ 702835 h 843405"/>
                  <a:gd name="connsiteX5" fmla="*/ 1100165 w 1240735"/>
                  <a:gd name="connsiteY5" fmla="*/ 843405 h 843405"/>
                  <a:gd name="connsiteX6" fmla="*/ 140570 w 1240735"/>
                  <a:gd name="connsiteY6" fmla="*/ 843405 h 843405"/>
                  <a:gd name="connsiteX7" fmla="*/ 0 w 1240735"/>
                  <a:gd name="connsiteY7" fmla="*/ 702835 h 843405"/>
                  <a:gd name="connsiteX8" fmla="*/ 0 w 1240735"/>
                  <a:gd name="connsiteY8" fmla="*/ 140570 h 8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5" h="843405">
                    <a:moveTo>
                      <a:pt x="0" y="140570"/>
                    </a:moveTo>
                    <a:cubicBezTo>
                      <a:pt x="0" y="62935"/>
                      <a:pt x="62935" y="0"/>
                      <a:pt x="140570" y="0"/>
                    </a:cubicBezTo>
                    <a:lnTo>
                      <a:pt x="1100165" y="0"/>
                    </a:lnTo>
                    <a:cubicBezTo>
                      <a:pt x="1177800" y="0"/>
                      <a:pt x="1240735" y="62935"/>
                      <a:pt x="1240735" y="140570"/>
                    </a:cubicBezTo>
                    <a:lnTo>
                      <a:pt x="1240735" y="702835"/>
                    </a:lnTo>
                    <a:cubicBezTo>
                      <a:pt x="1240735" y="780470"/>
                      <a:pt x="1177800" y="843405"/>
                      <a:pt x="1100165" y="843405"/>
                    </a:cubicBezTo>
                    <a:lnTo>
                      <a:pt x="140570" y="843405"/>
                    </a:lnTo>
                    <a:cubicBezTo>
                      <a:pt x="62935" y="843405"/>
                      <a:pt x="0" y="780470"/>
                      <a:pt x="0" y="702835"/>
                    </a:cubicBezTo>
                    <a:lnTo>
                      <a:pt x="0" y="140570"/>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Entidades en Liquidación</a:t>
                </a:r>
              </a:p>
            </p:txBody>
          </p:sp>
          <p:sp>
            <p:nvSpPr>
              <p:cNvPr id="63" name="Forma libre: forma 62">
                <a:extLst>
                  <a:ext uri="{FF2B5EF4-FFF2-40B4-BE49-F238E27FC236}">
                    <a16:creationId xmlns:a16="http://schemas.microsoft.com/office/drawing/2014/main" id="{00000000-0008-0000-0000-000049000000}"/>
                  </a:ext>
                </a:extLst>
              </p:cNvPr>
              <p:cNvSpPr/>
              <p:nvPr/>
            </p:nvSpPr>
            <p:spPr>
              <a:xfrm>
                <a:off x="1112083" y="3749633"/>
                <a:ext cx="1432100" cy="766692"/>
              </a:xfrm>
              <a:custGeom>
                <a:avLst/>
                <a:gdLst>
                  <a:gd name="connsiteX0" fmla="*/ 0 w 1270174"/>
                  <a:gd name="connsiteY0" fmla="*/ 140707 h 844228"/>
                  <a:gd name="connsiteX1" fmla="*/ 140707 w 1270174"/>
                  <a:gd name="connsiteY1" fmla="*/ 0 h 844228"/>
                  <a:gd name="connsiteX2" fmla="*/ 1129467 w 1270174"/>
                  <a:gd name="connsiteY2" fmla="*/ 0 h 844228"/>
                  <a:gd name="connsiteX3" fmla="*/ 1270174 w 1270174"/>
                  <a:gd name="connsiteY3" fmla="*/ 140707 h 844228"/>
                  <a:gd name="connsiteX4" fmla="*/ 1270174 w 1270174"/>
                  <a:gd name="connsiteY4" fmla="*/ 703521 h 844228"/>
                  <a:gd name="connsiteX5" fmla="*/ 1129467 w 1270174"/>
                  <a:gd name="connsiteY5" fmla="*/ 844228 h 844228"/>
                  <a:gd name="connsiteX6" fmla="*/ 140707 w 1270174"/>
                  <a:gd name="connsiteY6" fmla="*/ 844228 h 844228"/>
                  <a:gd name="connsiteX7" fmla="*/ 0 w 1270174"/>
                  <a:gd name="connsiteY7" fmla="*/ 703521 h 844228"/>
                  <a:gd name="connsiteX8" fmla="*/ 0 w 1270174"/>
                  <a:gd name="connsiteY8" fmla="*/ 140707 h 84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4" h="844228">
                    <a:moveTo>
                      <a:pt x="0" y="140707"/>
                    </a:moveTo>
                    <a:cubicBezTo>
                      <a:pt x="0" y="62997"/>
                      <a:pt x="62997" y="0"/>
                      <a:pt x="140707" y="0"/>
                    </a:cubicBezTo>
                    <a:lnTo>
                      <a:pt x="1129467" y="0"/>
                    </a:lnTo>
                    <a:cubicBezTo>
                      <a:pt x="1207177" y="0"/>
                      <a:pt x="1270174" y="62997"/>
                      <a:pt x="1270174" y="140707"/>
                    </a:cubicBezTo>
                    <a:lnTo>
                      <a:pt x="1270174" y="703521"/>
                    </a:lnTo>
                    <a:cubicBezTo>
                      <a:pt x="1270174" y="781231"/>
                      <a:pt x="1207177" y="844228"/>
                      <a:pt x="1129467" y="844228"/>
                    </a:cubicBezTo>
                    <a:lnTo>
                      <a:pt x="140707" y="844228"/>
                    </a:lnTo>
                    <a:cubicBezTo>
                      <a:pt x="62997" y="844228"/>
                      <a:pt x="0" y="781231"/>
                      <a:pt x="0" y="703521"/>
                    </a:cubicBezTo>
                    <a:lnTo>
                      <a:pt x="0" y="140707"/>
                    </a:lnTo>
                    <a:close/>
                  </a:path>
                </a:pathLst>
              </a:custGeom>
              <a:solidFill>
                <a:srgbClr val="FFC000"/>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Fondos y Patrimonios Autónomos</a:t>
                </a:r>
              </a:p>
            </p:txBody>
          </p:sp>
          <p:sp>
            <p:nvSpPr>
              <p:cNvPr id="896" name="Forma libre: forma 895">
                <a:extLst>
                  <a:ext uri="{FF2B5EF4-FFF2-40B4-BE49-F238E27FC236}">
                    <a16:creationId xmlns:a16="http://schemas.microsoft.com/office/drawing/2014/main" id="{00000000-0008-0000-0000-00004A000000}"/>
                  </a:ext>
                </a:extLst>
              </p:cNvPr>
              <p:cNvSpPr/>
              <p:nvPr/>
            </p:nvSpPr>
            <p:spPr>
              <a:xfrm>
                <a:off x="1560382" y="3459327"/>
                <a:ext cx="511437" cy="246357"/>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1</a:t>
                </a:r>
              </a:p>
            </p:txBody>
          </p:sp>
          <p:sp>
            <p:nvSpPr>
              <p:cNvPr id="897" name="Forma libre: forma 896">
                <a:extLst>
                  <a:ext uri="{FF2B5EF4-FFF2-40B4-BE49-F238E27FC236}">
                    <a16:creationId xmlns:a16="http://schemas.microsoft.com/office/drawing/2014/main" id="{00000000-0008-0000-0000-00004B000000}"/>
                  </a:ext>
                </a:extLst>
              </p:cNvPr>
              <p:cNvSpPr/>
              <p:nvPr/>
            </p:nvSpPr>
            <p:spPr>
              <a:xfrm>
                <a:off x="1572416" y="4419139"/>
                <a:ext cx="511437" cy="246357"/>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C00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6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20</a:t>
                </a:r>
              </a:p>
            </p:txBody>
          </p:sp>
          <p:cxnSp>
            <p:nvCxnSpPr>
              <p:cNvPr id="898" name="Conector recto 897">
                <a:extLst>
                  <a:ext uri="{FF2B5EF4-FFF2-40B4-BE49-F238E27FC236}">
                    <a16:creationId xmlns:a16="http://schemas.microsoft.com/office/drawing/2014/main" id="{00000000-0008-0000-0000-00004C000000}"/>
                  </a:ext>
                </a:extLst>
              </p:cNvPr>
              <p:cNvCxnSpPr/>
              <p:nvPr/>
            </p:nvCxnSpPr>
            <p:spPr>
              <a:xfrm flipH="1">
                <a:off x="1803067" y="719261"/>
                <a:ext cx="13034" cy="1648321"/>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99" name="Conector recto 898">
                <a:extLst>
                  <a:ext uri="{FF2B5EF4-FFF2-40B4-BE49-F238E27FC236}">
                    <a16:creationId xmlns:a16="http://schemas.microsoft.com/office/drawing/2014/main" id="{00000000-0008-0000-0000-00004D000000}"/>
                  </a:ext>
                </a:extLst>
              </p:cNvPr>
              <p:cNvCxnSpPr/>
              <p:nvPr/>
            </p:nvCxnSpPr>
            <p:spPr>
              <a:xfrm>
                <a:off x="729842" y="2705451"/>
                <a:ext cx="0" cy="1413574"/>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0" name="Conector recto 899">
                <a:extLst>
                  <a:ext uri="{FF2B5EF4-FFF2-40B4-BE49-F238E27FC236}">
                    <a16:creationId xmlns:a16="http://schemas.microsoft.com/office/drawing/2014/main" id="{00000000-0008-0000-0000-00004E000000}"/>
                  </a:ext>
                </a:extLst>
              </p:cNvPr>
              <p:cNvCxnSpPr/>
              <p:nvPr/>
            </p:nvCxnSpPr>
            <p:spPr>
              <a:xfrm>
                <a:off x="3010113" y="2788110"/>
                <a:ext cx="0" cy="2200351"/>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1" name="Conector recto 900">
                <a:extLst>
                  <a:ext uri="{FF2B5EF4-FFF2-40B4-BE49-F238E27FC236}">
                    <a16:creationId xmlns:a16="http://schemas.microsoft.com/office/drawing/2014/main" id="{00000000-0008-0000-0000-00004F000000}"/>
                  </a:ext>
                </a:extLst>
              </p:cNvPr>
              <p:cNvCxnSpPr/>
              <p:nvPr/>
            </p:nvCxnSpPr>
            <p:spPr>
              <a:xfrm>
                <a:off x="1445894" y="1311601"/>
                <a:ext cx="863087" cy="11422"/>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2" name="Conector recto 901">
                <a:extLst>
                  <a:ext uri="{FF2B5EF4-FFF2-40B4-BE49-F238E27FC236}">
                    <a16:creationId xmlns:a16="http://schemas.microsoft.com/office/drawing/2014/main" id="{00000000-0008-0000-0000-000050000000}"/>
                  </a:ext>
                </a:extLst>
              </p:cNvPr>
              <p:cNvCxnSpPr/>
              <p:nvPr/>
            </p:nvCxnSpPr>
            <p:spPr>
              <a:xfrm>
                <a:off x="1441878" y="2366365"/>
                <a:ext cx="852184" cy="1217"/>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3" name="Conector recto 902">
                <a:extLst>
                  <a:ext uri="{FF2B5EF4-FFF2-40B4-BE49-F238E27FC236}">
                    <a16:creationId xmlns:a16="http://schemas.microsoft.com/office/drawing/2014/main" id="{00000000-0008-0000-0000-000051000000}"/>
                  </a:ext>
                </a:extLst>
              </p:cNvPr>
              <p:cNvCxnSpPr/>
              <p:nvPr/>
            </p:nvCxnSpPr>
            <p:spPr>
              <a:xfrm>
                <a:off x="3010113" y="3271274"/>
                <a:ext cx="589747"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4" name="Conector recto 903">
                <a:extLst>
                  <a:ext uri="{FF2B5EF4-FFF2-40B4-BE49-F238E27FC236}">
                    <a16:creationId xmlns:a16="http://schemas.microsoft.com/office/drawing/2014/main" id="{00000000-0008-0000-0000-000052000000}"/>
                  </a:ext>
                </a:extLst>
              </p:cNvPr>
              <p:cNvCxnSpPr/>
              <p:nvPr/>
            </p:nvCxnSpPr>
            <p:spPr>
              <a:xfrm>
                <a:off x="3006100" y="4145567"/>
                <a:ext cx="589747"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5" name="Conector recto 904">
                <a:extLst>
                  <a:ext uri="{FF2B5EF4-FFF2-40B4-BE49-F238E27FC236}">
                    <a16:creationId xmlns:a16="http://schemas.microsoft.com/office/drawing/2014/main" id="{00000000-0008-0000-0000-000053000000}"/>
                  </a:ext>
                </a:extLst>
              </p:cNvPr>
              <p:cNvCxnSpPr/>
              <p:nvPr/>
            </p:nvCxnSpPr>
            <p:spPr>
              <a:xfrm>
                <a:off x="3014117" y="4983763"/>
                <a:ext cx="589747"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6" name="Conector recto 905">
                <a:extLst>
                  <a:ext uri="{FF2B5EF4-FFF2-40B4-BE49-F238E27FC236}">
                    <a16:creationId xmlns:a16="http://schemas.microsoft.com/office/drawing/2014/main" id="{00000000-0008-0000-0000-000054000000}"/>
                  </a:ext>
                </a:extLst>
              </p:cNvPr>
              <p:cNvCxnSpPr/>
              <p:nvPr/>
            </p:nvCxnSpPr>
            <p:spPr>
              <a:xfrm>
                <a:off x="729842" y="3271274"/>
                <a:ext cx="397818"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07" name="Conector recto 906">
                <a:extLst>
                  <a:ext uri="{FF2B5EF4-FFF2-40B4-BE49-F238E27FC236}">
                    <a16:creationId xmlns:a16="http://schemas.microsoft.com/office/drawing/2014/main" id="{00000000-0008-0000-0000-000055000000}"/>
                  </a:ext>
                </a:extLst>
              </p:cNvPr>
              <p:cNvCxnSpPr/>
              <p:nvPr/>
            </p:nvCxnSpPr>
            <p:spPr>
              <a:xfrm>
                <a:off x="725829" y="4109471"/>
                <a:ext cx="397818"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grpSp>
        <p:cxnSp>
          <p:nvCxnSpPr>
            <p:cNvPr id="51" name="Conector recto 50">
              <a:extLst>
                <a:ext uri="{FF2B5EF4-FFF2-40B4-BE49-F238E27FC236}">
                  <a16:creationId xmlns:a16="http://schemas.microsoft.com/office/drawing/2014/main" id="{00000000-0008-0000-0000-00003D000000}"/>
                </a:ext>
              </a:extLst>
            </p:cNvPr>
            <p:cNvCxnSpPr/>
            <p:nvPr/>
          </p:nvCxnSpPr>
          <p:spPr>
            <a:xfrm>
              <a:off x="1481583" y="1345983"/>
              <a:ext cx="890981" cy="0"/>
            </a:xfrm>
            <a:prstGeom prst="line">
              <a:avLst/>
            </a:prstGeom>
            <a:noFill/>
            <a:ln w="19050" cap="flat" cmpd="sng" algn="ctr">
              <a:solidFill>
                <a:srgbClr val="547E8A"/>
              </a:solidFill>
              <a:prstDash val="solid"/>
              <a:miter lim="800000"/>
            </a:ln>
            <a:effectLst/>
          </p:spPr>
        </p:cxnSp>
        <p:cxnSp>
          <p:nvCxnSpPr>
            <p:cNvPr id="52" name="Conector recto 51">
              <a:extLst>
                <a:ext uri="{FF2B5EF4-FFF2-40B4-BE49-F238E27FC236}">
                  <a16:creationId xmlns:a16="http://schemas.microsoft.com/office/drawing/2014/main" id="{00000000-0008-0000-0000-00003E000000}"/>
                </a:ext>
              </a:extLst>
            </p:cNvPr>
            <p:cNvCxnSpPr/>
            <p:nvPr/>
          </p:nvCxnSpPr>
          <p:spPr>
            <a:xfrm>
              <a:off x="1506283" y="2451633"/>
              <a:ext cx="850904" cy="0"/>
            </a:xfrm>
            <a:prstGeom prst="line">
              <a:avLst/>
            </a:prstGeom>
            <a:noFill/>
            <a:ln w="19050" cap="flat" cmpd="sng" algn="ctr">
              <a:solidFill>
                <a:srgbClr val="547E8A"/>
              </a:solidFill>
              <a:prstDash val="solid"/>
              <a:miter lim="800000"/>
            </a:ln>
            <a:effectLst/>
          </p:spPr>
        </p:cxnSp>
        <p:cxnSp>
          <p:nvCxnSpPr>
            <p:cNvPr id="53" name="Conector recto 52">
              <a:extLst>
                <a:ext uri="{FF2B5EF4-FFF2-40B4-BE49-F238E27FC236}">
                  <a16:creationId xmlns:a16="http://schemas.microsoft.com/office/drawing/2014/main" id="{00000000-0008-0000-0000-00003F000000}"/>
                </a:ext>
              </a:extLst>
            </p:cNvPr>
            <p:cNvCxnSpPr/>
            <p:nvPr/>
          </p:nvCxnSpPr>
          <p:spPr>
            <a:xfrm>
              <a:off x="1904749" y="765409"/>
              <a:ext cx="0" cy="1686224"/>
            </a:xfrm>
            <a:prstGeom prst="line">
              <a:avLst/>
            </a:prstGeom>
            <a:noFill/>
            <a:ln w="19050" cap="flat" cmpd="sng" algn="ctr">
              <a:solidFill>
                <a:srgbClr val="547E8A"/>
              </a:solidFill>
              <a:prstDash val="solid"/>
              <a:miter lim="800000"/>
            </a:ln>
            <a:effectLst/>
          </p:spPr>
        </p:cxnSp>
        <p:cxnSp>
          <p:nvCxnSpPr>
            <p:cNvPr id="54" name="Conector recto 53">
              <a:extLst>
                <a:ext uri="{FF2B5EF4-FFF2-40B4-BE49-F238E27FC236}">
                  <a16:creationId xmlns:a16="http://schemas.microsoft.com/office/drawing/2014/main" id="{00000000-0008-0000-0000-000040000000}"/>
                </a:ext>
              </a:extLst>
            </p:cNvPr>
            <p:cNvCxnSpPr/>
            <p:nvPr/>
          </p:nvCxnSpPr>
          <p:spPr>
            <a:xfrm>
              <a:off x="745816" y="2872150"/>
              <a:ext cx="0" cy="1395297"/>
            </a:xfrm>
            <a:prstGeom prst="line">
              <a:avLst/>
            </a:prstGeom>
            <a:solidFill>
              <a:srgbClr val="FFC000"/>
            </a:solidFill>
            <a:ln w="19050" cap="flat" cmpd="sng" algn="ctr">
              <a:solidFill>
                <a:srgbClr val="547E8A"/>
              </a:solidFill>
              <a:prstDash val="solid"/>
              <a:miter lim="800000"/>
            </a:ln>
            <a:effectLst/>
          </p:spPr>
        </p:cxnSp>
        <p:cxnSp>
          <p:nvCxnSpPr>
            <p:cNvPr id="55" name="Conector recto 54">
              <a:extLst>
                <a:ext uri="{FF2B5EF4-FFF2-40B4-BE49-F238E27FC236}">
                  <a16:creationId xmlns:a16="http://schemas.microsoft.com/office/drawing/2014/main" id="{00000000-0008-0000-0000-000041000000}"/>
                </a:ext>
              </a:extLst>
            </p:cNvPr>
            <p:cNvCxnSpPr/>
            <p:nvPr/>
          </p:nvCxnSpPr>
          <p:spPr>
            <a:xfrm>
              <a:off x="745816" y="3389148"/>
              <a:ext cx="408773" cy="0"/>
            </a:xfrm>
            <a:prstGeom prst="line">
              <a:avLst/>
            </a:prstGeom>
            <a:noFill/>
            <a:ln w="19050" cap="flat" cmpd="sng" algn="ctr">
              <a:solidFill>
                <a:srgbClr val="547E8A"/>
              </a:solidFill>
              <a:prstDash val="solid"/>
              <a:miter lim="800000"/>
            </a:ln>
            <a:effectLst/>
          </p:spPr>
        </p:cxnSp>
        <p:cxnSp>
          <p:nvCxnSpPr>
            <p:cNvPr id="56" name="Conector recto 55">
              <a:extLst>
                <a:ext uri="{FF2B5EF4-FFF2-40B4-BE49-F238E27FC236}">
                  <a16:creationId xmlns:a16="http://schemas.microsoft.com/office/drawing/2014/main" id="{00000000-0008-0000-0000-000042000000}"/>
                </a:ext>
              </a:extLst>
            </p:cNvPr>
            <p:cNvCxnSpPr/>
            <p:nvPr/>
          </p:nvCxnSpPr>
          <p:spPr>
            <a:xfrm>
              <a:off x="745816" y="4257548"/>
              <a:ext cx="396891" cy="0"/>
            </a:xfrm>
            <a:prstGeom prst="line">
              <a:avLst/>
            </a:prstGeom>
            <a:noFill/>
            <a:ln w="19050" cap="flat" cmpd="sng" algn="ctr">
              <a:solidFill>
                <a:srgbClr val="547E8A"/>
              </a:solidFill>
              <a:prstDash val="solid"/>
              <a:miter lim="800000"/>
            </a:ln>
            <a:effectLst/>
          </p:spPr>
        </p:cxnSp>
        <p:cxnSp>
          <p:nvCxnSpPr>
            <p:cNvPr id="57" name="Conector recto 56">
              <a:extLst>
                <a:ext uri="{FF2B5EF4-FFF2-40B4-BE49-F238E27FC236}">
                  <a16:creationId xmlns:a16="http://schemas.microsoft.com/office/drawing/2014/main" id="{00000000-0008-0000-0000-000043000000}"/>
                </a:ext>
              </a:extLst>
            </p:cNvPr>
            <p:cNvCxnSpPr/>
            <p:nvPr/>
          </p:nvCxnSpPr>
          <p:spPr>
            <a:xfrm>
              <a:off x="3088880" y="2888575"/>
              <a:ext cx="0" cy="2274769"/>
            </a:xfrm>
            <a:prstGeom prst="line">
              <a:avLst/>
            </a:prstGeom>
            <a:noFill/>
            <a:ln w="19050" cap="flat" cmpd="sng" algn="ctr">
              <a:solidFill>
                <a:srgbClr val="547E8A"/>
              </a:solidFill>
              <a:prstDash val="solid"/>
              <a:miter lim="800000"/>
            </a:ln>
            <a:effectLst/>
          </p:spPr>
        </p:cxnSp>
        <p:cxnSp>
          <p:nvCxnSpPr>
            <p:cNvPr id="58" name="Conector recto 57">
              <a:extLst>
                <a:ext uri="{FF2B5EF4-FFF2-40B4-BE49-F238E27FC236}">
                  <a16:creationId xmlns:a16="http://schemas.microsoft.com/office/drawing/2014/main" id="{00000000-0008-0000-0000-000044000000}"/>
                </a:ext>
              </a:extLst>
            </p:cNvPr>
            <p:cNvCxnSpPr/>
            <p:nvPr/>
          </p:nvCxnSpPr>
          <p:spPr>
            <a:xfrm>
              <a:off x="3088880" y="5163344"/>
              <a:ext cx="569921" cy="0"/>
            </a:xfrm>
            <a:prstGeom prst="line">
              <a:avLst/>
            </a:prstGeom>
            <a:noFill/>
            <a:ln w="19050" cap="flat" cmpd="sng" algn="ctr">
              <a:solidFill>
                <a:srgbClr val="547E8A"/>
              </a:solidFill>
              <a:prstDash val="solid"/>
              <a:miter lim="800000"/>
            </a:ln>
            <a:effectLst/>
          </p:spPr>
        </p:cxnSp>
        <p:cxnSp>
          <p:nvCxnSpPr>
            <p:cNvPr id="59" name="Conector recto 58">
              <a:extLst>
                <a:ext uri="{FF2B5EF4-FFF2-40B4-BE49-F238E27FC236}">
                  <a16:creationId xmlns:a16="http://schemas.microsoft.com/office/drawing/2014/main" id="{00000000-0008-0000-0000-000045000000}"/>
                </a:ext>
              </a:extLst>
            </p:cNvPr>
            <p:cNvCxnSpPr/>
            <p:nvPr/>
          </p:nvCxnSpPr>
          <p:spPr>
            <a:xfrm>
              <a:off x="3088880" y="4267447"/>
              <a:ext cx="605987" cy="0"/>
            </a:xfrm>
            <a:prstGeom prst="line">
              <a:avLst/>
            </a:prstGeom>
            <a:noFill/>
            <a:ln w="19050" cap="flat" cmpd="sng" algn="ctr">
              <a:solidFill>
                <a:srgbClr val="547E8A"/>
              </a:solidFill>
              <a:prstDash val="solid"/>
              <a:miter lim="800000"/>
            </a:ln>
            <a:effectLst/>
          </p:spPr>
        </p:cxnSp>
        <p:cxnSp>
          <p:nvCxnSpPr>
            <p:cNvPr id="60" name="Conector recto 59">
              <a:extLst>
                <a:ext uri="{FF2B5EF4-FFF2-40B4-BE49-F238E27FC236}">
                  <a16:creationId xmlns:a16="http://schemas.microsoft.com/office/drawing/2014/main" id="{00000000-0008-0000-0000-000046000000}"/>
                </a:ext>
              </a:extLst>
            </p:cNvPr>
            <p:cNvCxnSpPr/>
            <p:nvPr/>
          </p:nvCxnSpPr>
          <p:spPr>
            <a:xfrm>
              <a:off x="3097118" y="3389148"/>
              <a:ext cx="597749" cy="0"/>
            </a:xfrm>
            <a:prstGeom prst="line">
              <a:avLst/>
            </a:prstGeom>
            <a:noFill/>
            <a:ln w="19050" cap="flat" cmpd="sng" algn="ctr">
              <a:solidFill>
                <a:srgbClr val="547E8A"/>
              </a:solidFill>
              <a:prstDash val="solid"/>
              <a:miter lim="800000"/>
            </a:ln>
            <a:effectLst/>
          </p:spPr>
        </p:cxnSp>
      </p:grpSp>
      <p:grpSp>
        <p:nvGrpSpPr>
          <p:cNvPr id="2" name="Grupo 1">
            <a:extLst>
              <a:ext uri="{FF2B5EF4-FFF2-40B4-BE49-F238E27FC236}">
                <a16:creationId xmlns:a16="http://schemas.microsoft.com/office/drawing/2014/main" id="{7F7F8C5F-AF01-AAE3-037F-28061736B03F}"/>
              </a:ext>
            </a:extLst>
          </p:cNvPr>
          <p:cNvGrpSpPr/>
          <p:nvPr/>
        </p:nvGrpSpPr>
        <p:grpSpPr>
          <a:xfrm>
            <a:off x="0" y="635727"/>
            <a:ext cx="5824460" cy="540742"/>
            <a:chOff x="1243017" y="2669432"/>
            <a:chExt cx="6728400" cy="1155282"/>
          </a:xfrm>
        </p:grpSpPr>
        <p:sp>
          <p:nvSpPr>
            <p:cNvPr id="3" name="Rectángulo 2">
              <a:extLst>
                <a:ext uri="{FF2B5EF4-FFF2-40B4-BE49-F238E27FC236}">
                  <a16:creationId xmlns:a16="http://schemas.microsoft.com/office/drawing/2014/main" id="{42B240CF-1D09-5165-117C-871D6C3F8C55}"/>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99AD1B7D-E7F3-F437-E671-148B6EE9DBF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9BC00DA6-BB83-97DA-C4A8-5142FCE363E5}"/>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28313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5724898" y="1462983"/>
            <a:ext cx="4883452"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CO" sz="5400" b="1" dirty="0">
                <a:solidFill>
                  <a:schemeClr val="bg1"/>
                </a:solidFill>
              </a:rPr>
              <a:t>Presupuesto</a:t>
            </a:r>
          </a:p>
        </p:txBody>
      </p:sp>
      <p:sp>
        <p:nvSpPr>
          <p:cNvPr id="9" name="Rectángulo 8">
            <a:extLst>
              <a:ext uri="{FF2B5EF4-FFF2-40B4-BE49-F238E27FC236}">
                <a16:creationId xmlns:a16="http://schemas.microsoft.com/office/drawing/2014/main" id="{928C6BF8-9814-CECB-D3E0-CBDE233564E5}"/>
              </a:ext>
            </a:extLst>
          </p:cNvPr>
          <p:cNvSpPr/>
          <p:nvPr/>
        </p:nvSpPr>
        <p:spPr>
          <a:xfrm>
            <a:off x="3825766" y="1213174"/>
            <a:ext cx="8366234"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8" name="Imagen 17">
            <a:extLst>
              <a:ext uri="{FF2B5EF4-FFF2-40B4-BE49-F238E27FC236}">
                <a16:creationId xmlns:a16="http://schemas.microsoft.com/office/drawing/2014/main" id="{E018E70B-BA26-8B89-B050-44FA1043CF06}"/>
              </a:ext>
            </a:extLst>
          </p:cNvPr>
          <p:cNvPicPr>
            <a:picLocks noChangeAspect="1"/>
          </p:cNvPicPr>
          <p:nvPr/>
        </p:nvPicPr>
        <p:blipFill>
          <a:blip r:embed="rId6">
            <a:extLst>
              <a:ext uri="{28A0092B-C50C-407E-A947-70E740481C1C}">
                <a14:useLocalDpi xmlns:a14="http://schemas.microsoft.com/office/drawing/2010/main" val="0"/>
              </a:ext>
            </a:extLst>
          </a:blip>
          <a:srcRect l="49847" r="8357"/>
          <a:stretch>
            <a:fillRect/>
          </a:stretch>
        </p:blipFill>
        <p:spPr>
          <a:xfrm>
            <a:off x="-24249" y="-1"/>
            <a:ext cx="4082189" cy="4345498"/>
          </a:xfrm>
          <a:custGeom>
            <a:avLst/>
            <a:gdLst>
              <a:gd name="connsiteX0" fmla="*/ 0 w 4082189"/>
              <a:gd name="connsiteY0" fmla="*/ 0 h 4345498"/>
              <a:gd name="connsiteX1" fmla="*/ 3380303 w 4082189"/>
              <a:gd name="connsiteY1" fmla="*/ 0 h 4345498"/>
              <a:gd name="connsiteX2" fmla="*/ 4082189 w 4082189"/>
              <a:gd name="connsiteY2" fmla="*/ 1753623 h 4345498"/>
              <a:gd name="connsiteX3" fmla="*/ 1685043 w 4082189"/>
              <a:gd name="connsiteY3" fmla="*/ 4335284 h 4345498"/>
              <a:gd name="connsiteX4" fmla="*/ 1476902 w 4082189"/>
              <a:gd name="connsiteY4" fmla="*/ 4345498 h 4345498"/>
              <a:gd name="connsiteX5" fmla="*/ 1319852 w 4082189"/>
              <a:gd name="connsiteY5" fmla="*/ 4345498 h 4345498"/>
              <a:gd name="connsiteX6" fmla="*/ 1219291 w 4082189"/>
              <a:gd name="connsiteY6" fmla="*/ 4342026 h 4345498"/>
              <a:gd name="connsiteX7" fmla="*/ 0 w 4082189"/>
              <a:gd name="connsiteY7" fmla="*/ 3956484 h 434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2189" h="4345498">
                <a:moveTo>
                  <a:pt x="0" y="0"/>
                </a:moveTo>
                <a:lnTo>
                  <a:pt x="3380303" y="0"/>
                </a:lnTo>
                <a:cubicBezTo>
                  <a:pt x="3816164" y="461847"/>
                  <a:pt x="4082189" y="1077561"/>
                  <a:pt x="4082189" y="1753623"/>
                </a:cubicBezTo>
                <a:cubicBezTo>
                  <a:pt x="4082189" y="3097323"/>
                  <a:pt x="3031469" y="4202398"/>
                  <a:pt x="1685043" y="4335284"/>
                </a:cubicBezTo>
                <a:lnTo>
                  <a:pt x="1476902" y="4345498"/>
                </a:lnTo>
                <a:lnTo>
                  <a:pt x="1319852" y="4345498"/>
                </a:lnTo>
                <a:lnTo>
                  <a:pt x="1219291" y="4342026"/>
                </a:lnTo>
                <a:cubicBezTo>
                  <a:pt x="773688" y="4311144"/>
                  <a:pt x="358364" y="4174020"/>
                  <a:pt x="0" y="3956484"/>
                </a:cubicBezTo>
                <a:close/>
              </a:path>
            </a:pathLst>
          </a:custGeom>
        </p:spPr>
      </p:pic>
    </p:spTree>
    <p:extLst>
      <p:ext uri="{BB962C8B-B14F-4D97-AF65-F5344CB8AC3E}">
        <p14:creationId xmlns:p14="http://schemas.microsoft.com/office/powerpoint/2010/main" val="228686027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object 4"/>
          <p:cNvSpPr txBox="1"/>
          <p:nvPr/>
        </p:nvSpPr>
        <p:spPr>
          <a:xfrm>
            <a:off x="3333709" y="1846582"/>
            <a:ext cx="57259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64770" algn="ctr">
              <a:spcBef>
                <a:spcPts val="120"/>
              </a:spcBef>
              <a:defRPr sz="1600" b="1" spc="5"/>
            </a:pPr>
            <a:r>
              <a:rPr sz="1600" dirty="0">
                <a:solidFill>
                  <a:schemeClr val="tx1">
                    <a:lumMod val="75000"/>
                    <a:lumOff val="25000"/>
                  </a:schemeClr>
                </a:solidFill>
              </a:rPr>
              <a:t>A</a:t>
            </a:r>
            <a:r>
              <a:rPr sz="1600" spc="-12" dirty="0">
                <a:solidFill>
                  <a:schemeClr val="tx1">
                    <a:lumMod val="75000"/>
                    <a:lumOff val="25000"/>
                  </a:schemeClr>
                </a:solidFill>
              </a:rPr>
              <a:t> </a:t>
            </a:r>
            <a:r>
              <a:rPr sz="1600" dirty="0">
                <a:solidFill>
                  <a:schemeClr val="tx1">
                    <a:lumMod val="75000"/>
                    <a:lumOff val="25000"/>
                  </a:schemeClr>
                </a:solidFill>
              </a:rPr>
              <a:t>31</a:t>
            </a:r>
            <a:r>
              <a:rPr sz="1600" spc="-12" dirty="0">
                <a:solidFill>
                  <a:schemeClr val="tx1">
                    <a:lumMod val="75000"/>
                    <a:lumOff val="25000"/>
                  </a:schemeClr>
                </a:solidFill>
              </a:rPr>
              <a:t> </a:t>
            </a:r>
            <a:r>
              <a:rPr sz="1600" dirty="0">
                <a:solidFill>
                  <a:schemeClr val="tx1">
                    <a:lumMod val="75000"/>
                    <a:lumOff val="25000"/>
                  </a:schemeClr>
                </a:solidFill>
              </a:rPr>
              <a:t>de</a:t>
            </a:r>
            <a:r>
              <a:rPr sz="1600" spc="-12" dirty="0">
                <a:solidFill>
                  <a:schemeClr val="tx1">
                    <a:lumMod val="75000"/>
                    <a:lumOff val="25000"/>
                  </a:schemeClr>
                </a:solidFill>
              </a:rPr>
              <a:t> </a:t>
            </a:r>
            <a:r>
              <a:rPr lang="es-ES" sz="1600" spc="-12" dirty="0">
                <a:solidFill>
                  <a:schemeClr val="tx1">
                    <a:lumMod val="75000"/>
                    <a:lumOff val="25000"/>
                  </a:schemeClr>
                </a:solidFill>
              </a:rPr>
              <a:t>Diciembre </a:t>
            </a:r>
            <a:r>
              <a:rPr sz="1600" dirty="0">
                <a:solidFill>
                  <a:schemeClr val="tx1">
                    <a:lumMod val="75000"/>
                    <a:lumOff val="25000"/>
                  </a:schemeClr>
                </a:solidFill>
              </a:rPr>
              <a:t>de</a:t>
            </a:r>
            <a:r>
              <a:rPr sz="1600" spc="-12" dirty="0">
                <a:solidFill>
                  <a:schemeClr val="tx1">
                    <a:lumMod val="75000"/>
                    <a:lumOff val="25000"/>
                  </a:schemeClr>
                </a:solidFill>
              </a:rPr>
              <a:t> </a:t>
            </a:r>
            <a:r>
              <a:rPr sz="1600" dirty="0">
                <a:solidFill>
                  <a:schemeClr val="tx1">
                    <a:lumMod val="75000"/>
                    <a:lumOff val="25000"/>
                  </a:schemeClr>
                </a:solidFill>
              </a:rPr>
              <a:t>202</a:t>
            </a:r>
            <a:r>
              <a:rPr lang="es-CO" sz="1600" dirty="0">
                <a:solidFill>
                  <a:schemeClr val="tx1">
                    <a:lumMod val="75000"/>
                    <a:lumOff val="25000"/>
                  </a:schemeClr>
                </a:solidFill>
              </a:rPr>
              <a:t>1</a:t>
            </a:r>
            <a:r>
              <a:rPr sz="1600" dirty="0">
                <a:solidFill>
                  <a:schemeClr val="tx1">
                    <a:lumMod val="75000"/>
                    <a:lumOff val="25000"/>
                  </a:schemeClr>
                </a:solidFill>
              </a:rPr>
              <a:t> (miles</a:t>
            </a:r>
            <a:r>
              <a:rPr sz="1600" spc="-20" dirty="0">
                <a:solidFill>
                  <a:schemeClr val="tx1">
                    <a:lumMod val="75000"/>
                    <a:lumOff val="25000"/>
                  </a:schemeClr>
                </a:solidFill>
              </a:rPr>
              <a:t> </a:t>
            </a:r>
            <a:r>
              <a:rPr sz="1600" dirty="0">
                <a:solidFill>
                  <a:schemeClr val="tx1">
                    <a:lumMod val="75000"/>
                    <a:lumOff val="25000"/>
                  </a:schemeClr>
                </a:solidFill>
              </a:rPr>
              <a:t>de</a:t>
            </a:r>
            <a:r>
              <a:rPr sz="1600" spc="-13" dirty="0">
                <a:solidFill>
                  <a:schemeClr val="tx1">
                    <a:lumMod val="75000"/>
                    <a:lumOff val="25000"/>
                  </a:schemeClr>
                </a:solidFill>
              </a:rPr>
              <a:t> </a:t>
            </a:r>
            <a:r>
              <a:rPr lang="es-ES" sz="1600" spc="-13" dirty="0">
                <a:solidFill>
                  <a:schemeClr val="tx1">
                    <a:lumMod val="75000"/>
                    <a:lumOff val="25000"/>
                  </a:schemeClr>
                </a:solidFill>
              </a:rPr>
              <a:t>millones</a:t>
            </a:r>
            <a:r>
              <a:rPr sz="1600" spc="-20" dirty="0">
                <a:solidFill>
                  <a:schemeClr val="tx1">
                    <a:lumMod val="75000"/>
                    <a:lumOff val="25000"/>
                  </a:schemeClr>
                </a:solidFill>
              </a:rPr>
              <a:t> </a:t>
            </a:r>
            <a:r>
              <a:rPr sz="1600" dirty="0">
                <a:solidFill>
                  <a:schemeClr val="tx1">
                    <a:lumMod val="75000"/>
                    <a:lumOff val="25000"/>
                  </a:schemeClr>
                </a:solidFill>
              </a:rPr>
              <a:t>de </a:t>
            </a:r>
            <a:r>
              <a:rPr sz="1600" spc="-13" dirty="0">
                <a:solidFill>
                  <a:schemeClr val="tx1">
                    <a:lumMod val="75000"/>
                    <a:lumOff val="25000"/>
                  </a:schemeClr>
                </a:solidFill>
              </a:rPr>
              <a:t>pesos)</a:t>
            </a:r>
          </a:p>
        </p:txBody>
      </p:sp>
      <p:grpSp>
        <p:nvGrpSpPr>
          <p:cNvPr id="6" name="Grupo 5">
            <a:extLst>
              <a:ext uri="{FF2B5EF4-FFF2-40B4-BE49-F238E27FC236}">
                <a16:creationId xmlns:a16="http://schemas.microsoft.com/office/drawing/2014/main" id="{A82B429B-358F-D46F-FD3A-19FDD75D0810}"/>
              </a:ext>
            </a:extLst>
          </p:cNvPr>
          <p:cNvGrpSpPr/>
          <p:nvPr/>
        </p:nvGrpSpPr>
        <p:grpSpPr>
          <a:xfrm>
            <a:off x="1879134" y="1166070"/>
            <a:ext cx="8968207" cy="975983"/>
            <a:chOff x="1243017" y="2669432"/>
            <a:chExt cx="6728401" cy="1478148"/>
          </a:xfrm>
        </p:grpSpPr>
        <p:sp>
          <p:nvSpPr>
            <p:cNvPr id="7" name="Rectángulo 6">
              <a:extLst>
                <a:ext uri="{FF2B5EF4-FFF2-40B4-BE49-F238E27FC236}">
                  <a16:creationId xmlns:a16="http://schemas.microsoft.com/office/drawing/2014/main" id="{64D6ECF1-6F05-1506-7EAD-2F709445CE50}"/>
                </a:ext>
              </a:extLst>
            </p:cNvPr>
            <p:cNvSpPr/>
            <p:nvPr/>
          </p:nvSpPr>
          <p:spPr>
            <a:xfrm>
              <a:off x="1243017" y="2669432"/>
              <a:ext cx="6652766" cy="104837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7A688649-8418-49D4-9EEC-A06A9A00DCA0}"/>
                </a:ext>
              </a:extLst>
            </p:cNvPr>
            <p:cNvSpPr/>
            <p:nvPr/>
          </p:nvSpPr>
          <p:spPr>
            <a:xfrm>
              <a:off x="1318652" y="2868876"/>
              <a:ext cx="6652766" cy="127870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35" name="object 2"/>
          <p:cNvSpPr txBox="1"/>
          <p:nvPr/>
        </p:nvSpPr>
        <p:spPr>
          <a:xfrm>
            <a:off x="1650550" y="1390665"/>
            <a:ext cx="9092234"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5240" algn="ctr">
              <a:spcBef>
                <a:spcPts val="120"/>
              </a:spcBef>
              <a:defRPr sz="2700" b="1" spc="9">
                <a:solidFill>
                  <a:srgbClr val="249B91"/>
                </a:solidFill>
              </a:defRPr>
            </a:pPr>
            <a:r>
              <a:rPr sz="1800" dirty="0">
                <a:solidFill>
                  <a:schemeClr val="bg1"/>
                </a:solidFill>
                <a:latin typeface="Arial" panose="020B0604020202020204" pitchFamily="34" charset="0"/>
                <a:cs typeface="Arial" panose="020B0604020202020204" pitchFamily="34" charset="0"/>
              </a:rPr>
              <a:t>NIVEL</a:t>
            </a:r>
            <a:r>
              <a:rPr sz="1800" spc="-4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NACIONAL </a:t>
            </a:r>
            <a:r>
              <a:rPr sz="1800" spc="-68" dirty="0">
                <a:solidFill>
                  <a:schemeClr val="bg1"/>
                </a:solidFill>
                <a:latin typeface="Arial" panose="020B0604020202020204" pitchFamily="34" charset="0"/>
                <a:cs typeface="Arial" panose="020B0604020202020204" pitchFamily="34" charset="0"/>
              </a:rPr>
              <a:t>ESTADO</a:t>
            </a:r>
            <a:r>
              <a:rPr sz="1800" spc="-11"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DE</a:t>
            </a:r>
            <a:r>
              <a:rPr sz="1800" spc="-5" dirty="0">
                <a:solidFill>
                  <a:schemeClr val="bg1"/>
                </a:solidFill>
                <a:latin typeface="Arial" panose="020B0604020202020204" pitchFamily="34" charset="0"/>
                <a:cs typeface="Arial" panose="020B0604020202020204" pitchFamily="34" charset="0"/>
              </a:rPr>
              <a:t> </a:t>
            </a:r>
            <a:r>
              <a:rPr sz="1800" spc="-11" dirty="0">
                <a:solidFill>
                  <a:schemeClr val="bg1"/>
                </a:solidFill>
                <a:latin typeface="Arial" panose="020B0604020202020204" pitchFamily="34" charset="0"/>
                <a:cs typeface="Arial" panose="020B0604020202020204" pitchFamily="34" charset="0"/>
              </a:rPr>
              <a:t>SITUACIÓN</a:t>
            </a:r>
            <a:r>
              <a:rPr sz="1800" spc="-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FINANCIERA</a:t>
            </a:r>
            <a:r>
              <a:rPr sz="1800" spc="-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CONSOLIDADO</a:t>
            </a:r>
          </a:p>
        </p:txBody>
      </p:sp>
      <p:graphicFrame>
        <p:nvGraphicFramePr>
          <p:cNvPr id="3" name="Tabla 2">
            <a:extLst>
              <a:ext uri="{FF2B5EF4-FFF2-40B4-BE49-F238E27FC236}">
                <a16:creationId xmlns:a16="http://schemas.microsoft.com/office/drawing/2014/main" id="{2701FBEB-578C-23A0-C822-EDDD13481337}"/>
              </a:ext>
            </a:extLst>
          </p:cNvPr>
          <p:cNvGraphicFramePr>
            <a:graphicFrameLocks noGrp="1"/>
          </p:cNvGraphicFramePr>
          <p:nvPr>
            <p:extLst>
              <p:ext uri="{D42A27DB-BD31-4B8C-83A1-F6EECF244321}">
                <p14:modId xmlns:p14="http://schemas.microsoft.com/office/powerpoint/2010/main" val="292828407"/>
              </p:ext>
            </p:extLst>
          </p:nvPr>
        </p:nvGraphicFramePr>
        <p:xfrm>
          <a:off x="488540" y="2310274"/>
          <a:ext cx="11507717" cy="3916229"/>
        </p:xfrm>
        <a:graphic>
          <a:graphicData uri="http://schemas.openxmlformats.org/drawingml/2006/table">
            <a:tbl>
              <a:tblPr/>
              <a:tblGrid>
                <a:gridCol w="1293310">
                  <a:extLst>
                    <a:ext uri="{9D8B030D-6E8A-4147-A177-3AD203B41FA5}">
                      <a16:colId xmlns:a16="http://schemas.microsoft.com/office/drawing/2014/main" val="337044803"/>
                    </a:ext>
                  </a:extLst>
                </a:gridCol>
                <a:gridCol w="1413619">
                  <a:extLst>
                    <a:ext uri="{9D8B030D-6E8A-4147-A177-3AD203B41FA5}">
                      <a16:colId xmlns:a16="http://schemas.microsoft.com/office/drawing/2014/main" val="802647008"/>
                    </a:ext>
                  </a:extLst>
                </a:gridCol>
                <a:gridCol w="1368502">
                  <a:extLst>
                    <a:ext uri="{9D8B030D-6E8A-4147-A177-3AD203B41FA5}">
                      <a16:colId xmlns:a16="http://schemas.microsoft.com/office/drawing/2014/main" val="3493933027"/>
                    </a:ext>
                  </a:extLst>
                </a:gridCol>
                <a:gridCol w="1251954">
                  <a:extLst>
                    <a:ext uri="{9D8B030D-6E8A-4147-A177-3AD203B41FA5}">
                      <a16:colId xmlns:a16="http://schemas.microsoft.com/office/drawing/2014/main" val="3472709341"/>
                    </a:ext>
                  </a:extLst>
                </a:gridCol>
                <a:gridCol w="1206838">
                  <a:extLst>
                    <a:ext uri="{9D8B030D-6E8A-4147-A177-3AD203B41FA5}">
                      <a16:colId xmlns:a16="http://schemas.microsoft.com/office/drawing/2014/main" val="2666147748"/>
                    </a:ext>
                  </a:extLst>
                </a:gridCol>
                <a:gridCol w="1684310">
                  <a:extLst>
                    <a:ext uri="{9D8B030D-6E8A-4147-A177-3AD203B41FA5}">
                      <a16:colId xmlns:a16="http://schemas.microsoft.com/office/drawing/2014/main" val="1362197556"/>
                    </a:ext>
                  </a:extLst>
                </a:gridCol>
                <a:gridCol w="1594079">
                  <a:extLst>
                    <a:ext uri="{9D8B030D-6E8A-4147-A177-3AD203B41FA5}">
                      <a16:colId xmlns:a16="http://schemas.microsoft.com/office/drawing/2014/main" val="147457877"/>
                    </a:ext>
                  </a:extLst>
                </a:gridCol>
                <a:gridCol w="1556482">
                  <a:extLst>
                    <a:ext uri="{9D8B030D-6E8A-4147-A177-3AD203B41FA5}">
                      <a16:colId xmlns:a16="http://schemas.microsoft.com/office/drawing/2014/main" val="3463421700"/>
                    </a:ext>
                  </a:extLst>
                </a:gridCol>
                <a:gridCol w="138623">
                  <a:extLst>
                    <a:ext uri="{9D8B030D-6E8A-4147-A177-3AD203B41FA5}">
                      <a16:colId xmlns:a16="http://schemas.microsoft.com/office/drawing/2014/main" val="1698158793"/>
                    </a:ext>
                  </a:extLst>
                </a:gridCol>
              </a:tblGrid>
              <a:tr h="718574">
                <a:tc>
                  <a:txBody>
                    <a:bodyPr/>
                    <a:lstStyle/>
                    <a:p>
                      <a:pPr algn="ctr" fontAlgn="ctr"/>
                      <a:r>
                        <a:rPr lang="es-CO" sz="1000" b="1" i="0" u="none" strike="noStrike">
                          <a:solidFill>
                            <a:srgbClr val="000000"/>
                          </a:solidFill>
                          <a:effectLst/>
                          <a:latin typeface="Avenir Next LT Pro" panose="020B0504020202020204" pitchFamily="34" charset="0"/>
                        </a:rPr>
                        <a:t>CONCEPTO</a:t>
                      </a:r>
                    </a:p>
                  </a:txBody>
                  <a:tcPr marL="8554" marR="8554" marT="8554" marB="0" anchor="ctr">
                    <a:lnL>
                      <a:noFill/>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a:solidFill>
                            <a:srgbClr val="000000"/>
                          </a:solidFill>
                          <a:effectLst/>
                          <a:latin typeface="Avenir Next LT Pro" panose="020B0504020202020204" pitchFamily="34" charset="0"/>
                        </a:rPr>
                        <a:t>GOBIERNO GENERAL</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a:solidFill>
                            <a:srgbClr val="000000"/>
                          </a:solidFill>
                          <a:effectLst/>
                          <a:latin typeface="Avenir Next LT Pro" panose="020B0504020202020204" pitchFamily="34" charset="0"/>
                        </a:rPr>
                        <a:t>EMPRESAS QUE COTIZAN</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dirty="0">
                          <a:solidFill>
                            <a:srgbClr val="000000"/>
                          </a:solidFill>
                          <a:effectLst/>
                          <a:latin typeface="Avenir Next LT Pro" panose="020B0504020202020204" pitchFamily="34" charset="0"/>
                        </a:rPr>
                        <a:t>EMPRESAS QUE NO COTIZAN</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a:solidFill>
                            <a:srgbClr val="000000"/>
                          </a:solidFill>
                          <a:effectLst/>
                          <a:latin typeface="Avenir Next LT Pro" panose="020B0504020202020204" pitchFamily="34" charset="0"/>
                        </a:rPr>
                        <a:t>ENTIDADES EN PROCESOS ESPECIALES</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a:solidFill>
                            <a:srgbClr val="000000"/>
                          </a:solidFill>
                          <a:effectLst/>
                          <a:latin typeface="Avenir Next LT Pro" panose="020B0504020202020204" pitchFamily="34" charset="0"/>
                        </a:rPr>
                        <a:t>TOTAL CONSOLIDADOS</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a:txBody>
                    <a:bodyPr/>
                    <a:lstStyle/>
                    <a:p>
                      <a:pPr algn="ctr" fontAlgn="ctr"/>
                      <a:r>
                        <a:rPr lang="es-CO" sz="1000" b="1" i="0" u="none" strike="noStrike">
                          <a:solidFill>
                            <a:srgbClr val="000000"/>
                          </a:solidFill>
                          <a:effectLst/>
                          <a:latin typeface="Avenir Next LT Pro" panose="020B0504020202020204" pitchFamily="34" charset="0"/>
                        </a:rPr>
                        <a:t>ELIMINACIONES Y AJUSTES</a:t>
                      </a:r>
                    </a:p>
                  </a:txBody>
                  <a:tcPr marL="8554" marR="8554" marT="855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CBBC4"/>
                    </a:solidFill>
                  </a:tcPr>
                </a:tc>
                <a:tc gridSpan="2">
                  <a:txBody>
                    <a:bodyPr/>
                    <a:lstStyle/>
                    <a:p>
                      <a:pPr algn="ctr" fontAlgn="ctr"/>
                      <a:r>
                        <a:rPr lang="es-CO" sz="1000" b="1" i="0" u="none" strike="noStrike">
                          <a:solidFill>
                            <a:srgbClr val="000000"/>
                          </a:solidFill>
                          <a:effectLst/>
                          <a:latin typeface="Avenir Next LT Pro" panose="020B0504020202020204" pitchFamily="34" charset="0"/>
                        </a:rPr>
                        <a:t>CONSOLIDADO NIVEL NACIONAL</a:t>
                      </a:r>
                    </a:p>
                  </a:txBody>
                  <a:tcPr marL="79739" marR="79739" marT="39869" marB="39869" anchor="ctr">
                    <a:lnL w="6350" cap="flat" cmpd="sng" algn="ctr">
                      <a:solidFill>
                        <a:srgbClr val="FFFFFF"/>
                      </a:solidFill>
                      <a:prstDash val="solid"/>
                      <a:round/>
                      <a:headEnd type="none" w="med" len="med"/>
                      <a:tailEnd type="none" w="med" len="med"/>
                    </a:lnL>
                    <a:lnR>
                      <a:noFill/>
                    </a:lnR>
                    <a:lnT>
                      <a:noFill/>
                    </a:lnT>
                    <a:lnB>
                      <a:noFill/>
                    </a:lnB>
                    <a:solidFill>
                      <a:srgbClr val="1CBBC4"/>
                    </a:solidFill>
                  </a:tcPr>
                </a:tc>
                <a:tc hMerge="1">
                  <a:txBody>
                    <a:bodyPr/>
                    <a:lstStyle/>
                    <a:p>
                      <a:endParaRPr lang="es-CO"/>
                    </a:p>
                  </a:txBody>
                  <a:tcPr/>
                </a:tc>
                <a:extLst>
                  <a:ext uri="{0D108BD9-81ED-4DB2-BD59-A6C34878D82A}">
                    <a16:rowId xmlns:a16="http://schemas.microsoft.com/office/drawing/2014/main" val="1240377702"/>
                  </a:ext>
                </a:extLst>
              </a:tr>
              <a:tr h="355295">
                <a:tc>
                  <a:txBody>
                    <a:bodyPr/>
                    <a:lstStyle/>
                    <a:p>
                      <a:pPr algn="l" fontAlgn="ctr"/>
                      <a:r>
                        <a:rPr lang="es-CO" sz="1000" b="1" i="0" u="none" strike="noStrike">
                          <a:solidFill>
                            <a:srgbClr val="000000"/>
                          </a:solidFill>
                          <a:effectLst/>
                          <a:latin typeface="Avenir Next LT Pro" panose="020B0504020202020204" pitchFamily="34" charset="0"/>
                        </a:rPr>
                        <a:t>ACTIVO</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508.009,2 </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333.667,4 </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14.966,6 </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761,2 </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857.404,3 </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(124.544,1)</a:t>
                      </a:r>
                    </a:p>
                  </a:txBody>
                  <a:tcPr marL="8554" marR="8554" marT="8554" marB="0" anchor="ctr">
                    <a:lnL>
                      <a:noFill/>
                    </a:lnL>
                    <a:lnR>
                      <a:noFill/>
                    </a:lnR>
                    <a:lnT>
                      <a:noFill/>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732.860,2 </a:t>
                      </a:r>
                    </a:p>
                  </a:txBody>
                  <a:tcPr marL="8554" marR="8554" marT="8554" marB="0" anchor="ctr">
                    <a:lnL>
                      <a:noFill/>
                    </a:lnL>
                    <a:lnR>
                      <a:noFill/>
                    </a:lnR>
                    <a:lnT>
                      <a:noFill/>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2510408904"/>
                  </a:ext>
                </a:extLst>
              </a:tr>
              <a:tr h="355295">
                <a:tc>
                  <a:txBody>
                    <a:bodyPr/>
                    <a:lstStyle/>
                    <a:p>
                      <a:pPr algn="l" fontAlgn="ctr"/>
                      <a:r>
                        <a:rPr lang="es-CO" sz="1000" b="0" i="0" u="none" strike="noStrike" dirty="0">
                          <a:solidFill>
                            <a:srgbClr val="000000"/>
                          </a:solidFill>
                          <a:effectLst/>
                          <a:latin typeface="Avenir Next LT Pro" panose="020B0504020202020204" pitchFamily="34" charset="0"/>
                        </a:rPr>
                        <a:t>Corriente</a:t>
                      </a:r>
                    </a:p>
                  </a:txBody>
                  <a:tcPr marL="8554" marR="8554" marT="8554" marB="0" anchor="ctr">
                    <a:lnL>
                      <a:noFill/>
                    </a:lnL>
                    <a:lnR>
                      <a:noFill/>
                    </a:lnR>
                    <a:lnT>
                      <a:noFill/>
                    </a:lnT>
                    <a:lnB>
                      <a:noFill/>
                    </a:lnB>
                  </a:tcPr>
                </a:tc>
                <a:tc>
                  <a:txBody>
                    <a:bodyPr/>
                    <a:lstStyle/>
                    <a:p>
                      <a:pPr algn="l" fontAlgn="ctr"/>
                      <a:r>
                        <a:rPr lang="es-CO" sz="1000" b="0" i="0" u="none" strike="noStrike" dirty="0">
                          <a:solidFill>
                            <a:srgbClr val="000000"/>
                          </a:solidFill>
                          <a:effectLst/>
                          <a:latin typeface="Avenir Next LT Pro" panose="020B0504020202020204" pitchFamily="34" charset="0"/>
                        </a:rPr>
                        <a:t>          121.375,6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120.207,0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4.383,3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734,3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246.700,2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(29.243,1)</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217.457,0 </a:t>
                      </a:r>
                    </a:p>
                  </a:txBody>
                  <a:tcPr marL="8554" marR="8554" marT="8554" marB="0" anchor="ctr">
                    <a:lnL>
                      <a:noFill/>
                    </a:lnL>
                    <a:lnR>
                      <a:noFill/>
                    </a:lnR>
                    <a:lnT>
                      <a:noFill/>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470514899"/>
                  </a:ext>
                </a:extLst>
              </a:tr>
              <a:tr h="355295">
                <a:tc>
                  <a:txBody>
                    <a:bodyPr/>
                    <a:lstStyle/>
                    <a:p>
                      <a:pPr algn="l" fontAlgn="ctr"/>
                      <a:r>
                        <a:rPr lang="es-CO" sz="1000" b="0" i="0" u="none" strike="noStrike" dirty="0">
                          <a:solidFill>
                            <a:srgbClr val="000000"/>
                          </a:solidFill>
                          <a:effectLst/>
                          <a:latin typeface="Avenir Next LT Pro" panose="020B0504020202020204" pitchFamily="34" charset="0"/>
                        </a:rPr>
                        <a:t>No</a:t>
                      </a:r>
                      <a:r>
                        <a:rPr lang="es-CO" sz="1000" b="0" i="0" u="none" strike="noStrike" dirty="0">
                          <a:solidFill>
                            <a:srgbClr val="000000"/>
                          </a:solidFill>
                          <a:effectLst>
                            <a:outerShdw blurRad="38100" dist="38100" dir="2700000" algn="tl">
                              <a:srgbClr val="000000">
                                <a:alpha val="43137"/>
                              </a:srgbClr>
                            </a:outerShdw>
                          </a:effectLst>
                          <a:latin typeface="Avenir Next LT Pro" panose="020B0504020202020204" pitchFamily="34" charset="0"/>
                        </a:rPr>
                        <a:t> </a:t>
                      </a:r>
                      <a:r>
                        <a:rPr lang="es-CO" sz="1000" b="0" i="0" u="none" strike="noStrike" dirty="0">
                          <a:solidFill>
                            <a:srgbClr val="000000"/>
                          </a:solidFill>
                          <a:effectLst/>
                          <a:latin typeface="Avenir Next LT Pro" panose="020B0504020202020204" pitchFamily="34" charset="0"/>
                        </a:rPr>
                        <a:t>Corriente</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dirty="0">
                          <a:solidFill>
                            <a:srgbClr val="000000"/>
                          </a:solidFill>
                          <a:effectLst/>
                          <a:latin typeface="Avenir Next LT Pro" panose="020B0504020202020204" pitchFamily="34" charset="0"/>
                        </a:rPr>
                        <a:t>          386.633,6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213.460,4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10.583,3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26,9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610.704,2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(95.301,0)</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dirty="0">
                          <a:solidFill>
                            <a:srgbClr val="000000"/>
                          </a:solidFill>
                          <a:effectLst/>
                          <a:latin typeface="Avenir Next LT Pro" panose="020B0504020202020204" pitchFamily="34" charset="0"/>
                        </a:rPr>
                        <a:t>              515.403,2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1776550431"/>
                  </a:ext>
                </a:extLst>
              </a:tr>
              <a:tr h="355295">
                <a:tc>
                  <a:txBody>
                    <a:bodyPr/>
                    <a:lstStyle/>
                    <a:p>
                      <a:pPr algn="l" fontAlgn="ctr"/>
                      <a:r>
                        <a:rPr lang="es-CO" sz="1000" b="1" i="0" u="none" strike="noStrike">
                          <a:solidFill>
                            <a:srgbClr val="000000"/>
                          </a:solidFill>
                          <a:effectLst/>
                          <a:latin typeface="Avenir Next LT Pro" panose="020B0504020202020204" pitchFamily="34" charset="0"/>
                        </a:rPr>
                        <a:t>PASIVO</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dirty="0">
                          <a:solidFill>
                            <a:srgbClr val="000000"/>
                          </a:solidFill>
                          <a:effectLst/>
                          <a:latin typeface="Avenir Next LT Pro" panose="020B0504020202020204" pitchFamily="34" charset="0"/>
                        </a:rPr>
                        <a:t>    1.580.542,9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209.990,4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6.456,6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507,8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1.797.497,6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(41.424,5)</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1.756.073,1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3155083710"/>
                  </a:ext>
                </a:extLst>
              </a:tr>
              <a:tr h="355295">
                <a:tc>
                  <a:txBody>
                    <a:bodyPr/>
                    <a:lstStyle/>
                    <a:p>
                      <a:pPr algn="l" fontAlgn="ctr"/>
                      <a:r>
                        <a:rPr lang="es-CO" sz="1000" b="0" i="0" u="none" strike="noStrike">
                          <a:solidFill>
                            <a:srgbClr val="000000"/>
                          </a:solidFill>
                          <a:effectLst/>
                          <a:latin typeface="Avenir Next LT Pro" panose="020B0504020202020204" pitchFamily="34" charset="0"/>
                        </a:rPr>
                        <a:t>Corriente</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320.083,4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83.316,0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2.772,8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480,9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406.653,1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(5.516,2)</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401.136,9 </a:t>
                      </a:r>
                    </a:p>
                  </a:txBody>
                  <a:tcPr marL="8554" marR="8554" marT="8554" marB="0" anchor="ctr">
                    <a:lnL>
                      <a:noFill/>
                    </a:lnL>
                    <a:lnR>
                      <a:noFill/>
                    </a:lnR>
                    <a:lnT>
                      <a:noFill/>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3975014518"/>
                  </a:ext>
                </a:extLst>
              </a:tr>
              <a:tr h="355295">
                <a:tc>
                  <a:txBody>
                    <a:bodyPr/>
                    <a:lstStyle/>
                    <a:p>
                      <a:pPr algn="l" fontAlgn="ctr"/>
                      <a:r>
                        <a:rPr lang="es-CO" sz="1000" b="0" i="0" u="none" strike="noStrike">
                          <a:solidFill>
                            <a:srgbClr val="000000"/>
                          </a:solidFill>
                          <a:effectLst/>
                          <a:latin typeface="Avenir Next LT Pro" panose="020B0504020202020204" pitchFamily="34" charset="0"/>
                        </a:rPr>
                        <a:t>No Corriente</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1.260.459,5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126.674,4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3.683,8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26,9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1.390.844,5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(35.908,3)</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1.354.936,2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2617012015"/>
                  </a:ext>
                </a:extLst>
              </a:tr>
              <a:tr h="355295">
                <a:tc>
                  <a:txBody>
                    <a:bodyPr/>
                    <a:lstStyle/>
                    <a:p>
                      <a:pPr algn="l" fontAlgn="ctr"/>
                      <a:r>
                        <a:rPr lang="es-CO" sz="1000" b="1" i="0" u="none" strike="noStrike">
                          <a:solidFill>
                            <a:srgbClr val="000000"/>
                          </a:solidFill>
                          <a:effectLst/>
                          <a:latin typeface="Avenir Next LT Pro" panose="020B0504020202020204" pitchFamily="34" charset="0"/>
                        </a:rPr>
                        <a:t>PATRIMONIO</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(1.072.533,7)</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123.677,0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8.510,0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253,4 </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(940.093,3)</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(83.119,6)</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ctr"/>
                      <a:r>
                        <a:rPr lang="es-CO" sz="1000" b="1" i="0" u="none" strike="noStrike">
                          <a:solidFill>
                            <a:srgbClr val="000000"/>
                          </a:solidFill>
                          <a:effectLst/>
                          <a:latin typeface="Avenir Next LT Pro" panose="020B0504020202020204" pitchFamily="34" charset="0"/>
                        </a:rPr>
                        <a:t>      (1.023.212,9)</a:t>
                      </a:r>
                    </a:p>
                  </a:txBody>
                  <a:tcPr marL="8554" marR="8554" marT="8554" marB="0" anchor="ctr">
                    <a:lnL>
                      <a:noFill/>
                    </a:lnL>
                    <a:lnR>
                      <a:noFill/>
                    </a:lnR>
                    <a:lnT w="6350" cap="flat" cmpd="sng" algn="ctr">
                      <a:solidFill>
                        <a:srgbClr val="1CBBC4"/>
                      </a:solidFill>
                      <a:prstDash val="solid"/>
                      <a:round/>
                      <a:headEnd type="none" w="med" len="med"/>
                      <a:tailEnd type="none" w="med" len="med"/>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1532378672"/>
                  </a:ext>
                </a:extLst>
              </a:tr>
              <a:tr h="355295">
                <a:tc>
                  <a:txBody>
                    <a:bodyPr/>
                    <a:lstStyle/>
                    <a:p>
                      <a:pPr algn="l" fontAlgn="ctr"/>
                      <a:r>
                        <a:rPr lang="es-CO" sz="1000" b="0" i="0" u="none" strike="noStrike">
                          <a:solidFill>
                            <a:srgbClr val="000000"/>
                          </a:solidFill>
                          <a:effectLst/>
                          <a:latin typeface="Avenir Next LT Pro" panose="020B0504020202020204" pitchFamily="34" charset="0"/>
                        </a:rPr>
                        <a:t>Controladora</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(1.072.745,2)</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49.595,6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2.570,4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445,2 </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(1.020.134,0)</a:t>
                      </a:r>
                    </a:p>
                  </a:txBody>
                  <a:tcPr marL="8554" marR="8554" marT="8554" marB="0" anchor="ctr">
                    <a:lnL>
                      <a:noFill/>
                    </a:lnL>
                    <a:lnR>
                      <a:noFill/>
                    </a:lnR>
                    <a:lnT>
                      <a:noFill/>
                    </a:lnT>
                    <a:lnB>
                      <a:noFill/>
                    </a:lnB>
                  </a:tcPr>
                </a:tc>
                <a:tc>
                  <a:txBody>
                    <a:bodyPr/>
                    <a:lstStyle/>
                    <a:p>
                      <a:pPr algn="l" fontAlgn="ctr"/>
                      <a:r>
                        <a:rPr lang="es-CO" sz="1000" b="0" i="0" u="none" strike="noStrike">
                          <a:solidFill>
                            <a:srgbClr val="000000"/>
                          </a:solidFill>
                          <a:effectLst/>
                          <a:latin typeface="Avenir Next LT Pro" panose="020B0504020202020204" pitchFamily="34" charset="0"/>
                        </a:rPr>
                        <a:t>               (18.523,1)</a:t>
                      </a:r>
                    </a:p>
                  </a:txBody>
                  <a:tcPr marL="8554" marR="8554" marT="8554" marB="0" anchor="ctr">
                    <a:lnL>
                      <a:noFill/>
                    </a:lnL>
                    <a:lnR>
                      <a:noFill/>
                    </a:lnR>
                    <a:lnT>
                      <a:noFill/>
                    </a:lnT>
                    <a:lnB>
                      <a:noFill/>
                    </a:lnB>
                  </a:tcPr>
                </a:tc>
                <a:tc>
                  <a:txBody>
                    <a:bodyPr/>
                    <a:lstStyle/>
                    <a:p>
                      <a:pPr algn="l" fontAlgn="ctr"/>
                      <a:r>
                        <a:rPr lang="es-CO" sz="1000" b="0" i="0" u="none" strike="noStrike" dirty="0">
                          <a:solidFill>
                            <a:srgbClr val="000000"/>
                          </a:solidFill>
                          <a:effectLst/>
                          <a:latin typeface="Avenir Next LT Pro" panose="020B0504020202020204" pitchFamily="34" charset="0"/>
                        </a:rPr>
                        <a:t>         (1.038.657,2)</a:t>
                      </a:r>
                    </a:p>
                  </a:txBody>
                  <a:tcPr marL="8554" marR="8554" marT="8554" marB="0" anchor="ctr">
                    <a:lnL>
                      <a:noFill/>
                    </a:lnL>
                    <a:lnR>
                      <a:noFill/>
                    </a:lnR>
                    <a:lnT>
                      <a:noFill/>
                    </a:lnT>
                    <a:lnB>
                      <a:noFill/>
                    </a:lnB>
                  </a:tcPr>
                </a:tc>
                <a:tc>
                  <a:txBody>
                    <a:bodyPr/>
                    <a:lstStyle/>
                    <a:p>
                      <a:pPr algn="l" fontAlgn="b"/>
                      <a:endParaRPr lang="es-CO" sz="900" b="0" i="0" u="none" strike="noStrike">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2402351519"/>
                  </a:ext>
                </a:extLst>
              </a:tr>
              <a:tr h="355295">
                <a:tc>
                  <a:txBody>
                    <a:bodyPr/>
                    <a:lstStyle/>
                    <a:p>
                      <a:pPr algn="l" fontAlgn="ctr"/>
                      <a:r>
                        <a:rPr lang="es-CO" sz="1000" b="0" i="0" u="none" strike="noStrike">
                          <a:solidFill>
                            <a:srgbClr val="000000"/>
                          </a:solidFill>
                          <a:effectLst/>
                          <a:latin typeface="Avenir Next LT Pro" panose="020B0504020202020204" pitchFamily="34" charset="0"/>
                        </a:rPr>
                        <a:t>No Controladora</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211,5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74.081,4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5.939,6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(191,8)</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80.040,7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(64.596,5)</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Avenir Next LT Pro" panose="020B0504020202020204" pitchFamily="34" charset="0"/>
                        </a:rPr>
                        <a:t>                15.444,3 </a:t>
                      </a:r>
                    </a:p>
                  </a:txBody>
                  <a:tcPr marL="8554" marR="8554" marT="8554" marB="0" anchor="ctr">
                    <a:lnL>
                      <a:noFill/>
                    </a:lnL>
                    <a:lnR>
                      <a:noFill/>
                    </a:lnR>
                    <a:lnT>
                      <a:noFill/>
                    </a:lnT>
                    <a:lnB w="6350" cap="flat" cmpd="sng" algn="ctr">
                      <a:solidFill>
                        <a:srgbClr val="1CBBC4"/>
                      </a:solidFill>
                      <a:prstDash val="solid"/>
                      <a:round/>
                      <a:headEnd type="none" w="med" len="med"/>
                      <a:tailEnd type="none" w="med" len="med"/>
                    </a:lnB>
                  </a:tcPr>
                </a:tc>
                <a:tc>
                  <a:txBody>
                    <a:bodyPr/>
                    <a:lstStyle/>
                    <a:p>
                      <a:pPr algn="l" fontAlgn="b"/>
                      <a:endParaRPr lang="es-CO" sz="900" b="0" i="0" u="none" strike="noStrike" dirty="0">
                        <a:solidFill>
                          <a:srgbClr val="000000"/>
                        </a:solidFill>
                        <a:effectLst/>
                        <a:latin typeface="Avenir Next LT Pro" panose="020B0504020202020204" pitchFamily="34" charset="0"/>
                      </a:endParaRPr>
                    </a:p>
                  </a:txBody>
                  <a:tcPr marL="8554" marR="8554" marT="8554" marB="0" anchor="b">
                    <a:lnL>
                      <a:noFill/>
                    </a:lnL>
                    <a:lnR>
                      <a:noFill/>
                    </a:lnR>
                    <a:lnT>
                      <a:noFill/>
                    </a:lnT>
                    <a:lnB>
                      <a:noFill/>
                    </a:lnB>
                  </a:tcPr>
                </a:tc>
                <a:extLst>
                  <a:ext uri="{0D108BD9-81ED-4DB2-BD59-A6C34878D82A}">
                    <a16:rowId xmlns:a16="http://schemas.microsoft.com/office/drawing/2014/main" val="918082398"/>
                  </a:ext>
                </a:extLst>
              </a:tr>
            </a:tbl>
          </a:graphicData>
        </a:graphic>
      </p:graphicFrame>
      <p:grpSp>
        <p:nvGrpSpPr>
          <p:cNvPr id="2" name="Grupo 1">
            <a:extLst>
              <a:ext uri="{FF2B5EF4-FFF2-40B4-BE49-F238E27FC236}">
                <a16:creationId xmlns:a16="http://schemas.microsoft.com/office/drawing/2014/main" id="{14695BB1-3100-B387-2AF4-82B5B4821D42}"/>
              </a:ext>
            </a:extLst>
          </p:cNvPr>
          <p:cNvGrpSpPr/>
          <p:nvPr/>
        </p:nvGrpSpPr>
        <p:grpSpPr>
          <a:xfrm>
            <a:off x="330229" y="375039"/>
            <a:ext cx="5824460" cy="540742"/>
            <a:chOff x="1243017" y="2669432"/>
            <a:chExt cx="6728400" cy="1155282"/>
          </a:xfrm>
        </p:grpSpPr>
        <p:sp>
          <p:nvSpPr>
            <p:cNvPr id="4" name="Rectángulo 3">
              <a:extLst>
                <a:ext uri="{FF2B5EF4-FFF2-40B4-BE49-F238E27FC236}">
                  <a16:creationId xmlns:a16="http://schemas.microsoft.com/office/drawing/2014/main" id="{A9D10184-793F-DCD0-8A42-660C43306365}"/>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100BA0A0-DFD4-1CFA-BF14-85FBCFFC1E0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CuadroTexto 8">
            <a:extLst>
              <a:ext uri="{FF2B5EF4-FFF2-40B4-BE49-F238E27FC236}">
                <a16:creationId xmlns:a16="http://schemas.microsoft.com/office/drawing/2014/main" id="{76994E44-D222-00D9-F336-CF24580F5193}"/>
              </a:ext>
            </a:extLst>
          </p:cNvPr>
          <p:cNvSpPr txBox="1"/>
          <p:nvPr/>
        </p:nvSpPr>
        <p:spPr>
          <a:xfrm>
            <a:off x="378813" y="392540"/>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583018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047326B9-5489-C870-3A2D-D7B48B135455}"/>
              </a:ext>
            </a:extLst>
          </p:cNvPr>
          <p:cNvGrpSpPr/>
          <p:nvPr/>
        </p:nvGrpSpPr>
        <p:grpSpPr>
          <a:xfrm>
            <a:off x="2105637" y="993678"/>
            <a:ext cx="8046436" cy="1088848"/>
            <a:chOff x="1243017" y="2669432"/>
            <a:chExt cx="6728401" cy="1478148"/>
          </a:xfrm>
        </p:grpSpPr>
        <p:sp>
          <p:nvSpPr>
            <p:cNvPr id="8" name="Rectángulo 7">
              <a:extLst>
                <a:ext uri="{FF2B5EF4-FFF2-40B4-BE49-F238E27FC236}">
                  <a16:creationId xmlns:a16="http://schemas.microsoft.com/office/drawing/2014/main" id="{4F35749A-4460-CB94-D4DB-1976FB8B0882}"/>
                </a:ext>
              </a:extLst>
            </p:cNvPr>
            <p:cNvSpPr/>
            <p:nvPr/>
          </p:nvSpPr>
          <p:spPr>
            <a:xfrm>
              <a:off x="1243017" y="2669432"/>
              <a:ext cx="6652766" cy="104837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0EB67251-411B-91DF-978C-8A0884C6B3DE}"/>
                </a:ext>
              </a:extLst>
            </p:cNvPr>
            <p:cNvSpPr/>
            <p:nvPr/>
          </p:nvSpPr>
          <p:spPr>
            <a:xfrm>
              <a:off x="1318652" y="2868876"/>
              <a:ext cx="6652766" cy="127870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40" name="object 2"/>
          <p:cNvSpPr txBox="1">
            <a:spLocks noGrp="1"/>
          </p:cNvSpPr>
          <p:nvPr>
            <p:ph type="title" idx="4294967295"/>
          </p:nvPr>
        </p:nvSpPr>
        <p:spPr>
          <a:xfrm>
            <a:off x="1610848" y="1229087"/>
            <a:ext cx="9023350" cy="422275"/>
          </a:xfrm>
          <a:prstGeom prst="rect">
            <a:avLst/>
          </a:prstGeom>
        </p:spPr>
        <p:txBody>
          <a:bodyPr vert="horz" wrap="square" lIns="0" tIns="0" rIns="0" bIns="0" numCol="1" anchor="t" anchorCtr="0" compatLnSpc="1">
            <a:prstTxWarp prst="textNoShape">
              <a:avLst/>
            </a:prstTxWarp>
            <a:normAutofit/>
          </a:bodyPr>
          <a:lstStyle/>
          <a:p>
            <a:pPr indent="15240" algn="ctr">
              <a:spcBef>
                <a:spcPts val="120"/>
              </a:spcBef>
              <a:defRPr sz="2700" spc="-96"/>
            </a:pPr>
            <a:r>
              <a:rPr sz="2000" b="1" spc="5" dirty="0">
                <a:solidFill>
                  <a:schemeClr val="bg1"/>
                </a:solidFill>
                <a:ea typeface="+mn-ea"/>
              </a:rPr>
              <a:t>NIVEL NACIONAL ESTADO DE RESULTADOS CONSOLIDADO</a:t>
            </a:r>
          </a:p>
        </p:txBody>
      </p:sp>
      <p:sp>
        <p:nvSpPr>
          <p:cNvPr id="941" name="object 4"/>
          <p:cNvSpPr txBox="1"/>
          <p:nvPr/>
        </p:nvSpPr>
        <p:spPr>
          <a:xfrm>
            <a:off x="1702621" y="1802665"/>
            <a:ext cx="895733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39623" algn="ctr">
              <a:spcBef>
                <a:spcPts val="120"/>
              </a:spcBef>
              <a:defRPr sz="1600" b="1"/>
            </a:pPr>
            <a:r>
              <a:rPr sz="1600" dirty="0">
                <a:solidFill>
                  <a:schemeClr val="tx1">
                    <a:lumMod val="75000"/>
                    <a:lumOff val="25000"/>
                  </a:schemeClr>
                </a:solidFill>
              </a:rPr>
              <a:t>Del</a:t>
            </a:r>
            <a:r>
              <a:rPr sz="1600" spc="-12" dirty="0">
                <a:solidFill>
                  <a:schemeClr val="tx1">
                    <a:lumMod val="75000"/>
                    <a:lumOff val="25000"/>
                  </a:schemeClr>
                </a:solidFill>
              </a:rPr>
              <a:t> </a:t>
            </a:r>
            <a:r>
              <a:rPr sz="1600" spc="6" dirty="0">
                <a:solidFill>
                  <a:schemeClr val="tx1">
                    <a:lumMod val="75000"/>
                    <a:lumOff val="25000"/>
                  </a:schemeClr>
                </a:solidFill>
              </a:rPr>
              <a:t>1</a:t>
            </a:r>
            <a:r>
              <a:rPr sz="1600" spc="-6" dirty="0">
                <a:solidFill>
                  <a:schemeClr val="tx1">
                    <a:lumMod val="75000"/>
                    <a:lumOff val="25000"/>
                  </a:schemeClr>
                </a:solidFill>
              </a:rPr>
              <a:t> </a:t>
            </a:r>
            <a:r>
              <a:rPr sz="1600" dirty="0">
                <a:solidFill>
                  <a:schemeClr val="tx1">
                    <a:lumMod val="75000"/>
                    <a:lumOff val="25000"/>
                  </a:schemeClr>
                </a:solidFill>
              </a:rPr>
              <a:t>de</a:t>
            </a:r>
            <a:r>
              <a:rPr sz="1600" spc="-6" dirty="0">
                <a:solidFill>
                  <a:schemeClr val="tx1">
                    <a:lumMod val="75000"/>
                    <a:lumOff val="25000"/>
                  </a:schemeClr>
                </a:solidFill>
              </a:rPr>
              <a:t> </a:t>
            </a:r>
            <a:r>
              <a:rPr lang="es-ES" sz="1600" spc="-6" dirty="0">
                <a:solidFill>
                  <a:schemeClr val="tx1">
                    <a:lumMod val="75000"/>
                    <a:lumOff val="25000"/>
                  </a:schemeClr>
                </a:solidFill>
              </a:rPr>
              <a:t>enero</a:t>
            </a:r>
            <a:r>
              <a:rPr sz="1600" dirty="0">
                <a:solidFill>
                  <a:schemeClr val="tx1">
                    <a:lumMod val="75000"/>
                    <a:lumOff val="25000"/>
                  </a:schemeClr>
                </a:solidFill>
              </a:rPr>
              <a:t> al</a:t>
            </a:r>
            <a:r>
              <a:rPr sz="1600" spc="-6" dirty="0">
                <a:solidFill>
                  <a:schemeClr val="tx1">
                    <a:lumMod val="75000"/>
                    <a:lumOff val="25000"/>
                  </a:schemeClr>
                </a:solidFill>
              </a:rPr>
              <a:t> </a:t>
            </a:r>
            <a:r>
              <a:rPr sz="1600" dirty="0">
                <a:solidFill>
                  <a:schemeClr val="tx1">
                    <a:lumMod val="75000"/>
                    <a:lumOff val="25000"/>
                  </a:schemeClr>
                </a:solidFill>
              </a:rPr>
              <a:t>31</a:t>
            </a:r>
            <a:r>
              <a:rPr sz="1600" spc="-6" dirty="0">
                <a:solidFill>
                  <a:schemeClr val="tx1">
                    <a:lumMod val="75000"/>
                    <a:lumOff val="25000"/>
                  </a:schemeClr>
                </a:solidFill>
              </a:rPr>
              <a:t> </a:t>
            </a:r>
            <a:r>
              <a:rPr sz="1600" dirty="0">
                <a:solidFill>
                  <a:schemeClr val="tx1">
                    <a:lumMod val="75000"/>
                    <a:lumOff val="25000"/>
                  </a:schemeClr>
                </a:solidFill>
              </a:rPr>
              <a:t>de</a:t>
            </a:r>
            <a:r>
              <a:rPr sz="1600" spc="-6" dirty="0">
                <a:solidFill>
                  <a:schemeClr val="tx1">
                    <a:lumMod val="75000"/>
                    <a:lumOff val="25000"/>
                  </a:schemeClr>
                </a:solidFill>
              </a:rPr>
              <a:t> </a:t>
            </a:r>
            <a:r>
              <a:rPr lang="es-ES" sz="1600" spc="-6" dirty="0">
                <a:solidFill>
                  <a:schemeClr val="tx1">
                    <a:lumMod val="75000"/>
                    <a:lumOff val="25000"/>
                  </a:schemeClr>
                </a:solidFill>
              </a:rPr>
              <a:t>diciembre</a:t>
            </a:r>
            <a:r>
              <a:rPr sz="1600" dirty="0">
                <a:solidFill>
                  <a:schemeClr val="tx1">
                    <a:lumMod val="75000"/>
                    <a:lumOff val="25000"/>
                  </a:schemeClr>
                </a:solidFill>
              </a:rPr>
              <a:t> de</a:t>
            </a:r>
            <a:r>
              <a:rPr sz="1600" spc="-6" dirty="0">
                <a:solidFill>
                  <a:schemeClr val="tx1">
                    <a:lumMod val="75000"/>
                    <a:lumOff val="25000"/>
                  </a:schemeClr>
                </a:solidFill>
              </a:rPr>
              <a:t> </a:t>
            </a:r>
            <a:r>
              <a:rPr sz="1600" dirty="0">
                <a:solidFill>
                  <a:schemeClr val="tx1">
                    <a:lumMod val="75000"/>
                    <a:lumOff val="25000"/>
                  </a:schemeClr>
                </a:solidFill>
              </a:rPr>
              <a:t>202</a:t>
            </a:r>
            <a:r>
              <a:rPr lang="es-CO" sz="1600" dirty="0">
                <a:solidFill>
                  <a:schemeClr val="tx1">
                    <a:lumMod val="75000"/>
                    <a:lumOff val="25000"/>
                  </a:schemeClr>
                </a:solidFill>
              </a:rPr>
              <a:t>1</a:t>
            </a:r>
            <a:r>
              <a:rPr sz="1600" dirty="0">
                <a:solidFill>
                  <a:schemeClr val="tx1">
                    <a:lumMod val="75000"/>
                    <a:lumOff val="25000"/>
                  </a:schemeClr>
                </a:solidFill>
              </a:rPr>
              <a:t> (miles</a:t>
            </a:r>
            <a:r>
              <a:rPr sz="1600" spc="-20" dirty="0">
                <a:solidFill>
                  <a:schemeClr val="tx1">
                    <a:lumMod val="75000"/>
                    <a:lumOff val="25000"/>
                  </a:schemeClr>
                </a:solidFill>
              </a:rPr>
              <a:t> </a:t>
            </a:r>
            <a:r>
              <a:rPr sz="1600" dirty="0">
                <a:solidFill>
                  <a:schemeClr val="tx1">
                    <a:lumMod val="75000"/>
                    <a:lumOff val="25000"/>
                  </a:schemeClr>
                </a:solidFill>
              </a:rPr>
              <a:t>de</a:t>
            </a:r>
            <a:r>
              <a:rPr sz="1600" spc="-13" dirty="0">
                <a:solidFill>
                  <a:schemeClr val="tx1">
                    <a:lumMod val="75000"/>
                    <a:lumOff val="25000"/>
                  </a:schemeClr>
                </a:solidFill>
              </a:rPr>
              <a:t> </a:t>
            </a:r>
            <a:r>
              <a:rPr lang="es-ES" sz="1600" spc="-13" dirty="0">
                <a:solidFill>
                  <a:schemeClr val="tx1">
                    <a:lumMod val="75000"/>
                    <a:lumOff val="25000"/>
                  </a:schemeClr>
                </a:solidFill>
              </a:rPr>
              <a:t>millones</a:t>
            </a:r>
            <a:r>
              <a:rPr sz="1600" spc="-20" dirty="0">
                <a:solidFill>
                  <a:schemeClr val="tx1">
                    <a:lumMod val="75000"/>
                    <a:lumOff val="25000"/>
                  </a:schemeClr>
                </a:solidFill>
              </a:rPr>
              <a:t> </a:t>
            </a:r>
            <a:r>
              <a:rPr sz="1600" dirty="0">
                <a:solidFill>
                  <a:schemeClr val="tx1">
                    <a:lumMod val="75000"/>
                    <a:lumOff val="25000"/>
                  </a:schemeClr>
                </a:solidFill>
              </a:rPr>
              <a:t>de </a:t>
            </a:r>
            <a:r>
              <a:rPr sz="1600" spc="-13" dirty="0">
                <a:solidFill>
                  <a:schemeClr val="tx1">
                    <a:lumMod val="75000"/>
                    <a:lumOff val="25000"/>
                  </a:schemeClr>
                </a:solidFill>
              </a:rPr>
              <a:t>pesos)</a:t>
            </a:r>
          </a:p>
        </p:txBody>
      </p:sp>
      <p:pic>
        <p:nvPicPr>
          <p:cNvPr id="7" name="Imagen 6">
            <a:extLst>
              <a:ext uri="{FF2B5EF4-FFF2-40B4-BE49-F238E27FC236}">
                <a16:creationId xmlns:a16="http://schemas.microsoft.com/office/drawing/2014/main" id="{1D7F9303-2B45-B0DE-B2FE-17272A844AD4}"/>
              </a:ext>
            </a:extLst>
          </p:cNvPr>
          <p:cNvPicPr>
            <a:picLocks noChangeAspect="1"/>
          </p:cNvPicPr>
          <p:nvPr/>
        </p:nvPicPr>
        <p:blipFill>
          <a:blip r:embed="rId2"/>
          <a:stretch>
            <a:fillRect/>
          </a:stretch>
        </p:blipFill>
        <p:spPr>
          <a:xfrm>
            <a:off x="889233" y="2185720"/>
            <a:ext cx="10242957" cy="4159538"/>
          </a:xfrm>
          <a:prstGeom prst="rect">
            <a:avLst/>
          </a:prstGeom>
        </p:spPr>
      </p:pic>
      <p:grpSp>
        <p:nvGrpSpPr>
          <p:cNvPr id="2" name="Grupo 1">
            <a:extLst>
              <a:ext uri="{FF2B5EF4-FFF2-40B4-BE49-F238E27FC236}">
                <a16:creationId xmlns:a16="http://schemas.microsoft.com/office/drawing/2014/main" id="{C5063BCE-4EFB-32C7-15AE-44DF1B0AADF2}"/>
              </a:ext>
            </a:extLst>
          </p:cNvPr>
          <p:cNvGrpSpPr/>
          <p:nvPr/>
        </p:nvGrpSpPr>
        <p:grpSpPr>
          <a:xfrm>
            <a:off x="327171" y="366436"/>
            <a:ext cx="5824460" cy="540742"/>
            <a:chOff x="1243017" y="2669432"/>
            <a:chExt cx="6728400" cy="1155282"/>
          </a:xfrm>
        </p:grpSpPr>
        <p:sp>
          <p:nvSpPr>
            <p:cNvPr id="3" name="Rectángulo 2">
              <a:extLst>
                <a:ext uri="{FF2B5EF4-FFF2-40B4-BE49-F238E27FC236}">
                  <a16:creationId xmlns:a16="http://schemas.microsoft.com/office/drawing/2014/main" id="{668B939F-4F4D-8EC9-D560-553F4394337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538D2D60-D663-B435-2F8F-40204D5B0B6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60F798BB-4674-0F17-CA48-9DB2D2D29C70}"/>
              </a:ext>
            </a:extLst>
          </p:cNvPr>
          <p:cNvSpPr txBox="1"/>
          <p:nvPr/>
        </p:nvSpPr>
        <p:spPr>
          <a:xfrm>
            <a:off x="375755" y="383937"/>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32477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7AC2ECC-3F78-7B9E-41A1-CFBB6BF172E7}"/>
              </a:ext>
            </a:extLst>
          </p:cNvPr>
          <p:cNvSpPr txBox="1"/>
          <p:nvPr/>
        </p:nvSpPr>
        <p:spPr>
          <a:xfrm>
            <a:off x="1794759" y="3218014"/>
            <a:ext cx="2895234" cy="120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4863" rIns="54863">
            <a:spAutoFit/>
          </a:bodyPr>
          <a:lstStyle/>
          <a:p>
            <a:pPr defTabSz="1097252">
              <a:lnSpc>
                <a:spcPct val="70000"/>
              </a:lnSpc>
              <a:defRPr sz="2800" b="1" spc="-100">
                <a:solidFill>
                  <a:srgbClr val="249B91"/>
                </a:solidFill>
              </a:defRPr>
            </a:pPr>
            <a:r>
              <a:rPr lang="es-ES" sz="3360" dirty="0"/>
              <a:t>Cobertura</a:t>
            </a:r>
            <a:r>
              <a:rPr sz="3360" dirty="0"/>
              <a:t> </a:t>
            </a:r>
            <a:r>
              <a:rPr lang="es-ES" sz="3360" dirty="0"/>
              <a:t>Consolidadas Nivel Territorial</a:t>
            </a:r>
            <a:endParaRPr sz="3360" dirty="0"/>
          </a:p>
        </p:txBody>
      </p:sp>
      <p:pic>
        <p:nvPicPr>
          <p:cNvPr id="8" name="Image" descr="Image">
            <a:extLst>
              <a:ext uri="{FF2B5EF4-FFF2-40B4-BE49-F238E27FC236}">
                <a16:creationId xmlns:a16="http://schemas.microsoft.com/office/drawing/2014/main" id="{6724082B-D707-A19A-6793-356CBA32D078}"/>
              </a:ext>
            </a:extLst>
          </p:cNvPr>
          <p:cNvPicPr>
            <a:picLocks noChangeAspect="1"/>
          </p:cNvPicPr>
          <p:nvPr/>
        </p:nvPicPr>
        <p:blipFill>
          <a:blip r:embed="rId2"/>
          <a:stretch>
            <a:fillRect/>
          </a:stretch>
        </p:blipFill>
        <p:spPr>
          <a:xfrm>
            <a:off x="705460" y="3184906"/>
            <a:ext cx="914401" cy="1097281"/>
          </a:xfrm>
          <a:prstGeom prst="rect">
            <a:avLst/>
          </a:prstGeom>
          <a:ln w="12700">
            <a:miter lim="400000"/>
          </a:ln>
        </p:spPr>
      </p:pic>
      <p:grpSp>
        <p:nvGrpSpPr>
          <p:cNvPr id="66" name="Grupo 65">
            <a:extLst>
              <a:ext uri="{FF2B5EF4-FFF2-40B4-BE49-F238E27FC236}">
                <a16:creationId xmlns:a16="http://schemas.microsoft.com/office/drawing/2014/main" id="{00000000-0008-0000-0000-000002000000}"/>
              </a:ext>
            </a:extLst>
          </p:cNvPr>
          <p:cNvGrpSpPr/>
          <p:nvPr/>
        </p:nvGrpSpPr>
        <p:grpSpPr>
          <a:xfrm>
            <a:off x="4622334" y="964334"/>
            <a:ext cx="6509857" cy="5088045"/>
            <a:chOff x="0" y="0"/>
            <a:chExt cx="5161466" cy="5467334"/>
          </a:xfrm>
        </p:grpSpPr>
        <p:grpSp>
          <p:nvGrpSpPr>
            <p:cNvPr id="67" name="Grupo 66">
              <a:extLst>
                <a:ext uri="{FF2B5EF4-FFF2-40B4-BE49-F238E27FC236}">
                  <a16:creationId xmlns:a16="http://schemas.microsoft.com/office/drawing/2014/main" id="{00000000-0008-0000-0000-000003000000}"/>
                </a:ext>
              </a:extLst>
            </p:cNvPr>
            <p:cNvGrpSpPr/>
            <p:nvPr/>
          </p:nvGrpSpPr>
          <p:grpSpPr>
            <a:xfrm>
              <a:off x="0" y="0"/>
              <a:ext cx="5161466" cy="5467334"/>
              <a:chOff x="0" y="0"/>
              <a:chExt cx="5161466" cy="5467334"/>
            </a:xfrm>
          </p:grpSpPr>
          <p:grpSp>
            <p:nvGrpSpPr>
              <p:cNvPr id="78" name="Grupo 77">
                <a:extLst>
                  <a:ext uri="{FF2B5EF4-FFF2-40B4-BE49-F238E27FC236}">
                    <a16:creationId xmlns:a16="http://schemas.microsoft.com/office/drawing/2014/main" id="{00000000-0008-0000-0000-00000E000000}"/>
                  </a:ext>
                </a:extLst>
              </p:cNvPr>
              <p:cNvGrpSpPr/>
              <p:nvPr/>
            </p:nvGrpSpPr>
            <p:grpSpPr>
              <a:xfrm>
                <a:off x="0" y="0"/>
                <a:ext cx="5161466" cy="5467334"/>
                <a:chOff x="0" y="0"/>
                <a:chExt cx="4577859" cy="6300174"/>
              </a:xfrm>
            </p:grpSpPr>
            <p:grpSp>
              <p:nvGrpSpPr>
                <p:cNvPr id="95" name="Grupo 94">
                  <a:extLst>
                    <a:ext uri="{FF2B5EF4-FFF2-40B4-BE49-F238E27FC236}">
                      <a16:creationId xmlns:a16="http://schemas.microsoft.com/office/drawing/2014/main" id="{00000000-0008-0000-0000-00001F000000}"/>
                    </a:ext>
                  </a:extLst>
                </p:cNvPr>
                <p:cNvGrpSpPr/>
                <p:nvPr/>
              </p:nvGrpSpPr>
              <p:grpSpPr>
                <a:xfrm>
                  <a:off x="0" y="0"/>
                  <a:ext cx="4525980" cy="6300174"/>
                  <a:chOff x="0" y="0"/>
                  <a:chExt cx="4525980" cy="6300174"/>
                </a:xfrm>
              </p:grpSpPr>
              <p:grpSp>
                <p:nvGrpSpPr>
                  <p:cNvPr id="98" name="Grupo 97">
                    <a:extLst>
                      <a:ext uri="{FF2B5EF4-FFF2-40B4-BE49-F238E27FC236}">
                        <a16:creationId xmlns:a16="http://schemas.microsoft.com/office/drawing/2014/main" id="{00000000-0008-0000-0000-000022000000}"/>
                      </a:ext>
                    </a:extLst>
                  </p:cNvPr>
                  <p:cNvGrpSpPr/>
                  <p:nvPr/>
                </p:nvGrpSpPr>
                <p:grpSpPr>
                  <a:xfrm>
                    <a:off x="0" y="0"/>
                    <a:ext cx="4525980" cy="6273240"/>
                    <a:chOff x="0" y="0"/>
                    <a:chExt cx="4525980" cy="6220938"/>
                  </a:xfrm>
                </p:grpSpPr>
                <p:sp>
                  <p:nvSpPr>
                    <p:cNvPr id="107" name="Forma libre: forma 106">
                      <a:extLst>
                        <a:ext uri="{FF2B5EF4-FFF2-40B4-BE49-F238E27FC236}">
                          <a16:creationId xmlns:a16="http://schemas.microsoft.com/office/drawing/2014/main" id="{00000000-0008-0000-0000-00002B000000}"/>
                        </a:ext>
                      </a:extLst>
                    </p:cNvPr>
                    <p:cNvSpPr/>
                    <p:nvPr/>
                  </p:nvSpPr>
                  <p:spPr>
                    <a:xfrm>
                      <a:off x="1106658" y="0"/>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Nivel Territorial</a:t>
                      </a:r>
                    </a:p>
                  </p:txBody>
                </p:sp>
                <p:sp>
                  <p:nvSpPr>
                    <p:cNvPr id="108" name="Forma libre: forma 107">
                      <a:extLst>
                        <a:ext uri="{FF2B5EF4-FFF2-40B4-BE49-F238E27FC236}">
                          <a16:creationId xmlns:a16="http://schemas.microsoft.com/office/drawing/2014/main" id="{00000000-0008-0000-0000-00002C000000}"/>
                        </a:ext>
                      </a:extLst>
                    </p:cNvPr>
                    <p:cNvSpPr/>
                    <p:nvPr/>
                  </p:nvSpPr>
                  <p:spPr>
                    <a:xfrm>
                      <a:off x="1912157" y="606912"/>
                      <a:ext cx="449541" cy="278643"/>
                    </a:xfrm>
                    <a:custGeom>
                      <a:avLst/>
                      <a:gdLst>
                        <a:gd name="connsiteX0" fmla="*/ 0 w 449541"/>
                        <a:gd name="connsiteY0" fmla="*/ 46441 h 278643"/>
                        <a:gd name="connsiteX1" fmla="*/ 46441 w 449541"/>
                        <a:gd name="connsiteY1" fmla="*/ 0 h 278643"/>
                        <a:gd name="connsiteX2" fmla="*/ 403100 w 449541"/>
                        <a:gd name="connsiteY2" fmla="*/ 0 h 278643"/>
                        <a:gd name="connsiteX3" fmla="*/ 449541 w 449541"/>
                        <a:gd name="connsiteY3" fmla="*/ 46441 h 278643"/>
                        <a:gd name="connsiteX4" fmla="*/ 449541 w 449541"/>
                        <a:gd name="connsiteY4" fmla="*/ 232202 h 278643"/>
                        <a:gd name="connsiteX5" fmla="*/ 403100 w 449541"/>
                        <a:gd name="connsiteY5" fmla="*/ 278643 h 278643"/>
                        <a:gd name="connsiteX6" fmla="*/ 46441 w 449541"/>
                        <a:gd name="connsiteY6" fmla="*/ 278643 h 278643"/>
                        <a:gd name="connsiteX7" fmla="*/ 0 w 449541"/>
                        <a:gd name="connsiteY7" fmla="*/ 232202 h 278643"/>
                        <a:gd name="connsiteX8" fmla="*/ 0 w 449541"/>
                        <a:gd name="connsiteY8" fmla="*/ 46441 h 2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41" h="278643">
                          <a:moveTo>
                            <a:pt x="0" y="46441"/>
                          </a:moveTo>
                          <a:cubicBezTo>
                            <a:pt x="0" y="20792"/>
                            <a:pt x="20792" y="0"/>
                            <a:pt x="46441" y="0"/>
                          </a:cubicBezTo>
                          <a:lnTo>
                            <a:pt x="403100" y="0"/>
                          </a:lnTo>
                          <a:cubicBezTo>
                            <a:pt x="428749" y="0"/>
                            <a:pt x="449541" y="20792"/>
                            <a:pt x="449541" y="46441"/>
                          </a:cubicBezTo>
                          <a:lnTo>
                            <a:pt x="449541" y="232202"/>
                          </a:lnTo>
                          <a:cubicBezTo>
                            <a:pt x="449541" y="257851"/>
                            <a:pt x="428749" y="278643"/>
                            <a:pt x="403100" y="278643"/>
                          </a:cubicBezTo>
                          <a:lnTo>
                            <a:pt x="46441" y="278643"/>
                          </a:lnTo>
                          <a:cubicBezTo>
                            <a:pt x="20792" y="278643"/>
                            <a:pt x="0" y="257851"/>
                            <a:pt x="0" y="232202"/>
                          </a:cubicBezTo>
                          <a:lnTo>
                            <a:pt x="0" y="46441"/>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3.497</a:t>
                      </a:r>
                    </a:p>
                  </p:txBody>
                </p:sp>
                <p:sp>
                  <p:nvSpPr>
                    <p:cNvPr id="109" name="Forma libre: forma 108">
                      <a:extLst>
                        <a:ext uri="{FF2B5EF4-FFF2-40B4-BE49-F238E27FC236}">
                          <a16:creationId xmlns:a16="http://schemas.microsoft.com/office/drawing/2014/main" id="{00000000-0008-0000-0000-00002D000000}"/>
                        </a:ext>
                      </a:extLst>
                    </p:cNvPr>
                    <p:cNvSpPr/>
                    <p:nvPr/>
                  </p:nvSpPr>
                  <p:spPr>
                    <a:xfrm>
                      <a:off x="0" y="2323707"/>
                      <a:ext cx="1328941"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Entidades en Procesos Especiales</a:t>
                      </a:r>
                    </a:p>
                  </p:txBody>
                </p:sp>
                <p:sp>
                  <p:nvSpPr>
                    <p:cNvPr id="110" name="Forma libre: forma 109">
                      <a:extLst>
                        <a:ext uri="{FF2B5EF4-FFF2-40B4-BE49-F238E27FC236}">
                          <a16:creationId xmlns:a16="http://schemas.microsoft.com/office/drawing/2014/main" id="{00000000-0008-0000-0000-00002E000000}"/>
                        </a:ext>
                      </a:extLst>
                    </p:cNvPr>
                    <p:cNvSpPr/>
                    <p:nvPr/>
                  </p:nvSpPr>
                  <p:spPr>
                    <a:xfrm>
                      <a:off x="835432" y="2919432"/>
                      <a:ext cx="449541" cy="278644"/>
                    </a:xfrm>
                    <a:custGeom>
                      <a:avLst/>
                      <a:gdLst>
                        <a:gd name="connsiteX0" fmla="*/ 0 w 449541"/>
                        <a:gd name="connsiteY0" fmla="*/ 46441 h 278643"/>
                        <a:gd name="connsiteX1" fmla="*/ 46441 w 449541"/>
                        <a:gd name="connsiteY1" fmla="*/ 0 h 278643"/>
                        <a:gd name="connsiteX2" fmla="*/ 403100 w 449541"/>
                        <a:gd name="connsiteY2" fmla="*/ 0 h 278643"/>
                        <a:gd name="connsiteX3" fmla="*/ 449541 w 449541"/>
                        <a:gd name="connsiteY3" fmla="*/ 46441 h 278643"/>
                        <a:gd name="connsiteX4" fmla="*/ 449541 w 449541"/>
                        <a:gd name="connsiteY4" fmla="*/ 232202 h 278643"/>
                        <a:gd name="connsiteX5" fmla="*/ 403100 w 449541"/>
                        <a:gd name="connsiteY5" fmla="*/ 278643 h 278643"/>
                        <a:gd name="connsiteX6" fmla="*/ 46441 w 449541"/>
                        <a:gd name="connsiteY6" fmla="*/ 278643 h 278643"/>
                        <a:gd name="connsiteX7" fmla="*/ 0 w 449541"/>
                        <a:gd name="connsiteY7" fmla="*/ 232202 h 278643"/>
                        <a:gd name="connsiteX8" fmla="*/ 0 w 449541"/>
                        <a:gd name="connsiteY8" fmla="*/ 46441 h 2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41" h="278643">
                          <a:moveTo>
                            <a:pt x="0" y="46441"/>
                          </a:moveTo>
                          <a:cubicBezTo>
                            <a:pt x="0" y="20792"/>
                            <a:pt x="20792" y="0"/>
                            <a:pt x="46441" y="0"/>
                          </a:cubicBezTo>
                          <a:lnTo>
                            <a:pt x="403100" y="0"/>
                          </a:lnTo>
                          <a:cubicBezTo>
                            <a:pt x="428749" y="0"/>
                            <a:pt x="449541" y="20792"/>
                            <a:pt x="449541" y="46441"/>
                          </a:cubicBezTo>
                          <a:lnTo>
                            <a:pt x="449541" y="232202"/>
                          </a:lnTo>
                          <a:cubicBezTo>
                            <a:pt x="449541" y="257851"/>
                            <a:pt x="428749" y="278643"/>
                            <a:pt x="403100" y="278643"/>
                          </a:cubicBezTo>
                          <a:lnTo>
                            <a:pt x="46441" y="278643"/>
                          </a:lnTo>
                          <a:cubicBezTo>
                            <a:pt x="20792" y="278643"/>
                            <a:pt x="0" y="257851"/>
                            <a:pt x="0" y="232202"/>
                          </a:cubicBezTo>
                          <a:lnTo>
                            <a:pt x="0" y="46441"/>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36</a:t>
                      </a:r>
                    </a:p>
                  </p:txBody>
                </p:sp>
                <p:sp>
                  <p:nvSpPr>
                    <p:cNvPr id="111" name="Forma libre: forma 110">
                      <a:extLst>
                        <a:ext uri="{FF2B5EF4-FFF2-40B4-BE49-F238E27FC236}">
                          <a16:creationId xmlns:a16="http://schemas.microsoft.com/office/drawing/2014/main" id="{00000000-0008-0000-0000-00002F000000}"/>
                        </a:ext>
                      </a:extLst>
                    </p:cNvPr>
                    <p:cNvSpPr/>
                    <p:nvPr/>
                  </p:nvSpPr>
                  <p:spPr>
                    <a:xfrm>
                      <a:off x="41151" y="1096429"/>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Empresas Cotizantes</a:t>
                      </a:r>
                    </a:p>
                  </p:txBody>
                </p:sp>
                <p:sp>
                  <p:nvSpPr>
                    <p:cNvPr id="112" name="Forma libre: forma 111">
                      <a:extLst>
                        <a:ext uri="{FF2B5EF4-FFF2-40B4-BE49-F238E27FC236}">
                          <a16:creationId xmlns:a16="http://schemas.microsoft.com/office/drawing/2014/main" id="{00000000-0008-0000-0000-000030000000}"/>
                        </a:ext>
                      </a:extLst>
                    </p:cNvPr>
                    <p:cNvSpPr/>
                    <p:nvPr/>
                  </p:nvSpPr>
                  <p:spPr>
                    <a:xfrm>
                      <a:off x="846664" y="1709692"/>
                      <a:ext cx="449541" cy="278644"/>
                    </a:xfrm>
                    <a:custGeom>
                      <a:avLst/>
                      <a:gdLst>
                        <a:gd name="connsiteX0" fmla="*/ 0 w 449541"/>
                        <a:gd name="connsiteY0" fmla="*/ 46441 h 278643"/>
                        <a:gd name="connsiteX1" fmla="*/ 46441 w 449541"/>
                        <a:gd name="connsiteY1" fmla="*/ 0 h 278643"/>
                        <a:gd name="connsiteX2" fmla="*/ 403100 w 449541"/>
                        <a:gd name="connsiteY2" fmla="*/ 0 h 278643"/>
                        <a:gd name="connsiteX3" fmla="*/ 449541 w 449541"/>
                        <a:gd name="connsiteY3" fmla="*/ 46441 h 278643"/>
                        <a:gd name="connsiteX4" fmla="*/ 449541 w 449541"/>
                        <a:gd name="connsiteY4" fmla="*/ 232202 h 278643"/>
                        <a:gd name="connsiteX5" fmla="*/ 403100 w 449541"/>
                        <a:gd name="connsiteY5" fmla="*/ 278643 h 278643"/>
                        <a:gd name="connsiteX6" fmla="*/ 46441 w 449541"/>
                        <a:gd name="connsiteY6" fmla="*/ 278643 h 278643"/>
                        <a:gd name="connsiteX7" fmla="*/ 0 w 449541"/>
                        <a:gd name="connsiteY7" fmla="*/ 232202 h 278643"/>
                        <a:gd name="connsiteX8" fmla="*/ 0 w 449541"/>
                        <a:gd name="connsiteY8" fmla="*/ 46441 h 2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41" h="278643">
                          <a:moveTo>
                            <a:pt x="0" y="46441"/>
                          </a:moveTo>
                          <a:cubicBezTo>
                            <a:pt x="0" y="20792"/>
                            <a:pt x="20792" y="0"/>
                            <a:pt x="46441" y="0"/>
                          </a:cubicBezTo>
                          <a:lnTo>
                            <a:pt x="403100" y="0"/>
                          </a:lnTo>
                          <a:cubicBezTo>
                            <a:pt x="428749" y="0"/>
                            <a:pt x="449541" y="20792"/>
                            <a:pt x="449541" y="46441"/>
                          </a:cubicBezTo>
                          <a:lnTo>
                            <a:pt x="449541" y="232202"/>
                          </a:lnTo>
                          <a:cubicBezTo>
                            <a:pt x="449541" y="257851"/>
                            <a:pt x="428749" y="278643"/>
                            <a:pt x="403100" y="278643"/>
                          </a:cubicBezTo>
                          <a:lnTo>
                            <a:pt x="46441" y="278643"/>
                          </a:lnTo>
                          <a:cubicBezTo>
                            <a:pt x="20792" y="278643"/>
                            <a:pt x="0" y="257851"/>
                            <a:pt x="0" y="232202"/>
                          </a:cubicBezTo>
                          <a:lnTo>
                            <a:pt x="0" y="46441"/>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27</a:t>
                      </a:r>
                    </a:p>
                  </p:txBody>
                </p:sp>
                <p:sp>
                  <p:nvSpPr>
                    <p:cNvPr id="113" name="Forma libre: forma 112">
                      <a:extLst>
                        <a:ext uri="{FF2B5EF4-FFF2-40B4-BE49-F238E27FC236}">
                          <a16:creationId xmlns:a16="http://schemas.microsoft.com/office/drawing/2014/main" id="{00000000-0008-0000-0000-000031000000}"/>
                        </a:ext>
                      </a:extLst>
                    </p:cNvPr>
                    <p:cNvSpPr/>
                    <p:nvPr/>
                  </p:nvSpPr>
                  <p:spPr>
                    <a:xfrm>
                      <a:off x="2108287" y="1090034"/>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Empresas no Cotizantes</a:t>
                      </a:r>
                    </a:p>
                  </p:txBody>
                </p:sp>
                <p:sp>
                  <p:nvSpPr>
                    <p:cNvPr id="114" name="Forma libre: forma 113">
                      <a:extLst>
                        <a:ext uri="{FF2B5EF4-FFF2-40B4-BE49-F238E27FC236}">
                          <a16:creationId xmlns:a16="http://schemas.microsoft.com/office/drawing/2014/main" id="{00000000-0008-0000-0000-000032000000}"/>
                        </a:ext>
                      </a:extLst>
                    </p:cNvPr>
                    <p:cNvSpPr/>
                    <p:nvPr/>
                  </p:nvSpPr>
                  <p:spPr>
                    <a:xfrm>
                      <a:off x="2913798" y="1707671"/>
                      <a:ext cx="449541" cy="278644"/>
                    </a:xfrm>
                    <a:custGeom>
                      <a:avLst/>
                      <a:gdLst>
                        <a:gd name="connsiteX0" fmla="*/ 0 w 449541"/>
                        <a:gd name="connsiteY0" fmla="*/ 46441 h 278643"/>
                        <a:gd name="connsiteX1" fmla="*/ 46441 w 449541"/>
                        <a:gd name="connsiteY1" fmla="*/ 0 h 278643"/>
                        <a:gd name="connsiteX2" fmla="*/ 403100 w 449541"/>
                        <a:gd name="connsiteY2" fmla="*/ 0 h 278643"/>
                        <a:gd name="connsiteX3" fmla="*/ 449541 w 449541"/>
                        <a:gd name="connsiteY3" fmla="*/ 46441 h 278643"/>
                        <a:gd name="connsiteX4" fmla="*/ 449541 w 449541"/>
                        <a:gd name="connsiteY4" fmla="*/ 232202 h 278643"/>
                        <a:gd name="connsiteX5" fmla="*/ 403100 w 449541"/>
                        <a:gd name="connsiteY5" fmla="*/ 278643 h 278643"/>
                        <a:gd name="connsiteX6" fmla="*/ 46441 w 449541"/>
                        <a:gd name="connsiteY6" fmla="*/ 278643 h 278643"/>
                        <a:gd name="connsiteX7" fmla="*/ 0 w 449541"/>
                        <a:gd name="connsiteY7" fmla="*/ 232202 h 278643"/>
                        <a:gd name="connsiteX8" fmla="*/ 0 w 449541"/>
                        <a:gd name="connsiteY8" fmla="*/ 46441 h 2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41" h="278643">
                          <a:moveTo>
                            <a:pt x="0" y="46441"/>
                          </a:moveTo>
                          <a:cubicBezTo>
                            <a:pt x="0" y="20792"/>
                            <a:pt x="20792" y="0"/>
                            <a:pt x="46441" y="0"/>
                          </a:cubicBezTo>
                          <a:lnTo>
                            <a:pt x="403100" y="0"/>
                          </a:lnTo>
                          <a:cubicBezTo>
                            <a:pt x="428749" y="0"/>
                            <a:pt x="449541" y="20792"/>
                            <a:pt x="449541" y="46441"/>
                          </a:cubicBezTo>
                          <a:lnTo>
                            <a:pt x="449541" y="232202"/>
                          </a:lnTo>
                          <a:cubicBezTo>
                            <a:pt x="449541" y="257851"/>
                            <a:pt x="428749" y="278643"/>
                            <a:pt x="403100" y="278643"/>
                          </a:cubicBezTo>
                          <a:lnTo>
                            <a:pt x="46441" y="278643"/>
                          </a:lnTo>
                          <a:cubicBezTo>
                            <a:pt x="20792" y="278643"/>
                            <a:pt x="0" y="257851"/>
                            <a:pt x="0" y="232202"/>
                          </a:cubicBezTo>
                          <a:lnTo>
                            <a:pt x="0" y="46441"/>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1.687</a:t>
                      </a:r>
                    </a:p>
                  </p:txBody>
                </p:sp>
                <p:sp>
                  <p:nvSpPr>
                    <p:cNvPr id="115" name="Forma libre: forma 114">
                      <a:extLst>
                        <a:ext uri="{FF2B5EF4-FFF2-40B4-BE49-F238E27FC236}">
                          <a16:creationId xmlns:a16="http://schemas.microsoft.com/office/drawing/2014/main" id="{00000000-0008-0000-0000-000033000000}"/>
                        </a:ext>
                      </a:extLst>
                    </p:cNvPr>
                    <p:cNvSpPr/>
                    <p:nvPr/>
                  </p:nvSpPr>
                  <p:spPr>
                    <a:xfrm>
                      <a:off x="2101392" y="2326267"/>
                      <a:ext cx="1270176" cy="844229"/>
                    </a:xfrm>
                    <a:custGeom>
                      <a:avLst/>
                      <a:gdLst>
                        <a:gd name="connsiteX0" fmla="*/ 0 w 1270176"/>
                        <a:gd name="connsiteY0" fmla="*/ 140708 h 844229"/>
                        <a:gd name="connsiteX1" fmla="*/ 140708 w 1270176"/>
                        <a:gd name="connsiteY1" fmla="*/ 0 h 844229"/>
                        <a:gd name="connsiteX2" fmla="*/ 1129468 w 1270176"/>
                        <a:gd name="connsiteY2" fmla="*/ 0 h 844229"/>
                        <a:gd name="connsiteX3" fmla="*/ 1270176 w 1270176"/>
                        <a:gd name="connsiteY3" fmla="*/ 140708 h 844229"/>
                        <a:gd name="connsiteX4" fmla="*/ 1270176 w 1270176"/>
                        <a:gd name="connsiteY4" fmla="*/ 703521 h 844229"/>
                        <a:gd name="connsiteX5" fmla="*/ 1129468 w 1270176"/>
                        <a:gd name="connsiteY5" fmla="*/ 844229 h 844229"/>
                        <a:gd name="connsiteX6" fmla="*/ 140708 w 1270176"/>
                        <a:gd name="connsiteY6" fmla="*/ 844229 h 844229"/>
                        <a:gd name="connsiteX7" fmla="*/ 0 w 1270176"/>
                        <a:gd name="connsiteY7" fmla="*/ 703521 h 844229"/>
                        <a:gd name="connsiteX8" fmla="*/ 0 w 1270176"/>
                        <a:gd name="connsiteY8" fmla="*/ 140708 h 8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6" h="844229">
                          <a:moveTo>
                            <a:pt x="0" y="140708"/>
                          </a:moveTo>
                          <a:cubicBezTo>
                            <a:pt x="0" y="62997"/>
                            <a:pt x="62997" y="0"/>
                            <a:pt x="140708" y="0"/>
                          </a:cubicBezTo>
                          <a:lnTo>
                            <a:pt x="1129468" y="0"/>
                          </a:lnTo>
                          <a:cubicBezTo>
                            <a:pt x="1207179" y="0"/>
                            <a:pt x="1270176" y="62997"/>
                            <a:pt x="1270176" y="140708"/>
                          </a:cubicBezTo>
                          <a:lnTo>
                            <a:pt x="1270176" y="703521"/>
                          </a:lnTo>
                          <a:cubicBezTo>
                            <a:pt x="1270176" y="781232"/>
                            <a:pt x="1207179" y="844229"/>
                            <a:pt x="1129468" y="844229"/>
                          </a:cubicBezTo>
                          <a:lnTo>
                            <a:pt x="140708" y="844229"/>
                          </a:lnTo>
                          <a:cubicBezTo>
                            <a:pt x="62997" y="844229"/>
                            <a:pt x="0" y="781232"/>
                            <a:pt x="0" y="703521"/>
                          </a:cubicBezTo>
                          <a:lnTo>
                            <a:pt x="0" y="140708"/>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Gobierno General</a:t>
                      </a:r>
                    </a:p>
                  </p:txBody>
                </p:sp>
                <p:sp>
                  <p:nvSpPr>
                    <p:cNvPr id="116" name="Forma libre: forma 115">
                      <a:extLst>
                        <a:ext uri="{FF2B5EF4-FFF2-40B4-BE49-F238E27FC236}">
                          <a16:creationId xmlns:a16="http://schemas.microsoft.com/office/drawing/2014/main" id="{00000000-0008-0000-0000-000034000000}"/>
                        </a:ext>
                      </a:extLst>
                    </p:cNvPr>
                    <p:cNvSpPr/>
                    <p:nvPr/>
                  </p:nvSpPr>
                  <p:spPr>
                    <a:xfrm>
                      <a:off x="2887612" y="2885297"/>
                      <a:ext cx="449541" cy="278644"/>
                    </a:xfrm>
                    <a:custGeom>
                      <a:avLst/>
                      <a:gdLst>
                        <a:gd name="connsiteX0" fmla="*/ 0 w 449541"/>
                        <a:gd name="connsiteY0" fmla="*/ 46441 h 278643"/>
                        <a:gd name="connsiteX1" fmla="*/ 46441 w 449541"/>
                        <a:gd name="connsiteY1" fmla="*/ 0 h 278643"/>
                        <a:gd name="connsiteX2" fmla="*/ 403100 w 449541"/>
                        <a:gd name="connsiteY2" fmla="*/ 0 h 278643"/>
                        <a:gd name="connsiteX3" fmla="*/ 449541 w 449541"/>
                        <a:gd name="connsiteY3" fmla="*/ 46441 h 278643"/>
                        <a:gd name="connsiteX4" fmla="*/ 449541 w 449541"/>
                        <a:gd name="connsiteY4" fmla="*/ 232202 h 278643"/>
                        <a:gd name="connsiteX5" fmla="*/ 403100 w 449541"/>
                        <a:gd name="connsiteY5" fmla="*/ 278643 h 278643"/>
                        <a:gd name="connsiteX6" fmla="*/ 46441 w 449541"/>
                        <a:gd name="connsiteY6" fmla="*/ 278643 h 278643"/>
                        <a:gd name="connsiteX7" fmla="*/ 0 w 449541"/>
                        <a:gd name="connsiteY7" fmla="*/ 232202 h 278643"/>
                        <a:gd name="connsiteX8" fmla="*/ 0 w 449541"/>
                        <a:gd name="connsiteY8" fmla="*/ 46441 h 2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41" h="278643">
                          <a:moveTo>
                            <a:pt x="0" y="46441"/>
                          </a:moveTo>
                          <a:cubicBezTo>
                            <a:pt x="0" y="20792"/>
                            <a:pt x="20792" y="0"/>
                            <a:pt x="46441" y="0"/>
                          </a:cubicBezTo>
                          <a:lnTo>
                            <a:pt x="403100" y="0"/>
                          </a:lnTo>
                          <a:cubicBezTo>
                            <a:pt x="428749" y="0"/>
                            <a:pt x="449541" y="20792"/>
                            <a:pt x="449541" y="46441"/>
                          </a:cubicBezTo>
                          <a:lnTo>
                            <a:pt x="449541" y="232202"/>
                          </a:lnTo>
                          <a:cubicBezTo>
                            <a:pt x="449541" y="257851"/>
                            <a:pt x="428749" y="278643"/>
                            <a:pt x="403100" y="278643"/>
                          </a:cubicBezTo>
                          <a:lnTo>
                            <a:pt x="46441" y="278643"/>
                          </a:lnTo>
                          <a:cubicBezTo>
                            <a:pt x="20792" y="278643"/>
                            <a:pt x="0" y="257851"/>
                            <a:pt x="0" y="232202"/>
                          </a:cubicBezTo>
                          <a:lnTo>
                            <a:pt x="0" y="46441"/>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1.747</a:t>
                      </a:r>
                    </a:p>
                  </p:txBody>
                </p:sp>
                <p:sp>
                  <p:nvSpPr>
                    <p:cNvPr id="117" name="Forma libre: forma 116">
                      <a:extLst>
                        <a:ext uri="{FF2B5EF4-FFF2-40B4-BE49-F238E27FC236}">
                          <a16:creationId xmlns:a16="http://schemas.microsoft.com/office/drawing/2014/main" id="{00000000-0008-0000-0000-000035000000}"/>
                        </a:ext>
                      </a:extLst>
                    </p:cNvPr>
                    <p:cNvSpPr/>
                    <p:nvPr/>
                  </p:nvSpPr>
                  <p:spPr>
                    <a:xfrm>
                      <a:off x="3276283" y="3256792"/>
                      <a:ext cx="1240736" cy="843406"/>
                    </a:xfrm>
                    <a:custGeom>
                      <a:avLst/>
                      <a:gdLst>
                        <a:gd name="connsiteX0" fmla="*/ 0 w 1240736"/>
                        <a:gd name="connsiteY0" fmla="*/ 140570 h 843406"/>
                        <a:gd name="connsiteX1" fmla="*/ 140570 w 1240736"/>
                        <a:gd name="connsiteY1" fmla="*/ 0 h 843406"/>
                        <a:gd name="connsiteX2" fmla="*/ 1100166 w 1240736"/>
                        <a:gd name="connsiteY2" fmla="*/ 0 h 843406"/>
                        <a:gd name="connsiteX3" fmla="*/ 1240736 w 1240736"/>
                        <a:gd name="connsiteY3" fmla="*/ 140570 h 843406"/>
                        <a:gd name="connsiteX4" fmla="*/ 1240736 w 1240736"/>
                        <a:gd name="connsiteY4" fmla="*/ 702836 h 843406"/>
                        <a:gd name="connsiteX5" fmla="*/ 1100166 w 1240736"/>
                        <a:gd name="connsiteY5" fmla="*/ 843406 h 843406"/>
                        <a:gd name="connsiteX6" fmla="*/ 140570 w 1240736"/>
                        <a:gd name="connsiteY6" fmla="*/ 843406 h 843406"/>
                        <a:gd name="connsiteX7" fmla="*/ 0 w 1240736"/>
                        <a:gd name="connsiteY7" fmla="*/ 702836 h 843406"/>
                        <a:gd name="connsiteX8" fmla="*/ 0 w 1240736"/>
                        <a:gd name="connsiteY8" fmla="*/ 140570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6" h="843406">
                          <a:moveTo>
                            <a:pt x="0" y="140570"/>
                          </a:moveTo>
                          <a:cubicBezTo>
                            <a:pt x="0" y="62935"/>
                            <a:pt x="62935" y="0"/>
                            <a:pt x="140570" y="0"/>
                          </a:cubicBezTo>
                          <a:lnTo>
                            <a:pt x="1100166" y="0"/>
                          </a:lnTo>
                          <a:cubicBezTo>
                            <a:pt x="1177801" y="0"/>
                            <a:pt x="1240736" y="62935"/>
                            <a:pt x="1240736" y="140570"/>
                          </a:cubicBezTo>
                          <a:lnTo>
                            <a:pt x="1240736" y="702836"/>
                          </a:lnTo>
                          <a:cubicBezTo>
                            <a:pt x="1240736" y="780471"/>
                            <a:pt x="1177801" y="843406"/>
                            <a:pt x="1100166" y="843406"/>
                          </a:cubicBezTo>
                          <a:lnTo>
                            <a:pt x="140570" y="843406"/>
                          </a:lnTo>
                          <a:cubicBezTo>
                            <a:pt x="62935" y="843406"/>
                            <a:pt x="0" y="780471"/>
                            <a:pt x="0" y="702836"/>
                          </a:cubicBezTo>
                          <a:lnTo>
                            <a:pt x="0" y="140570"/>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Administración Central</a:t>
                      </a:r>
                    </a:p>
                  </p:txBody>
                </p:sp>
                <p:sp>
                  <p:nvSpPr>
                    <p:cNvPr id="118" name="Forma libre: forma 117">
                      <a:extLst>
                        <a:ext uri="{FF2B5EF4-FFF2-40B4-BE49-F238E27FC236}">
                          <a16:creationId xmlns:a16="http://schemas.microsoft.com/office/drawing/2014/main" id="{00000000-0008-0000-0000-000036000000}"/>
                        </a:ext>
                      </a:extLst>
                    </p:cNvPr>
                    <p:cNvSpPr/>
                    <p:nvPr/>
                  </p:nvSpPr>
                  <p:spPr>
                    <a:xfrm>
                      <a:off x="4069995" y="3926459"/>
                      <a:ext cx="439122" cy="278372"/>
                    </a:xfrm>
                    <a:custGeom>
                      <a:avLst/>
                      <a:gdLst>
                        <a:gd name="connsiteX0" fmla="*/ 0 w 439122"/>
                        <a:gd name="connsiteY0" fmla="*/ 46396 h 278371"/>
                        <a:gd name="connsiteX1" fmla="*/ 46396 w 439122"/>
                        <a:gd name="connsiteY1" fmla="*/ 0 h 278371"/>
                        <a:gd name="connsiteX2" fmla="*/ 392726 w 439122"/>
                        <a:gd name="connsiteY2" fmla="*/ 0 h 278371"/>
                        <a:gd name="connsiteX3" fmla="*/ 439122 w 439122"/>
                        <a:gd name="connsiteY3" fmla="*/ 46396 h 278371"/>
                        <a:gd name="connsiteX4" fmla="*/ 439122 w 439122"/>
                        <a:gd name="connsiteY4" fmla="*/ 231975 h 278371"/>
                        <a:gd name="connsiteX5" fmla="*/ 392726 w 439122"/>
                        <a:gd name="connsiteY5" fmla="*/ 278371 h 278371"/>
                        <a:gd name="connsiteX6" fmla="*/ 46396 w 439122"/>
                        <a:gd name="connsiteY6" fmla="*/ 278371 h 278371"/>
                        <a:gd name="connsiteX7" fmla="*/ 0 w 439122"/>
                        <a:gd name="connsiteY7" fmla="*/ 231975 h 278371"/>
                        <a:gd name="connsiteX8" fmla="*/ 0 w 439122"/>
                        <a:gd name="connsiteY8" fmla="*/ 46396 h 27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122" h="278371">
                          <a:moveTo>
                            <a:pt x="0" y="46396"/>
                          </a:moveTo>
                          <a:cubicBezTo>
                            <a:pt x="0" y="20772"/>
                            <a:pt x="20772" y="0"/>
                            <a:pt x="46396" y="0"/>
                          </a:cubicBezTo>
                          <a:lnTo>
                            <a:pt x="392726" y="0"/>
                          </a:lnTo>
                          <a:cubicBezTo>
                            <a:pt x="418350" y="0"/>
                            <a:pt x="439122" y="20772"/>
                            <a:pt x="439122" y="46396"/>
                          </a:cubicBezTo>
                          <a:lnTo>
                            <a:pt x="439122" y="231975"/>
                          </a:lnTo>
                          <a:cubicBezTo>
                            <a:pt x="439122" y="257599"/>
                            <a:pt x="418350" y="278371"/>
                            <a:pt x="392726" y="278371"/>
                          </a:cubicBezTo>
                          <a:lnTo>
                            <a:pt x="46396" y="278371"/>
                          </a:lnTo>
                          <a:cubicBezTo>
                            <a:pt x="20772" y="278371"/>
                            <a:pt x="0" y="257599"/>
                            <a:pt x="0" y="231975"/>
                          </a:cubicBezTo>
                          <a:lnTo>
                            <a:pt x="0" y="46396"/>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1.133</a:t>
                      </a:r>
                    </a:p>
                  </p:txBody>
                </p:sp>
                <p:sp>
                  <p:nvSpPr>
                    <p:cNvPr id="119" name="Forma libre: forma 118">
                      <a:extLst>
                        <a:ext uri="{FF2B5EF4-FFF2-40B4-BE49-F238E27FC236}">
                          <a16:creationId xmlns:a16="http://schemas.microsoft.com/office/drawing/2014/main" id="{00000000-0008-0000-0000-000037000000}"/>
                        </a:ext>
                      </a:extLst>
                    </p:cNvPr>
                    <p:cNvSpPr/>
                    <p:nvPr/>
                  </p:nvSpPr>
                  <p:spPr>
                    <a:xfrm>
                      <a:off x="3285244" y="4329502"/>
                      <a:ext cx="1240736" cy="843406"/>
                    </a:xfrm>
                    <a:custGeom>
                      <a:avLst/>
                      <a:gdLst>
                        <a:gd name="connsiteX0" fmla="*/ 0 w 1240736"/>
                        <a:gd name="connsiteY0" fmla="*/ 140570 h 843406"/>
                        <a:gd name="connsiteX1" fmla="*/ 140570 w 1240736"/>
                        <a:gd name="connsiteY1" fmla="*/ 0 h 843406"/>
                        <a:gd name="connsiteX2" fmla="*/ 1100166 w 1240736"/>
                        <a:gd name="connsiteY2" fmla="*/ 0 h 843406"/>
                        <a:gd name="connsiteX3" fmla="*/ 1240736 w 1240736"/>
                        <a:gd name="connsiteY3" fmla="*/ 140570 h 843406"/>
                        <a:gd name="connsiteX4" fmla="*/ 1240736 w 1240736"/>
                        <a:gd name="connsiteY4" fmla="*/ 702836 h 843406"/>
                        <a:gd name="connsiteX5" fmla="*/ 1100166 w 1240736"/>
                        <a:gd name="connsiteY5" fmla="*/ 843406 h 843406"/>
                        <a:gd name="connsiteX6" fmla="*/ 140570 w 1240736"/>
                        <a:gd name="connsiteY6" fmla="*/ 843406 h 843406"/>
                        <a:gd name="connsiteX7" fmla="*/ 0 w 1240736"/>
                        <a:gd name="connsiteY7" fmla="*/ 702836 h 843406"/>
                        <a:gd name="connsiteX8" fmla="*/ 0 w 1240736"/>
                        <a:gd name="connsiteY8" fmla="*/ 140570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6" h="843406">
                          <a:moveTo>
                            <a:pt x="0" y="140570"/>
                          </a:moveTo>
                          <a:cubicBezTo>
                            <a:pt x="0" y="62935"/>
                            <a:pt x="62935" y="0"/>
                            <a:pt x="140570" y="0"/>
                          </a:cubicBezTo>
                          <a:lnTo>
                            <a:pt x="1100166" y="0"/>
                          </a:lnTo>
                          <a:cubicBezTo>
                            <a:pt x="1177801" y="0"/>
                            <a:pt x="1240736" y="62935"/>
                            <a:pt x="1240736" y="140570"/>
                          </a:cubicBezTo>
                          <a:lnTo>
                            <a:pt x="1240736" y="702836"/>
                          </a:lnTo>
                          <a:cubicBezTo>
                            <a:pt x="1240736" y="780471"/>
                            <a:pt x="1177801" y="843406"/>
                            <a:pt x="1100166" y="843406"/>
                          </a:cubicBezTo>
                          <a:lnTo>
                            <a:pt x="140570" y="843406"/>
                          </a:lnTo>
                          <a:cubicBezTo>
                            <a:pt x="62935" y="843406"/>
                            <a:pt x="0" y="780471"/>
                            <a:pt x="0" y="702836"/>
                          </a:cubicBezTo>
                          <a:lnTo>
                            <a:pt x="0" y="140570"/>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Administración Descentralizada</a:t>
                      </a:r>
                    </a:p>
                  </p:txBody>
                </p:sp>
                <p:sp>
                  <p:nvSpPr>
                    <p:cNvPr id="120" name="Forma libre: forma 119">
                      <a:extLst>
                        <a:ext uri="{FF2B5EF4-FFF2-40B4-BE49-F238E27FC236}">
                          <a16:creationId xmlns:a16="http://schemas.microsoft.com/office/drawing/2014/main" id="{00000000-0008-0000-0000-000038000000}"/>
                        </a:ext>
                      </a:extLst>
                    </p:cNvPr>
                    <p:cNvSpPr/>
                    <p:nvPr/>
                  </p:nvSpPr>
                  <p:spPr>
                    <a:xfrm>
                      <a:off x="4078963" y="4961562"/>
                      <a:ext cx="439122" cy="278372"/>
                    </a:xfrm>
                    <a:custGeom>
                      <a:avLst/>
                      <a:gdLst>
                        <a:gd name="connsiteX0" fmla="*/ 0 w 439122"/>
                        <a:gd name="connsiteY0" fmla="*/ 46396 h 278371"/>
                        <a:gd name="connsiteX1" fmla="*/ 46396 w 439122"/>
                        <a:gd name="connsiteY1" fmla="*/ 0 h 278371"/>
                        <a:gd name="connsiteX2" fmla="*/ 392726 w 439122"/>
                        <a:gd name="connsiteY2" fmla="*/ 0 h 278371"/>
                        <a:gd name="connsiteX3" fmla="*/ 439122 w 439122"/>
                        <a:gd name="connsiteY3" fmla="*/ 46396 h 278371"/>
                        <a:gd name="connsiteX4" fmla="*/ 439122 w 439122"/>
                        <a:gd name="connsiteY4" fmla="*/ 231975 h 278371"/>
                        <a:gd name="connsiteX5" fmla="*/ 392726 w 439122"/>
                        <a:gd name="connsiteY5" fmla="*/ 278371 h 278371"/>
                        <a:gd name="connsiteX6" fmla="*/ 46396 w 439122"/>
                        <a:gd name="connsiteY6" fmla="*/ 278371 h 278371"/>
                        <a:gd name="connsiteX7" fmla="*/ 0 w 439122"/>
                        <a:gd name="connsiteY7" fmla="*/ 231975 h 278371"/>
                        <a:gd name="connsiteX8" fmla="*/ 0 w 439122"/>
                        <a:gd name="connsiteY8" fmla="*/ 46396 h 27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122" h="278371">
                          <a:moveTo>
                            <a:pt x="0" y="46396"/>
                          </a:moveTo>
                          <a:cubicBezTo>
                            <a:pt x="0" y="20772"/>
                            <a:pt x="20772" y="0"/>
                            <a:pt x="46396" y="0"/>
                          </a:cubicBezTo>
                          <a:lnTo>
                            <a:pt x="392726" y="0"/>
                          </a:lnTo>
                          <a:cubicBezTo>
                            <a:pt x="418350" y="0"/>
                            <a:pt x="439122" y="20772"/>
                            <a:pt x="439122" y="46396"/>
                          </a:cubicBezTo>
                          <a:lnTo>
                            <a:pt x="439122" y="231975"/>
                          </a:lnTo>
                          <a:cubicBezTo>
                            <a:pt x="439122" y="257599"/>
                            <a:pt x="418350" y="278371"/>
                            <a:pt x="392726" y="278371"/>
                          </a:cubicBezTo>
                          <a:lnTo>
                            <a:pt x="46396" y="278371"/>
                          </a:lnTo>
                          <a:cubicBezTo>
                            <a:pt x="20772" y="278371"/>
                            <a:pt x="0" y="257599"/>
                            <a:pt x="0" y="231975"/>
                          </a:cubicBezTo>
                          <a:lnTo>
                            <a:pt x="0" y="46396"/>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70</a:t>
                      </a:r>
                    </a:p>
                  </p:txBody>
                </p:sp>
                <p:sp>
                  <p:nvSpPr>
                    <p:cNvPr id="121" name="Forma libre: forma 120">
                      <a:extLst>
                        <a:ext uri="{FF2B5EF4-FFF2-40B4-BE49-F238E27FC236}">
                          <a16:creationId xmlns:a16="http://schemas.microsoft.com/office/drawing/2014/main" id="{00000000-0008-0000-0000-000039000000}"/>
                        </a:ext>
                      </a:extLst>
                    </p:cNvPr>
                    <p:cNvSpPr/>
                    <p:nvPr/>
                  </p:nvSpPr>
                  <p:spPr>
                    <a:xfrm>
                      <a:off x="3254570" y="5279431"/>
                      <a:ext cx="1240736" cy="843406"/>
                    </a:xfrm>
                    <a:custGeom>
                      <a:avLst/>
                      <a:gdLst>
                        <a:gd name="connsiteX0" fmla="*/ 0 w 1240736"/>
                        <a:gd name="connsiteY0" fmla="*/ 140570 h 843406"/>
                        <a:gd name="connsiteX1" fmla="*/ 140570 w 1240736"/>
                        <a:gd name="connsiteY1" fmla="*/ 0 h 843406"/>
                        <a:gd name="connsiteX2" fmla="*/ 1100166 w 1240736"/>
                        <a:gd name="connsiteY2" fmla="*/ 0 h 843406"/>
                        <a:gd name="connsiteX3" fmla="*/ 1240736 w 1240736"/>
                        <a:gd name="connsiteY3" fmla="*/ 140570 h 843406"/>
                        <a:gd name="connsiteX4" fmla="*/ 1240736 w 1240736"/>
                        <a:gd name="connsiteY4" fmla="*/ 702836 h 843406"/>
                        <a:gd name="connsiteX5" fmla="*/ 1100166 w 1240736"/>
                        <a:gd name="connsiteY5" fmla="*/ 843406 h 843406"/>
                        <a:gd name="connsiteX6" fmla="*/ 140570 w 1240736"/>
                        <a:gd name="connsiteY6" fmla="*/ 843406 h 843406"/>
                        <a:gd name="connsiteX7" fmla="*/ 0 w 1240736"/>
                        <a:gd name="connsiteY7" fmla="*/ 702836 h 843406"/>
                        <a:gd name="connsiteX8" fmla="*/ 0 w 1240736"/>
                        <a:gd name="connsiteY8" fmla="*/ 140570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6" h="843406">
                          <a:moveTo>
                            <a:pt x="0" y="140570"/>
                          </a:moveTo>
                          <a:cubicBezTo>
                            <a:pt x="0" y="62935"/>
                            <a:pt x="62935" y="0"/>
                            <a:pt x="140570" y="0"/>
                          </a:cubicBezTo>
                          <a:lnTo>
                            <a:pt x="1100166" y="0"/>
                          </a:lnTo>
                          <a:cubicBezTo>
                            <a:pt x="1177801" y="0"/>
                            <a:pt x="1240736" y="62935"/>
                            <a:pt x="1240736" y="140570"/>
                          </a:cubicBezTo>
                          <a:lnTo>
                            <a:pt x="1240736" y="702836"/>
                          </a:lnTo>
                          <a:cubicBezTo>
                            <a:pt x="1240736" y="780471"/>
                            <a:pt x="1177801" y="843406"/>
                            <a:pt x="1100166" y="843406"/>
                          </a:cubicBezTo>
                          <a:lnTo>
                            <a:pt x="140570" y="843406"/>
                          </a:lnTo>
                          <a:cubicBezTo>
                            <a:pt x="62935" y="843406"/>
                            <a:pt x="0" y="780471"/>
                            <a:pt x="0" y="702836"/>
                          </a:cubicBezTo>
                          <a:lnTo>
                            <a:pt x="0" y="140570"/>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Otras Entidades de Gobierno General</a:t>
                      </a:r>
                    </a:p>
                  </p:txBody>
                </p:sp>
                <p:sp>
                  <p:nvSpPr>
                    <p:cNvPr id="122" name="Forma libre: forma 121">
                      <a:extLst>
                        <a:ext uri="{FF2B5EF4-FFF2-40B4-BE49-F238E27FC236}">
                          <a16:creationId xmlns:a16="http://schemas.microsoft.com/office/drawing/2014/main" id="{00000000-0008-0000-0000-00003A000000}"/>
                        </a:ext>
                      </a:extLst>
                    </p:cNvPr>
                    <p:cNvSpPr/>
                    <p:nvPr/>
                  </p:nvSpPr>
                  <p:spPr>
                    <a:xfrm>
                      <a:off x="4057998" y="5942567"/>
                      <a:ext cx="439122" cy="278371"/>
                    </a:xfrm>
                    <a:custGeom>
                      <a:avLst/>
                      <a:gdLst>
                        <a:gd name="connsiteX0" fmla="*/ 0 w 439122"/>
                        <a:gd name="connsiteY0" fmla="*/ 46396 h 278371"/>
                        <a:gd name="connsiteX1" fmla="*/ 46396 w 439122"/>
                        <a:gd name="connsiteY1" fmla="*/ 0 h 278371"/>
                        <a:gd name="connsiteX2" fmla="*/ 392726 w 439122"/>
                        <a:gd name="connsiteY2" fmla="*/ 0 h 278371"/>
                        <a:gd name="connsiteX3" fmla="*/ 439122 w 439122"/>
                        <a:gd name="connsiteY3" fmla="*/ 46396 h 278371"/>
                        <a:gd name="connsiteX4" fmla="*/ 439122 w 439122"/>
                        <a:gd name="connsiteY4" fmla="*/ 231975 h 278371"/>
                        <a:gd name="connsiteX5" fmla="*/ 392726 w 439122"/>
                        <a:gd name="connsiteY5" fmla="*/ 278371 h 278371"/>
                        <a:gd name="connsiteX6" fmla="*/ 46396 w 439122"/>
                        <a:gd name="connsiteY6" fmla="*/ 278371 h 278371"/>
                        <a:gd name="connsiteX7" fmla="*/ 0 w 439122"/>
                        <a:gd name="connsiteY7" fmla="*/ 231975 h 278371"/>
                        <a:gd name="connsiteX8" fmla="*/ 0 w 439122"/>
                        <a:gd name="connsiteY8" fmla="*/ 46396 h 27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122" h="278371">
                          <a:moveTo>
                            <a:pt x="0" y="46396"/>
                          </a:moveTo>
                          <a:cubicBezTo>
                            <a:pt x="0" y="20772"/>
                            <a:pt x="20772" y="0"/>
                            <a:pt x="46396" y="0"/>
                          </a:cubicBezTo>
                          <a:lnTo>
                            <a:pt x="392726" y="0"/>
                          </a:lnTo>
                          <a:cubicBezTo>
                            <a:pt x="418350" y="0"/>
                            <a:pt x="439122" y="20772"/>
                            <a:pt x="439122" y="46396"/>
                          </a:cubicBezTo>
                          <a:lnTo>
                            <a:pt x="439122" y="231975"/>
                          </a:lnTo>
                          <a:cubicBezTo>
                            <a:pt x="439122" y="257599"/>
                            <a:pt x="418350" y="278371"/>
                            <a:pt x="392726" y="278371"/>
                          </a:cubicBezTo>
                          <a:lnTo>
                            <a:pt x="46396" y="278371"/>
                          </a:lnTo>
                          <a:cubicBezTo>
                            <a:pt x="20772" y="278371"/>
                            <a:pt x="0" y="257599"/>
                            <a:pt x="0" y="231975"/>
                          </a:cubicBezTo>
                          <a:lnTo>
                            <a:pt x="0" y="46396"/>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454</a:t>
                      </a:r>
                    </a:p>
                  </p:txBody>
                </p:sp>
              </p:grpSp>
              <p:sp>
                <p:nvSpPr>
                  <p:cNvPr id="99" name="Forma libre: forma 98">
                    <a:extLst>
                      <a:ext uri="{FF2B5EF4-FFF2-40B4-BE49-F238E27FC236}">
                        <a16:creationId xmlns:a16="http://schemas.microsoft.com/office/drawing/2014/main" id="{00000000-0008-0000-0000-000023000000}"/>
                      </a:ext>
                    </a:extLst>
                  </p:cNvPr>
                  <p:cNvSpPr/>
                  <p:nvPr/>
                </p:nvSpPr>
                <p:spPr>
                  <a:xfrm>
                    <a:off x="57886" y="1735513"/>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27</a:t>
                    </a:r>
                  </a:p>
                </p:txBody>
              </p:sp>
              <p:sp>
                <p:nvSpPr>
                  <p:cNvPr id="100" name="Forma libre: forma 99">
                    <a:extLst>
                      <a:ext uri="{FF2B5EF4-FFF2-40B4-BE49-F238E27FC236}">
                        <a16:creationId xmlns:a16="http://schemas.microsoft.com/office/drawing/2014/main" id="{00000000-0008-0000-0000-000024000000}"/>
                      </a:ext>
                    </a:extLst>
                  </p:cNvPr>
                  <p:cNvSpPr/>
                  <p:nvPr/>
                </p:nvSpPr>
                <p:spPr>
                  <a:xfrm>
                    <a:off x="1128518" y="613202"/>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3.521</a:t>
                    </a:r>
                  </a:p>
                </p:txBody>
              </p:sp>
              <p:sp>
                <p:nvSpPr>
                  <p:cNvPr id="101" name="Forma libre: forma 100">
                    <a:extLst>
                      <a:ext uri="{FF2B5EF4-FFF2-40B4-BE49-F238E27FC236}">
                        <a16:creationId xmlns:a16="http://schemas.microsoft.com/office/drawing/2014/main" id="{00000000-0008-0000-0000-000025000000}"/>
                      </a:ext>
                    </a:extLst>
                  </p:cNvPr>
                  <p:cNvSpPr/>
                  <p:nvPr/>
                </p:nvSpPr>
                <p:spPr>
                  <a:xfrm>
                    <a:off x="2124848" y="1719566"/>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1.697</a:t>
                    </a:r>
                  </a:p>
                </p:txBody>
              </p:sp>
              <p:sp>
                <p:nvSpPr>
                  <p:cNvPr id="102" name="Forma libre: forma 101">
                    <a:extLst>
                      <a:ext uri="{FF2B5EF4-FFF2-40B4-BE49-F238E27FC236}">
                        <a16:creationId xmlns:a16="http://schemas.microsoft.com/office/drawing/2014/main" id="{00000000-0008-0000-0000-000026000000}"/>
                      </a:ext>
                    </a:extLst>
                  </p:cNvPr>
                  <p:cNvSpPr/>
                  <p:nvPr/>
                </p:nvSpPr>
                <p:spPr>
                  <a:xfrm>
                    <a:off x="8364" y="2975124"/>
                    <a:ext cx="453609" cy="28252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41</a:t>
                    </a:r>
                  </a:p>
                </p:txBody>
              </p:sp>
              <p:sp>
                <p:nvSpPr>
                  <p:cNvPr id="103" name="Forma libre: forma 102">
                    <a:extLst>
                      <a:ext uri="{FF2B5EF4-FFF2-40B4-BE49-F238E27FC236}">
                        <a16:creationId xmlns:a16="http://schemas.microsoft.com/office/drawing/2014/main" id="{00000000-0008-0000-0000-000027000000}"/>
                      </a:ext>
                    </a:extLst>
                  </p:cNvPr>
                  <p:cNvSpPr/>
                  <p:nvPr/>
                </p:nvSpPr>
                <p:spPr>
                  <a:xfrm>
                    <a:off x="2124883" y="2921077"/>
                    <a:ext cx="453609" cy="28252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1.756</a:t>
                    </a:r>
                  </a:p>
                </p:txBody>
              </p:sp>
              <p:sp>
                <p:nvSpPr>
                  <p:cNvPr id="104" name="Forma libre: forma 103">
                    <a:extLst>
                      <a:ext uri="{FF2B5EF4-FFF2-40B4-BE49-F238E27FC236}">
                        <a16:creationId xmlns:a16="http://schemas.microsoft.com/office/drawing/2014/main" id="{00000000-0008-0000-0000-000028000000}"/>
                      </a:ext>
                    </a:extLst>
                  </p:cNvPr>
                  <p:cNvSpPr/>
                  <p:nvPr/>
                </p:nvSpPr>
                <p:spPr>
                  <a:xfrm>
                    <a:off x="3281500" y="3967842"/>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1.134</a:t>
                    </a:r>
                  </a:p>
                </p:txBody>
              </p:sp>
              <p:sp>
                <p:nvSpPr>
                  <p:cNvPr id="105" name="Forma libre: forma 104">
                    <a:extLst>
                      <a:ext uri="{FF2B5EF4-FFF2-40B4-BE49-F238E27FC236}">
                        <a16:creationId xmlns:a16="http://schemas.microsoft.com/office/drawing/2014/main" id="{00000000-0008-0000-0000-000029000000}"/>
                      </a:ext>
                    </a:extLst>
                  </p:cNvPr>
                  <p:cNvSpPr/>
                  <p:nvPr/>
                </p:nvSpPr>
                <p:spPr>
                  <a:xfrm>
                    <a:off x="3306282" y="5001957"/>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70</a:t>
                    </a:r>
                  </a:p>
                </p:txBody>
              </p:sp>
              <p:sp>
                <p:nvSpPr>
                  <p:cNvPr id="106" name="Forma libre: forma 105">
                    <a:extLst>
                      <a:ext uri="{FF2B5EF4-FFF2-40B4-BE49-F238E27FC236}">
                        <a16:creationId xmlns:a16="http://schemas.microsoft.com/office/drawing/2014/main" id="{00000000-0008-0000-0000-00002A000000}"/>
                      </a:ext>
                    </a:extLst>
                  </p:cNvPr>
                  <p:cNvSpPr/>
                  <p:nvPr/>
                </p:nvSpPr>
                <p:spPr>
                  <a:xfrm>
                    <a:off x="3260593" y="6016290"/>
                    <a:ext cx="453609" cy="283884"/>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461</a:t>
                    </a:r>
                  </a:p>
                </p:txBody>
              </p:sp>
            </p:grpSp>
            <p:sp>
              <p:nvSpPr>
                <p:cNvPr id="96" name="Forma libre: forma 95">
                  <a:extLst>
                    <a:ext uri="{FF2B5EF4-FFF2-40B4-BE49-F238E27FC236}">
                      <a16:creationId xmlns:a16="http://schemas.microsoft.com/office/drawing/2014/main" id="{00000000-0008-0000-0000-000020000000}"/>
                    </a:ext>
                  </a:extLst>
                </p:cNvPr>
                <p:cNvSpPr/>
                <p:nvPr/>
              </p:nvSpPr>
              <p:spPr>
                <a:xfrm>
                  <a:off x="3512057" y="346124"/>
                  <a:ext cx="1045361" cy="416379"/>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no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Universo</a:t>
                  </a:r>
                </a:p>
              </p:txBody>
            </p:sp>
            <p:sp>
              <p:nvSpPr>
                <p:cNvPr id="97" name="Forma libre: forma 96">
                  <a:extLst>
                    <a:ext uri="{FF2B5EF4-FFF2-40B4-BE49-F238E27FC236}">
                      <a16:creationId xmlns:a16="http://schemas.microsoft.com/office/drawing/2014/main" id="{00000000-0008-0000-0000-000021000000}"/>
                    </a:ext>
                  </a:extLst>
                </p:cNvPr>
                <p:cNvSpPr/>
                <p:nvPr/>
              </p:nvSpPr>
              <p:spPr>
                <a:xfrm>
                  <a:off x="3532498" y="897125"/>
                  <a:ext cx="1045361" cy="416379"/>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FF9459">
                    <a:alpha val="89804"/>
                  </a:srgbClr>
                </a:solidFill>
                <a:ln w="12700" cap="flat" cmpd="sng" algn="ctr">
                  <a:no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Consolidadas</a:t>
                  </a:r>
                </a:p>
              </p:txBody>
            </p:sp>
          </p:grpSp>
          <p:cxnSp>
            <p:nvCxnSpPr>
              <p:cNvPr id="79" name="Conector recto 78">
                <a:extLst>
                  <a:ext uri="{FF2B5EF4-FFF2-40B4-BE49-F238E27FC236}">
                    <a16:creationId xmlns:a16="http://schemas.microsoft.com/office/drawing/2014/main" id="{00000000-0008-0000-0000-00000F000000}"/>
                  </a:ext>
                </a:extLst>
              </p:cNvPr>
              <p:cNvCxnSpPr/>
              <p:nvPr/>
            </p:nvCxnSpPr>
            <p:spPr>
              <a:xfrm>
                <a:off x="1963788" y="738440"/>
                <a:ext cx="0" cy="1616268"/>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0" name="Conector recto 79">
                <a:extLst>
                  <a:ext uri="{FF2B5EF4-FFF2-40B4-BE49-F238E27FC236}">
                    <a16:creationId xmlns:a16="http://schemas.microsoft.com/office/drawing/2014/main" id="{00000000-0008-0000-0000-000010000000}"/>
                  </a:ext>
                </a:extLst>
              </p:cNvPr>
              <p:cNvCxnSpPr/>
              <p:nvPr/>
            </p:nvCxnSpPr>
            <p:spPr>
              <a:xfrm flipH="1">
                <a:off x="3173763" y="2770152"/>
                <a:ext cx="1726" cy="2213874"/>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1" name="Conector recto 80">
                <a:extLst>
                  <a:ext uri="{FF2B5EF4-FFF2-40B4-BE49-F238E27FC236}">
                    <a16:creationId xmlns:a16="http://schemas.microsoft.com/office/drawing/2014/main" id="{00000000-0008-0000-0000-000011000000}"/>
                  </a:ext>
                </a:extLst>
              </p:cNvPr>
              <p:cNvCxnSpPr/>
              <p:nvPr/>
            </p:nvCxnSpPr>
            <p:spPr>
              <a:xfrm>
                <a:off x="1443134" y="1307849"/>
                <a:ext cx="978353" cy="4015"/>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2" name="Conector recto 81">
                <a:extLst>
                  <a:ext uri="{FF2B5EF4-FFF2-40B4-BE49-F238E27FC236}">
                    <a16:creationId xmlns:a16="http://schemas.microsoft.com/office/drawing/2014/main" id="{00000000-0008-0000-0000-000012000000}"/>
                  </a:ext>
                </a:extLst>
              </p:cNvPr>
              <p:cNvCxnSpPr/>
              <p:nvPr/>
            </p:nvCxnSpPr>
            <p:spPr>
              <a:xfrm flipV="1">
                <a:off x="1475214" y="2362151"/>
                <a:ext cx="984223" cy="462"/>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3" name="Conector recto 82">
                <a:extLst>
                  <a:ext uri="{FF2B5EF4-FFF2-40B4-BE49-F238E27FC236}">
                    <a16:creationId xmlns:a16="http://schemas.microsoft.com/office/drawing/2014/main" id="{00000000-0008-0000-0000-000013000000}"/>
                  </a:ext>
                </a:extLst>
              </p:cNvPr>
              <p:cNvCxnSpPr/>
              <p:nvPr/>
            </p:nvCxnSpPr>
            <p:spPr>
              <a:xfrm>
                <a:off x="3175800" y="3159234"/>
                <a:ext cx="1097702" cy="1555"/>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4" name="Conector recto 83">
                <a:extLst>
                  <a:ext uri="{FF2B5EF4-FFF2-40B4-BE49-F238E27FC236}">
                    <a16:creationId xmlns:a16="http://schemas.microsoft.com/office/drawing/2014/main" id="{00000000-0008-0000-0000-000014000000}"/>
                  </a:ext>
                </a:extLst>
              </p:cNvPr>
              <p:cNvCxnSpPr/>
              <p:nvPr/>
            </p:nvCxnSpPr>
            <p:spPr>
              <a:xfrm>
                <a:off x="3183817" y="4129774"/>
                <a:ext cx="1097702" cy="1555"/>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85" name="Conector recto 84">
                <a:extLst>
                  <a:ext uri="{FF2B5EF4-FFF2-40B4-BE49-F238E27FC236}">
                    <a16:creationId xmlns:a16="http://schemas.microsoft.com/office/drawing/2014/main" id="{00000000-0008-0000-0000-000015000000}"/>
                  </a:ext>
                </a:extLst>
              </p:cNvPr>
              <p:cNvCxnSpPr/>
              <p:nvPr/>
            </p:nvCxnSpPr>
            <p:spPr>
              <a:xfrm>
                <a:off x="3167773" y="4992047"/>
                <a:ext cx="1097702" cy="1555"/>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sp>
            <p:nvSpPr>
              <p:cNvPr id="86" name="Forma libre: forma 85">
                <a:extLst>
                  <a:ext uri="{FF2B5EF4-FFF2-40B4-BE49-F238E27FC236}">
                    <a16:creationId xmlns:a16="http://schemas.microsoft.com/office/drawing/2014/main" id="{00000000-0008-0000-0000-000016000000}"/>
                  </a:ext>
                </a:extLst>
              </p:cNvPr>
              <p:cNvSpPr/>
              <p:nvPr/>
            </p:nvSpPr>
            <p:spPr>
              <a:xfrm>
                <a:off x="1064812" y="2982713"/>
                <a:ext cx="1398908" cy="738067"/>
              </a:xfrm>
              <a:custGeom>
                <a:avLst/>
                <a:gdLst>
                  <a:gd name="connsiteX0" fmla="*/ 0 w 1240735"/>
                  <a:gd name="connsiteY0" fmla="*/ 140570 h 843405"/>
                  <a:gd name="connsiteX1" fmla="*/ 140570 w 1240735"/>
                  <a:gd name="connsiteY1" fmla="*/ 0 h 843405"/>
                  <a:gd name="connsiteX2" fmla="*/ 1100165 w 1240735"/>
                  <a:gd name="connsiteY2" fmla="*/ 0 h 843405"/>
                  <a:gd name="connsiteX3" fmla="*/ 1240735 w 1240735"/>
                  <a:gd name="connsiteY3" fmla="*/ 140570 h 843405"/>
                  <a:gd name="connsiteX4" fmla="*/ 1240735 w 1240735"/>
                  <a:gd name="connsiteY4" fmla="*/ 702835 h 843405"/>
                  <a:gd name="connsiteX5" fmla="*/ 1100165 w 1240735"/>
                  <a:gd name="connsiteY5" fmla="*/ 843405 h 843405"/>
                  <a:gd name="connsiteX6" fmla="*/ 140570 w 1240735"/>
                  <a:gd name="connsiteY6" fmla="*/ 843405 h 843405"/>
                  <a:gd name="connsiteX7" fmla="*/ 0 w 1240735"/>
                  <a:gd name="connsiteY7" fmla="*/ 702835 h 843405"/>
                  <a:gd name="connsiteX8" fmla="*/ 0 w 1240735"/>
                  <a:gd name="connsiteY8" fmla="*/ 140570 h 8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35" h="843405">
                    <a:moveTo>
                      <a:pt x="0" y="140570"/>
                    </a:moveTo>
                    <a:cubicBezTo>
                      <a:pt x="0" y="62935"/>
                      <a:pt x="62935" y="0"/>
                      <a:pt x="140570" y="0"/>
                    </a:cubicBezTo>
                    <a:lnTo>
                      <a:pt x="1100165" y="0"/>
                    </a:lnTo>
                    <a:cubicBezTo>
                      <a:pt x="1177800" y="0"/>
                      <a:pt x="1240735" y="62935"/>
                      <a:pt x="1240735" y="140570"/>
                    </a:cubicBezTo>
                    <a:lnTo>
                      <a:pt x="1240735" y="702835"/>
                    </a:lnTo>
                    <a:cubicBezTo>
                      <a:pt x="1240735" y="780470"/>
                      <a:pt x="1177800" y="843405"/>
                      <a:pt x="1100165" y="843405"/>
                    </a:cubicBezTo>
                    <a:lnTo>
                      <a:pt x="140570" y="843405"/>
                    </a:lnTo>
                    <a:cubicBezTo>
                      <a:pt x="62935" y="843405"/>
                      <a:pt x="0" y="780470"/>
                      <a:pt x="0" y="702835"/>
                    </a:cubicBezTo>
                    <a:lnTo>
                      <a:pt x="0" y="140570"/>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Entidades en Liquidación</a:t>
                </a:r>
              </a:p>
            </p:txBody>
          </p:sp>
          <p:sp>
            <p:nvSpPr>
              <p:cNvPr id="87" name="Forma libre: forma 86">
                <a:extLst>
                  <a:ext uri="{FF2B5EF4-FFF2-40B4-BE49-F238E27FC236}">
                    <a16:creationId xmlns:a16="http://schemas.microsoft.com/office/drawing/2014/main" id="{00000000-0008-0000-0000-000017000000}"/>
                  </a:ext>
                </a:extLst>
              </p:cNvPr>
              <p:cNvSpPr/>
              <p:nvPr/>
            </p:nvSpPr>
            <p:spPr>
              <a:xfrm>
                <a:off x="1934703" y="3539985"/>
                <a:ext cx="511433" cy="246020"/>
              </a:xfrm>
              <a:custGeom>
                <a:avLst/>
                <a:gdLst>
                  <a:gd name="connsiteX0" fmla="*/ 0 w 453606"/>
                  <a:gd name="connsiteY0" fmla="*/ 46856 h 281132"/>
                  <a:gd name="connsiteX1" fmla="*/ 46856 w 453606"/>
                  <a:gd name="connsiteY1" fmla="*/ 0 h 281132"/>
                  <a:gd name="connsiteX2" fmla="*/ 406750 w 453606"/>
                  <a:gd name="connsiteY2" fmla="*/ 0 h 281132"/>
                  <a:gd name="connsiteX3" fmla="*/ 453606 w 453606"/>
                  <a:gd name="connsiteY3" fmla="*/ 46856 h 281132"/>
                  <a:gd name="connsiteX4" fmla="*/ 453606 w 453606"/>
                  <a:gd name="connsiteY4" fmla="*/ 234276 h 281132"/>
                  <a:gd name="connsiteX5" fmla="*/ 406750 w 453606"/>
                  <a:gd name="connsiteY5" fmla="*/ 281132 h 281132"/>
                  <a:gd name="connsiteX6" fmla="*/ 46856 w 453606"/>
                  <a:gd name="connsiteY6" fmla="*/ 281132 h 281132"/>
                  <a:gd name="connsiteX7" fmla="*/ 0 w 453606"/>
                  <a:gd name="connsiteY7" fmla="*/ 234276 h 281132"/>
                  <a:gd name="connsiteX8" fmla="*/ 0 w 453606"/>
                  <a:gd name="connsiteY8" fmla="*/ 46856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6" h="281132">
                    <a:moveTo>
                      <a:pt x="0" y="46856"/>
                    </a:moveTo>
                    <a:cubicBezTo>
                      <a:pt x="0" y="20978"/>
                      <a:pt x="20978" y="0"/>
                      <a:pt x="46856" y="0"/>
                    </a:cubicBezTo>
                    <a:lnTo>
                      <a:pt x="406750" y="0"/>
                    </a:lnTo>
                    <a:cubicBezTo>
                      <a:pt x="432628" y="0"/>
                      <a:pt x="453606" y="20978"/>
                      <a:pt x="453606" y="46856"/>
                    </a:cubicBezTo>
                    <a:lnTo>
                      <a:pt x="453606" y="234276"/>
                    </a:lnTo>
                    <a:cubicBezTo>
                      <a:pt x="453606" y="260154"/>
                      <a:pt x="432628" y="281132"/>
                      <a:pt x="406750" y="281132"/>
                    </a:cubicBezTo>
                    <a:lnTo>
                      <a:pt x="46856" y="281132"/>
                    </a:lnTo>
                    <a:cubicBezTo>
                      <a:pt x="20978" y="281132"/>
                      <a:pt x="0" y="260154"/>
                      <a:pt x="0" y="234276"/>
                    </a:cubicBezTo>
                    <a:lnTo>
                      <a:pt x="0" y="46856"/>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33</a:t>
                </a:r>
              </a:p>
            </p:txBody>
          </p:sp>
          <p:sp>
            <p:nvSpPr>
              <p:cNvPr id="88" name="Forma libre: forma 87">
                <a:extLst>
                  <a:ext uri="{FF2B5EF4-FFF2-40B4-BE49-F238E27FC236}">
                    <a16:creationId xmlns:a16="http://schemas.microsoft.com/office/drawing/2014/main" id="{00000000-0008-0000-0000-000018000000}"/>
                  </a:ext>
                </a:extLst>
              </p:cNvPr>
              <p:cNvSpPr/>
              <p:nvPr/>
            </p:nvSpPr>
            <p:spPr>
              <a:xfrm>
                <a:off x="1048371" y="3830104"/>
                <a:ext cx="1432100" cy="991042"/>
              </a:xfrm>
              <a:custGeom>
                <a:avLst/>
                <a:gdLst>
                  <a:gd name="connsiteX0" fmla="*/ 0 w 1270174"/>
                  <a:gd name="connsiteY0" fmla="*/ 140707 h 844228"/>
                  <a:gd name="connsiteX1" fmla="*/ 140707 w 1270174"/>
                  <a:gd name="connsiteY1" fmla="*/ 0 h 844228"/>
                  <a:gd name="connsiteX2" fmla="*/ 1129467 w 1270174"/>
                  <a:gd name="connsiteY2" fmla="*/ 0 h 844228"/>
                  <a:gd name="connsiteX3" fmla="*/ 1270174 w 1270174"/>
                  <a:gd name="connsiteY3" fmla="*/ 140707 h 844228"/>
                  <a:gd name="connsiteX4" fmla="*/ 1270174 w 1270174"/>
                  <a:gd name="connsiteY4" fmla="*/ 703521 h 844228"/>
                  <a:gd name="connsiteX5" fmla="*/ 1129467 w 1270174"/>
                  <a:gd name="connsiteY5" fmla="*/ 844228 h 844228"/>
                  <a:gd name="connsiteX6" fmla="*/ 140707 w 1270174"/>
                  <a:gd name="connsiteY6" fmla="*/ 844228 h 844228"/>
                  <a:gd name="connsiteX7" fmla="*/ 0 w 1270174"/>
                  <a:gd name="connsiteY7" fmla="*/ 703521 h 844228"/>
                  <a:gd name="connsiteX8" fmla="*/ 0 w 1270174"/>
                  <a:gd name="connsiteY8" fmla="*/ 140707 h 84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174" h="844228">
                    <a:moveTo>
                      <a:pt x="0" y="140707"/>
                    </a:moveTo>
                    <a:cubicBezTo>
                      <a:pt x="0" y="62997"/>
                      <a:pt x="62997" y="0"/>
                      <a:pt x="140707" y="0"/>
                    </a:cubicBezTo>
                    <a:lnTo>
                      <a:pt x="1129467" y="0"/>
                    </a:lnTo>
                    <a:cubicBezTo>
                      <a:pt x="1207177" y="0"/>
                      <a:pt x="1270174" y="62997"/>
                      <a:pt x="1270174" y="140707"/>
                    </a:cubicBezTo>
                    <a:lnTo>
                      <a:pt x="1270174" y="703521"/>
                    </a:lnTo>
                    <a:cubicBezTo>
                      <a:pt x="1270174" y="781231"/>
                      <a:pt x="1207177" y="844228"/>
                      <a:pt x="1129467" y="844228"/>
                    </a:cubicBezTo>
                    <a:lnTo>
                      <a:pt x="140707" y="844228"/>
                    </a:lnTo>
                    <a:cubicBezTo>
                      <a:pt x="62997" y="844228"/>
                      <a:pt x="0" y="781231"/>
                      <a:pt x="0" y="703521"/>
                    </a:cubicBezTo>
                    <a:lnTo>
                      <a:pt x="0" y="140707"/>
                    </a:lnTo>
                    <a:close/>
                  </a:path>
                </a:pathLst>
              </a:custGeom>
              <a:solidFill>
                <a:srgbClr val="1CBBC4"/>
              </a:solidFill>
              <a:ln w="12700" cap="flat" cmpd="sng" algn="ctr">
                <a:noFill/>
                <a:prstDash val="solid"/>
                <a:miter lim="800000"/>
              </a:ln>
              <a:effectLst/>
              <a:scene3d>
                <a:camera prst="orthographicFront"/>
                <a:lightRig rig="threePt" dir="t"/>
              </a:scene3d>
              <a:sp3d>
                <a:bevelT/>
              </a:sp3d>
            </p:spPr>
            <p:txBody>
              <a:bodyPr spcFirstLastPara="0" vert="horz" wrap="square" lIns="52642" tIns="52642" rIns="52642" bIns="91939"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Fondos y Patrimonios Autónomos</a:t>
                </a:r>
              </a:p>
            </p:txBody>
          </p:sp>
          <p:sp>
            <p:nvSpPr>
              <p:cNvPr id="89" name="Forma libre: forma 88">
                <a:extLst>
                  <a:ext uri="{FF2B5EF4-FFF2-40B4-BE49-F238E27FC236}">
                    <a16:creationId xmlns:a16="http://schemas.microsoft.com/office/drawing/2014/main" id="{00000000-0008-0000-0000-000019000000}"/>
                  </a:ext>
                </a:extLst>
              </p:cNvPr>
              <p:cNvSpPr/>
              <p:nvPr/>
            </p:nvSpPr>
            <p:spPr>
              <a:xfrm>
                <a:off x="1916152" y="4597630"/>
                <a:ext cx="523567" cy="246287"/>
              </a:xfrm>
              <a:custGeom>
                <a:avLst/>
                <a:gdLst>
                  <a:gd name="connsiteX0" fmla="*/ 0 w 464368"/>
                  <a:gd name="connsiteY0" fmla="*/ 46907 h 281437"/>
                  <a:gd name="connsiteX1" fmla="*/ 46907 w 464368"/>
                  <a:gd name="connsiteY1" fmla="*/ 0 h 281437"/>
                  <a:gd name="connsiteX2" fmla="*/ 417461 w 464368"/>
                  <a:gd name="connsiteY2" fmla="*/ 0 h 281437"/>
                  <a:gd name="connsiteX3" fmla="*/ 464368 w 464368"/>
                  <a:gd name="connsiteY3" fmla="*/ 46907 h 281437"/>
                  <a:gd name="connsiteX4" fmla="*/ 464368 w 464368"/>
                  <a:gd name="connsiteY4" fmla="*/ 234530 h 281437"/>
                  <a:gd name="connsiteX5" fmla="*/ 417461 w 464368"/>
                  <a:gd name="connsiteY5" fmla="*/ 281437 h 281437"/>
                  <a:gd name="connsiteX6" fmla="*/ 46907 w 464368"/>
                  <a:gd name="connsiteY6" fmla="*/ 281437 h 281437"/>
                  <a:gd name="connsiteX7" fmla="*/ 0 w 464368"/>
                  <a:gd name="connsiteY7" fmla="*/ 234530 h 281437"/>
                  <a:gd name="connsiteX8" fmla="*/ 0 w 464368"/>
                  <a:gd name="connsiteY8" fmla="*/ 46907 h 28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368" h="281437">
                    <a:moveTo>
                      <a:pt x="0" y="46907"/>
                    </a:moveTo>
                    <a:cubicBezTo>
                      <a:pt x="0" y="21001"/>
                      <a:pt x="21001" y="0"/>
                      <a:pt x="46907" y="0"/>
                    </a:cubicBezTo>
                    <a:lnTo>
                      <a:pt x="417461" y="0"/>
                    </a:lnTo>
                    <a:cubicBezTo>
                      <a:pt x="443367" y="0"/>
                      <a:pt x="464368" y="21001"/>
                      <a:pt x="464368" y="46907"/>
                    </a:cubicBezTo>
                    <a:lnTo>
                      <a:pt x="464368" y="234530"/>
                    </a:lnTo>
                    <a:cubicBezTo>
                      <a:pt x="464368" y="260436"/>
                      <a:pt x="443367" y="281437"/>
                      <a:pt x="417461" y="281437"/>
                    </a:cubicBezTo>
                    <a:lnTo>
                      <a:pt x="46907" y="281437"/>
                    </a:lnTo>
                    <a:cubicBezTo>
                      <a:pt x="21001" y="281437"/>
                      <a:pt x="0" y="260436"/>
                      <a:pt x="0" y="234530"/>
                    </a:cubicBezTo>
                    <a:lnTo>
                      <a:pt x="0" y="46907"/>
                    </a:lnTo>
                    <a:close/>
                  </a:path>
                </a:pathLst>
              </a:custGeom>
              <a:solidFill>
                <a:srgbClr val="FF9459">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082" tIns="21222" rIns="44082" bIns="21222"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a:t>
                </a:r>
              </a:p>
            </p:txBody>
          </p:sp>
          <p:sp>
            <p:nvSpPr>
              <p:cNvPr id="90" name="Forma libre: forma 89">
                <a:extLst>
                  <a:ext uri="{FF2B5EF4-FFF2-40B4-BE49-F238E27FC236}">
                    <a16:creationId xmlns:a16="http://schemas.microsoft.com/office/drawing/2014/main" id="{00000000-0008-0000-0000-00001A000000}"/>
                  </a:ext>
                </a:extLst>
              </p:cNvPr>
              <p:cNvSpPr/>
              <p:nvPr/>
            </p:nvSpPr>
            <p:spPr>
              <a:xfrm>
                <a:off x="1080563" y="3545699"/>
                <a:ext cx="511437" cy="246357"/>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38</a:t>
                </a:r>
              </a:p>
            </p:txBody>
          </p:sp>
          <p:sp>
            <p:nvSpPr>
              <p:cNvPr id="91" name="Forma libre: forma 90">
                <a:extLst>
                  <a:ext uri="{FF2B5EF4-FFF2-40B4-BE49-F238E27FC236}">
                    <a16:creationId xmlns:a16="http://schemas.microsoft.com/office/drawing/2014/main" id="{00000000-0008-0000-0000-00001B000000}"/>
                  </a:ext>
                </a:extLst>
              </p:cNvPr>
              <p:cNvSpPr/>
              <p:nvPr/>
            </p:nvSpPr>
            <p:spPr>
              <a:xfrm>
                <a:off x="1056945" y="4591602"/>
                <a:ext cx="511437" cy="246357"/>
              </a:xfrm>
              <a:custGeom>
                <a:avLst/>
                <a:gdLst>
                  <a:gd name="connsiteX0" fmla="*/ 0 w 453609"/>
                  <a:gd name="connsiteY0" fmla="*/ 46861 h 281163"/>
                  <a:gd name="connsiteX1" fmla="*/ 46861 w 453609"/>
                  <a:gd name="connsiteY1" fmla="*/ 0 h 281163"/>
                  <a:gd name="connsiteX2" fmla="*/ 406748 w 453609"/>
                  <a:gd name="connsiteY2" fmla="*/ 0 h 281163"/>
                  <a:gd name="connsiteX3" fmla="*/ 453609 w 453609"/>
                  <a:gd name="connsiteY3" fmla="*/ 46861 h 281163"/>
                  <a:gd name="connsiteX4" fmla="*/ 453609 w 453609"/>
                  <a:gd name="connsiteY4" fmla="*/ 234302 h 281163"/>
                  <a:gd name="connsiteX5" fmla="*/ 406748 w 453609"/>
                  <a:gd name="connsiteY5" fmla="*/ 281163 h 281163"/>
                  <a:gd name="connsiteX6" fmla="*/ 46861 w 453609"/>
                  <a:gd name="connsiteY6" fmla="*/ 281163 h 281163"/>
                  <a:gd name="connsiteX7" fmla="*/ 0 w 453609"/>
                  <a:gd name="connsiteY7" fmla="*/ 234302 h 281163"/>
                  <a:gd name="connsiteX8" fmla="*/ 0 w 453609"/>
                  <a:gd name="connsiteY8" fmla="*/ 46861 h 2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9" h="281163">
                    <a:moveTo>
                      <a:pt x="0" y="46861"/>
                    </a:moveTo>
                    <a:cubicBezTo>
                      <a:pt x="0" y="20980"/>
                      <a:pt x="20980" y="0"/>
                      <a:pt x="46861" y="0"/>
                    </a:cubicBezTo>
                    <a:lnTo>
                      <a:pt x="406748" y="0"/>
                    </a:lnTo>
                    <a:cubicBezTo>
                      <a:pt x="432629" y="0"/>
                      <a:pt x="453609" y="20980"/>
                      <a:pt x="453609" y="46861"/>
                    </a:cubicBezTo>
                    <a:lnTo>
                      <a:pt x="453609" y="234302"/>
                    </a:lnTo>
                    <a:cubicBezTo>
                      <a:pt x="453609" y="260183"/>
                      <a:pt x="432629" y="281163"/>
                      <a:pt x="406748" y="281163"/>
                    </a:cubicBezTo>
                    <a:lnTo>
                      <a:pt x="46861" y="281163"/>
                    </a:lnTo>
                    <a:cubicBezTo>
                      <a:pt x="20980" y="281163"/>
                      <a:pt x="0" y="260183"/>
                      <a:pt x="0" y="234302"/>
                    </a:cubicBezTo>
                    <a:lnTo>
                      <a:pt x="0" y="46861"/>
                    </a:lnTo>
                    <a:close/>
                  </a:path>
                </a:pathLst>
              </a:custGeom>
              <a:solidFill>
                <a:srgbClr val="4FD190">
                  <a:alpha val="89804"/>
                </a:srgbClr>
              </a:solidFill>
              <a:ln w="12700" cap="flat" cmpd="sng" algn="ctr">
                <a:solidFill>
                  <a:srgbClr val="1CBBC4">
                    <a:hueOff val="0"/>
                    <a:satOff val="0"/>
                    <a:lumOff val="0"/>
                    <a:alphaOff val="0"/>
                  </a:srgbClr>
                </a:solidFill>
                <a:prstDash val="solid"/>
                <a:miter lim="800000"/>
              </a:ln>
              <a:effectLst/>
              <a:scene3d>
                <a:camera prst="orthographicFront"/>
                <a:lightRig rig="threePt" dir="t"/>
              </a:scene3d>
              <a:sp3d>
                <a:bevelT/>
              </a:sp3d>
            </p:spPr>
            <p:txBody>
              <a:bodyPr spcFirstLastPara="0" vert="horz" wrap="square" lIns="44205" tIns="21345" rIns="44205" bIns="21345"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O" sz="1200" b="1" i="0" u="none" strike="noStrike" kern="0" cap="none" spc="0" normalizeH="0" baseline="0" noProof="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3</a:t>
                </a:r>
              </a:p>
            </p:txBody>
          </p:sp>
          <p:cxnSp>
            <p:nvCxnSpPr>
              <p:cNvPr id="92" name="Conector recto 91">
                <a:extLst>
                  <a:ext uri="{FF2B5EF4-FFF2-40B4-BE49-F238E27FC236}">
                    <a16:creationId xmlns:a16="http://schemas.microsoft.com/office/drawing/2014/main" id="{00000000-0008-0000-0000-00001C000000}"/>
                  </a:ext>
                </a:extLst>
              </p:cNvPr>
              <p:cNvCxnSpPr/>
              <p:nvPr/>
            </p:nvCxnSpPr>
            <p:spPr>
              <a:xfrm>
                <a:off x="679009" y="2785923"/>
                <a:ext cx="0" cy="1413574"/>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3" name="Conector recto 92">
                <a:extLst>
                  <a:ext uri="{FF2B5EF4-FFF2-40B4-BE49-F238E27FC236}">
                    <a16:creationId xmlns:a16="http://schemas.microsoft.com/office/drawing/2014/main" id="{00000000-0008-0000-0000-00001D000000}"/>
                  </a:ext>
                </a:extLst>
              </p:cNvPr>
              <p:cNvCxnSpPr/>
              <p:nvPr/>
            </p:nvCxnSpPr>
            <p:spPr>
              <a:xfrm>
                <a:off x="679009" y="3351746"/>
                <a:ext cx="397818"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cxnSp>
            <p:nvCxnSpPr>
              <p:cNvPr id="94" name="Conector recto 93">
                <a:extLst>
                  <a:ext uri="{FF2B5EF4-FFF2-40B4-BE49-F238E27FC236}">
                    <a16:creationId xmlns:a16="http://schemas.microsoft.com/office/drawing/2014/main" id="{00000000-0008-0000-0000-00001E000000}"/>
                  </a:ext>
                </a:extLst>
              </p:cNvPr>
              <p:cNvCxnSpPr/>
              <p:nvPr/>
            </p:nvCxnSpPr>
            <p:spPr>
              <a:xfrm>
                <a:off x="674996" y="4189943"/>
                <a:ext cx="397818" cy="0"/>
              </a:xfrm>
              <a:prstGeom prst="line">
                <a:avLst/>
              </a:prstGeom>
              <a:solidFill>
                <a:srgbClr val="006C20"/>
              </a:solidFill>
              <a:ln w="12700" cap="flat" cmpd="sng" algn="ctr">
                <a:noFill/>
                <a:prstDash val="solid"/>
                <a:miter lim="800000"/>
              </a:ln>
              <a:effectLst/>
              <a:scene3d>
                <a:camera prst="orthographicFront"/>
                <a:lightRig rig="threePt" dir="t"/>
              </a:scene3d>
              <a:sp3d>
                <a:bevelT/>
              </a:sp3d>
            </p:spPr>
          </p:cxnSp>
        </p:grpSp>
        <p:cxnSp>
          <p:nvCxnSpPr>
            <p:cNvPr id="68" name="Conector recto 67">
              <a:extLst>
                <a:ext uri="{FF2B5EF4-FFF2-40B4-BE49-F238E27FC236}">
                  <a16:creationId xmlns:a16="http://schemas.microsoft.com/office/drawing/2014/main" id="{00000000-0008-0000-0000-000004000000}"/>
                </a:ext>
              </a:extLst>
            </p:cNvPr>
            <p:cNvCxnSpPr/>
            <p:nvPr/>
          </p:nvCxnSpPr>
          <p:spPr>
            <a:xfrm>
              <a:off x="1482956" y="1337546"/>
              <a:ext cx="890981" cy="0"/>
            </a:xfrm>
            <a:prstGeom prst="line">
              <a:avLst/>
            </a:prstGeom>
            <a:noFill/>
            <a:ln w="19050" cap="flat" cmpd="sng" algn="ctr">
              <a:solidFill>
                <a:srgbClr val="547E8A"/>
              </a:solidFill>
              <a:prstDash val="solid"/>
              <a:miter lim="800000"/>
            </a:ln>
            <a:effectLst/>
          </p:spPr>
        </p:cxnSp>
        <p:cxnSp>
          <p:nvCxnSpPr>
            <p:cNvPr id="69" name="Conector recto 68">
              <a:extLst>
                <a:ext uri="{FF2B5EF4-FFF2-40B4-BE49-F238E27FC236}">
                  <a16:creationId xmlns:a16="http://schemas.microsoft.com/office/drawing/2014/main" id="{00000000-0008-0000-0000-000005000000}"/>
                </a:ext>
              </a:extLst>
            </p:cNvPr>
            <p:cNvCxnSpPr/>
            <p:nvPr/>
          </p:nvCxnSpPr>
          <p:spPr>
            <a:xfrm>
              <a:off x="1507656" y="2443196"/>
              <a:ext cx="850904" cy="0"/>
            </a:xfrm>
            <a:prstGeom prst="line">
              <a:avLst/>
            </a:prstGeom>
            <a:noFill/>
            <a:ln w="19050" cap="flat" cmpd="sng" algn="ctr">
              <a:solidFill>
                <a:srgbClr val="547E8A"/>
              </a:solidFill>
              <a:prstDash val="solid"/>
              <a:miter lim="800000"/>
            </a:ln>
            <a:effectLst/>
          </p:spPr>
        </p:cxnSp>
        <p:cxnSp>
          <p:nvCxnSpPr>
            <p:cNvPr id="70" name="Conector recto 69">
              <a:extLst>
                <a:ext uri="{FF2B5EF4-FFF2-40B4-BE49-F238E27FC236}">
                  <a16:creationId xmlns:a16="http://schemas.microsoft.com/office/drawing/2014/main" id="{00000000-0008-0000-0000-000006000000}"/>
                </a:ext>
              </a:extLst>
            </p:cNvPr>
            <p:cNvCxnSpPr/>
            <p:nvPr/>
          </p:nvCxnSpPr>
          <p:spPr>
            <a:xfrm>
              <a:off x="1906122" y="756972"/>
              <a:ext cx="0" cy="1686224"/>
            </a:xfrm>
            <a:prstGeom prst="line">
              <a:avLst/>
            </a:prstGeom>
            <a:noFill/>
            <a:ln w="19050" cap="flat" cmpd="sng" algn="ctr">
              <a:solidFill>
                <a:srgbClr val="547E8A"/>
              </a:solidFill>
              <a:prstDash val="solid"/>
              <a:miter lim="800000"/>
            </a:ln>
            <a:effectLst/>
          </p:spPr>
        </p:cxnSp>
        <p:cxnSp>
          <p:nvCxnSpPr>
            <p:cNvPr id="71" name="Conector recto 70">
              <a:extLst>
                <a:ext uri="{FF2B5EF4-FFF2-40B4-BE49-F238E27FC236}">
                  <a16:creationId xmlns:a16="http://schemas.microsoft.com/office/drawing/2014/main" id="{00000000-0008-0000-0000-000007000000}"/>
                </a:ext>
              </a:extLst>
            </p:cNvPr>
            <p:cNvCxnSpPr/>
            <p:nvPr/>
          </p:nvCxnSpPr>
          <p:spPr>
            <a:xfrm>
              <a:off x="631278" y="2760681"/>
              <a:ext cx="0" cy="1672958"/>
            </a:xfrm>
            <a:prstGeom prst="line">
              <a:avLst/>
            </a:prstGeom>
            <a:noFill/>
            <a:ln w="19050" cap="flat" cmpd="sng" algn="ctr">
              <a:solidFill>
                <a:srgbClr val="547E8A"/>
              </a:solidFill>
              <a:prstDash val="solid"/>
              <a:miter lim="800000"/>
            </a:ln>
            <a:effectLst/>
          </p:spPr>
        </p:cxnSp>
        <p:cxnSp>
          <p:nvCxnSpPr>
            <p:cNvPr id="72" name="Conector recto 71">
              <a:extLst>
                <a:ext uri="{FF2B5EF4-FFF2-40B4-BE49-F238E27FC236}">
                  <a16:creationId xmlns:a16="http://schemas.microsoft.com/office/drawing/2014/main" id="{00000000-0008-0000-0000-000008000000}"/>
                </a:ext>
              </a:extLst>
            </p:cNvPr>
            <p:cNvCxnSpPr/>
            <p:nvPr/>
          </p:nvCxnSpPr>
          <p:spPr>
            <a:xfrm>
              <a:off x="631278" y="3277679"/>
              <a:ext cx="408773" cy="0"/>
            </a:xfrm>
            <a:prstGeom prst="line">
              <a:avLst/>
            </a:prstGeom>
            <a:noFill/>
            <a:ln w="19050" cap="flat" cmpd="sng" algn="ctr">
              <a:solidFill>
                <a:srgbClr val="547E8A"/>
              </a:solidFill>
              <a:prstDash val="solid"/>
              <a:miter lim="800000"/>
            </a:ln>
            <a:effectLst/>
          </p:spPr>
        </p:cxnSp>
        <p:cxnSp>
          <p:nvCxnSpPr>
            <p:cNvPr id="73" name="Conector recto 72">
              <a:extLst>
                <a:ext uri="{FF2B5EF4-FFF2-40B4-BE49-F238E27FC236}">
                  <a16:creationId xmlns:a16="http://schemas.microsoft.com/office/drawing/2014/main" id="{00000000-0008-0000-0000-000009000000}"/>
                </a:ext>
              </a:extLst>
            </p:cNvPr>
            <p:cNvCxnSpPr/>
            <p:nvPr/>
          </p:nvCxnSpPr>
          <p:spPr>
            <a:xfrm>
              <a:off x="631278" y="4416538"/>
              <a:ext cx="396891" cy="0"/>
            </a:xfrm>
            <a:prstGeom prst="line">
              <a:avLst/>
            </a:prstGeom>
            <a:noFill/>
            <a:ln w="19050" cap="flat" cmpd="sng" algn="ctr">
              <a:solidFill>
                <a:srgbClr val="547E8A"/>
              </a:solidFill>
              <a:prstDash val="solid"/>
              <a:miter lim="800000"/>
            </a:ln>
            <a:effectLst/>
          </p:spPr>
        </p:cxnSp>
        <p:cxnSp>
          <p:nvCxnSpPr>
            <p:cNvPr id="74" name="Conector recto 73">
              <a:extLst>
                <a:ext uri="{FF2B5EF4-FFF2-40B4-BE49-F238E27FC236}">
                  <a16:creationId xmlns:a16="http://schemas.microsoft.com/office/drawing/2014/main" id="{00000000-0008-0000-0000-00000A000000}"/>
                </a:ext>
              </a:extLst>
            </p:cNvPr>
            <p:cNvCxnSpPr/>
            <p:nvPr/>
          </p:nvCxnSpPr>
          <p:spPr>
            <a:xfrm>
              <a:off x="3077374" y="2789985"/>
              <a:ext cx="0" cy="2274769"/>
            </a:xfrm>
            <a:prstGeom prst="line">
              <a:avLst/>
            </a:prstGeom>
            <a:noFill/>
            <a:ln w="19050" cap="flat" cmpd="sng" algn="ctr">
              <a:solidFill>
                <a:srgbClr val="547E8A"/>
              </a:solidFill>
              <a:prstDash val="solid"/>
              <a:miter lim="800000"/>
            </a:ln>
            <a:effectLst/>
          </p:spPr>
        </p:cxnSp>
        <p:cxnSp>
          <p:nvCxnSpPr>
            <p:cNvPr id="75" name="Conector recto 74">
              <a:extLst>
                <a:ext uri="{FF2B5EF4-FFF2-40B4-BE49-F238E27FC236}">
                  <a16:creationId xmlns:a16="http://schemas.microsoft.com/office/drawing/2014/main" id="{00000000-0008-0000-0000-00000B000000}"/>
                </a:ext>
              </a:extLst>
            </p:cNvPr>
            <p:cNvCxnSpPr/>
            <p:nvPr/>
          </p:nvCxnSpPr>
          <p:spPr>
            <a:xfrm>
              <a:off x="3077374" y="5064754"/>
              <a:ext cx="569921" cy="0"/>
            </a:xfrm>
            <a:prstGeom prst="line">
              <a:avLst/>
            </a:prstGeom>
            <a:noFill/>
            <a:ln w="19050" cap="flat" cmpd="sng" algn="ctr">
              <a:solidFill>
                <a:srgbClr val="547E8A"/>
              </a:solidFill>
              <a:prstDash val="solid"/>
              <a:miter lim="800000"/>
            </a:ln>
            <a:effectLst/>
          </p:spPr>
        </p:cxnSp>
        <p:cxnSp>
          <p:nvCxnSpPr>
            <p:cNvPr id="76" name="Conector recto 75">
              <a:extLst>
                <a:ext uri="{FF2B5EF4-FFF2-40B4-BE49-F238E27FC236}">
                  <a16:creationId xmlns:a16="http://schemas.microsoft.com/office/drawing/2014/main" id="{00000000-0008-0000-0000-00000C000000}"/>
                </a:ext>
              </a:extLst>
            </p:cNvPr>
            <p:cNvCxnSpPr/>
            <p:nvPr/>
          </p:nvCxnSpPr>
          <p:spPr>
            <a:xfrm>
              <a:off x="3077374" y="4168857"/>
              <a:ext cx="605987" cy="0"/>
            </a:xfrm>
            <a:prstGeom prst="line">
              <a:avLst/>
            </a:prstGeom>
            <a:noFill/>
            <a:ln w="19050" cap="flat" cmpd="sng" algn="ctr">
              <a:solidFill>
                <a:srgbClr val="547E8A"/>
              </a:solidFill>
              <a:prstDash val="solid"/>
              <a:miter lim="800000"/>
            </a:ln>
            <a:effectLst/>
          </p:spPr>
        </p:cxnSp>
        <p:cxnSp>
          <p:nvCxnSpPr>
            <p:cNvPr id="77" name="Conector recto 76">
              <a:extLst>
                <a:ext uri="{FF2B5EF4-FFF2-40B4-BE49-F238E27FC236}">
                  <a16:creationId xmlns:a16="http://schemas.microsoft.com/office/drawing/2014/main" id="{00000000-0008-0000-0000-00000D000000}"/>
                </a:ext>
              </a:extLst>
            </p:cNvPr>
            <p:cNvCxnSpPr/>
            <p:nvPr/>
          </p:nvCxnSpPr>
          <p:spPr>
            <a:xfrm>
              <a:off x="3085612" y="3290558"/>
              <a:ext cx="597749" cy="0"/>
            </a:xfrm>
            <a:prstGeom prst="line">
              <a:avLst/>
            </a:prstGeom>
            <a:noFill/>
            <a:ln w="19050" cap="flat" cmpd="sng" algn="ctr">
              <a:solidFill>
                <a:srgbClr val="547E8A"/>
              </a:solidFill>
              <a:prstDash val="solid"/>
              <a:miter lim="800000"/>
            </a:ln>
            <a:effectLst/>
          </p:spPr>
        </p:cxnSp>
      </p:grpSp>
      <p:grpSp>
        <p:nvGrpSpPr>
          <p:cNvPr id="2" name="Grupo 1">
            <a:extLst>
              <a:ext uri="{FF2B5EF4-FFF2-40B4-BE49-F238E27FC236}">
                <a16:creationId xmlns:a16="http://schemas.microsoft.com/office/drawing/2014/main" id="{F18F77AD-D45B-ACDD-08CE-8A80430EDB8B}"/>
              </a:ext>
            </a:extLst>
          </p:cNvPr>
          <p:cNvGrpSpPr/>
          <p:nvPr/>
        </p:nvGrpSpPr>
        <p:grpSpPr>
          <a:xfrm>
            <a:off x="328893" y="367280"/>
            <a:ext cx="5824460" cy="540742"/>
            <a:chOff x="1243017" y="2669432"/>
            <a:chExt cx="6728400" cy="1155282"/>
          </a:xfrm>
        </p:grpSpPr>
        <p:sp>
          <p:nvSpPr>
            <p:cNvPr id="3" name="Rectángulo 2">
              <a:extLst>
                <a:ext uri="{FF2B5EF4-FFF2-40B4-BE49-F238E27FC236}">
                  <a16:creationId xmlns:a16="http://schemas.microsoft.com/office/drawing/2014/main" id="{33BB1C0E-4CF2-2815-2204-FFC5D143D765}"/>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6170CC6D-9CFD-0C6E-07D7-58088B6EDB6D}"/>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1F7A2B4F-5975-2CE7-DBE5-0D8B49C10224}"/>
              </a:ext>
            </a:extLst>
          </p:cNvPr>
          <p:cNvSpPr txBox="1"/>
          <p:nvPr/>
        </p:nvSpPr>
        <p:spPr>
          <a:xfrm>
            <a:off x="377477" y="384781"/>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54869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F811FD4-03E5-92F3-A304-764966537BCD}"/>
              </a:ext>
            </a:extLst>
          </p:cNvPr>
          <p:cNvGrpSpPr/>
          <p:nvPr/>
        </p:nvGrpSpPr>
        <p:grpSpPr>
          <a:xfrm>
            <a:off x="1445324" y="338476"/>
            <a:ext cx="9301349" cy="1231869"/>
            <a:chOff x="1243017" y="2669432"/>
            <a:chExt cx="6728401" cy="1457919"/>
          </a:xfrm>
        </p:grpSpPr>
        <p:sp>
          <p:nvSpPr>
            <p:cNvPr id="7" name="Rectángulo 6">
              <a:extLst>
                <a:ext uri="{FF2B5EF4-FFF2-40B4-BE49-F238E27FC236}">
                  <a16:creationId xmlns:a16="http://schemas.microsoft.com/office/drawing/2014/main" id="{C705AB39-7C76-7B3D-50E5-692B607BA674}"/>
                </a:ext>
              </a:extLst>
            </p:cNvPr>
            <p:cNvSpPr/>
            <p:nvPr/>
          </p:nvSpPr>
          <p:spPr>
            <a:xfrm>
              <a:off x="1243017" y="2669432"/>
              <a:ext cx="6652766" cy="104837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05778828-3430-DB4C-1542-F2E624E70F66}"/>
                </a:ext>
              </a:extLst>
            </p:cNvPr>
            <p:cNvSpPr/>
            <p:nvPr/>
          </p:nvSpPr>
          <p:spPr>
            <a:xfrm>
              <a:off x="1318652" y="2848647"/>
              <a:ext cx="6652766" cy="1278704"/>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45" name="object 2"/>
          <p:cNvSpPr txBox="1"/>
          <p:nvPr/>
        </p:nvSpPr>
        <p:spPr>
          <a:xfrm>
            <a:off x="1549882" y="538543"/>
            <a:ext cx="9092232"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5240" algn="ctr">
              <a:spcBef>
                <a:spcPts val="120"/>
              </a:spcBef>
              <a:defRPr sz="2600" b="1" spc="9">
                <a:solidFill>
                  <a:srgbClr val="249B91"/>
                </a:solidFill>
              </a:defRPr>
            </a:pPr>
            <a:r>
              <a:rPr sz="2000" b="1" spc="5" dirty="0">
                <a:solidFill>
                  <a:schemeClr val="bg1"/>
                </a:solidFill>
                <a:latin typeface="Arial" panose="020B0604020202020204" pitchFamily="34" charset="0"/>
                <a:cs typeface="Arial" panose="020B0604020202020204" pitchFamily="34" charset="0"/>
              </a:rPr>
              <a:t>NIVEL TERRITORIAL ESTADO DE SITUACIÓN FINANCIERA CONSOLIDADO</a:t>
            </a:r>
          </a:p>
        </p:txBody>
      </p:sp>
      <p:sp>
        <p:nvSpPr>
          <p:cNvPr id="946" name="object 4"/>
          <p:cNvSpPr txBox="1"/>
          <p:nvPr/>
        </p:nvSpPr>
        <p:spPr>
          <a:xfrm>
            <a:off x="1549882" y="1258483"/>
            <a:ext cx="9092233" cy="295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64770" algn="ctr">
              <a:spcBef>
                <a:spcPts val="120"/>
              </a:spcBef>
              <a:defRPr sz="1600" b="1" spc="5"/>
            </a:pPr>
            <a:r>
              <a:rPr sz="1920" dirty="0">
                <a:solidFill>
                  <a:schemeClr val="tx1">
                    <a:lumMod val="75000"/>
                    <a:lumOff val="25000"/>
                  </a:schemeClr>
                </a:solidFill>
              </a:rPr>
              <a:t>A</a:t>
            </a:r>
            <a:r>
              <a:rPr sz="1920" spc="-12" dirty="0">
                <a:solidFill>
                  <a:schemeClr val="tx1">
                    <a:lumMod val="75000"/>
                    <a:lumOff val="25000"/>
                  </a:schemeClr>
                </a:solidFill>
              </a:rPr>
              <a:t> </a:t>
            </a:r>
            <a:r>
              <a:rPr sz="1920" dirty="0">
                <a:solidFill>
                  <a:schemeClr val="tx1">
                    <a:lumMod val="75000"/>
                    <a:lumOff val="25000"/>
                  </a:schemeClr>
                </a:solidFill>
              </a:rPr>
              <a:t>31</a:t>
            </a:r>
            <a:r>
              <a:rPr sz="1920" spc="-12" dirty="0">
                <a:solidFill>
                  <a:schemeClr val="tx1">
                    <a:lumMod val="75000"/>
                    <a:lumOff val="25000"/>
                  </a:schemeClr>
                </a:solidFill>
              </a:rPr>
              <a:t> </a:t>
            </a:r>
            <a:r>
              <a:rPr sz="1920" dirty="0">
                <a:solidFill>
                  <a:schemeClr val="tx1">
                    <a:lumMod val="75000"/>
                    <a:lumOff val="25000"/>
                  </a:schemeClr>
                </a:solidFill>
              </a:rPr>
              <a:t>de</a:t>
            </a:r>
            <a:r>
              <a:rPr sz="1920" spc="-12" dirty="0">
                <a:solidFill>
                  <a:schemeClr val="tx1">
                    <a:lumMod val="75000"/>
                    <a:lumOff val="25000"/>
                  </a:schemeClr>
                </a:solidFill>
              </a:rPr>
              <a:t> </a:t>
            </a:r>
            <a:r>
              <a:rPr lang="es-ES" sz="1920" spc="-6" dirty="0">
                <a:solidFill>
                  <a:schemeClr val="tx1">
                    <a:lumMod val="75000"/>
                    <a:lumOff val="25000"/>
                  </a:schemeClr>
                </a:solidFill>
              </a:rPr>
              <a:t>diciembre</a:t>
            </a:r>
            <a:r>
              <a:rPr sz="1920" spc="-6" dirty="0">
                <a:solidFill>
                  <a:schemeClr val="tx1">
                    <a:lumMod val="75000"/>
                    <a:lumOff val="25000"/>
                  </a:schemeClr>
                </a:solidFill>
              </a:rPr>
              <a:t> </a:t>
            </a:r>
            <a:r>
              <a:rPr sz="1920" dirty="0">
                <a:solidFill>
                  <a:schemeClr val="tx1">
                    <a:lumMod val="75000"/>
                    <a:lumOff val="25000"/>
                  </a:schemeClr>
                </a:solidFill>
              </a:rPr>
              <a:t>de</a:t>
            </a:r>
            <a:r>
              <a:rPr sz="1920" spc="-12" dirty="0">
                <a:solidFill>
                  <a:schemeClr val="tx1">
                    <a:lumMod val="75000"/>
                    <a:lumOff val="25000"/>
                  </a:schemeClr>
                </a:solidFill>
              </a:rPr>
              <a:t> </a:t>
            </a:r>
            <a:r>
              <a:rPr sz="1920" dirty="0">
                <a:solidFill>
                  <a:schemeClr val="tx1">
                    <a:lumMod val="75000"/>
                    <a:lumOff val="25000"/>
                  </a:schemeClr>
                </a:solidFill>
              </a:rPr>
              <a:t>202</a:t>
            </a:r>
            <a:r>
              <a:rPr lang="es-CO" sz="1920" dirty="0">
                <a:solidFill>
                  <a:schemeClr val="tx1">
                    <a:lumMod val="75000"/>
                    <a:lumOff val="25000"/>
                  </a:schemeClr>
                </a:solidFill>
              </a:rPr>
              <a:t>1</a:t>
            </a:r>
            <a:r>
              <a:rPr sz="1920" dirty="0">
                <a:solidFill>
                  <a:schemeClr val="tx1">
                    <a:lumMod val="75000"/>
                    <a:lumOff val="25000"/>
                  </a:schemeClr>
                </a:solidFill>
              </a:rPr>
              <a:t> (miles</a:t>
            </a:r>
            <a:r>
              <a:rPr sz="1920" spc="-20" dirty="0">
                <a:solidFill>
                  <a:schemeClr val="tx1">
                    <a:lumMod val="75000"/>
                    <a:lumOff val="25000"/>
                  </a:schemeClr>
                </a:solidFill>
              </a:rPr>
              <a:t> </a:t>
            </a:r>
            <a:r>
              <a:rPr sz="1920" dirty="0">
                <a:solidFill>
                  <a:schemeClr val="tx1">
                    <a:lumMod val="75000"/>
                    <a:lumOff val="25000"/>
                  </a:schemeClr>
                </a:solidFill>
              </a:rPr>
              <a:t>de</a:t>
            </a:r>
            <a:r>
              <a:rPr sz="1920" spc="-13" dirty="0">
                <a:solidFill>
                  <a:schemeClr val="tx1">
                    <a:lumMod val="75000"/>
                    <a:lumOff val="25000"/>
                  </a:schemeClr>
                </a:solidFill>
              </a:rPr>
              <a:t> </a:t>
            </a:r>
            <a:r>
              <a:rPr lang="es-ES" sz="1920" spc="-13" dirty="0">
                <a:solidFill>
                  <a:schemeClr val="tx1">
                    <a:lumMod val="75000"/>
                    <a:lumOff val="25000"/>
                  </a:schemeClr>
                </a:solidFill>
              </a:rPr>
              <a:t>millones</a:t>
            </a:r>
            <a:r>
              <a:rPr sz="1920" spc="-20" dirty="0">
                <a:solidFill>
                  <a:schemeClr val="tx1">
                    <a:lumMod val="75000"/>
                    <a:lumOff val="25000"/>
                  </a:schemeClr>
                </a:solidFill>
              </a:rPr>
              <a:t> </a:t>
            </a:r>
            <a:r>
              <a:rPr sz="1920" dirty="0">
                <a:solidFill>
                  <a:schemeClr val="tx1">
                    <a:lumMod val="75000"/>
                    <a:lumOff val="25000"/>
                  </a:schemeClr>
                </a:solidFill>
              </a:rPr>
              <a:t>de </a:t>
            </a:r>
            <a:r>
              <a:rPr sz="1920" spc="-13" dirty="0">
                <a:solidFill>
                  <a:schemeClr val="tx1">
                    <a:lumMod val="75000"/>
                    <a:lumOff val="25000"/>
                  </a:schemeClr>
                </a:solidFill>
              </a:rPr>
              <a:t>pesos)</a:t>
            </a:r>
          </a:p>
        </p:txBody>
      </p:sp>
      <p:pic>
        <p:nvPicPr>
          <p:cNvPr id="5" name="Imagen 4">
            <a:extLst>
              <a:ext uri="{FF2B5EF4-FFF2-40B4-BE49-F238E27FC236}">
                <a16:creationId xmlns:a16="http://schemas.microsoft.com/office/drawing/2014/main" id="{9CEAD567-B807-6159-6456-252EC2E6A41B}"/>
              </a:ext>
            </a:extLst>
          </p:cNvPr>
          <p:cNvPicPr>
            <a:picLocks noChangeAspect="1"/>
          </p:cNvPicPr>
          <p:nvPr/>
        </p:nvPicPr>
        <p:blipFill>
          <a:blip r:embed="rId2"/>
          <a:stretch>
            <a:fillRect/>
          </a:stretch>
        </p:blipFill>
        <p:spPr>
          <a:xfrm>
            <a:off x="1113417" y="1754532"/>
            <a:ext cx="9965165" cy="4519243"/>
          </a:xfrm>
          <a:prstGeom prst="rect">
            <a:avLst/>
          </a:prstGeom>
        </p:spPr>
      </p:pic>
    </p:spTree>
    <p:extLst>
      <p:ext uri="{BB962C8B-B14F-4D97-AF65-F5344CB8AC3E}">
        <p14:creationId xmlns:p14="http://schemas.microsoft.com/office/powerpoint/2010/main" val="30123255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object 4"/>
          <p:cNvSpPr txBox="1"/>
          <p:nvPr/>
        </p:nvSpPr>
        <p:spPr>
          <a:xfrm>
            <a:off x="1761688" y="1108601"/>
            <a:ext cx="8880427" cy="295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39623" algn="ctr">
              <a:spcBef>
                <a:spcPts val="120"/>
              </a:spcBef>
              <a:defRPr sz="1600" b="1"/>
            </a:pPr>
            <a:r>
              <a:rPr sz="1920" dirty="0">
                <a:solidFill>
                  <a:schemeClr val="tx1">
                    <a:lumMod val="75000"/>
                    <a:lumOff val="25000"/>
                  </a:schemeClr>
                </a:solidFill>
              </a:rPr>
              <a:t>Del</a:t>
            </a:r>
            <a:r>
              <a:rPr sz="1920" spc="-12" dirty="0">
                <a:solidFill>
                  <a:schemeClr val="tx1">
                    <a:lumMod val="75000"/>
                    <a:lumOff val="25000"/>
                  </a:schemeClr>
                </a:solidFill>
              </a:rPr>
              <a:t> </a:t>
            </a:r>
            <a:r>
              <a:rPr sz="1920" spc="6" dirty="0">
                <a:solidFill>
                  <a:schemeClr val="tx1">
                    <a:lumMod val="75000"/>
                    <a:lumOff val="25000"/>
                  </a:schemeClr>
                </a:solidFill>
              </a:rPr>
              <a:t>1</a:t>
            </a:r>
            <a:r>
              <a:rPr sz="1920" spc="-6" dirty="0">
                <a:solidFill>
                  <a:schemeClr val="tx1">
                    <a:lumMod val="75000"/>
                    <a:lumOff val="25000"/>
                  </a:schemeClr>
                </a:solidFill>
              </a:rPr>
              <a:t> </a:t>
            </a:r>
            <a:r>
              <a:rPr sz="1920" dirty="0">
                <a:solidFill>
                  <a:schemeClr val="tx1">
                    <a:lumMod val="75000"/>
                    <a:lumOff val="25000"/>
                  </a:schemeClr>
                </a:solidFill>
              </a:rPr>
              <a:t>de</a:t>
            </a:r>
            <a:r>
              <a:rPr sz="1920" spc="-6" dirty="0">
                <a:solidFill>
                  <a:schemeClr val="tx1">
                    <a:lumMod val="75000"/>
                    <a:lumOff val="25000"/>
                  </a:schemeClr>
                </a:solidFill>
              </a:rPr>
              <a:t> </a:t>
            </a:r>
            <a:r>
              <a:rPr lang="es-ES" sz="1920" spc="-12" dirty="0">
                <a:solidFill>
                  <a:schemeClr val="tx1">
                    <a:lumMod val="75000"/>
                    <a:lumOff val="25000"/>
                  </a:schemeClr>
                </a:solidFill>
              </a:rPr>
              <a:t>enero</a:t>
            </a:r>
            <a:r>
              <a:rPr sz="1920" dirty="0">
                <a:solidFill>
                  <a:schemeClr val="tx1">
                    <a:lumMod val="75000"/>
                    <a:lumOff val="25000"/>
                  </a:schemeClr>
                </a:solidFill>
              </a:rPr>
              <a:t> al</a:t>
            </a:r>
            <a:r>
              <a:rPr sz="1920" spc="-6" dirty="0">
                <a:solidFill>
                  <a:schemeClr val="tx1">
                    <a:lumMod val="75000"/>
                    <a:lumOff val="25000"/>
                  </a:schemeClr>
                </a:solidFill>
              </a:rPr>
              <a:t> </a:t>
            </a:r>
            <a:r>
              <a:rPr sz="1920" dirty="0">
                <a:solidFill>
                  <a:schemeClr val="tx1">
                    <a:lumMod val="75000"/>
                    <a:lumOff val="25000"/>
                  </a:schemeClr>
                </a:solidFill>
              </a:rPr>
              <a:t>31</a:t>
            </a:r>
            <a:r>
              <a:rPr sz="1920" spc="-6" dirty="0">
                <a:solidFill>
                  <a:schemeClr val="tx1">
                    <a:lumMod val="75000"/>
                    <a:lumOff val="25000"/>
                  </a:schemeClr>
                </a:solidFill>
              </a:rPr>
              <a:t> </a:t>
            </a:r>
            <a:r>
              <a:rPr sz="1920" dirty="0">
                <a:solidFill>
                  <a:schemeClr val="tx1">
                    <a:lumMod val="75000"/>
                    <a:lumOff val="25000"/>
                  </a:schemeClr>
                </a:solidFill>
              </a:rPr>
              <a:t>de</a:t>
            </a:r>
            <a:r>
              <a:rPr sz="1920" spc="-6" dirty="0">
                <a:solidFill>
                  <a:schemeClr val="tx1">
                    <a:lumMod val="75000"/>
                    <a:lumOff val="25000"/>
                  </a:schemeClr>
                </a:solidFill>
              </a:rPr>
              <a:t> </a:t>
            </a:r>
            <a:r>
              <a:rPr lang="es-ES" sz="1920" spc="-6" dirty="0">
                <a:solidFill>
                  <a:schemeClr val="tx1">
                    <a:lumMod val="75000"/>
                    <a:lumOff val="25000"/>
                  </a:schemeClr>
                </a:solidFill>
              </a:rPr>
              <a:t>diciembre</a:t>
            </a:r>
            <a:r>
              <a:rPr sz="1920" dirty="0">
                <a:solidFill>
                  <a:schemeClr val="tx1">
                    <a:lumMod val="75000"/>
                    <a:lumOff val="25000"/>
                  </a:schemeClr>
                </a:solidFill>
              </a:rPr>
              <a:t> de</a:t>
            </a:r>
            <a:r>
              <a:rPr sz="1920" spc="-6" dirty="0">
                <a:solidFill>
                  <a:schemeClr val="tx1">
                    <a:lumMod val="75000"/>
                    <a:lumOff val="25000"/>
                  </a:schemeClr>
                </a:solidFill>
              </a:rPr>
              <a:t> </a:t>
            </a:r>
            <a:r>
              <a:rPr sz="1920" dirty="0">
                <a:solidFill>
                  <a:schemeClr val="tx1">
                    <a:lumMod val="75000"/>
                    <a:lumOff val="25000"/>
                  </a:schemeClr>
                </a:solidFill>
              </a:rPr>
              <a:t>202</a:t>
            </a:r>
            <a:r>
              <a:rPr lang="es-CO" sz="1920" dirty="0">
                <a:solidFill>
                  <a:schemeClr val="tx1">
                    <a:lumMod val="75000"/>
                    <a:lumOff val="25000"/>
                  </a:schemeClr>
                </a:solidFill>
              </a:rPr>
              <a:t>1</a:t>
            </a:r>
            <a:r>
              <a:rPr sz="1920" dirty="0">
                <a:solidFill>
                  <a:schemeClr val="tx1">
                    <a:lumMod val="75000"/>
                    <a:lumOff val="25000"/>
                  </a:schemeClr>
                </a:solidFill>
              </a:rPr>
              <a:t> (miles</a:t>
            </a:r>
            <a:r>
              <a:rPr sz="1920" spc="-20" dirty="0">
                <a:solidFill>
                  <a:schemeClr val="tx1">
                    <a:lumMod val="75000"/>
                    <a:lumOff val="25000"/>
                  </a:schemeClr>
                </a:solidFill>
              </a:rPr>
              <a:t> </a:t>
            </a:r>
            <a:r>
              <a:rPr sz="1920" dirty="0">
                <a:solidFill>
                  <a:schemeClr val="tx1">
                    <a:lumMod val="75000"/>
                    <a:lumOff val="25000"/>
                  </a:schemeClr>
                </a:solidFill>
              </a:rPr>
              <a:t>de</a:t>
            </a:r>
            <a:r>
              <a:rPr sz="1920" spc="-13" dirty="0">
                <a:solidFill>
                  <a:schemeClr val="tx1">
                    <a:lumMod val="75000"/>
                    <a:lumOff val="25000"/>
                  </a:schemeClr>
                </a:solidFill>
              </a:rPr>
              <a:t> </a:t>
            </a:r>
            <a:r>
              <a:rPr lang="es-ES" sz="1920" spc="-13" dirty="0">
                <a:solidFill>
                  <a:schemeClr val="tx1">
                    <a:lumMod val="75000"/>
                    <a:lumOff val="25000"/>
                  </a:schemeClr>
                </a:solidFill>
              </a:rPr>
              <a:t>millones </a:t>
            </a:r>
            <a:r>
              <a:rPr sz="1920" dirty="0">
                <a:solidFill>
                  <a:schemeClr val="tx1">
                    <a:lumMod val="75000"/>
                    <a:lumOff val="25000"/>
                  </a:schemeClr>
                </a:solidFill>
              </a:rPr>
              <a:t>de </a:t>
            </a:r>
            <a:r>
              <a:rPr sz="1920" spc="-13" dirty="0">
                <a:solidFill>
                  <a:schemeClr val="tx1">
                    <a:lumMod val="75000"/>
                    <a:lumOff val="25000"/>
                  </a:schemeClr>
                </a:solidFill>
              </a:rPr>
              <a:t>pesos)</a:t>
            </a:r>
          </a:p>
        </p:txBody>
      </p:sp>
      <p:pic>
        <p:nvPicPr>
          <p:cNvPr id="3" name="Imagen 2">
            <a:extLst>
              <a:ext uri="{FF2B5EF4-FFF2-40B4-BE49-F238E27FC236}">
                <a16:creationId xmlns:a16="http://schemas.microsoft.com/office/drawing/2014/main" id="{29AA3029-8C5A-0724-3C5D-F3E3617A65B9}"/>
              </a:ext>
            </a:extLst>
          </p:cNvPr>
          <p:cNvPicPr>
            <a:picLocks noChangeAspect="1"/>
          </p:cNvPicPr>
          <p:nvPr/>
        </p:nvPicPr>
        <p:blipFill>
          <a:blip r:embed="rId2"/>
          <a:stretch>
            <a:fillRect/>
          </a:stretch>
        </p:blipFill>
        <p:spPr>
          <a:xfrm>
            <a:off x="566784" y="1819846"/>
            <a:ext cx="11241356" cy="4336405"/>
          </a:xfrm>
          <a:prstGeom prst="rect">
            <a:avLst/>
          </a:prstGeom>
        </p:spPr>
      </p:pic>
      <p:grpSp>
        <p:nvGrpSpPr>
          <p:cNvPr id="6" name="Grupo 5">
            <a:extLst>
              <a:ext uri="{FF2B5EF4-FFF2-40B4-BE49-F238E27FC236}">
                <a16:creationId xmlns:a16="http://schemas.microsoft.com/office/drawing/2014/main" id="{A8C88322-316F-422D-4D68-456547C4E4CE}"/>
              </a:ext>
            </a:extLst>
          </p:cNvPr>
          <p:cNvGrpSpPr/>
          <p:nvPr/>
        </p:nvGrpSpPr>
        <p:grpSpPr>
          <a:xfrm>
            <a:off x="1445324" y="338476"/>
            <a:ext cx="9301349" cy="1082369"/>
            <a:chOff x="1243017" y="2669433"/>
            <a:chExt cx="6728401" cy="1280986"/>
          </a:xfrm>
        </p:grpSpPr>
        <p:sp>
          <p:nvSpPr>
            <p:cNvPr id="7" name="Rectángulo 6">
              <a:extLst>
                <a:ext uri="{FF2B5EF4-FFF2-40B4-BE49-F238E27FC236}">
                  <a16:creationId xmlns:a16="http://schemas.microsoft.com/office/drawing/2014/main" id="{F2F21ADB-9F2B-7746-3FE5-4CAA63359FC2}"/>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9F957E65-AE81-67D8-307E-BB62787E3CF7}"/>
                </a:ext>
              </a:extLst>
            </p:cNvPr>
            <p:cNvSpPr/>
            <p:nvPr/>
          </p:nvSpPr>
          <p:spPr>
            <a:xfrm>
              <a:off x="1318652" y="2838720"/>
              <a:ext cx="6652766" cy="11116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50" name="object 2"/>
          <p:cNvSpPr txBox="1">
            <a:spLocks noGrp="1"/>
          </p:cNvSpPr>
          <p:nvPr>
            <p:ph type="title" idx="4294967295"/>
          </p:nvPr>
        </p:nvSpPr>
        <p:spPr>
          <a:xfrm>
            <a:off x="1548915" y="623888"/>
            <a:ext cx="9093200" cy="347662"/>
          </a:xfrm>
          <a:prstGeom prst="rect">
            <a:avLst/>
          </a:prstGeom>
        </p:spPr>
        <p:txBody>
          <a:bodyPr vert="horz" wrap="square" lIns="0" tIns="0" rIns="0" bIns="0" numCol="1" anchor="t" anchorCtr="0" compatLnSpc="1">
            <a:prstTxWarp prst="textNoShape">
              <a:avLst/>
            </a:prstTxWarp>
            <a:normAutofit/>
          </a:bodyPr>
          <a:lstStyle/>
          <a:p>
            <a:pPr indent="15240" algn="ctr">
              <a:spcBef>
                <a:spcPts val="120"/>
              </a:spcBef>
              <a:defRPr sz="2600" spc="-92"/>
            </a:pPr>
            <a:r>
              <a:rPr sz="2200" b="1" spc="5" dirty="0">
                <a:solidFill>
                  <a:schemeClr val="bg1"/>
                </a:solidFill>
                <a:ea typeface="+mn-ea"/>
              </a:rPr>
              <a:t>NIVEL TERRITORIAL ESTADO DE RESULTADOS CONSOLIDADO</a:t>
            </a:r>
          </a:p>
        </p:txBody>
      </p:sp>
    </p:spTree>
    <p:extLst>
      <p:ext uri="{BB962C8B-B14F-4D97-AF65-F5344CB8AC3E}">
        <p14:creationId xmlns:p14="http://schemas.microsoft.com/office/powerpoint/2010/main" val="27719636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adroTexto 336">
            <a:extLst>
              <a:ext uri="{FF2B5EF4-FFF2-40B4-BE49-F238E27FC236}">
                <a16:creationId xmlns:a16="http://schemas.microsoft.com/office/drawing/2014/main" id="{E2F5A734-E4E4-A260-2C48-4F005C35968F}"/>
              </a:ext>
            </a:extLst>
          </p:cNvPr>
          <p:cNvSpPr txBox="1"/>
          <p:nvPr/>
        </p:nvSpPr>
        <p:spPr>
          <a:xfrm>
            <a:off x="245581" y="3586357"/>
            <a:ext cx="2517102" cy="120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defTabSz="1097252">
              <a:lnSpc>
                <a:spcPct val="70000"/>
              </a:lnSpc>
              <a:defRPr sz="2800" b="1" spc="-100">
                <a:solidFill>
                  <a:srgbClr val="249B91"/>
                </a:solidFill>
              </a:defRPr>
            </a:pPr>
            <a:r>
              <a:rPr lang="es-ES" sz="3360" dirty="0"/>
              <a:t>Cobertura</a:t>
            </a:r>
            <a:r>
              <a:rPr lang="es-CO" sz="3360" dirty="0"/>
              <a:t> Consolidadas Sector Público</a:t>
            </a:r>
            <a:endParaRPr sz="3360" dirty="0"/>
          </a:p>
        </p:txBody>
      </p:sp>
      <p:pic>
        <p:nvPicPr>
          <p:cNvPr id="338" name="Imagen 337">
            <a:extLst>
              <a:ext uri="{FF2B5EF4-FFF2-40B4-BE49-F238E27FC236}">
                <a16:creationId xmlns:a16="http://schemas.microsoft.com/office/drawing/2014/main" id="{693871EB-7951-EE07-5D12-4866903159AA}"/>
              </a:ext>
            </a:extLst>
          </p:cNvPr>
          <p:cNvPicPr>
            <a:picLocks noChangeAspect="1"/>
          </p:cNvPicPr>
          <p:nvPr/>
        </p:nvPicPr>
        <p:blipFill>
          <a:blip r:embed="rId3"/>
          <a:stretch>
            <a:fillRect/>
          </a:stretch>
        </p:blipFill>
        <p:spPr>
          <a:xfrm>
            <a:off x="2762683" y="542260"/>
            <a:ext cx="8863724" cy="5773480"/>
          </a:xfrm>
          <a:prstGeom prst="rect">
            <a:avLst/>
          </a:prstGeom>
        </p:spPr>
      </p:pic>
      <p:pic>
        <p:nvPicPr>
          <p:cNvPr id="339" name="Image" descr="Image">
            <a:extLst>
              <a:ext uri="{FF2B5EF4-FFF2-40B4-BE49-F238E27FC236}">
                <a16:creationId xmlns:a16="http://schemas.microsoft.com/office/drawing/2014/main" id="{9C44FF1D-34E2-0CE7-4782-9B1EED356118}"/>
              </a:ext>
            </a:extLst>
          </p:cNvPr>
          <p:cNvPicPr>
            <a:picLocks noChangeAspect="1"/>
          </p:cNvPicPr>
          <p:nvPr/>
        </p:nvPicPr>
        <p:blipFill>
          <a:blip r:embed="rId4"/>
          <a:stretch>
            <a:fillRect/>
          </a:stretch>
        </p:blipFill>
        <p:spPr>
          <a:xfrm>
            <a:off x="883534" y="2331719"/>
            <a:ext cx="914401" cy="1097281"/>
          </a:xfrm>
          <a:prstGeom prst="rect">
            <a:avLst/>
          </a:prstGeom>
          <a:ln w="12700">
            <a:miter lim="400000"/>
          </a:ln>
        </p:spPr>
      </p:pic>
    </p:spTree>
    <p:extLst>
      <p:ext uri="{BB962C8B-B14F-4D97-AF65-F5344CB8AC3E}">
        <p14:creationId xmlns:p14="http://schemas.microsoft.com/office/powerpoint/2010/main" val="382081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3D7297D-9B65-67A9-ABC1-BC217C31AA2D}"/>
              </a:ext>
            </a:extLst>
          </p:cNvPr>
          <p:cNvGrpSpPr/>
          <p:nvPr/>
        </p:nvGrpSpPr>
        <p:grpSpPr>
          <a:xfrm>
            <a:off x="1941000" y="1094085"/>
            <a:ext cx="8923119" cy="949272"/>
            <a:chOff x="1243017" y="2669433"/>
            <a:chExt cx="6728401" cy="1301214"/>
          </a:xfrm>
        </p:grpSpPr>
        <p:sp>
          <p:nvSpPr>
            <p:cNvPr id="7" name="Rectángulo 6">
              <a:extLst>
                <a:ext uri="{FF2B5EF4-FFF2-40B4-BE49-F238E27FC236}">
                  <a16:creationId xmlns:a16="http://schemas.microsoft.com/office/drawing/2014/main" id="{8F7D7D1C-F7E3-B555-29FA-F4A7A0645BE2}"/>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75F8434E-4C91-6794-7997-B510CF6B1E4A}"/>
                </a:ext>
              </a:extLst>
            </p:cNvPr>
            <p:cNvSpPr/>
            <p:nvPr/>
          </p:nvSpPr>
          <p:spPr>
            <a:xfrm>
              <a:off x="1318652" y="2858948"/>
              <a:ext cx="6652766" cy="11116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55" name="object 2"/>
          <p:cNvSpPr txBox="1"/>
          <p:nvPr/>
        </p:nvSpPr>
        <p:spPr>
          <a:xfrm>
            <a:off x="2041306" y="1335863"/>
            <a:ext cx="872250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5240" algn="ctr">
              <a:spcBef>
                <a:spcPts val="120"/>
              </a:spcBef>
              <a:defRPr sz="2700" b="1" spc="9">
                <a:solidFill>
                  <a:srgbClr val="249B91"/>
                </a:solidFill>
              </a:defRPr>
            </a:pPr>
            <a:r>
              <a:rPr sz="1800" dirty="0">
                <a:solidFill>
                  <a:schemeClr val="bg1"/>
                </a:solidFill>
                <a:latin typeface="Arial" panose="020B0604020202020204" pitchFamily="34" charset="0"/>
                <a:cs typeface="Arial" panose="020B0604020202020204" pitchFamily="34" charset="0"/>
              </a:rPr>
              <a:t>SECTOR PÚBLICO </a:t>
            </a:r>
            <a:r>
              <a:rPr sz="1800" spc="-68" dirty="0">
                <a:solidFill>
                  <a:schemeClr val="bg1"/>
                </a:solidFill>
                <a:latin typeface="Arial" panose="020B0604020202020204" pitchFamily="34" charset="0"/>
                <a:cs typeface="Arial" panose="020B0604020202020204" pitchFamily="34" charset="0"/>
              </a:rPr>
              <a:t>ESTADO</a:t>
            </a:r>
            <a:r>
              <a:rPr sz="1800" spc="-11"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DE</a:t>
            </a:r>
            <a:r>
              <a:rPr sz="1800" spc="-5" dirty="0">
                <a:solidFill>
                  <a:schemeClr val="bg1"/>
                </a:solidFill>
                <a:latin typeface="Arial" panose="020B0604020202020204" pitchFamily="34" charset="0"/>
                <a:cs typeface="Arial" panose="020B0604020202020204" pitchFamily="34" charset="0"/>
              </a:rPr>
              <a:t> </a:t>
            </a:r>
            <a:r>
              <a:rPr sz="1800" spc="-11" dirty="0">
                <a:solidFill>
                  <a:schemeClr val="bg1"/>
                </a:solidFill>
                <a:latin typeface="Arial" panose="020B0604020202020204" pitchFamily="34" charset="0"/>
                <a:cs typeface="Arial" panose="020B0604020202020204" pitchFamily="34" charset="0"/>
              </a:rPr>
              <a:t>SITUACIÓN</a:t>
            </a:r>
            <a:r>
              <a:rPr sz="1800" spc="-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FINANCIERA</a:t>
            </a:r>
            <a:r>
              <a:rPr sz="1800" spc="-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CONSOLIDADO</a:t>
            </a:r>
          </a:p>
        </p:txBody>
      </p:sp>
      <p:sp>
        <p:nvSpPr>
          <p:cNvPr id="956" name="object 4"/>
          <p:cNvSpPr txBox="1"/>
          <p:nvPr/>
        </p:nvSpPr>
        <p:spPr>
          <a:xfrm>
            <a:off x="1884397" y="1758305"/>
            <a:ext cx="892311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64770" algn="ctr">
              <a:spcBef>
                <a:spcPts val="120"/>
              </a:spcBef>
              <a:defRPr sz="1600" b="1" spc="5"/>
            </a:pPr>
            <a:r>
              <a:rPr sz="1600" dirty="0">
                <a:solidFill>
                  <a:schemeClr val="tx1">
                    <a:lumMod val="75000"/>
                    <a:lumOff val="25000"/>
                  </a:schemeClr>
                </a:solidFill>
              </a:rPr>
              <a:t>A</a:t>
            </a:r>
            <a:r>
              <a:rPr sz="1600" spc="-12" dirty="0">
                <a:solidFill>
                  <a:schemeClr val="tx1">
                    <a:lumMod val="75000"/>
                    <a:lumOff val="25000"/>
                  </a:schemeClr>
                </a:solidFill>
              </a:rPr>
              <a:t> </a:t>
            </a:r>
            <a:r>
              <a:rPr sz="1600" dirty="0">
                <a:solidFill>
                  <a:schemeClr val="tx1">
                    <a:lumMod val="75000"/>
                    <a:lumOff val="25000"/>
                  </a:schemeClr>
                </a:solidFill>
              </a:rPr>
              <a:t>31</a:t>
            </a:r>
            <a:r>
              <a:rPr sz="1600" spc="-12" dirty="0">
                <a:solidFill>
                  <a:schemeClr val="tx1">
                    <a:lumMod val="75000"/>
                    <a:lumOff val="25000"/>
                  </a:schemeClr>
                </a:solidFill>
              </a:rPr>
              <a:t> </a:t>
            </a:r>
            <a:r>
              <a:rPr sz="1600" dirty="0">
                <a:solidFill>
                  <a:schemeClr val="tx1">
                    <a:lumMod val="75000"/>
                    <a:lumOff val="25000"/>
                  </a:schemeClr>
                </a:solidFill>
              </a:rPr>
              <a:t>de</a:t>
            </a:r>
            <a:r>
              <a:rPr sz="1600" spc="-12" dirty="0">
                <a:solidFill>
                  <a:schemeClr val="tx1">
                    <a:lumMod val="75000"/>
                    <a:lumOff val="25000"/>
                  </a:schemeClr>
                </a:solidFill>
              </a:rPr>
              <a:t> </a:t>
            </a:r>
            <a:r>
              <a:rPr lang="es-ES" sz="1600" spc="-12" dirty="0">
                <a:solidFill>
                  <a:schemeClr val="tx1">
                    <a:lumMod val="75000"/>
                    <a:lumOff val="25000"/>
                  </a:schemeClr>
                </a:solidFill>
              </a:rPr>
              <a:t>diciembre</a:t>
            </a:r>
            <a:r>
              <a:rPr sz="1600" spc="-6" dirty="0">
                <a:solidFill>
                  <a:schemeClr val="tx1">
                    <a:lumMod val="75000"/>
                    <a:lumOff val="25000"/>
                  </a:schemeClr>
                </a:solidFill>
              </a:rPr>
              <a:t> </a:t>
            </a:r>
            <a:r>
              <a:rPr sz="1600" dirty="0">
                <a:solidFill>
                  <a:schemeClr val="tx1">
                    <a:lumMod val="75000"/>
                    <a:lumOff val="25000"/>
                  </a:schemeClr>
                </a:solidFill>
              </a:rPr>
              <a:t>de</a:t>
            </a:r>
            <a:r>
              <a:rPr sz="1600" spc="-12" dirty="0">
                <a:solidFill>
                  <a:schemeClr val="tx1">
                    <a:lumMod val="75000"/>
                    <a:lumOff val="25000"/>
                  </a:schemeClr>
                </a:solidFill>
              </a:rPr>
              <a:t> </a:t>
            </a:r>
            <a:r>
              <a:rPr sz="1600" dirty="0">
                <a:solidFill>
                  <a:schemeClr val="tx1">
                    <a:lumMod val="75000"/>
                    <a:lumOff val="25000"/>
                  </a:schemeClr>
                </a:solidFill>
              </a:rPr>
              <a:t>202</a:t>
            </a:r>
            <a:r>
              <a:rPr lang="es-CO" sz="1600" dirty="0">
                <a:solidFill>
                  <a:schemeClr val="tx1">
                    <a:lumMod val="75000"/>
                    <a:lumOff val="25000"/>
                  </a:schemeClr>
                </a:solidFill>
              </a:rPr>
              <a:t>1</a:t>
            </a:r>
            <a:r>
              <a:rPr sz="1600" dirty="0">
                <a:solidFill>
                  <a:schemeClr val="tx1">
                    <a:lumMod val="75000"/>
                    <a:lumOff val="25000"/>
                  </a:schemeClr>
                </a:solidFill>
              </a:rPr>
              <a:t> (miles</a:t>
            </a:r>
            <a:r>
              <a:rPr sz="1600" spc="-20" dirty="0">
                <a:solidFill>
                  <a:schemeClr val="tx1">
                    <a:lumMod val="75000"/>
                    <a:lumOff val="25000"/>
                  </a:schemeClr>
                </a:solidFill>
              </a:rPr>
              <a:t> </a:t>
            </a:r>
            <a:r>
              <a:rPr sz="1600" dirty="0">
                <a:solidFill>
                  <a:schemeClr val="tx1">
                    <a:lumMod val="75000"/>
                    <a:lumOff val="25000"/>
                  </a:schemeClr>
                </a:solidFill>
              </a:rPr>
              <a:t>de</a:t>
            </a:r>
            <a:r>
              <a:rPr sz="1600" spc="-13" dirty="0">
                <a:solidFill>
                  <a:schemeClr val="tx1">
                    <a:lumMod val="75000"/>
                    <a:lumOff val="25000"/>
                  </a:schemeClr>
                </a:solidFill>
              </a:rPr>
              <a:t> </a:t>
            </a:r>
            <a:r>
              <a:rPr lang="es-ES" sz="1600" spc="-13" dirty="0">
                <a:solidFill>
                  <a:schemeClr val="tx1">
                    <a:lumMod val="75000"/>
                    <a:lumOff val="25000"/>
                  </a:schemeClr>
                </a:solidFill>
              </a:rPr>
              <a:t>millones</a:t>
            </a:r>
            <a:r>
              <a:rPr sz="1600" spc="-20" dirty="0">
                <a:solidFill>
                  <a:schemeClr val="tx1">
                    <a:lumMod val="75000"/>
                    <a:lumOff val="25000"/>
                  </a:schemeClr>
                </a:solidFill>
              </a:rPr>
              <a:t> </a:t>
            </a:r>
            <a:r>
              <a:rPr sz="1600" dirty="0">
                <a:solidFill>
                  <a:schemeClr val="tx1">
                    <a:lumMod val="75000"/>
                    <a:lumOff val="25000"/>
                  </a:schemeClr>
                </a:solidFill>
              </a:rPr>
              <a:t>de </a:t>
            </a:r>
            <a:r>
              <a:rPr sz="1600" spc="-13" dirty="0">
                <a:solidFill>
                  <a:schemeClr val="tx1">
                    <a:lumMod val="75000"/>
                    <a:lumOff val="25000"/>
                  </a:schemeClr>
                </a:solidFill>
              </a:rPr>
              <a:t>pesos)</a:t>
            </a:r>
          </a:p>
        </p:txBody>
      </p:sp>
      <p:pic>
        <p:nvPicPr>
          <p:cNvPr id="6" name="Imagen 5">
            <a:extLst>
              <a:ext uri="{FF2B5EF4-FFF2-40B4-BE49-F238E27FC236}">
                <a16:creationId xmlns:a16="http://schemas.microsoft.com/office/drawing/2014/main" id="{82CA6A23-1A64-9B74-9A90-63DEC12C1CCA}"/>
              </a:ext>
            </a:extLst>
          </p:cNvPr>
          <p:cNvPicPr>
            <a:picLocks noChangeAspect="1"/>
          </p:cNvPicPr>
          <p:nvPr/>
        </p:nvPicPr>
        <p:blipFill>
          <a:blip r:embed="rId2"/>
          <a:stretch>
            <a:fillRect/>
          </a:stretch>
        </p:blipFill>
        <p:spPr>
          <a:xfrm>
            <a:off x="509908" y="2188800"/>
            <a:ext cx="11172184" cy="4035831"/>
          </a:xfrm>
          <a:prstGeom prst="rect">
            <a:avLst/>
          </a:prstGeom>
        </p:spPr>
      </p:pic>
      <p:grpSp>
        <p:nvGrpSpPr>
          <p:cNvPr id="2" name="Grupo 1">
            <a:extLst>
              <a:ext uri="{FF2B5EF4-FFF2-40B4-BE49-F238E27FC236}">
                <a16:creationId xmlns:a16="http://schemas.microsoft.com/office/drawing/2014/main" id="{EC24A364-4C92-A036-C1F7-A44EE47C249D}"/>
              </a:ext>
            </a:extLst>
          </p:cNvPr>
          <p:cNvGrpSpPr/>
          <p:nvPr/>
        </p:nvGrpSpPr>
        <p:grpSpPr>
          <a:xfrm>
            <a:off x="330229" y="367554"/>
            <a:ext cx="5824460" cy="540742"/>
            <a:chOff x="1243017" y="2669432"/>
            <a:chExt cx="6728400" cy="1155282"/>
          </a:xfrm>
        </p:grpSpPr>
        <p:sp>
          <p:nvSpPr>
            <p:cNvPr id="3" name="Rectángulo 2">
              <a:extLst>
                <a:ext uri="{FF2B5EF4-FFF2-40B4-BE49-F238E27FC236}">
                  <a16:creationId xmlns:a16="http://schemas.microsoft.com/office/drawing/2014/main" id="{E6BA0A76-20BB-C91A-0AD8-F6208A474E2D}"/>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A2B22A3C-F981-DD7C-C1EC-689061D626EA}"/>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CuadroTexto 8">
            <a:extLst>
              <a:ext uri="{FF2B5EF4-FFF2-40B4-BE49-F238E27FC236}">
                <a16:creationId xmlns:a16="http://schemas.microsoft.com/office/drawing/2014/main" id="{634087DE-2142-D846-90FB-726638808117}"/>
              </a:ext>
            </a:extLst>
          </p:cNvPr>
          <p:cNvSpPr txBox="1"/>
          <p:nvPr/>
        </p:nvSpPr>
        <p:spPr>
          <a:xfrm>
            <a:off x="378813" y="385055"/>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4361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C18F6775-D7C7-EAED-CF3A-52DDCA2B8852}"/>
              </a:ext>
            </a:extLst>
          </p:cNvPr>
          <p:cNvGrpSpPr/>
          <p:nvPr/>
        </p:nvGrpSpPr>
        <p:grpSpPr>
          <a:xfrm>
            <a:off x="2055303" y="1025307"/>
            <a:ext cx="8850761" cy="917382"/>
            <a:chOff x="1243017" y="2669433"/>
            <a:chExt cx="6728401" cy="1301214"/>
          </a:xfrm>
        </p:grpSpPr>
        <p:sp>
          <p:nvSpPr>
            <p:cNvPr id="6" name="Rectángulo 5">
              <a:extLst>
                <a:ext uri="{FF2B5EF4-FFF2-40B4-BE49-F238E27FC236}">
                  <a16:creationId xmlns:a16="http://schemas.microsoft.com/office/drawing/2014/main" id="{8295FCCF-B65B-A3BC-2D5B-D725CA8B6ED6}"/>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D7B0AE7D-1680-DAA8-7A10-61248153296C}"/>
                </a:ext>
              </a:extLst>
            </p:cNvPr>
            <p:cNvSpPr/>
            <p:nvPr/>
          </p:nvSpPr>
          <p:spPr>
            <a:xfrm>
              <a:off x="1318652" y="2858948"/>
              <a:ext cx="6652766" cy="11116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60" name="object 2"/>
          <p:cNvSpPr txBox="1">
            <a:spLocks noGrp="1"/>
          </p:cNvSpPr>
          <p:nvPr>
            <p:ph type="title" idx="4294967295"/>
          </p:nvPr>
        </p:nvSpPr>
        <p:spPr>
          <a:xfrm>
            <a:off x="2154796" y="1264355"/>
            <a:ext cx="8646710" cy="476250"/>
          </a:xfrm>
          <a:prstGeom prst="rect">
            <a:avLst/>
          </a:prstGeom>
        </p:spPr>
        <p:txBody>
          <a:bodyPr vert="horz" wrap="square" lIns="0" tIns="0" rIns="0" bIns="0" numCol="1" anchor="t" anchorCtr="0" compatLnSpc="1">
            <a:prstTxWarp prst="textNoShape">
              <a:avLst/>
            </a:prstTxWarp>
            <a:normAutofit/>
          </a:bodyPr>
          <a:lstStyle>
            <a:lvl1pPr indent="12700">
              <a:spcBef>
                <a:spcPts val="100"/>
              </a:spcBef>
              <a:defRPr sz="2700" spc="-96"/>
            </a:lvl1pPr>
          </a:lstStyle>
          <a:p>
            <a:pPr algn="ctr"/>
            <a:r>
              <a:rPr sz="1800" b="1" dirty="0">
                <a:solidFill>
                  <a:schemeClr val="bg1"/>
                </a:solidFill>
              </a:rPr>
              <a:t>SECTOR PÚBLICO ESTADO DE RESULTADOS CONSOLIDADO</a:t>
            </a:r>
          </a:p>
        </p:txBody>
      </p:sp>
      <p:sp>
        <p:nvSpPr>
          <p:cNvPr id="961" name="object 4"/>
          <p:cNvSpPr txBox="1"/>
          <p:nvPr/>
        </p:nvSpPr>
        <p:spPr>
          <a:xfrm>
            <a:off x="1977921" y="1689945"/>
            <a:ext cx="8915864"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39623" algn="ctr">
              <a:spcBef>
                <a:spcPts val="120"/>
              </a:spcBef>
              <a:defRPr sz="1600" b="1"/>
            </a:pPr>
            <a:r>
              <a:rPr sz="1400" dirty="0">
                <a:solidFill>
                  <a:schemeClr val="tx1">
                    <a:lumMod val="75000"/>
                    <a:lumOff val="25000"/>
                  </a:schemeClr>
                </a:solidFill>
              </a:rPr>
              <a:t>Del</a:t>
            </a:r>
            <a:r>
              <a:rPr sz="1400" spc="-12" dirty="0">
                <a:solidFill>
                  <a:schemeClr val="tx1">
                    <a:lumMod val="75000"/>
                    <a:lumOff val="25000"/>
                  </a:schemeClr>
                </a:solidFill>
              </a:rPr>
              <a:t> </a:t>
            </a:r>
            <a:r>
              <a:rPr sz="1400" spc="6" dirty="0">
                <a:solidFill>
                  <a:schemeClr val="tx1">
                    <a:lumMod val="75000"/>
                    <a:lumOff val="25000"/>
                  </a:schemeClr>
                </a:solidFill>
              </a:rPr>
              <a:t>1</a:t>
            </a:r>
            <a:r>
              <a:rPr sz="1400" spc="-6" dirty="0">
                <a:solidFill>
                  <a:schemeClr val="tx1">
                    <a:lumMod val="75000"/>
                    <a:lumOff val="25000"/>
                  </a:schemeClr>
                </a:solidFill>
              </a:rPr>
              <a:t> </a:t>
            </a:r>
            <a:r>
              <a:rPr sz="1400" dirty="0">
                <a:solidFill>
                  <a:schemeClr val="tx1">
                    <a:lumMod val="75000"/>
                    <a:lumOff val="25000"/>
                  </a:schemeClr>
                </a:solidFill>
              </a:rPr>
              <a:t>de</a:t>
            </a:r>
            <a:r>
              <a:rPr sz="1400" spc="-6" dirty="0">
                <a:solidFill>
                  <a:schemeClr val="tx1">
                    <a:lumMod val="75000"/>
                    <a:lumOff val="25000"/>
                  </a:schemeClr>
                </a:solidFill>
              </a:rPr>
              <a:t> </a:t>
            </a:r>
            <a:r>
              <a:rPr lang="es-ES" sz="1400" spc="-6" dirty="0">
                <a:solidFill>
                  <a:schemeClr val="tx1">
                    <a:lumMod val="75000"/>
                    <a:lumOff val="25000"/>
                  </a:schemeClr>
                </a:solidFill>
              </a:rPr>
              <a:t>enero</a:t>
            </a:r>
            <a:r>
              <a:rPr sz="1400" dirty="0">
                <a:solidFill>
                  <a:schemeClr val="tx1">
                    <a:lumMod val="75000"/>
                    <a:lumOff val="25000"/>
                  </a:schemeClr>
                </a:solidFill>
              </a:rPr>
              <a:t> al</a:t>
            </a:r>
            <a:r>
              <a:rPr sz="1400" spc="-6" dirty="0">
                <a:solidFill>
                  <a:schemeClr val="tx1">
                    <a:lumMod val="75000"/>
                    <a:lumOff val="25000"/>
                  </a:schemeClr>
                </a:solidFill>
              </a:rPr>
              <a:t> </a:t>
            </a:r>
            <a:r>
              <a:rPr sz="1400" dirty="0">
                <a:solidFill>
                  <a:schemeClr val="tx1">
                    <a:lumMod val="75000"/>
                    <a:lumOff val="25000"/>
                  </a:schemeClr>
                </a:solidFill>
              </a:rPr>
              <a:t>31</a:t>
            </a:r>
            <a:r>
              <a:rPr sz="1400" spc="-6" dirty="0">
                <a:solidFill>
                  <a:schemeClr val="tx1">
                    <a:lumMod val="75000"/>
                    <a:lumOff val="25000"/>
                  </a:schemeClr>
                </a:solidFill>
              </a:rPr>
              <a:t> </a:t>
            </a:r>
            <a:r>
              <a:rPr sz="1400" dirty="0">
                <a:solidFill>
                  <a:schemeClr val="tx1">
                    <a:lumMod val="75000"/>
                    <a:lumOff val="25000"/>
                  </a:schemeClr>
                </a:solidFill>
              </a:rPr>
              <a:t>de</a:t>
            </a:r>
            <a:r>
              <a:rPr sz="1400" spc="-6" dirty="0">
                <a:solidFill>
                  <a:schemeClr val="tx1">
                    <a:lumMod val="75000"/>
                    <a:lumOff val="25000"/>
                  </a:schemeClr>
                </a:solidFill>
              </a:rPr>
              <a:t> </a:t>
            </a:r>
            <a:r>
              <a:rPr lang="es-ES" sz="1400" spc="-6" dirty="0">
                <a:solidFill>
                  <a:schemeClr val="tx1">
                    <a:lumMod val="75000"/>
                    <a:lumOff val="25000"/>
                  </a:schemeClr>
                </a:solidFill>
              </a:rPr>
              <a:t>diciembre</a:t>
            </a:r>
            <a:r>
              <a:rPr sz="1400" dirty="0">
                <a:solidFill>
                  <a:schemeClr val="tx1">
                    <a:lumMod val="75000"/>
                    <a:lumOff val="25000"/>
                  </a:schemeClr>
                </a:solidFill>
              </a:rPr>
              <a:t> de</a:t>
            </a:r>
            <a:r>
              <a:rPr sz="1400" spc="-6" dirty="0">
                <a:solidFill>
                  <a:schemeClr val="tx1">
                    <a:lumMod val="75000"/>
                    <a:lumOff val="25000"/>
                  </a:schemeClr>
                </a:solidFill>
              </a:rPr>
              <a:t> </a:t>
            </a:r>
            <a:r>
              <a:rPr sz="1400" dirty="0">
                <a:solidFill>
                  <a:schemeClr val="tx1">
                    <a:lumMod val="75000"/>
                    <a:lumOff val="25000"/>
                  </a:schemeClr>
                </a:solidFill>
              </a:rPr>
              <a:t>202</a:t>
            </a:r>
            <a:r>
              <a:rPr lang="es-CO" sz="1400" dirty="0">
                <a:solidFill>
                  <a:schemeClr val="tx1">
                    <a:lumMod val="75000"/>
                    <a:lumOff val="25000"/>
                  </a:schemeClr>
                </a:solidFill>
              </a:rPr>
              <a:t>1</a:t>
            </a:r>
            <a:r>
              <a:rPr sz="1400" dirty="0">
                <a:solidFill>
                  <a:schemeClr val="tx1">
                    <a:lumMod val="75000"/>
                    <a:lumOff val="25000"/>
                  </a:schemeClr>
                </a:solidFill>
              </a:rPr>
              <a:t> (miles</a:t>
            </a:r>
            <a:r>
              <a:rPr sz="1400" spc="-20" dirty="0">
                <a:solidFill>
                  <a:schemeClr val="tx1">
                    <a:lumMod val="75000"/>
                    <a:lumOff val="25000"/>
                  </a:schemeClr>
                </a:solidFill>
              </a:rPr>
              <a:t> </a:t>
            </a:r>
            <a:r>
              <a:rPr sz="1400" dirty="0">
                <a:solidFill>
                  <a:schemeClr val="tx1">
                    <a:lumMod val="75000"/>
                    <a:lumOff val="25000"/>
                  </a:schemeClr>
                </a:solidFill>
              </a:rPr>
              <a:t>de</a:t>
            </a:r>
            <a:r>
              <a:rPr sz="1400" spc="-13" dirty="0">
                <a:solidFill>
                  <a:schemeClr val="tx1">
                    <a:lumMod val="75000"/>
                    <a:lumOff val="25000"/>
                  </a:schemeClr>
                </a:solidFill>
              </a:rPr>
              <a:t> </a:t>
            </a:r>
            <a:r>
              <a:rPr sz="1400" dirty="0">
                <a:solidFill>
                  <a:schemeClr val="tx1">
                    <a:lumMod val="75000"/>
                    <a:lumOff val="25000"/>
                  </a:schemeClr>
                </a:solidFill>
              </a:rPr>
              <a:t>m</a:t>
            </a:r>
            <a:r>
              <a:rPr lang="es-ES" sz="1400" dirty="0" err="1">
                <a:solidFill>
                  <a:schemeClr val="tx1">
                    <a:lumMod val="75000"/>
                    <a:lumOff val="25000"/>
                  </a:schemeClr>
                </a:solidFill>
              </a:rPr>
              <a:t>illones</a:t>
            </a:r>
            <a:r>
              <a:rPr sz="1400" spc="-20" dirty="0">
                <a:solidFill>
                  <a:schemeClr val="tx1">
                    <a:lumMod val="75000"/>
                    <a:lumOff val="25000"/>
                  </a:schemeClr>
                </a:solidFill>
              </a:rPr>
              <a:t> </a:t>
            </a:r>
            <a:r>
              <a:rPr sz="1400" dirty="0">
                <a:solidFill>
                  <a:schemeClr val="tx1">
                    <a:lumMod val="75000"/>
                    <a:lumOff val="25000"/>
                  </a:schemeClr>
                </a:solidFill>
              </a:rPr>
              <a:t>de </a:t>
            </a:r>
            <a:r>
              <a:rPr sz="1400" spc="-13" dirty="0">
                <a:solidFill>
                  <a:schemeClr val="tx1">
                    <a:lumMod val="75000"/>
                    <a:lumOff val="25000"/>
                  </a:schemeClr>
                </a:solidFill>
              </a:rPr>
              <a:t>pesos)</a:t>
            </a:r>
          </a:p>
        </p:txBody>
      </p:sp>
      <p:pic>
        <p:nvPicPr>
          <p:cNvPr id="4" name="Imagen 3">
            <a:extLst>
              <a:ext uri="{FF2B5EF4-FFF2-40B4-BE49-F238E27FC236}">
                <a16:creationId xmlns:a16="http://schemas.microsoft.com/office/drawing/2014/main" id="{A03D19D9-6D59-7C28-2EE5-D84854292C1E}"/>
              </a:ext>
            </a:extLst>
          </p:cNvPr>
          <p:cNvPicPr>
            <a:picLocks noChangeAspect="1"/>
          </p:cNvPicPr>
          <p:nvPr/>
        </p:nvPicPr>
        <p:blipFill>
          <a:blip r:embed="rId2"/>
          <a:stretch>
            <a:fillRect/>
          </a:stretch>
        </p:blipFill>
        <p:spPr>
          <a:xfrm>
            <a:off x="917926" y="2036191"/>
            <a:ext cx="10467409" cy="4255320"/>
          </a:xfrm>
          <a:prstGeom prst="rect">
            <a:avLst/>
          </a:prstGeom>
        </p:spPr>
      </p:pic>
      <p:grpSp>
        <p:nvGrpSpPr>
          <p:cNvPr id="2" name="Grupo 1">
            <a:extLst>
              <a:ext uri="{FF2B5EF4-FFF2-40B4-BE49-F238E27FC236}">
                <a16:creationId xmlns:a16="http://schemas.microsoft.com/office/drawing/2014/main" id="{51B1864A-B420-6DAB-386F-BC610431055A}"/>
              </a:ext>
            </a:extLst>
          </p:cNvPr>
          <p:cNvGrpSpPr/>
          <p:nvPr/>
        </p:nvGrpSpPr>
        <p:grpSpPr>
          <a:xfrm>
            <a:off x="327171" y="369530"/>
            <a:ext cx="5824460" cy="540742"/>
            <a:chOff x="1243017" y="2669432"/>
            <a:chExt cx="6728400" cy="1155282"/>
          </a:xfrm>
        </p:grpSpPr>
        <p:sp>
          <p:nvSpPr>
            <p:cNvPr id="3" name="Rectángulo 2">
              <a:extLst>
                <a:ext uri="{FF2B5EF4-FFF2-40B4-BE49-F238E27FC236}">
                  <a16:creationId xmlns:a16="http://schemas.microsoft.com/office/drawing/2014/main" id="{187DD679-A9B0-5768-38D0-697B1672065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C1FDA63C-A470-B25B-5B62-5CB9AEC32A89}"/>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CuadroTexto 8">
            <a:extLst>
              <a:ext uri="{FF2B5EF4-FFF2-40B4-BE49-F238E27FC236}">
                <a16:creationId xmlns:a16="http://schemas.microsoft.com/office/drawing/2014/main" id="{81727777-FF5D-371C-DC29-718A751F84CA}"/>
              </a:ext>
            </a:extLst>
          </p:cNvPr>
          <p:cNvSpPr txBox="1"/>
          <p:nvPr/>
        </p:nvSpPr>
        <p:spPr>
          <a:xfrm>
            <a:off x="375755" y="387031"/>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18680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11409EC6-D3BA-320E-1098-F723843FBD0A}"/>
              </a:ext>
            </a:extLst>
          </p:cNvPr>
          <p:cNvGrpSpPr/>
          <p:nvPr/>
        </p:nvGrpSpPr>
        <p:grpSpPr>
          <a:xfrm>
            <a:off x="6677636" y="713063"/>
            <a:ext cx="4815281" cy="5473411"/>
            <a:chOff x="2070526" y="1865704"/>
            <a:chExt cx="8621617" cy="4137432"/>
          </a:xfrm>
        </p:grpSpPr>
        <p:sp>
          <p:nvSpPr>
            <p:cNvPr id="11" name="Rectángulo 10">
              <a:extLst>
                <a:ext uri="{FF2B5EF4-FFF2-40B4-BE49-F238E27FC236}">
                  <a16:creationId xmlns:a16="http://schemas.microsoft.com/office/drawing/2014/main" id="{A7C69307-FFF5-887B-B495-67B8AF7E6369}"/>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Rectángulo 12">
              <a:extLst>
                <a:ext uri="{FF2B5EF4-FFF2-40B4-BE49-F238E27FC236}">
                  <a16:creationId xmlns:a16="http://schemas.microsoft.com/office/drawing/2014/main" id="{1BE7C296-5D1F-6F4E-0B74-E39825D59BDD}"/>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7" name="Imagen 6" descr="Texto&#10;&#10;Descripción generada automáticamente con confianza baja">
            <a:extLst>
              <a:ext uri="{FF2B5EF4-FFF2-40B4-BE49-F238E27FC236}">
                <a16:creationId xmlns:a16="http://schemas.microsoft.com/office/drawing/2014/main" id="{620C90A8-DE98-6679-D107-919E3B1DE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065" y="874215"/>
            <a:ext cx="4074291" cy="5117903"/>
          </a:xfrm>
          <a:prstGeom prst="rect">
            <a:avLst/>
          </a:prstGeom>
        </p:spPr>
      </p:pic>
      <p:pic>
        <p:nvPicPr>
          <p:cNvPr id="12" name="Imagen 11">
            <a:extLst>
              <a:ext uri="{FF2B5EF4-FFF2-40B4-BE49-F238E27FC236}">
                <a16:creationId xmlns:a16="http://schemas.microsoft.com/office/drawing/2014/main" id="{B2A1729B-88C4-6B79-9996-349F5CF6A74B}"/>
              </a:ext>
            </a:extLst>
          </p:cNvPr>
          <p:cNvPicPr>
            <a:picLocks noChangeAspect="1"/>
          </p:cNvPicPr>
          <p:nvPr/>
        </p:nvPicPr>
        <p:blipFill>
          <a:blip r:embed="rId4"/>
          <a:stretch>
            <a:fillRect/>
          </a:stretch>
        </p:blipFill>
        <p:spPr>
          <a:xfrm>
            <a:off x="1855452" y="3429000"/>
            <a:ext cx="2711843" cy="2888568"/>
          </a:xfrm>
          <a:prstGeom prst="rect">
            <a:avLst/>
          </a:prstGeom>
        </p:spPr>
      </p:pic>
      <p:grpSp>
        <p:nvGrpSpPr>
          <p:cNvPr id="6" name="Grupo 5">
            <a:extLst>
              <a:ext uri="{FF2B5EF4-FFF2-40B4-BE49-F238E27FC236}">
                <a16:creationId xmlns:a16="http://schemas.microsoft.com/office/drawing/2014/main" id="{470139BD-4263-B66C-C685-1D86C331EDF2}"/>
              </a:ext>
            </a:extLst>
          </p:cNvPr>
          <p:cNvGrpSpPr/>
          <p:nvPr/>
        </p:nvGrpSpPr>
        <p:grpSpPr>
          <a:xfrm>
            <a:off x="864783" y="1499846"/>
            <a:ext cx="5319028" cy="1781582"/>
            <a:chOff x="1243017" y="2669433"/>
            <a:chExt cx="6781426" cy="1301214"/>
          </a:xfrm>
        </p:grpSpPr>
        <p:sp>
          <p:nvSpPr>
            <p:cNvPr id="8" name="Rectángulo 7">
              <a:extLst>
                <a:ext uri="{FF2B5EF4-FFF2-40B4-BE49-F238E27FC236}">
                  <a16:creationId xmlns:a16="http://schemas.microsoft.com/office/drawing/2014/main" id="{F2CB14B2-7DE5-7FF2-C63C-C2FD657C27F6}"/>
                </a:ext>
              </a:extLst>
            </p:cNvPr>
            <p:cNvSpPr/>
            <p:nvPr/>
          </p:nvSpPr>
          <p:spPr>
            <a:xfrm>
              <a:off x="1243017" y="2669433"/>
              <a:ext cx="6652766" cy="123189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6286E22D-F6BD-79D8-50A3-0C335C2A58C6}"/>
                </a:ext>
              </a:extLst>
            </p:cNvPr>
            <p:cNvSpPr/>
            <p:nvPr/>
          </p:nvSpPr>
          <p:spPr>
            <a:xfrm>
              <a:off x="1371677" y="2738750"/>
              <a:ext cx="6652766" cy="123189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65" name="object 2"/>
          <p:cNvSpPr txBox="1">
            <a:spLocks noGrp="1"/>
          </p:cNvSpPr>
          <p:nvPr>
            <p:ph type="title" idx="4294967295"/>
          </p:nvPr>
        </p:nvSpPr>
        <p:spPr>
          <a:xfrm>
            <a:off x="1127661" y="1829284"/>
            <a:ext cx="4692356" cy="1217612"/>
          </a:xfrm>
          <a:prstGeom prst="rect">
            <a:avLst/>
          </a:prstGeom>
        </p:spPr>
        <p:txBody>
          <a:bodyPr vert="horz" wrap="square" lIns="0" tIns="0" rIns="0" bIns="0" numCol="1" anchor="t" anchorCtr="0" compatLnSpc="1">
            <a:prstTxWarp prst="textNoShape">
              <a:avLst/>
            </a:prstTxWarp>
            <a:normAutofit/>
          </a:bodyPr>
          <a:lstStyle/>
          <a:p>
            <a:pPr marR="6096" indent="15240">
              <a:spcBef>
                <a:spcPts val="1320"/>
              </a:spcBef>
            </a:pPr>
            <a:r>
              <a:rPr lang="es-ES" sz="2800" b="1" spc="-96" dirty="0">
                <a:solidFill>
                  <a:schemeClr val="bg1"/>
                </a:solidFill>
              </a:rPr>
              <a:t>Evaluación</a:t>
            </a:r>
            <a:r>
              <a:rPr sz="2800" b="1" spc="-96" dirty="0">
                <a:solidFill>
                  <a:schemeClr val="bg1"/>
                </a:solidFill>
              </a:rPr>
              <a:t> de Control </a:t>
            </a:r>
            <a:r>
              <a:rPr lang="es-ES" sz="2800" b="1" spc="-96" dirty="0">
                <a:solidFill>
                  <a:schemeClr val="bg1"/>
                </a:solidFill>
              </a:rPr>
              <a:t>Interno</a:t>
            </a:r>
            <a:r>
              <a:rPr sz="2800" b="1" spc="-96" dirty="0">
                <a:solidFill>
                  <a:schemeClr val="bg1"/>
                </a:solidFill>
              </a:rPr>
              <a:t> </a:t>
            </a:r>
            <a:r>
              <a:rPr lang="es-ES" sz="2800" b="1" spc="-96" dirty="0">
                <a:solidFill>
                  <a:schemeClr val="bg1"/>
                </a:solidFill>
              </a:rPr>
              <a:t>Contable</a:t>
            </a:r>
            <a:br>
              <a:rPr sz="2800" b="1" spc="-96" dirty="0">
                <a:solidFill>
                  <a:schemeClr val="bg1"/>
                </a:solidFill>
              </a:rPr>
            </a:br>
            <a:r>
              <a:rPr lang="es-ES" sz="2800" b="1" spc="-96" dirty="0">
                <a:solidFill>
                  <a:schemeClr val="bg1"/>
                </a:solidFill>
              </a:rPr>
              <a:t>Resolución</a:t>
            </a:r>
            <a:r>
              <a:rPr sz="2800" b="1" spc="-96" dirty="0">
                <a:solidFill>
                  <a:schemeClr val="bg1"/>
                </a:solidFill>
              </a:rPr>
              <a:t> 193 de 2016</a:t>
            </a:r>
          </a:p>
        </p:txBody>
      </p:sp>
      <p:grpSp>
        <p:nvGrpSpPr>
          <p:cNvPr id="2" name="Grupo 1">
            <a:extLst>
              <a:ext uri="{FF2B5EF4-FFF2-40B4-BE49-F238E27FC236}">
                <a16:creationId xmlns:a16="http://schemas.microsoft.com/office/drawing/2014/main" id="{A0B922CC-7A13-6B8A-110B-D6F29C448F68}"/>
              </a:ext>
            </a:extLst>
          </p:cNvPr>
          <p:cNvGrpSpPr/>
          <p:nvPr/>
        </p:nvGrpSpPr>
        <p:grpSpPr>
          <a:xfrm>
            <a:off x="0" y="635727"/>
            <a:ext cx="5824460" cy="540742"/>
            <a:chOff x="1243017" y="2669432"/>
            <a:chExt cx="6728400" cy="1155282"/>
          </a:xfrm>
        </p:grpSpPr>
        <p:sp>
          <p:nvSpPr>
            <p:cNvPr id="3" name="Rectángulo 2">
              <a:extLst>
                <a:ext uri="{FF2B5EF4-FFF2-40B4-BE49-F238E27FC236}">
                  <a16:creationId xmlns:a16="http://schemas.microsoft.com/office/drawing/2014/main" id="{FEA122F4-0F67-9B0F-FA82-511E343ACFB1}"/>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6BBCB725-87CD-1A7B-06D9-0AF382689DD1}"/>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5F99ACB5-BE4E-EB87-6BAD-F5DD24CF46CA}"/>
              </a:ext>
            </a:extLst>
          </p:cNvPr>
          <p:cNvSpPr txBox="1"/>
          <p:nvPr/>
        </p:nvSpPr>
        <p:spPr>
          <a:xfrm>
            <a:off x="48584" y="653228"/>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69330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00000000-0008-0000-0700-000005000000}"/>
              </a:ext>
            </a:extLst>
          </p:cNvPr>
          <p:cNvGraphicFramePr>
            <a:graphicFrameLocks/>
          </p:cNvGraphicFramePr>
          <p:nvPr>
            <p:extLst>
              <p:ext uri="{D42A27DB-BD31-4B8C-83A1-F6EECF244321}">
                <p14:modId xmlns:p14="http://schemas.microsoft.com/office/powerpoint/2010/main" val="1159966644"/>
              </p:ext>
            </p:extLst>
          </p:nvPr>
        </p:nvGraphicFramePr>
        <p:xfrm>
          <a:off x="6474962" y="2490032"/>
          <a:ext cx="5097884" cy="3592755"/>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esquinas redondeadas 10">
            <a:extLst>
              <a:ext uri="{FF2B5EF4-FFF2-40B4-BE49-F238E27FC236}">
                <a16:creationId xmlns:a16="http://schemas.microsoft.com/office/drawing/2014/main" id="{F3133146-FE6D-AFD7-B227-114B831BC62E}"/>
              </a:ext>
            </a:extLst>
          </p:cNvPr>
          <p:cNvSpPr/>
          <p:nvPr/>
        </p:nvSpPr>
        <p:spPr>
          <a:xfrm>
            <a:off x="777310" y="2273371"/>
            <a:ext cx="2743200" cy="4119382"/>
          </a:xfrm>
          <a:prstGeom prst="roundRect">
            <a:avLst/>
          </a:prstGeom>
          <a:noFill/>
          <a:ln w="19050">
            <a:solidFill>
              <a:srgbClr val="547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80" b="1" dirty="0">
                <a:solidFill>
                  <a:srgbClr val="A9D18E"/>
                </a:solidFill>
                <a:latin typeface="Avenir Next LT Pro" panose="020B0504020202020204" pitchFamily="34" charset="0"/>
                <a:cs typeface="Arial" panose="020B0604020202020204" pitchFamily="34" charset="0"/>
              </a:rPr>
              <a:t>Total 2021</a:t>
            </a:r>
            <a:endParaRPr lang="es-MX" sz="3360" b="1" dirty="0">
              <a:solidFill>
                <a:srgbClr val="A9D18E"/>
              </a:solidFill>
              <a:latin typeface="Avenir Next LT Pro" panose="020B0504020202020204" pitchFamily="34" charset="0"/>
              <a:cs typeface="Arial" panose="020B0604020202020204" pitchFamily="34" charset="0"/>
            </a:endParaRPr>
          </a:p>
          <a:p>
            <a:pPr algn="ctr"/>
            <a:r>
              <a:rPr lang="es-MX" sz="3360" b="1" dirty="0">
                <a:solidFill>
                  <a:srgbClr val="4FD190"/>
                </a:solidFill>
                <a:latin typeface="Avenir Next LT Pro" panose="020B0504020202020204" pitchFamily="34" charset="0"/>
                <a:cs typeface="Arial" panose="020B0604020202020204" pitchFamily="34" charset="0"/>
              </a:rPr>
              <a:t>4,80</a:t>
            </a:r>
          </a:p>
          <a:p>
            <a:pPr algn="ctr"/>
            <a:endParaRPr lang="es-MX" sz="2880" dirty="0">
              <a:solidFill>
                <a:srgbClr val="006C52"/>
              </a:solidFill>
              <a:latin typeface="Avenir Next LT Pro" panose="020B0504020202020204" pitchFamily="34" charset="0"/>
              <a:cs typeface="Arial" panose="020B0604020202020204" pitchFamily="34" charset="0"/>
            </a:endParaRPr>
          </a:p>
          <a:p>
            <a:pPr algn="ctr"/>
            <a:r>
              <a:rPr lang="es-MX" sz="2880" b="1" dirty="0">
                <a:solidFill>
                  <a:srgbClr val="F4B183"/>
                </a:solidFill>
                <a:latin typeface="Avenir Next LT Pro" panose="020B0504020202020204" pitchFamily="34" charset="0"/>
                <a:cs typeface="Arial" panose="020B0604020202020204" pitchFamily="34" charset="0"/>
              </a:rPr>
              <a:t>Total 2020 </a:t>
            </a:r>
          </a:p>
          <a:p>
            <a:pPr algn="ctr"/>
            <a:r>
              <a:rPr lang="es-MX" sz="3360" b="1" dirty="0">
                <a:solidFill>
                  <a:srgbClr val="4FD190"/>
                </a:solidFill>
                <a:latin typeface="Avenir Next LT Pro" panose="020B0504020202020204" pitchFamily="34" charset="0"/>
                <a:cs typeface="Arial" panose="020B0604020202020204" pitchFamily="34" charset="0"/>
              </a:rPr>
              <a:t>4,78</a:t>
            </a:r>
          </a:p>
        </p:txBody>
      </p:sp>
      <p:grpSp>
        <p:nvGrpSpPr>
          <p:cNvPr id="5" name="Grupo 4">
            <a:extLst>
              <a:ext uri="{FF2B5EF4-FFF2-40B4-BE49-F238E27FC236}">
                <a16:creationId xmlns:a16="http://schemas.microsoft.com/office/drawing/2014/main" id="{552378F2-3B0B-FBE2-D40D-7DA865FA4512}"/>
              </a:ext>
            </a:extLst>
          </p:cNvPr>
          <p:cNvGrpSpPr/>
          <p:nvPr/>
        </p:nvGrpSpPr>
        <p:grpSpPr>
          <a:xfrm>
            <a:off x="2442058" y="1214456"/>
            <a:ext cx="7319222" cy="720285"/>
            <a:chOff x="1243017" y="2669433"/>
            <a:chExt cx="6728401" cy="1083314"/>
          </a:xfrm>
        </p:grpSpPr>
        <p:sp>
          <p:nvSpPr>
            <p:cNvPr id="6" name="Rectángulo 5">
              <a:extLst>
                <a:ext uri="{FF2B5EF4-FFF2-40B4-BE49-F238E27FC236}">
                  <a16:creationId xmlns:a16="http://schemas.microsoft.com/office/drawing/2014/main" id="{740C574C-A2F3-2245-D81C-BF2DA3CA1BB2}"/>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79C68F12-6A95-66B6-8E8C-072A0704A4A1}"/>
                </a:ext>
              </a:extLst>
            </p:cNvPr>
            <p:cNvSpPr/>
            <p:nvPr/>
          </p:nvSpPr>
          <p:spPr>
            <a:xfrm>
              <a:off x="1318652" y="2858948"/>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72" name="object 31"/>
          <p:cNvSpPr txBox="1"/>
          <p:nvPr/>
        </p:nvSpPr>
        <p:spPr>
          <a:xfrm>
            <a:off x="2729914" y="1380857"/>
            <a:ext cx="708394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indent="15240" algn="ctr" defTabSz="822960">
              <a:spcBef>
                <a:spcPts val="120"/>
              </a:spcBef>
              <a:defRPr sz="2800" b="1">
                <a:solidFill>
                  <a:srgbClr val="249B91"/>
                </a:solidFill>
              </a:defRPr>
            </a:pPr>
            <a:r>
              <a:rPr lang="es-ES" sz="2400" b="1" spc="-20" dirty="0">
                <a:solidFill>
                  <a:schemeClr val="bg1"/>
                </a:solidFill>
                <a:latin typeface="Arial" panose="020B0604020202020204" pitchFamily="34" charset="0"/>
                <a:ea typeface="+mj-ea"/>
                <a:cs typeface="Arial" panose="020B0604020202020204" pitchFamily="34" charset="0"/>
              </a:rPr>
              <a:t>Calificación Promedio</a:t>
            </a:r>
            <a:r>
              <a:rPr sz="2400" b="1" spc="-20" dirty="0">
                <a:solidFill>
                  <a:schemeClr val="bg1"/>
                </a:solidFill>
                <a:latin typeface="Arial" panose="020B0604020202020204" pitchFamily="34" charset="0"/>
                <a:ea typeface="+mj-ea"/>
                <a:cs typeface="Arial" panose="020B0604020202020204" pitchFamily="34" charset="0"/>
              </a:rPr>
              <a:t> a Nivel Nacional</a:t>
            </a:r>
          </a:p>
        </p:txBody>
      </p:sp>
      <p:graphicFrame>
        <p:nvGraphicFramePr>
          <p:cNvPr id="10" name="Gráfico 9">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80687803"/>
              </p:ext>
            </p:extLst>
          </p:nvPr>
        </p:nvGraphicFramePr>
        <p:xfrm>
          <a:off x="2824160" y="2453305"/>
          <a:ext cx="4836157" cy="3546660"/>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6">
            <a:extLst>
              <a:ext uri="{FF2B5EF4-FFF2-40B4-BE49-F238E27FC236}">
                <a16:creationId xmlns:a16="http://schemas.microsoft.com/office/drawing/2014/main" id="{00000000-0008-0000-0700-000007000000}"/>
              </a:ext>
            </a:extLst>
          </p:cNvPr>
          <p:cNvSpPr txBox="1"/>
          <p:nvPr/>
        </p:nvSpPr>
        <p:spPr>
          <a:xfrm>
            <a:off x="5961976" y="2268753"/>
            <a:ext cx="681420" cy="333586"/>
          </a:xfrm>
          <a:prstGeom prst="rect">
            <a:avLst/>
          </a:prstGeom>
          <a:solidFill>
            <a:schemeClr val="accent6">
              <a:lumMod val="60000"/>
              <a:lumOff val="4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fld id="{5948E845-4937-45F8-9E47-8C30A31E0302}" type="TxLink">
              <a:rPr lang="en-US" sz="1600" b="1" i="0" u="none" strike="noStrike">
                <a:solidFill>
                  <a:schemeClr val="bg1"/>
                </a:solidFill>
                <a:effectLst>
                  <a:outerShdw blurRad="38100" dist="38100" dir="2700000" algn="tl">
                    <a:srgbClr val="000000">
                      <a:alpha val="43137"/>
                    </a:srgbClr>
                  </a:outerShdw>
                </a:effectLst>
                <a:latin typeface="Times New Roman"/>
                <a:cs typeface="Times New Roman"/>
              </a:rPr>
              <a:pPr algn="ctr"/>
              <a:t>2021</a:t>
            </a:fld>
            <a:endParaRPr lang="es-MX" sz="1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 name="Grupo 1">
            <a:extLst>
              <a:ext uri="{FF2B5EF4-FFF2-40B4-BE49-F238E27FC236}">
                <a16:creationId xmlns:a16="http://schemas.microsoft.com/office/drawing/2014/main" id="{9E57856C-B2E6-E6DF-1B90-1B2265E9791C}"/>
              </a:ext>
            </a:extLst>
          </p:cNvPr>
          <p:cNvGrpSpPr/>
          <p:nvPr/>
        </p:nvGrpSpPr>
        <p:grpSpPr>
          <a:xfrm>
            <a:off x="323818" y="391434"/>
            <a:ext cx="5824460" cy="540742"/>
            <a:chOff x="1243017" y="2669432"/>
            <a:chExt cx="6728400" cy="1155282"/>
          </a:xfrm>
        </p:grpSpPr>
        <p:sp>
          <p:nvSpPr>
            <p:cNvPr id="3" name="Rectángulo 2">
              <a:extLst>
                <a:ext uri="{FF2B5EF4-FFF2-40B4-BE49-F238E27FC236}">
                  <a16:creationId xmlns:a16="http://schemas.microsoft.com/office/drawing/2014/main" id="{DAD3E46D-0E8E-7228-421A-54DDD0BA30DD}"/>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D323399E-50B3-C234-6900-EE44F95379F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8" name="CuadroTexto 7">
            <a:extLst>
              <a:ext uri="{FF2B5EF4-FFF2-40B4-BE49-F238E27FC236}">
                <a16:creationId xmlns:a16="http://schemas.microsoft.com/office/drawing/2014/main" id="{BF14D7E7-C8F5-F7FC-AEA9-8F7611F429FE}"/>
              </a:ext>
            </a:extLst>
          </p:cNvPr>
          <p:cNvSpPr txBox="1"/>
          <p:nvPr/>
        </p:nvSpPr>
        <p:spPr>
          <a:xfrm>
            <a:off x="372402" y="408935"/>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
        <p:nvSpPr>
          <p:cNvPr id="15" name="CuadroTexto 7">
            <a:extLst>
              <a:ext uri="{FF2B5EF4-FFF2-40B4-BE49-F238E27FC236}">
                <a16:creationId xmlns:a16="http://schemas.microsoft.com/office/drawing/2014/main" id="{70E20B04-D02C-9B60-D6DB-4A15184CFFBC}"/>
              </a:ext>
            </a:extLst>
          </p:cNvPr>
          <p:cNvSpPr txBox="1"/>
          <p:nvPr/>
        </p:nvSpPr>
        <p:spPr>
          <a:xfrm>
            <a:off x="6678013" y="2268752"/>
            <a:ext cx="609195" cy="336285"/>
          </a:xfrm>
          <a:prstGeom prst="rect">
            <a:avLst/>
          </a:prstGeom>
          <a:solidFill>
            <a:schemeClr val="bg1"/>
          </a:solidFill>
          <a:ln w="9525" cmpd="sng">
            <a:solidFill>
              <a:srgbClr val="A9D18E"/>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fld id="{88AD0098-C1AC-4658-853F-4834154E2E23}" type="TxLink">
              <a:rPr lang="en-US" sz="1600" i="0" u="none" strike="noStrike">
                <a:solidFill>
                  <a:schemeClr val="tx1"/>
                </a:solidFill>
                <a:effectLst>
                  <a:outerShdw blurRad="38100" dist="38100" dir="2700000" algn="tl">
                    <a:srgbClr val="000000">
                      <a:alpha val="43137"/>
                    </a:srgbClr>
                  </a:outerShdw>
                </a:effectLst>
                <a:latin typeface="Times New Roman"/>
                <a:cs typeface="Times New Roman"/>
              </a:rPr>
              <a:pPr algn="ctr"/>
              <a:t>2020</a:t>
            </a:fld>
            <a:endParaRPr lang="es-MX"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CuadroTexto 6">
            <a:extLst>
              <a:ext uri="{FF2B5EF4-FFF2-40B4-BE49-F238E27FC236}">
                <a16:creationId xmlns:a16="http://schemas.microsoft.com/office/drawing/2014/main" id="{92E24C93-6509-49DD-A84E-C91A4D8763C8}"/>
              </a:ext>
            </a:extLst>
          </p:cNvPr>
          <p:cNvSpPr txBox="1"/>
          <p:nvPr/>
        </p:nvSpPr>
        <p:spPr>
          <a:xfrm>
            <a:off x="10033756" y="2287413"/>
            <a:ext cx="690467" cy="333586"/>
          </a:xfrm>
          <a:prstGeom prst="rect">
            <a:avLst/>
          </a:prstGeom>
          <a:solidFill>
            <a:srgbClr val="F4B183"/>
          </a:solidFill>
          <a:ln w="9525" cmpd="sng">
            <a:solidFill>
              <a:srgbClr val="F4B183"/>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fld id="{5948E845-4937-45F8-9E47-8C30A31E0302}" type="TxLink">
              <a:rPr lang="en-US" sz="1600" b="1" i="0" u="none" strike="noStrike">
                <a:solidFill>
                  <a:schemeClr val="bg1"/>
                </a:solidFill>
                <a:effectLst>
                  <a:outerShdw blurRad="38100" dist="38100" dir="2700000" algn="tl">
                    <a:srgbClr val="000000">
                      <a:alpha val="43137"/>
                    </a:srgbClr>
                  </a:outerShdw>
                </a:effectLst>
                <a:latin typeface="Times New Roman"/>
                <a:cs typeface="Times New Roman"/>
              </a:rPr>
              <a:pPr algn="ctr"/>
              <a:t>2021</a:t>
            </a:fld>
            <a:endParaRPr lang="es-MX" sz="1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CuadroTexto 7">
            <a:extLst>
              <a:ext uri="{FF2B5EF4-FFF2-40B4-BE49-F238E27FC236}">
                <a16:creationId xmlns:a16="http://schemas.microsoft.com/office/drawing/2014/main" id="{5BD045F4-F1C7-8433-AC63-67B83984BFF9}"/>
              </a:ext>
            </a:extLst>
          </p:cNvPr>
          <p:cNvSpPr txBox="1"/>
          <p:nvPr/>
        </p:nvSpPr>
        <p:spPr>
          <a:xfrm>
            <a:off x="10724223" y="2296743"/>
            <a:ext cx="690467" cy="336285"/>
          </a:xfrm>
          <a:prstGeom prst="rect">
            <a:avLst/>
          </a:prstGeom>
          <a:solidFill>
            <a:schemeClr val="bg1"/>
          </a:solidFill>
          <a:ln w="9525" cmpd="sng">
            <a:solidFill>
              <a:srgbClr val="9DC3E6"/>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fld id="{88AD0098-C1AC-4658-853F-4834154E2E23}" type="TxLink">
              <a:rPr lang="en-US" sz="1600" i="0" u="none" strike="noStrike">
                <a:solidFill>
                  <a:schemeClr val="tx1"/>
                </a:solidFill>
                <a:effectLst>
                  <a:outerShdw blurRad="38100" dist="38100" dir="2700000" algn="tl">
                    <a:srgbClr val="000000">
                      <a:alpha val="43137"/>
                    </a:srgbClr>
                  </a:outerShdw>
                </a:effectLst>
                <a:latin typeface="Times New Roman"/>
                <a:cs typeface="Times New Roman"/>
              </a:rPr>
              <a:pPr algn="ctr"/>
              <a:t>2020</a:t>
            </a:fld>
            <a:endParaRPr lang="es-MX"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9636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7DD911A-5BC8-6A35-3908-AAE20270D674}"/>
              </a:ext>
            </a:extLst>
          </p:cNvPr>
          <p:cNvGrpSpPr/>
          <p:nvPr/>
        </p:nvGrpSpPr>
        <p:grpSpPr>
          <a:xfrm>
            <a:off x="2256603" y="1002905"/>
            <a:ext cx="7678790" cy="1161486"/>
            <a:chOff x="1243017" y="2669432"/>
            <a:chExt cx="6728400" cy="1155282"/>
          </a:xfrm>
        </p:grpSpPr>
        <p:sp>
          <p:nvSpPr>
            <p:cNvPr id="6" name="Rectángulo 5">
              <a:extLst>
                <a:ext uri="{FF2B5EF4-FFF2-40B4-BE49-F238E27FC236}">
                  <a16:creationId xmlns:a16="http://schemas.microsoft.com/office/drawing/2014/main" id="{4FB1B42F-90DA-4709-36AE-4B477FE7CCF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CFC9B0CE-865E-C9DD-AA66-82570832F07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41" name="object 2"/>
          <p:cNvSpPr txBox="1">
            <a:spLocks noGrp="1"/>
          </p:cNvSpPr>
          <p:nvPr>
            <p:ph type="title" idx="4294967295"/>
          </p:nvPr>
        </p:nvSpPr>
        <p:spPr>
          <a:xfrm>
            <a:off x="2047785" y="1229664"/>
            <a:ext cx="8195391" cy="375250"/>
          </a:xfrm>
          <a:prstGeom prst="rect">
            <a:avLst/>
          </a:prstGeom>
        </p:spPr>
        <p:txBody>
          <a:bodyPr vert="horz" wrap="square" lIns="0" tIns="0" rIns="0" bIns="0" numCol="1" anchor="t" anchorCtr="0" compatLnSpc="1">
            <a:prstTxWarp prst="textNoShape">
              <a:avLst/>
            </a:prstTxWarp>
            <a:noAutofit/>
          </a:bodyPr>
          <a:lstStyle/>
          <a:p>
            <a:pPr indent="7700" algn="ctr">
              <a:tabLst>
                <a:tab pos="2849880" algn="l"/>
              </a:tabLst>
            </a:pPr>
            <a:r>
              <a:rPr sz="2800" b="1" dirty="0">
                <a:solidFill>
                  <a:schemeClr val="bg1"/>
                </a:solidFill>
              </a:rPr>
              <a:t>PRESUPUESTO 202</a:t>
            </a:r>
            <a:r>
              <a:rPr lang="es-ES" sz="2800" b="1" dirty="0">
                <a:solidFill>
                  <a:schemeClr val="bg1"/>
                </a:solidFill>
              </a:rPr>
              <a:t>1</a:t>
            </a:r>
            <a:endParaRPr sz="3200" dirty="0"/>
          </a:p>
        </p:txBody>
      </p:sp>
      <p:pic>
        <p:nvPicPr>
          <p:cNvPr id="5" name="Imagen 4">
            <a:extLst>
              <a:ext uri="{FF2B5EF4-FFF2-40B4-BE49-F238E27FC236}">
                <a16:creationId xmlns:a16="http://schemas.microsoft.com/office/drawing/2014/main" id="{3A63E2D0-90B8-4675-A152-C7D6DD9BCE54}"/>
              </a:ext>
            </a:extLst>
          </p:cNvPr>
          <p:cNvPicPr>
            <a:picLocks noChangeAspect="1"/>
          </p:cNvPicPr>
          <p:nvPr/>
        </p:nvPicPr>
        <p:blipFill>
          <a:blip r:embed="rId2"/>
          <a:stretch>
            <a:fillRect/>
          </a:stretch>
        </p:blipFill>
        <p:spPr>
          <a:xfrm>
            <a:off x="343300" y="2640269"/>
            <a:ext cx="11308807" cy="2965646"/>
          </a:xfrm>
          <a:prstGeom prst="rect">
            <a:avLst/>
          </a:prstGeom>
        </p:spPr>
      </p:pic>
      <p:sp>
        <p:nvSpPr>
          <p:cNvPr id="9" name="CuadroTexto 8">
            <a:extLst>
              <a:ext uri="{FF2B5EF4-FFF2-40B4-BE49-F238E27FC236}">
                <a16:creationId xmlns:a16="http://schemas.microsoft.com/office/drawing/2014/main" id="{8962E9ED-2E31-3AD3-5EAE-23CB92FA06E7}"/>
              </a:ext>
            </a:extLst>
          </p:cNvPr>
          <p:cNvSpPr txBox="1"/>
          <p:nvPr/>
        </p:nvSpPr>
        <p:spPr>
          <a:xfrm>
            <a:off x="2695586" y="1768172"/>
            <a:ext cx="6655909" cy="461665"/>
          </a:xfrm>
          <a:prstGeom prst="rect">
            <a:avLst/>
          </a:prstGeom>
          <a:noFill/>
        </p:spPr>
        <p:txBody>
          <a:bodyPr wrap="square">
            <a:spAutoFit/>
          </a:bodyPr>
          <a:lstStyle/>
          <a:p>
            <a:pPr algn="ctr"/>
            <a:r>
              <a:rPr lang="es-CO" sz="2400" b="1" dirty="0">
                <a:solidFill>
                  <a:schemeClr val="tx1">
                    <a:lumMod val="75000"/>
                    <a:lumOff val="25000"/>
                  </a:schemeClr>
                </a:solidFill>
              </a:rPr>
              <a:t>(Millones de pesos)</a:t>
            </a:r>
            <a:endParaRPr lang="es-CO" sz="2000" dirty="0">
              <a:solidFill>
                <a:schemeClr val="tx1">
                  <a:lumMod val="75000"/>
                  <a:lumOff val="25000"/>
                </a:schemeClr>
              </a:solidFill>
            </a:endParaRPr>
          </a:p>
        </p:txBody>
      </p:sp>
      <p:grpSp>
        <p:nvGrpSpPr>
          <p:cNvPr id="2" name="Grupo 1">
            <a:extLst>
              <a:ext uri="{FF2B5EF4-FFF2-40B4-BE49-F238E27FC236}">
                <a16:creationId xmlns:a16="http://schemas.microsoft.com/office/drawing/2014/main" id="{ACE9CD07-A35C-6A0F-4DDD-9CC625C5E77A}"/>
              </a:ext>
            </a:extLst>
          </p:cNvPr>
          <p:cNvGrpSpPr/>
          <p:nvPr/>
        </p:nvGrpSpPr>
        <p:grpSpPr>
          <a:xfrm>
            <a:off x="343301" y="402552"/>
            <a:ext cx="3213632" cy="486091"/>
            <a:chOff x="1243017" y="2669432"/>
            <a:chExt cx="6728400" cy="1155282"/>
          </a:xfrm>
        </p:grpSpPr>
        <p:sp>
          <p:nvSpPr>
            <p:cNvPr id="3" name="Rectángulo 2">
              <a:extLst>
                <a:ext uri="{FF2B5EF4-FFF2-40B4-BE49-F238E27FC236}">
                  <a16:creationId xmlns:a16="http://schemas.microsoft.com/office/drawing/2014/main" id="{FB4EB41D-F60C-5B05-F421-F1526C32341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CFE3088C-9A71-9722-B0A2-EDCD876669D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0" name="CuadroTexto 9">
            <a:extLst>
              <a:ext uri="{FF2B5EF4-FFF2-40B4-BE49-F238E27FC236}">
                <a16:creationId xmlns:a16="http://schemas.microsoft.com/office/drawing/2014/main" id="{A1032EA1-18BD-C674-CEAE-D34901BAE295}"/>
              </a:ext>
            </a:extLst>
          </p:cNvPr>
          <p:cNvSpPr txBox="1"/>
          <p:nvPr/>
        </p:nvSpPr>
        <p:spPr>
          <a:xfrm>
            <a:off x="343301" y="415535"/>
            <a:ext cx="3126284"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Ejecución Presupuestal</a:t>
            </a:r>
          </a:p>
        </p:txBody>
      </p:sp>
      <p:sp>
        <p:nvSpPr>
          <p:cNvPr id="11" name="CuadroTexto 10">
            <a:extLst>
              <a:ext uri="{FF2B5EF4-FFF2-40B4-BE49-F238E27FC236}">
                <a16:creationId xmlns:a16="http://schemas.microsoft.com/office/drawing/2014/main" id="{95AC1866-3EA2-4517-A61D-8D3640D561F8}"/>
              </a:ext>
            </a:extLst>
          </p:cNvPr>
          <p:cNvSpPr txBox="1"/>
          <p:nvPr/>
        </p:nvSpPr>
        <p:spPr>
          <a:xfrm>
            <a:off x="393627" y="4185955"/>
            <a:ext cx="4936008" cy="644792"/>
          </a:xfrm>
          <a:prstGeom prst="rect">
            <a:avLst/>
          </a:prstGeom>
          <a:solidFill>
            <a:schemeClr val="bg1"/>
          </a:solidFill>
          <a:ln>
            <a:solidFill>
              <a:schemeClr val="bg1"/>
            </a:solidFill>
          </a:ln>
        </p:spPr>
        <p:txBody>
          <a:bodyPr wrap="square" rtlCol="0">
            <a:spAutoFit/>
          </a:bodyPr>
          <a:lstStyle/>
          <a:p>
            <a:r>
              <a:rPr lang="es-CO" b="1" dirty="0">
                <a:solidFill>
                  <a:srgbClr val="443524"/>
                </a:solidFill>
              </a:rPr>
              <a:t>3. GASTOS POR TRIBUTOS, MULTAS, SANCIONES E INTERESES DE MORA</a:t>
            </a:r>
          </a:p>
        </p:txBody>
      </p:sp>
      <p:sp>
        <p:nvSpPr>
          <p:cNvPr id="13" name="CuadroTexto 12">
            <a:extLst>
              <a:ext uri="{FF2B5EF4-FFF2-40B4-BE49-F238E27FC236}">
                <a16:creationId xmlns:a16="http://schemas.microsoft.com/office/drawing/2014/main" id="{2E9150BB-F63F-456D-B4A9-476018FFC735}"/>
              </a:ext>
            </a:extLst>
          </p:cNvPr>
          <p:cNvSpPr txBox="1"/>
          <p:nvPr/>
        </p:nvSpPr>
        <p:spPr>
          <a:xfrm>
            <a:off x="379481" y="3429000"/>
            <a:ext cx="5001585" cy="368562"/>
          </a:xfrm>
          <a:prstGeom prst="rect">
            <a:avLst/>
          </a:prstGeom>
          <a:solidFill>
            <a:schemeClr val="bg1"/>
          </a:solidFill>
          <a:ln w="19050">
            <a:solidFill>
              <a:schemeClr val="tx1"/>
            </a:solidFill>
          </a:ln>
        </p:spPr>
        <p:txBody>
          <a:bodyPr wrap="square" rtlCol="0">
            <a:spAutoFit/>
          </a:bodyPr>
          <a:lstStyle/>
          <a:p>
            <a:r>
              <a:rPr lang="es-CO" sz="1800" b="1" dirty="0">
                <a:solidFill>
                  <a:srgbClr val="443524"/>
                </a:solidFill>
              </a:rPr>
              <a:t>1. GASTOS DE PERSONAL</a:t>
            </a:r>
          </a:p>
        </p:txBody>
      </p:sp>
      <p:sp>
        <p:nvSpPr>
          <p:cNvPr id="14" name="CuadroTexto 13">
            <a:extLst>
              <a:ext uri="{FF2B5EF4-FFF2-40B4-BE49-F238E27FC236}">
                <a16:creationId xmlns:a16="http://schemas.microsoft.com/office/drawing/2014/main" id="{43912F47-89EC-4280-97FA-2B643AEB9911}"/>
              </a:ext>
            </a:extLst>
          </p:cNvPr>
          <p:cNvSpPr txBox="1"/>
          <p:nvPr/>
        </p:nvSpPr>
        <p:spPr>
          <a:xfrm>
            <a:off x="379481" y="3762015"/>
            <a:ext cx="5001585" cy="368562"/>
          </a:xfrm>
          <a:prstGeom prst="rect">
            <a:avLst/>
          </a:prstGeom>
          <a:solidFill>
            <a:schemeClr val="bg1"/>
          </a:solidFill>
          <a:ln w="19050">
            <a:solidFill>
              <a:schemeClr val="tx1"/>
            </a:solidFill>
          </a:ln>
        </p:spPr>
        <p:txBody>
          <a:bodyPr wrap="square" rtlCol="0">
            <a:spAutoFit/>
          </a:bodyPr>
          <a:lstStyle/>
          <a:p>
            <a:r>
              <a:rPr lang="es-CO" sz="1800" b="1" dirty="0">
                <a:solidFill>
                  <a:srgbClr val="443524"/>
                </a:solidFill>
              </a:rPr>
              <a:t>2. ADQUISICIONES DE BIENES Y SERVICIOS </a:t>
            </a:r>
          </a:p>
        </p:txBody>
      </p:sp>
      <p:sp>
        <p:nvSpPr>
          <p:cNvPr id="12" name="CuadroTexto 11">
            <a:extLst>
              <a:ext uri="{FF2B5EF4-FFF2-40B4-BE49-F238E27FC236}">
                <a16:creationId xmlns:a16="http://schemas.microsoft.com/office/drawing/2014/main" id="{4D1BC687-0661-445C-ACDB-047B348503E8}"/>
              </a:ext>
            </a:extLst>
          </p:cNvPr>
          <p:cNvSpPr txBox="1"/>
          <p:nvPr/>
        </p:nvSpPr>
        <p:spPr>
          <a:xfrm>
            <a:off x="5381066" y="2643254"/>
            <a:ext cx="3175105" cy="430887"/>
          </a:xfrm>
          <a:prstGeom prst="rect">
            <a:avLst/>
          </a:prstGeom>
          <a:solidFill>
            <a:srgbClr val="F4B084"/>
          </a:solidFill>
        </p:spPr>
        <p:txBody>
          <a:bodyPr wrap="square" rtlCol="0">
            <a:spAutoFit/>
          </a:bodyPr>
          <a:lstStyle/>
          <a:p>
            <a:pPr algn="ctr"/>
            <a:r>
              <a:rPr lang="es-CO" sz="2200" b="1" dirty="0"/>
              <a:t>APROPIACIÓN</a:t>
            </a:r>
          </a:p>
        </p:txBody>
      </p:sp>
    </p:spTree>
    <p:extLst>
      <p:ext uri="{BB962C8B-B14F-4D97-AF65-F5344CB8AC3E}">
        <p14:creationId xmlns:p14="http://schemas.microsoft.com/office/powerpoint/2010/main" val="19950371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00000000-0008-0000-0800-00000E000000}"/>
              </a:ext>
            </a:extLst>
          </p:cNvPr>
          <p:cNvGraphicFramePr>
            <a:graphicFrameLocks/>
          </p:cNvGraphicFramePr>
          <p:nvPr>
            <p:extLst>
              <p:ext uri="{D42A27DB-BD31-4B8C-83A1-F6EECF244321}">
                <p14:modId xmlns:p14="http://schemas.microsoft.com/office/powerpoint/2010/main" val="996466655"/>
              </p:ext>
            </p:extLst>
          </p:nvPr>
        </p:nvGraphicFramePr>
        <p:xfrm>
          <a:off x="305836" y="1778012"/>
          <a:ext cx="11684883" cy="465678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47F6B6E2-52B4-750C-D967-9A508C5F779F}"/>
              </a:ext>
            </a:extLst>
          </p:cNvPr>
          <p:cNvGrpSpPr/>
          <p:nvPr/>
        </p:nvGrpSpPr>
        <p:grpSpPr>
          <a:xfrm>
            <a:off x="2318943" y="1565523"/>
            <a:ext cx="7319222" cy="720285"/>
            <a:chOff x="1243017" y="2669433"/>
            <a:chExt cx="6728401" cy="1083314"/>
          </a:xfrm>
        </p:grpSpPr>
        <p:sp>
          <p:nvSpPr>
            <p:cNvPr id="4" name="Rectángulo 3">
              <a:extLst>
                <a:ext uri="{FF2B5EF4-FFF2-40B4-BE49-F238E27FC236}">
                  <a16:creationId xmlns:a16="http://schemas.microsoft.com/office/drawing/2014/main" id="{8EBF5576-35EE-F5E1-8292-B5B128DAA558}"/>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AD7FCF6C-9FF2-2BA2-393F-2250B4A8F704}"/>
                </a:ext>
              </a:extLst>
            </p:cNvPr>
            <p:cNvSpPr/>
            <p:nvPr/>
          </p:nvSpPr>
          <p:spPr>
            <a:xfrm>
              <a:off x="1318652" y="2858948"/>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object 31">
            <a:extLst>
              <a:ext uri="{FF2B5EF4-FFF2-40B4-BE49-F238E27FC236}">
                <a16:creationId xmlns:a16="http://schemas.microsoft.com/office/drawing/2014/main" id="{F8233442-70A8-BA81-DF65-0EF2D80512C8}"/>
              </a:ext>
            </a:extLst>
          </p:cNvPr>
          <p:cNvSpPr txBox="1"/>
          <p:nvPr/>
        </p:nvSpPr>
        <p:spPr>
          <a:xfrm>
            <a:off x="2444778" y="1720674"/>
            <a:ext cx="708394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indent="15240" algn="ctr" defTabSz="822960">
              <a:spcBef>
                <a:spcPts val="120"/>
              </a:spcBef>
              <a:defRPr sz="2800" b="1">
                <a:solidFill>
                  <a:srgbClr val="249B91"/>
                </a:solidFill>
              </a:defRPr>
            </a:pPr>
            <a:r>
              <a:rPr lang="es-ES" sz="2400" b="1" spc="-20" dirty="0">
                <a:solidFill>
                  <a:schemeClr val="bg1"/>
                </a:solidFill>
                <a:latin typeface="Arial" panose="020B0604020202020204" pitchFamily="34" charset="0"/>
                <a:ea typeface="+mj-ea"/>
                <a:cs typeface="Arial" panose="020B0604020202020204" pitchFamily="34" charset="0"/>
              </a:rPr>
              <a:t>Calificación Promedio</a:t>
            </a:r>
            <a:r>
              <a:rPr sz="2400" b="1" spc="-20" dirty="0">
                <a:solidFill>
                  <a:schemeClr val="bg1"/>
                </a:solidFill>
                <a:latin typeface="Arial" panose="020B0604020202020204" pitchFamily="34" charset="0"/>
                <a:ea typeface="+mj-ea"/>
                <a:cs typeface="Arial" panose="020B0604020202020204" pitchFamily="34" charset="0"/>
              </a:rPr>
              <a:t> a Nivel Nacional</a:t>
            </a:r>
          </a:p>
        </p:txBody>
      </p:sp>
      <p:grpSp>
        <p:nvGrpSpPr>
          <p:cNvPr id="10" name="Grupo 9">
            <a:extLst>
              <a:ext uri="{FF2B5EF4-FFF2-40B4-BE49-F238E27FC236}">
                <a16:creationId xmlns:a16="http://schemas.microsoft.com/office/drawing/2014/main" id="{B149BD88-95DF-AC8D-07E3-FDB093E4F63A}"/>
              </a:ext>
            </a:extLst>
          </p:cNvPr>
          <p:cNvGrpSpPr/>
          <p:nvPr/>
        </p:nvGrpSpPr>
        <p:grpSpPr>
          <a:xfrm>
            <a:off x="0" y="626541"/>
            <a:ext cx="5824460" cy="540742"/>
            <a:chOff x="1243017" y="2669432"/>
            <a:chExt cx="6728400" cy="1155282"/>
          </a:xfrm>
        </p:grpSpPr>
        <p:sp>
          <p:nvSpPr>
            <p:cNvPr id="11" name="Rectángulo 10">
              <a:extLst>
                <a:ext uri="{FF2B5EF4-FFF2-40B4-BE49-F238E27FC236}">
                  <a16:creationId xmlns:a16="http://schemas.microsoft.com/office/drawing/2014/main" id="{5F2132F9-492A-3551-2BF6-0EC4EEFBEF3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4ED2834B-4A2F-5471-6676-347FA943C80D}"/>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4DE90FF9-7117-1C9C-89C4-36A48E16B179}"/>
              </a:ext>
            </a:extLst>
          </p:cNvPr>
          <p:cNvSpPr txBox="1"/>
          <p:nvPr/>
        </p:nvSpPr>
        <p:spPr>
          <a:xfrm>
            <a:off x="48584" y="644042"/>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51058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0000000-0008-0000-0800-00000F000000}"/>
              </a:ext>
            </a:extLst>
          </p:cNvPr>
          <p:cNvGrpSpPr/>
          <p:nvPr/>
        </p:nvGrpSpPr>
        <p:grpSpPr>
          <a:xfrm>
            <a:off x="-123691" y="1801317"/>
            <a:ext cx="12376298" cy="4932331"/>
            <a:chOff x="0" y="1"/>
            <a:chExt cx="6724651" cy="2679978"/>
          </a:xfrm>
        </p:grpSpPr>
        <p:grpSp>
          <p:nvGrpSpPr>
            <p:cNvPr id="3" name="Grupo 2">
              <a:extLst>
                <a:ext uri="{FF2B5EF4-FFF2-40B4-BE49-F238E27FC236}">
                  <a16:creationId xmlns:a16="http://schemas.microsoft.com/office/drawing/2014/main" id="{00000000-0008-0000-0800-000010000000}"/>
                </a:ext>
              </a:extLst>
            </p:cNvPr>
            <p:cNvGrpSpPr/>
            <p:nvPr/>
          </p:nvGrpSpPr>
          <p:grpSpPr>
            <a:xfrm>
              <a:off x="0" y="1"/>
              <a:ext cx="6724651" cy="2679978"/>
              <a:chOff x="0" y="2"/>
              <a:chExt cx="6724651" cy="3080032"/>
            </a:xfrm>
          </p:grpSpPr>
          <p:sp>
            <p:nvSpPr>
              <p:cNvPr id="16" name="CuadroTexto 1">
                <a:extLst>
                  <a:ext uri="{FF2B5EF4-FFF2-40B4-BE49-F238E27FC236}">
                    <a16:creationId xmlns:a16="http://schemas.microsoft.com/office/drawing/2014/main" id="{00000000-0008-0000-0800-000019000000}"/>
                  </a:ext>
                </a:extLst>
              </p:cNvPr>
              <p:cNvSpPr txBox="1"/>
              <p:nvPr/>
            </p:nvSpPr>
            <p:spPr>
              <a:xfrm>
                <a:off x="828675" y="2111280"/>
                <a:ext cx="504825" cy="2190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2E77C0EB-EE46-4DF3-94EE-D7F57BA2B408}" type="TxLink">
                  <a:rPr lang="en-US" sz="1200" b="1" i="0" u="none" strike="noStrike">
                    <a:solidFill>
                      <a:srgbClr val="000000"/>
                    </a:solidFill>
                    <a:latin typeface="Avenir Next LT Pro" panose="020B0504020202020204" pitchFamily="34" charset="0"/>
                    <a:cs typeface="Times New Roman"/>
                  </a:rPr>
                  <a:pPr algn="ctr"/>
                  <a:t>2020</a:t>
                </a:fld>
                <a:endParaRPr lang="es-MX" sz="1200" b="1">
                  <a:latin typeface="Avenir Next LT Pro" panose="020B0504020202020204" pitchFamily="34" charset="0"/>
                  <a:cs typeface="Times New Roman" panose="02020603050405020304" pitchFamily="18" charset="0"/>
                </a:endParaRPr>
              </a:p>
            </p:txBody>
          </p:sp>
          <p:graphicFrame>
            <p:nvGraphicFramePr>
              <p:cNvPr id="18" name="Gráfico 17">
                <a:extLst>
                  <a:ext uri="{FF2B5EF4-FFF2-40B4-BE49-F238E27FC236}">
                    <a16:creationId xmlns:a16="http://schemas.microsoft.com/office/drawing/2014/main" id="{00000000-0008-0000-0800-00001A000000}"/>
                  </a:ext>
                </a:extLst>
              </p:cNvPr>
              <p:cNvGraphicFramePr/>
              <p:nvPr>
                <p:extLst>
                  <p:ext uri="{D42A27DB-BD31-4B8C-83A1-F6EECF244321}">
                    <p14:modId xmlns:p14="http://schemas.microsoft.com/office/powerpoint/2010/main" val="2198826027"/>
                  </p:ext>
                </p:extLst>
              </p:nvPr>
            </p:nvGraphicFramePr>
            <p:xfrm>
              <a:off x="0" y="2"/>
              <a:ext cx="6724651" cy="3080032"/>
            </p:xfrm>
            <a:graphic>
              <a:graphicData uri="http://schemas.openxmlformats.org/drawingml/2006/chart">
                <c:chart xmlns:c="http://schemas.openxmlformats.org/drawingml/2006/chart" xmlns:r="http://schemas.openxmlformats.org/officeDocument/2006/relationships" r:id="rId2"/>
              </a:graphicData>
            </a:graphic>
          </p:graphicFrame>
        </p:grpSp>
        <p:sp>
          <p:nvSpPr>
            <p:cNvPr id="4" name="CuadroTexto 1">
              <a:extLst>
                <a:ext uri="{FF2B5EF4-FFF2-40B4-BE49-F238E27FC236}">
                  <a16:creationId xmlns:a16="http://schemas.microsoft.com/office/drawing/2014/main" id="{00000000-0008-0000-0800-000011000000}"/>
                </a:ext>
              </a:extLst>
            </p:cNvPr>
            <p:cNvSpPr txBox="1"/>
            <p:nvPr/>
          </p:nvSpPr>
          <p:spPr>
            <a:xfrm>
              <a:off x="341947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2E77C0EB-EE46-4DF3-94EE-D7F57BA2B408}" type="TxLink">
                <a:rPr lang="en-US" sz="1200" b="1" i="0" u="none" strike="noStrike">
                  <a:solidFill>
                    <a:srgbClr val="000000"/>
                  </a:solidFill>
                  <a:latin typeface="Avenir Next LT Pro" panose="020B0504020202020204" pitchFamily="34" charset="0"/>
                  <a:cs typeface="Times New Roman"/>
                </a:rPr>
                <a:pPr algn="ctr"/>
                <a:t>2020</a:t>
              </a:fld>
              <a:endParaRPr lang="es-MX" sz="1200" b="1" dirty="0">
                <a:latin typeface="Avenir Next LT Pro" panose="020B0504020202020204" pitchFamily="34" charset="0"/>
                <a:cs typeface="Times New Roman" panose="02020603050405020304" pitchFamily="18" charset="0"/>
              </a:endParaRPr>
            </a:p>
          </p:txBody>
        </p:sp>
        <p:sp>
          <p:nvSpPr>
            <p:cNvPr id="9" name="CuadroTexto 1">
              <a:extLst>
                <a:ext uri="{FF2B5EF4-FFF2-40B4-BE49-F238E27FC236}">
                  <a16:creationId xmlns:a16="http://schemas.microsoft.com/office/drawing/2014/main" id="{00000000-0008-0000-0800-000012000000}"/>
                </a:ext>
              </a:extLst>
            </p:cNvPr>
            <p:cNvSpPr txBox="1"/>
            <p:nvPr/>
          </p:nvSpPr>
          <p:spPr>
            <a:xfrm>
              <a:off x="469582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2E77C0EB-EE46-4DF3-94EE-D7F57BA2B408}" type="TxLink">
                <a:rPr lang="en-US" sz="1200" b="1" i="0" u="none" strike="noStrike">
                  <a:solidFill>
                    <a:srgbClr val="000000"/>
                  </a:solidFill>
                  <a:latin typeface="Avenir Next LT Pro" panose="020B0504020202020204" pitchFamily="34" charset="0"/>
                  <a:cs typeface="Times New Roman"/>
                </a:rPr>
                <a:pPr algn="ctr"/>
                <a:t>2020</a:t>
              </a:fld>
              <a:endParaRPr lang="es-MX" sz="1200" b="1">
                <a:latin typeface="Avenir Next LT Pro" panose="020B0504020202020204" pitchFamily="34" charset="0"/>
                <a:cs typeface="Times New Roman" panose="02020603050405020304" pitchFamily="18" charset="0"/>
              </a:endParaRPr>
            </a:p>
          </p:txBody>
        </p:sp>
        <p:sp>
          <p:nvSpPr>
            <p:cNvPr id="10" name="CuadroTexto 1">
              <a:extLst>
                <a:ext uri="{FF2B5EF4-FFF2-40B4-BE49-F238E27FC236}">
                  <a16:creationId xmlns:a16="http://schemas.microsoft.com/office/drawing/2014/main" id="{00000000-0008-0000-0800-000013000000}"/>
                </a:ext>
              </a:extLst>
            </p:cNvPr>
            <p:cNvSpPr txBox="1"/>
            <p:nvPr/>
          </p:nvSpPr>
          <p:spPr>
            <a:xfrm>
              <a:off x="212407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2E77C0EB-EE46-4DF3-94EE-D7F57BA2B408}" type="TxLink">
                <a:rPr lang="en-US" sz="1200" b="1" i="0" u="none" strike="noStrike">
                  <a:solidFill>
                    <a:srgbClr val="000000"/>
                  </a:solidFill>
                  <a:latin typeface="Avenir Next LT Pro" panose="020B0504020202020204" pitchFamily="34" charset="0"/>
                  <a:cs typeface="Times New Roman"/>
                </a:rPr>
                <a:pPr algn="ctr"/>
                <a:t>2020</a:t>
              </a:fld>
              <a:endParaRPr lang="es-MX" sz="1200" b="1">
                <a:latin typeface="Avenir Next LT Pro" panose="020B0504020202020204" pitchFamily="34" charset="0"/>
                <a:cs typeface="Times New Roman" panose="02020603050405020304" pitchFamily="18" charset="0"/>
              </a:endParaRPr>
            </a:p>
          </p:txBody>
        </p:sp>
        <p:sp>
          <p:nvSpPr>
            <p:cNvPr id="11" name="CuadroTexto 1">
              <a:extLst>
                <a:ext uri="{FF2B5EF4-FFF2-40B4-BE49-F238E27FC236}">
                  <a16:creationId xmlns:a16="http://schemas.microsoft.com/office/drawing/2014/main" id="{00000000-0008-0000-0800-000014000000}"/>
                </a:ext>
              </a:extLst>
            </p:cNvPr>
            <p:cNvSpPr txBox="1"/>
            <p:nvPr/>
          </p:nvSpPr>
          <p:spPr>
            <a:xfrm>
              <a:off x="6000750" y="1809750"/>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2E77C0EB-EE46-4DF3-94EE-D7F57BA2B408}" type="TxLink">
                <a:rPr lang="en-US" sz="1200" b="1" i="0" u="none" strike="noStrike">
                  <a:solidFill>
                    <a:srgbClr val="000000"/>
                  </a:solidFill>
                  <a:latin typeface="Avenir Next LT Pro" panose="020B0504020202020204" pitchFamily="34" charset="0"/>
                  <a:cs typeface="Times New Roman"/>
                </a:rPr>
                <a:pPr algn="ctr"/>
                <a:t>2020</a:t>
              </a:fld>
              <a:endParaRPr lang="es-MX" sz="1200" b="1">
                <a:latin typeface="Avenir Next LT Pro" panose="020B0504020202020204" pitchFamily="34" charset="0"/>
                <a:cs typeface="Times New Roman" panose="02020603050405020304" pitchFamily="18" charset="0"/>
              </a:endParaRPr>
            </a:p>
          </p:txBody>
        </p:sp>
        <p:sp>
          <p:nvSpPr>
            <p:cNvPr id="12" name="CuadroTexto 1">
              <a:extLst>
                <a:ext uri="{FF2B5EF4-FFF2-40B4-BE49-F238E27FC236}">
                  <a16:creationId xmlns:a16="http://schemas.microsoft.com/office/drawing/2014/main" id="{00000000-0008-0000-0800-000015000000}"/>
                </a:ext>
              </a:extLst>
            </p:cNvPr>
            <p:cNvSpPr txBox="1"/>
            <p:nvPr/>
          </p:nvSpPr>
          <p:spPr>
            <a:xfrm>
              <a:off x="1524000" y="1828800"/>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C5ACD456-D236-4FDE-BDB2-96673C797A5C}" type="TxLink">
                <a:rPr lang="en-US" sz="1200" b="1" i="0" u="none" strike="noStrike">
                  <a:solidFill>
                    <a:srgbClr val="000000"/>
                  </a:solidFill>
                  <a:latin typeface="Avenir Next LT Pro" panose="020B0504020202020204" pitchFamily="34" charset="0"/>
                  <a:cs typeface="Times New Roman"/>
                </a:rPr>
                <a:pPr algn="ctr"/>
                <a:t>2021</a:t>
              </a:fld>
              <a:endParaRPr lang="es-MX" sz="1200" b="1">
                <a:latin typeface="Avenir Next LT Pro" panose="020B0504020202020204" pitchFamily="34" charset="0"/>
                <a:cs typeface="Times New Roman" panose="02020603050405020304" pitchFamily="18" charset="0"/>
              </a:endParaRPr>
            </a:p>
          </p:txBody>
        </p:sp>
        <p:sp>
          <p:nvSpPr>
            <p:cNvPr id="13" name="CuadroTexto 1">
              <a:extLst>
                <a:ext uri="{FF2B5EF4-FFF2-40B4-BE49-F238E27FC236}">
                  <a16:creationId xmlns:a16="http://schemas.microsoft.com/office/drawing/2014/main" id="{00000000-0008-0000-0800-000016000000}"/>
                </a:ext>
              </a:extLst>
            </p:cNvPr>
            <p:cNvSpPr txBox="1"/>
            <p:nvPr/>
          </p:nvSpPr>
          <p:spPr>
            <a:xfrm>
              <a:off x="280987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C5ACD456-D236-4FDE-BDB2-96673C797A5C}" type="TxLink">
                <a:rPr lang="en-US" sz="1200" b="1" i="0" u="none" strike="noStrike">
                  <a:solidFill>
                    <a:srgbClr val="000000"/>
                  </a:solidFill>
                  <a:latin typeface="Avenir Next LT Pro" panose="020B0504020202020204" pitchFamily="34" charset="0"/>
                  <a:cs typeface="Times New Roman"/>
                </a:rPr>
                <a:pPr algn="ctr"/>
                <a:t>2021</a:t>
              </a:fld>
              <a:endParaRPr lang="es-MX" sz="1200" b="1" dirty="0">
                <a:latin typeface="Avenir Next LT Pro" panose="020B0504020202020204" pitchFamily="34" charset="0"/>
                <a:cs typeface="Times New Roman" panose="02020603050405020304" pitchFamily="18" charset="0"/>
              </a:endParaRPr>
            </a:p>
          </p:txBody>
        </p:sp>
        <p:sp>
          <p:nvSpPr>
            <p:cNvPr id="14" name="CuadroTexto 1">
              <a:extLst>
                <a:ext uri="{FF2B5EF4-FFF2-40B4-BE49-F238E27FC236}">
                  <a16:creationId xmlns:a16="http://schemas.microsoft.com/office/drawing/2014/main" id="{00000000-0008-0000-0800-000017000000}"/>
                </a:ext>
              </a:extLst>
            </p:cNvPr>
            <p:cNvSpPr txBox="1"/>
            <p:nvPr/>
          </p:nvSpPr>
          <p:spPr>
            <a:xfrm>
              <a:off x="410527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C5ACD456-D236-4FDE-BDB2-96673C797A5C}" type="TxLink">
                <a:rPr lang="en-US" sz="1200" b="1" i="0" u="none" strike="noStrike">
                  <a:solidFill>
                    <a:srgbClr val="000000"/>
                  </a:solidFill>
                  <a:latin typeface="Avenir Next LT Pro" panose="020B0504020202020204" pitchFamily="34" charset="0"/>
                  <a:cs typeface="Times New Roman"/>
                </a:rPr>
                <a:pPr algn="ctr"/>
                <a:t>2021</a:t>
              </a:fld>
              <a:endParaRPr lang="es-MX" sz="1200" b="1">
                <a:latin typeface="Avenir Next LT Pro" panose="020B0504020202020204" pitchFamily="34" charset="0"/>
                <a:cs typeface="Times New Roman" panose="02020603050405020304" pitchFamily="18" charset="0"/>
              </a:endParaRPr>
            </a:p>
          </p:txBody>
        </p:sp>
        <p:sp>
          <p:nvSpPr>
            <p:cNvPr id="15" name="CuadroTexto 1">
              <a:extLst>
                <a:ext uri="{FF2B5EF4-FFF2-40B4-BE49-F238E27FC236}">
                  <a16:creationId xmlns:a16="http://schemas.microsoft.com/office/drawing/2014/main" id="{00000000-0008-0000-0800-000018000000}"/>
                </a:ext>
              </a:extLst>
            </p:cNvPr>
            <p:cNvSpPr txBox="1"/>
            <p:nvPr/>
          </p:nvSpPr>
          <p:spPr>
            <a:xfrm>
              <a:off x="5400675" y="1819275"/>
              <a:ext cx="504825" cy="19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C5ACD456-D236-4FDE-BDB2-96673C797A5C}" type="TxLink">
                <a:rPr lang="en-US" sz="1200" b="1" i="0" u="none" strike="noStrike">
                  <a:solidFill>
                    <a:srgbClr val="000000"/>
                  </a:solidFill>
                  <a:latin typeface="Avenir Next LT Pro" panose="020B0504020202020204" pitchFamily="34" charset="0"/>
                  <a:cs typeface="Times New Roman"/>
                </a:rPr>
                <a:pPr algn="ctr"/>
                <a:t>2021</a:t>
              </a:fld>
              <a:endParaRPr lang="es-MX" sz="1200" b="1">
                <a:latin typeface="Avenir Next LT Pro" panose="020B0504020202020204" pitchFamily="34" charset="0"/>
                <a:cs typeface="Times New Roman" panose="02020603050405020304" pitchFamily="18" charset="0"/>
              </a:endParaRPr>
            </a:p>
          </p:txBody>
        </p:sp>
      </p:grpSp>
      <p:grpSp>
        <p:nvGrpSpPr>
          <p:cNvPr id="26" name="Grupo 25">
            <a:extLst>
              <a:ext uri="{FF2B5EF4-FFF2-40B4-BE49-F238E27FC236}">
                <a16:creationId xmlns:a16="http://schemas.microsoft.com/office/drawing/2014/main" id="{6AEF1517-883F-83B3-00B3-599985F30C1C}"/>
              </a:ext>
            </a:extLst>
          </p:cNvPr>
          <p:cNvGrpSpPr/>
          <p:nvPr/>
        </p:nvGrpSpPr>
        <p:grpSpPr>
          <a:xfrm>
            <a:off x="2318943" y="1565523"/>
            <a:ext cx="7319222" cy="720285"/>
            <a:chOff x="1243017" y="2669433"/>
            <a:chExt cx="6728401" cy="1083314"/>
          </a:xfrm>
        </p:grpSpPr>
        <p:sp>
          <p:nvSpPr>
            <p:cNvPr id="27" name="Rectángulo 26">
              <a:extLst>
                <a:ext uri="{FF2B5EF4-FFF2-40B4-BE49-F238E27FC236}">
                  <a16:creationId xmlns:a16="http://schemas.microsoft.com/office/drawing/2014/main" id="{E02A18B9-E550-B28C-0E09-57330C3BA2BA}"/>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8" name="Rectángulo 27">
              <a:extLst>
                <a:ext uri="{FF2B5EF4-FFF2-40B4-BE49-F238E27FC236}">
                  <a16:creationId xmlns:a16="http://schemas.microsoft.com/office/drawing/2014/main" id="{32A6C4A2-4BFC-24E8-C26C-88991D01FFA8}"/>
                </a:ext>
              </a:extLst>
            </p:cNvPr>
            <p:cNvSpPr/>
            <p:nvPr/>
          </p:nvSpPr>
          <p:spPr>
            <a:xfrm>
              <a:off x="1318652" y="2858948"/>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9" name="object 31">
            <a:extLst>
              <a:ext uri="{FF2B5EF4-FFF2-40B4-BE49-F238E27FC236}">
                <a16:creationId xmlns:a16="http://schemas.microsoft.com/office/drawing/2014/main" id="{12337E8D-4D6E-41A3-7959-45840DF8CA7B}"/>
              </a:ext>
            </a:extLst>
          </p:cNvPr>
          <p:cNvSpPr txBox="1"/>
          <p:nvPr/>
        </p:nvSpPr>
        <p:spPr>
          <a:xfrm>
            <a:off x="2444778" y="1720674"/>
            <a:ext cx="708394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indent="15240" algn="ctr" defTabSz="822960">
              <a:spcBef>
                <a:spcPts val="120"/>
              </a:spcBef>
              <a:defRPr sz="2800" b="1">
                <a:solidFill>
                  <a:srgbClr val="249B91"/>
                </a:solidFill>
              </a:defRPr>
            </a:pPr>
            <a:r>
              <a:rPr lang="es-ES" sz="2400" b="1" spc="-20" dirty="0">
                <a:solidFill>
                  <a:schemeClr val="bg1"/>
                </a:solidFill>
                <a:latin typeface="Arial" panose="020B0604020202020204" pitchFamily="34" charset="0"/>
                <a:ea typeface="+mj-ea"/>
                <a:cs typeface="Arial" panose="020B0604020202020204" pitchFamily="34" charset="0"/>
              </a:rPr>
              <a:t>Calificación Promedio</a:t>
            </a:r>
            <a:r>
              <a:rPr sz="2400" b="1" spc="-20" dirty="0">
                <a:solidFill>
                  <a:schemeClr val="bg1"/>
                </a:solidFill>
                <a:latin typeface="Arial" panose="020B0604020202020204" pitchFamily="34" charset="0"/>
                <a:ea typeface="+mj-ea"/>
                <a:cs typeface="Arial" panose="020B0604020202020204" pitchFamily="34" charset="0"/>
              </a:rPr>
              <a:t> a Nivel Nacional</a:t>
            </a:r>
          </a:p>
        </p:txBody>
      </p:sp>
      <p:grpSp>
        <p:nvGrpSpPr>
          <p:cNvPr id="30" name="Grupo 29">
            <a:extLst>
              <a:ext uri="{FF2B5EF4-FFF2-40B4-BE49-F238E27FC236}">
                <a16:creationId xmlns:a16="http://schemas.microsoft.com/office/drawing/2014/main" id="{7A56FDB2-2636-79F9-E922-6DF99EF9D44D}"/>
              </a:ext>
            </a:extLst>
          </p:cNvPr>
          <p:cNvGrpSpPr/>
          <p:nvPr/>
        </p:nvGrpSpPr>
        <p:grpSpPr>
          <a:xfrm>
            <a:off x="0" y="626541"/>
            <a:ext cx="5824460" cy="540742"/>
            <a:chOff x="1243017" y="2669432"/>
            <a:chExt cx="6728400" cy="1155282"/>
          </a:xfrm>
        </p:grpSpPr>
        <p:sp>
          <p:nvSpPr>
            <p:cNvPr id="31" name="Rectángulo 30">
              <a:extLst>
                <a:ext uri="{FF2B5EF4-FFF2-40B4-BE49-F238E27FC236}">
                  <a16:creationId xmlns:a16="http://schemas.microsoft.com/office/drawing/2014/main" id="{17E8249B-711D-A7A2-95DB-72F417E78EB8}"/>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2" name="Rectángulo 31">
              <a:extLst>
                <a:ext uri="{FF2B5EF4-FFF2-40B4-BE49-F238E27FC236}">
                  <a16:creationId xmlns:a16="http://schemas.microsoft.com/office/drawing/2014/main" id="{6D46F97C-0762-3A8B-AD5D-FB5C1051B87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3" name="CuadroTexto 32">
            <a:extLst>
              <a:ext uri="{FF2B5EF4-FFF2-40B4-BE49-F238E27FC236}">
                <a16:creationId xmlns:a16="http://schemas.microsoft.com/office/drawing/2014/main" id="{390F005C-4656-B796-0831-98289C28D3F1}"/>
              </a:ext>
            </a:extLst>
          </p:cNvPr>
          <p:cNvSpPr txBox="1"/>
          <p:nvPr/>
        </p:nvSpPr>
        <p:spPr>
          <a:xfrm>
            <a:off x="48584" y="644042"/>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712926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00000000-0008-0000-0800-000025000000}"/>
              </a:ext>
            </a:extLst>
          </p:cNvPr>
          <p:cNvGraphicFramePr>
            <a:graphicFrameLocks/>
          </p:cNvGraphicFramePr>
          <p:nvPr>
            <p:extLst>
              <p:ext uri="{D42A27DB-BD31-4B8C-83A1-F6EECF244321}">
                <p14:modId xmlns:p14="http://schemas.microsoft.com/office/powerpoint/2010/main" val="2264444058"/>
              </p:ext>
            </p:extLst>
          </p:nvPr>
        </p:nvGraphicFramePr>
        <p:xfrm>
          <a:off x="-205042" y="1862662"/>
          <a:ext cx="11742383" cy="4877969"/>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83B83C1F-552B-25EA-C5FF-D36955F2116D}"/>
              </a:ext>
            </a:extLst>
          </p:cNvPr>
          <p:cNvGrpSpPr/>
          <p:nvPr/>
        </p:nvGrpSpPr>
        <p:grpSpPr>
          <a:xfrm>
            <a:off x="2164849" y="1565523"/>
            <a:ext cx="7319222" cy="720285"/>
            <a:chOff x="1243017" y="2669433"/>
            <a:chExt cx="6728401" cy="1083314"/>
          </a:xfrm>
        </p:grpSpPr>
        <p:sp>
          <p:nvSpPr>
            <p:cNvPr id="4" name="Rectángulo 3">
              <a:extLst>
                <a:ext uri="{FF2B5EF4-FFF2-40B4-BE49-F238E27FC236}">
                  <a16:creationId xmlns:a16="http://schemas.microsoft.com/office/drawing/2014/main" id="{CB8BA6BF-3CAE-F7F9-35E6-46549A94F7FA}"/>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91CF8008-2974-1457-BDA6-8C5EECA98940}"/>
                </a:ext>
              </a:extLst>
            </p:cNvPr>
            <p:cNvSpPr/>
            <p:nvPr/>
          </p:nvSpPr>
          <p:spPr>
            <a:xfrm>
              <a:off x="1318652" y="2858948"/>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object 31">
            <a:extLst>
              <a:ext uri="{FF2B5EF4-FFF2-40B4-BE49-F238E27FC236}">
                <a16:creationId xmlns:a16="http://schemas.microsoft.com/office/drawing/2014/main" id="{C664CD4A-C8E4-26F8-EC6B-C5C88E9B0B26}"/>
              </a:ext>
            </a:extLst>
          </p:cNvPr>
          <p:cNvSpPr txBox="1"/>
          <p:nvPr/>
        </p:nvSpPr>
        <p:spPr>
          <a:xfrm>
            <a:off x="2290684" y="1720674"/>
            <a:ext cx="708394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indent="15240" algn="ctr" defTabSz="822960">
              <a:spcBef>
                <a:spcPts val="120"/>
              </a:spcBef>
              <a:defRPr sz="2800" b="1">
                <a:solidFill>
                  <a:srgbClr val="249B91"/>
                </a:solidFill>
              </a:defRPr>
            </a:pPr>
            <a:r>
              <a:rPr lang="es-ES" sz="2400" b="1" spc="-20" dirty="0">
                <a:solidFill>
                  <a:schemeClr val="bg1"/>
                </a:solidFill>
                <a:latin typeface="Arial" panose="020B0604020202020204" pitchFamily="34" charset="0"/>
                <a:ea typeface="+mj-ea"/>
                <a:cs typeface="Arial" panose="020B0604020202020204" pitchFamily="34" charset="0"/>
              </a:rPr>
              <a:t>Calificación Promedio</a:t>
            </a:r>
            <a:r>
              <a:rPr sz="2400" b="1" spc="-20" dirty="0">
                <a:solidFill>
                  <a:schemeClr val="bg1"/>
                </a:solidFill>
                <a:latin typeface="Arial" panose="020B0604020202020204" pitchFamily="34" charset="0"/>
                <a:ea typeface="+mj-ea"/>
                <a:cs typeface="Arial" panose="020B0604020202020204" pitchFamily="34" charset="0"/>
              </a:rPr>
              <a:t> a Nivel Nacional</a:t>
            </a:r>
          </a:p>
        </p:txBody>
      </p:sp>
      <p:grpSp>
        <p:nvGrpSpPr>
          <p:cNvPr id="10" name="Grupo 9">
            <a:extLst>
              <a:ext uri="{FF2B5EF4-FFF2-40B4-BE49-F238E27FC236}">
                <a16:creationId xmlns:a16="http://schemas.microsoft.com/office/drawing/2014/main" id="{561A1D17-0B54-8DE5-EC5A-49DE4DE9645C}"/>
              </a:ext>
            </a:extLst>
          </p:cNvPr>
          <p:cNvGrpSpPr/>
          <p:nvPr/>
        </p:nvGrpSpPr>
        <p:grpSpPr>
          <a:xfrm>
            <a:off x="0" y="626541"/>
            <a:ext cx="5824460" cy="540742"/>
            <a:chOff x="1243017" y="2669432"/>
            <a:chExt cx="6728400" cy="1155282"/>
          </a:xfrm>
        </p:grpSpPr>
        <p:sp>
          <p:nvSpPr>
            <p:cNvPr id="11" name="Rectángulo 10">
              <a:extLst>
                <a:ext uri="{FF2B5EF4-FFF2-40B4-BE49-F238E27FC236}">
                  <a16:creationId xmlns:a16="http://schemas.microsoft.com/office/drawing/2014/main" id="{E0F55177-79DA-EAED-38CD-A88069E800E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41986D5E-D90C-DF9D-74BA-29FFF9A35576}"/>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A0BE5345-C9E1-844C-A420-B4DDD4908756}"/>
              </a:ext>
            </a:extLst>
          </p:cNvPr>
          <p:cNvSpPr txBox="1"/>
          <p:nvPr/>
        </p:nvSpPr>
        <p:spPr>
          <a:xfrm>
            <a:off x="48584" y="644042"/>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889262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3C05F22-6D40-782F-073D-00C3D5D5A25F}"/>
              </a:ext>
            </a:extLst>
          </p:cNvPr>
          <p:cNvGrpSpPr/>
          <p:nvPr/>
        </p:nvGrpSpPr>
        <p:grpSpPr>
          <a:xfrm>
            <a:off x="889233" y="2255121"/>
            <a:ext cx="7608815" cy="3784262"/>
            <a:chOff x="2070526" y="1865704"/>
            <a:chExt cx="8621617" cy="4137432"/>
          </a:xfrm>
        </p:grpSpPr>
        <p:sp>
          <p:nvSpPr>
            <p:cNvPr id="4" name="Rectángulo 3">
              <a:extLst>
                <a:ext uri="{FF2B5EF4-FFF2-40B4-BE49-F238E27FC236}">
                  <a16:creationId xmlns:a16="http://schemas.microsoft.com/office/drawing/2014/main" id="{9177259E-0D81-7E2D-1001-1A3EA87A1213}"/>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1AAC9703-E789-E98C-3441-EFB48A67CB5A}"/>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6" name="Grupo 5">
            <a:extLst>
              <a:ext uri="{FF2B5EF4-FFF2-40B4-BE49-F238E27FC236}">
                <a16:creationId xmlns:a16="http://schemas.microsoft.com/office/drawing/2014/main" id="{D0649B2F-27AF-459C-D907-25A35CB740DF}"/>
              </a:ext>
            </a:extLst>
          </p:cNvPr>
          <p:cNvGrpSpPr/>
          <p:nvPr/>
        </p:nvGrpSpPr>
        <p:grpSpPr>
          <a:xfrm>
            <a:off x="2706121" y="1299212"/>
            <a:ext cx="6953378" cy="810928"/>
            <a:chOff x="1243017" y="2669433"/>
            <a:chExt cx="6728401" cy="1320702"/>
          </a:xfrm>
        </p:grpSpPr>
        <p:sp>
          <p:nvSpPr>
            <p:cNvPr id="7" name="Rectángulo 6">
              <a:extLst>
                <a:ext uri="{FF2B5EF4-FFF2-40B4-BE49-F238E27FC236}">
                  <a16:creationId xmlns:a16="http://schemas.microsoft.com/office/drawing/2014/main" id="{CBC224B6-137E-3FA0-EABF-65BC18753510}"/>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A240CB9F-97C2-DE8B-47C5-CF4EE78B5ADC}"/>
                </a:ext>
              </a:extLst>
            </p:cNvPr>
            <p:cNvSpPr/>
            <p:nvPr/>
          </p:nvSpPr>
          <p:spPr>
            <a:xfrm>
              <a:off x="1318652" y="2858948"/>
              <a:ext cx="6652766" cy="113118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object 2">
            <a:extLst>
              <a:ext uri="{FF2B5EF4-FFF2-40B4-BE49-F238E27FC236}">
                <a16:creationId xmlns:a16="http://schemas.microsoft.com/office/drawing/2014/main" id="{2CEB70A9-CA76-AFF3-EC54-8653CCC11A5F}"/>
              </a:ext>
            </a:extLst>
          </p:cNvPr>
          <p:cNvSpPr txBox="1">
            <a:spLocks/>
          </p:cNvSpPr>
          <p:nvPr/>
        </p:nvSpPr>
        <p:spPr bwMode="auto">
          <a:xfrm>
            <a:off x="2921291" y="1489885"/>
            <a:ext cx="6523038" cy="41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indent="15240" algn="ctr">
              <a:spcBef>
                <a:spcPts val="120"/>
              </a:spcBef>
              <a:defRPr sz="2400" spc="-85"/>
            </a:pPr>
            <a:r>
              <a:rPr lang="es-ES" sz="1600" b="1" spc="-85" dirty="0">
                <a:solidFill>
                  <a:schemeClr val="bg1"/>
                </a:solidFill>
                <a:ea typeface="+mn-ea"/>
              </a:rPr>
              <a:t>BOLETÍN DEUDORES MOROSOS DEL ESTADO</a:t>
            </a:r>
            <a:endParaRPr lang="es-ES" sz="1600" spc="-85" dirty="0"/>
          </a:p>
        </p:txBody>
      </p:sp>
      <p:pic>
        <p:nvPicPr>
          <p:cNvPr id="10" name="Imagen 9">
            <a:extLst>
              <a:ext uri="{FF2B5EF4-FFF2-40B4-BE49-F238E27FC236}">
                <a16:creationId xmlns:a16="http://schemas.microsoft.com/office/drawing/2014/main" id="{4F3BC10F-199B-5FE2-B865-ACFA9FC32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580645" y="2314192"/>
            <a:ext cx="2844279" cy="3680955"/>
          </a:xfrm>
          <a:prstGeom prst="rect">
            <a:avLst/>
          </a:prstGeom>
          <a:noFill/>
          <a:ln>
            <a:noFill/>
          </a:ln>
        </p:spPr>
      </p:pic>
      <p:sp>
        <p:nvSpPr>
          <p:cNvPr id="11" name="CuadroTexto 10">
            <a:extLst>
              <a:ext uri="{FF2B5EF4-FFF2-40B4-BE49-F238E27FC236}">
                <a16:creationId xmlns:a16="http://schemas.microsoft.com/office/drawing/2014/main" id="{3CD77FF2-0AA2-EB19-8D2B-C639072A0368}"/>
              </a:ext>
            </a:extLst>
          </p:cNvPr>
          <p:cNvSpPr txBox="1"/>
          <p:nvPr/>
        </p:nvSpPr>
        <p:spPr>
          <a:xfrm>
            <a:off x="2760521" y="1794624"/>
            <a:ext cx="6953378" cy="338554"/>
          </a:xfrm>
          <a:prstGeom prst="rect">
            <a:avLst/>
          </a:prstGeom>
          <a:noFill/>
        </p:spPr>
        <p:txBody>
          <a:bodyPr wrap="square">
            <a:spAutoFit/>
          </a:bodyPr>
          <a:lstStyle/>
          <a:p>
            <a:pPr algn="ctr"/>
            <a:r>
              <a:rPr lang="es-MX" sz="1600" b="1" dirty="0">
                <a:solidFill>
                  <a:schemeClr val="tx1">
                    <a:lumMod val="75000"/>
                    <a:lumOff val="25000"/>
                  </a:schemeClr>
                </a:solidFill>
              </a:rPr>
              <a:t>(Miles de millones de pesos)</a:t>
            </a:r>
            <a:endParaRPr lang="es-CO" sz="1600" b="1" dirty="0">
              <a:solidFill>
                <a:schemeClr val="tx1">
                  <a:lumMod val="75000"/>
                  <a:lumOff val="25000"/>
                </a:schemeClr>
              </a:solidFill>
            </a:endParaRPr>
          </a:p>
        </p:txBody>
      </p:sp>
      <p:graphicFrame>
        <p:nvGraphicFramePr>
          <p:cNvPr id="12" name="2 Gráfico">
            <a:extLst>
              <a:ext uri="{FF2B5EF4-FFF2-40B4-BE49-F238E27FC236}">
                <a16:creationId xmlns:a16="http://schemas.microsoft.com/office/drawing/2014/main" id="{BB0D3F4F-7C94-4159-1FDA-B3ED4BC58EF9}"/>
              </a:ext>
            </a:extLst>
          </p:cNvPr>
          <p:cNvGraphicFramePr>
            <a:graphicFrameLocks/>
          </p:cNvGraphicFramePr>
          <p:nvPr>
            <p:extLst>
              <p:ext uri="{D42A27DB-BD31-4B8C-83A1-F6EECF244321}">
                <p14:modId xmlns:p14="http://schemas.microsoft.com/office/powerpoint/2010/main" val="2049804059"/>
              </p:ext>
            </p:extLst>
          </p:nvPr>
        </p:nvGraphicFramePr>
        <p:xfrm>
          <a:off x="889233" y="2238343"/>
          <a:ext cx="7711212" cy="3730219"/>
        </p:xfrm>
        <a:graphic>
          <a:graphicData uri="http://schemas.openxmlformats.org/drawingml/2006/chart">
            <c:chart xmlns:c="http://schemas.openxmlformats.org/drawingml/2006/chart" xmlns:r="http://schemas.openxmlformats.org/officeDocument/2006/relationships" r:id="rId3"/>
          </a:graphicData>
        </a:graphic>
      </p:graphicFrame>
      <p:sp>
        <p:nvSpPr>
          <p:cNvPr id="13" name="CuadroTexto 12">
            <a:extLst>
              <a:ext uri="{FF2B5EF4-FFF2-40B4-BE49-F238E27FC236}">
                <a16:creationId xmlns:a16="http://schemas.microsoft.com/office/drawing/2014/main" id="{501C8DC2-0B12-2AB7-B1F5-053AF1409B56}"/>
              </a:ext>
            </a:extLst>
          </p:cNvPr>
          <p:cNvSpPr txBox="1"/>
          <p:nvPr/>
        </p:nvSpPr>
        <p:spPr>
          <a:xfrm>
            <a:off x="1318472" y="5360622"/>
            <a:ext cx="2062716" cy="584775"/>
          </a:xfrm>
          <a:prstGeom prst="rect">
            <a:avLst/>
          </a:prstGeom>
          <a:noFill/>
        </p:spPr>
        <p:txBody>
          <a:bodyPr wrap="square" rtlCol="0">
            <a:spAutoFit/>
          </a:bodyPr>
          <a:lstStyle/>
          <a:p>
            <a:pPr algn="ctr"/>
            <a:r>
              <a:rPr lang="es-ES" sz="1600" dirty="0"/>
              <a:t>2019 </a:t>
            </a:r>
          </a:p>
          <a:p>
            <a:pPr algn="ctr"/>
            <a:r>
              <a:rPr lang="es-ES" sz="1600" dirty="0"/>
              <a:t>Noviembre</a:t>
            </a:r>
            <a:endParaRPr lang="es-CO" sz="1600" dirty="0"/>
          </a:p>
        </p:txBody>
      </p:sp>
      <p:sp>
        <p:nvSpPr>
          <p:cNvPr id="14" name="CuadroTexto 13">
            <a:extLst>
              <a:ext uri="{FF2B5EF4-FFF2-40B4-BE49-F238E27FC236}">
                <a16:creationId xmlns:a16="http://schemas.microsoft.com/office/drawing/2014/main" id="{CF762B66-3538-6E76-279E-7AC3D161AD4B}"/>
              </a:ext>
            </a:extLst>
          </p:cNvPr>
          <p:cNvSpPr txBox="1"/>
          <p:nvPr/>
        </p:nvSpPr>
        <p:spPr>
          <a:xfrm>
            <a:off x="2518546" y="5368518"/>
            <a:ext cx="2062716" cy="584775"/>
          </a:xfrm>
          <a:prstGeom prst="rect">
            <a:avLst/>
          </a:prstGeom>
          <a:noFill/>
        </p:spPr>
        <p:txBody>
          <a:bodyPr wrap="square" rtlCol="0">
            <a:spAutoFit/>
          </a:bodyPr>
          <a:lstStyle/>
          <a:p>
            <a:pPr algn="ctr"/>
            <a:r>
              <a:rPr lang="es-ES" sz="1600" dirty="0"/>
              <a:t>2020 </a:t>
            </a:r>
          </a:p>
          <a:p>
            <a:pPr algn="ctr"/>
            <a:r>
              <a:rPr lang="es-ES" sz="1600" dirty="0"/>
              <a:t>Mayo</a:t>
            </a:r>
            <a:endParaRPr lang="es-CO" sz="1600" dirty="0"/>
          </a:p>
        </p:txBody>
      </p:sp>
      <p:sp>
        <p:nvSpPr>
          <p:cNvPr id="15" name="CuadroTexto 14">
            <a:extLst>
              <a:ext uri="{FF2B5EF4-FFF2-40B4-BE49-F238E27FC236}">
                <a16:creationId xmlns:a16="http://schemas.microsoft.com/office/drawing/2014/main" id="{9FAE3099-2FF3-FD66-33E5-0FB5A4324440}"/>
              </a:ext>
            </a:extLst>
          </p:cNvPr>
          <p:cNvSpPr txBox="1"/>
          <p:nvPr/>
        </p:nvSpPr>
        <p:spPr>
          <a:xfrm>
            <a:off x="3753150" y="5373267"/>
            <a:ext cx="2062716" cy="584775"/>
          </a:xfrm>
          <a:prstGeom prst="rect">
            <a:avLst/>
          </a:prstGeom>
          <a:noFill/>
        </p:spPr>
        <p:txBody>
          <a:bodyPr wrap="square" rtlCol="0">
            <a:spAutoFit/>
          </a:bodyPr>
          <a:lstStyle/>
          <a:p>
            <a:pPr algn="ctr"/>
            <a:r>
              <a:rPr lang="es-ES" sz="1600" dirty="0"/>
              <a:t>2020 </a:t>
            </a:r>
          </a:p>
          <a:p>
            <a:pPr algn="ctr"/>
            <a:r>
              <a:rPr lang="es-ES" sz="1600" dirty="0"/>
              <a:t>Noviembre </a:t>
            </a:r>
            <a:endParaRPr lang="es-CO" sz="1600" dirty="0"/>
          </a:p>
        </p:txBody>
      </p:sp>
      <p:sp>
        <p:nvSpPr>
          <p:cNvPr id="16" name="CuadroTexto 15">
            <a:extLst>
              <a:ext uri="{FF2B5EF4-FFF2-40B4-BE49-F238E27FC236}">
                <a16:creationId xmlns:a16="http://schemas.microsoft.com/office/drawing/2014/main" id="{D5B38C02-374A-C084-8C97-32269A004E2E}"/>
              </a:ext>
            </a:extLst>
          </p:cNvPr>
          <p:cNvSpPr txBox="1"/>
          <p:nvPr/>
        </p:nvSpPr>
        <p:spPr>
          <a:xfrm>
            <a:off x="4951262" y="5373267"/>
            <a:ext cx="2062716" cy="584775"/>
          </a:xfrm>
          <a:prstGeom prst="rect">
            <a:avLst/>
          </a:prstGeom>
          <a:noFill/>
        </p:spPr>
        <p:txBody>
          <a:bodyPr wrap="square" rtlCol="0">
            <a:spAutoFit/>
          </a:bodyPr>
          <a:lstStyle/>
          <a:p>
            <a:pPr algn="ctr"/>
            <a:r>
              <a:rPr lang="es-ES" sz="1600" dirty="0"/>
              <a:t>2021 </a:t>
            </a:r>
          </a:p>
          <a:p>
            <a:pPr algn="ctr"/>
            <a:r>
              <a:rPr lang="es-ES" sz="1600" dirty="0"/>
              <a:t>Mayo </a:t>
            </a:r>
            <a:endParaRPr lang="es-CO" sz="1600" dirty="0"/>
          </a:p>
        </p:txBody>
      </p:sp>
      <p:sp>
        <p:nvSpPr>
          <p:cNvPr id="17" name="CuadroTexto 16">
            <a:extLst>
              <a:ext uri="{FF2B5EF4-FFF2-40B4-BE49-F238E27FC236}">
                <a16:creationId xmlns:a16="http://schemas.microsoft.com/office/drawing/2014/main" id="{48358701-7B45-9A52-B2B5-F05321F3F3CE}"/>
              </a:ext>
            </a:extLst>
          </p:cNvPr>
          <p:cNvSpPr txBox="1"/>
          <p:nvPr/>
        </p:nvSpPr>
        <p:spPr>
          <a:xfrm>
            <a:off x="6185866" y="5361571"/>
            <a:ext cx="2062716" cy="584775"/>
          </a:xfrm>
          <a:prstGeom prst="rect">
            <a:avLst/>
          </a:prstGeom>
          <a:noFill/>
        </p:spPr>
        <p:txBody>
          <a:bodyPr wrap="square" rtlCol="0">
            <a:spAutoFit/>
          </a:bodyPr>
          <a:lstStyle/>
          <a:p>
            <a:pPr algn="ctr"/>
            <a:r>
              <a:rPr lang="es-ES" sz="1600" dirty="0"/>
              <a:t>2021 </a:t>
            </a:r>
          </a:p>
          <a:p>
            <a:pPr algn="ctr"/>
            <a:r>
              <a:rPr lang="es-ES" sz="1600" dirty="0"/>
              <a:t>Noviembre </a:t>
            </a:r>
            <a:endParaRPr lang="es-CO" sz="1600" dirty="0"/>
          </a:p>
        </p:txBody>
      </p:sp>
      <p:grpSp>
        <p:nvGrpSpPr>
          <p:cNvPr id="18" name="Grupo 17">
            <a:extLst>
              <a:ext uri="{FF2B5EF4-FFF2-40B4-BE49-F238E27FC236}">
                <a16:creationId xmlns:a16="http://schemas.microsoft.com/office/drawing/2014/main" id="{CE3F5FEC-CE6D-0BA0-5392-6650984224BA}"/>
              </a:ext>
            </a:extLst>
          </p:cNvPr>
          <p:cNvGrpSpPr/>
          <p:nvPr/>
        </p:nvGrpSpPr>
        <p:grpSpPr>
          <a:xfrm>
            <a:off x="0" y="618152"/>
            <a:ext cx="5824460" cy="540742"/>
            <a:chOff x="1243017" y="2669432"/>
            <a:chExt cx="6728400" cy="1155282"/>
          </a:xfrm>
        </p:grpSpPr>
        <p:sp>
          <p:nvSpPr>
            <p:cNvPr id="19" name="Rectángulo 18">
              <a:extLst>
                <a:ext uri="{FF2B5EF4-FFF2-40B4-BE49-F238E27FC236}">
                  <a16:creationId xmlns:a16="http://schemas.microsoft.com/office/drawing/2014/main" id="{4A2ACD56-6E12-E747-2A72-F5537647068E}"/>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F8083767-5EDE-7B8D-1DD8-38E9D9EE67F6}"/>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1" name="CuadroTexto 20">
            <a:extLst>
              <a:ext uri="{FF2B5EF4-FFF2-40B4-BE49-F238E27FC236}">
                <a16:creationId xmlns:a16="http://schemas.microsoft.com/office/drawing/2014/main" id="{2A672124-5BE6-462D-0B74-2ED9B8ECC74A}"/>
              </a:ext>
            </a:extLst>
          </p:cNvPr>
          <p:cNvSpPr txBox="1"/>
          <p:nvPr/>
        </p:nvSpPr>
        <p:spPr>
          <a:xfrm>
            <a:off x="48584" y="635653"/>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cxnSp>
        <p:nvCxnSpPr>
          <p:cNvPr id="22" name="Conector recto 21">
            <a:extLst>
              <a:ext uri="{FF2B5EF4-FFF2-40B4-BE49-F238E27FC236}">
                <a16:creationId xmlns:a16="http://schemas.microsoft.com/office/drawing/2014/main" id="{AC72B5C9-D408-8B2A-00D1-9C1BC59EE33B}"/>
              </a:ext>
            </a:extLst>
          </p:cNvPr>
          <p:cNvCxnSpPr>
            <a:cxnSpLocks/>
          </p:cNvCxnSpPr>
          <p:nvPr/>
        </p:nvCxnSpPr>
        <p:spPr>
          <a:xfrm>
            <a:off x="1334718" y="6317947"/>
            <a:ext cx="444204" cy="0"/>
          </a:xfrm>
          <a:prstGeom prst="line">
            <a:avLst/>
          </a:prstGeom>
          <a:ln w="76200">
            <a:solidFill>
              <a:srgbClr val="9AB509"/>
            </a:solidFill>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8B0266ED-68F8-A111-7DF7-B7064A3F89BC}"/>
              </a:ext>
            </a:extLst>
          </p:cNvPr>
          <p:cNvSpPr txBox="1"/>
          <p:nvPr/>
        </p:nvSpPr>
        <p:spPr>
          <a:xfrm>
            <a:off x="1751320" y="6112316"/>
            <a:ext cx="1338749" cy="307777"/>
          </a:xfrm>
          <a:prstGeom prst="rect">
            <a:avLst/>
          </a:prstGeom>
          <a:noFill/>
        </p:spPr>
        <p:txBody>
          <a:bodyPr wrap="square" rtlCol="0">
            <a:spAutoFit/>
          </a:bodyPr>
          <a:lstStyle/>
          <a:p>
            <a:r>
              <a:rPr lang="es-ES" sz="1400" b="1" dirty="0"/>
              <a:t>Promedio</a:t>
            </a:r>
            <a:endParaRPr lang="es-CO" sz="1400" b="1" dirty="0"/>
          </a:p>
        </p:txBody>
      </p:sp>
      <p:cxnSp>
        <p:nvCxnSpPr>
          <p:cNvPr id="25" name="Conector recto 24">
            <a:extLst>
              <a:ext uri="{FF2B5EF4-FFF2-40B4-BE49-F238E27FC236}">
                <a16:creationId xmlns:a16="http://schemas.microsoft.com/office/drawing/2014/main" id="{7D8B0CD4-D58A-A2AB-9019-275FECB7C1C3}"/>
              </a:ext>
            </a:extLst>
          </p:cNvPr>
          <p:cNvCxnSpPr>
            <a:cxnSpLocks/>
          </p:cNvCxnSpPr>
          <p:nvPr/>
        </p:nvCxnSpPr>
        <p:spPr>
          <a:xfrm>
            <a:off x="1334718" y="6580948"/>
            <a:ext cx="444204" cy="0"/>
          </a:xfrm>
          <a:prstGeom prst="line">
            <a:avLst/>
          </a:prstGeom>
          <a:ln w="76200">
            <a:solidFill>
              <a:srgbClr val="088BA1"/>
            </a:solidFill>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04146911-0B01-BE0E-4839-F73242FB6613}"/>
              </a:ext>
            </a:extLst>
          </p:cNvPr>
          <p:cNvSpPr txBox="1"/>
          <p:nvPr/>
        </p:nvSpPr>
        <p:spPr>
          <a:xfrm>
            <a:off x="1791772" y="6440375"/>
            <a:ext cx="3159490" cy="307777"/>
          </a:xfrm>
          <a:prstGeom prst="rect">
            <a:avLst/>
          </a:prstGeom>
          <a:noFill/>
        </p:spPr>
        <p:txBody>
          <a:bodyPr wrap="square" rtlCol="0">
            <a:spAutoFit/>
          </a:bodyPr>
          <a:lstStyle/>
          <a:p>
            <a:r>
              <a:rPr lang="es-CO" sz="1400" b="1" dirty="0"/>
              <a:t>Histórico Acreencias </a:t>
            </a:r>
          </a:p>
        </p:txBody>
      </p:sp>
    </p:spTree>
    <p:extLst>
      <p:ext uri="{BB962C8B-B14F-4D97-AF65-F5344CB8AC3E}">
        <p14:creationId xmlns:p14="http://schemas.microsoft.com/office/powerpoint/2010/main" val="36828737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B20A30F-D870-31EA-3DA3-1026D76ADA33}"/>
              </a:ext>
            </a:extLst>
          </p:cNvPr>
          <p:cNvGrpSpPr/>
          <p:nvPr/>
        </p:nvGrpSpPr>
        <p:grpSpPr>
          <a:xfrm>
            <a:off x="2919825" y="1308043"/>
            <a:ext cx="6144328" cy="627650"/>
            <a:chOff x="1243017" y="2669433"/>
            <a:chExt cx="6728401" cy="1051637"/>
          </a:xfrm>
        </p:grpSpPr>
        <p:sp>
          <p:nvSpPr>
            <p:cNvPr id="4" name="Rectángulo 3">
              <a:extLst>
                <a:ext uri="{FF2B5EF4-FFF2-40B4-BE49-F238E27FC236}">
                  <a16:creationId xmlns:a16="http://schemas.microsoft.com/office/drawing/2014/main" id="{AE9199F2-542A-745C-213C-83AF698857D0}"/>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6F54A7CC-F087-1F4A-4DC2-AF22B03311E2}"/>
                </a:ext>
              </a:extLst>
            </p:cNvPr>
            <p:cNvSpPr/>
            <p:nvPr/>
          </p:nvSpPr>
          <p:spPr>
            <a:xfrm>
              <a:off x="1318652" y="2858948"/>
              <a:ext cx="6652766" cy="862122"/>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object 2">
            <a:extLst>
              <a:ext uri="{FF2B5EF4-FFF2-40B4-BE49-F238E27FC236}">
                <a16:creationId xmlns:a16="http://schemas.microsoft.com/office/drawing/2014/main" id="{54601A38-1534-7457-DE0C-8B72E7AE14E6}"/>
              </a:ext>
            </a:extLst>
          </p:cNvPr>
          <p:cNvSpPr txBox="1">
            <a:spLocks/>
          </p:cNvSpPr>
          <p:nvPr/>
        </p:nvSpPr>
        <p:spPr bwMode="auto">
          <a:xfrm>
            <a:off x="3112889" y="1415428"/>
            <a:ext cx="5713085" cy="47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indent="5775"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CO" sz="2000" b="1" spc="-85" dirty="0">
                <a:solidFill>
                  <a:schemeClr val="bg1"/>
                </a:solidFill>
                <a:ea typeface="+mn-ea"/>
              </a:rPr>
              <a:t>ESTADÍSTICAS Y ANÁLISIS ECONÓMICO</a:t>
            </a:r>
          </a:p>
        </p:txBody>
      </p:sp>
      <p:grpSp>
        <p:nvGrpSpPr>
          <p:cNvPr id="7" name="Gráfico 9">
            <a:extLst>
              <a:ext uri="{FF2B5EF4-FFF2-40B4-BE49-F238E27FC236}">
                <a16:creationId xmlns:a16="http://schemas.microsoft.com/office/drawing/2014/main" id="{2C6B5FBC-49A1-2564-892A-C6912F786A5D}"/>
              </a:ext>
            </a:extLst>
          </p:cNvPr>
          <p:cNvGrpSpPr/>
          <p:nvPr/>
        </p:nvGrpSpPr>
        <p:grpSpPr>
          <a:xfrm>
            <a:off x="783643" y="2147882"/>
            <a:ext cx="1994104" cy="826808"/>
            <a:chOff x="566058" y="1773418"/>
            <a:chExt cx="2408098" cy="2407928"/>
          </a:xfrm>
        </p:grpSpPr>
        <p:sp>
          <p:nvSpPr>
            <p:cNvPr id="8" name="Forma libre: forma 7">
              <a:extLst>
                <a:ext uri="{FF2B5EF4-FFF2-40B4-BE49-F238E27FC236}">
                  <a16:creationId xmlns:a16="http://schemas.microsoft.com/office/drawing/2014/main" id="{46FA1FBC-E0B5-4338-D55C-140208AC9542}"/>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8AE636"/>
            </a:solidFill>
            <a:ln w="17023" cap="flat">
              <a:noFill/>
              <a:prstDash val="solid"/>
              <a:miter/>
            </a:ln>
          </p:spPr>
          <p:txBody>
            <a:bodyPr rtlCol="0" anchor="ctr"/>
            <a:lstStyle/>
            <a:p>
              <a:endParaRPr lang="es-CO"/>
            </a:p>
          </p:txBody>
        </p:sp>
        <p:sp>
          <p:nvSpPr>
            <p:cNvPr id="9" name="Forma libre: forma 8">
              <a:extLst>
                <a:ext uri="{FF2B5EF4-FFF2-40B4-BE49-F238E27FC236}">
                  <a16:creationId xmlns:a16="http://schemas.microsoft.com/office/drawing/2014/main" id="{004E73F6-28C5-7820-DC2B-270B1449E5FF}"/>
                </a:ext>
              </a:extLst>
            </p:cNvPr>
            <p:cNvSpPr/>
            <p:nvPr/>
          </p:nvSpPr>
          <p:spPr>
            <a:xfrm>
              <a:off x="777348" y="1985902"/>
              <a:ext cx="219680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5FAB0D"/>
            </a:solidFill>
            <a:ln w="17023" cap="flat">
              <a:noFill/>
              <a:prstDash val="solid"/>
              <a:miter/>
            </a:ln>
          </p:spPr>
          <p:txBody>
            <a:bodyPr rtlCol="0" anchor="ctr"/>
            <a:lstStyle/>
            <a:p>
              <a:endParaRPr lang="es-CO" dirty="0"/>
            </a:p>
          </p:txBody>
        </p:sp>
      </p:grpSp>
      <p:sp>
        <p:nvSpPr>
          <p:cNvPr id="10" name="Forma libre: forma 9">
            <a:extLst>
              <a:ext uri="{FF2B5EF4-FFF2-40B4-BE49-F238E27FC236}">
                <a16:creationId xmlns:a16="http://schemas.microsoft.com/office/drawing/2014/main" id="{F6F3C740-0269-D199-176B-839E4DEA4650}"/>
              </a:ext>
            </a:extLst>
          </p:cNvPr>
          <p:cNvSpPr/>
          <p:nvPr/>
        </p:nvSpPr>
        <p:spPr>
          <a:xfrm>
            <a:off x="930758" y="2260199"/>
            <a:ext cx="1703038" cy="673318"/>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11" name="CuadroTexto 42">
            <a:extLst>
              <a:ext uri="{FF2B5EF4-FFF2-40B4-BE49-F238E27FC236}">
                <a16:creationId xmlns:a16="http://schemas.microsoft.com/office/drawing/2014/main" id="{198C08C9-FD6F-69CE-B365-4B67C807CAE2}"/>
              </a:ext>
            </a:extLst>
          </p:cNvPr>
          <p:cNvSpPr txBox="1"/>
          <p:nvPr/>
        </p:nvSpPr>
        <p:spPr>
          <a:xfrm>
            <a:off x="970898" y="2313494"/>
            <a:ext cx="162124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b="1" spc="-9">
                <a:solidFill>
                  <a:srgbClr val="000066"/>
                </a:solidFill>
                <a:latin typeface="Arial"/>
                <a:ea typeface="Arial"/>
                <a:cs typeface="Arial"/>
                <a:sym typeface="Arial"/>
              </a:defRPr>
            </a:pPr>
            <a:r>
              <a:rPr sz="1600" dirty="0">
                <a:solidFill>
                  <a:srgbClr val="F38931"/>
                </a:solidFill>
              </a:rPr>
              <a:t>DOCUMENTO CONPES 4008</a:t>
            </a:r>
          </a:p>
          <a:p>
            <a:pPr algn="ctr">
              <a:defRPr sz="1000" b="1" spc="-9">
                <a:solidFill>
                  <a:srgbClr val="000066"/>
                </a:solidFill>
                <a:latin typeface="Arial"/>
                <a:ea typeface="Arial"/>
                <a:cs typeface="Arial"/>
                <a:sym typeface="Arial"/>
              </a:defRPr>
            </a:pPr>
            <a:endParaRPr sz="1600" dirty="0"/>
          </a:p>
        </p:txBody>
      </p:sp>
      <p:grpSp>
        <p:nvGrpSpPr>
          <p:cNvPr id="12" name="Gráfico 9">
            <a:extLst>
              <a:ext uri="{FF2B5EF4-FFF2-40B4-BE49-F238E27FC236}">
                <a16:creationId xmlns:a16="http://schemas.microsoft.com/office/drawing/2014/main" id="{A9C7599C-742D-C086-8A2F-ADBAF395CF2D}"/>
              </a:ext>
            </a:extLst>
          </p:cNvPr>
          <p:cNvGrpSpPr/>
          <p:nvPr/>
        </p:nvGrpSpPr>
        <p:grpSpPr>
          <a:xfrm>
            <a:off x="3276964" y="2166811"/>
            <a:ext cx="2660634" cy="753849"/>
            <a:chOff x="566058" y="1773418"/>
            <a:chExt cx="2408098" cy="2407928"/>
          </a:xfrm>
        </p:grpSpPr>
        <p:sp>
          <p:nvSpPr>
            <p:cNvPr id="13" name="Forma libre: forma 12">
              <a:extLst>
                <a:ext uri="{FF2B5EF4-FFF2-40B4-BE49-F238E27FC236}">
                  <a16:creationId xmlns:a16="http://schemas.microsoft.com/office/drawing/2014/main" id="{2D9B24E0-22ED-FB0C-AA7B-2DB662825192}"/>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01CC9B"/>
            </a:solidFill>
            <a:ln w="17023" cap="flat">
              <a:noFill/>
              <a:prstDash val="solid"/>
              <a:miter/>
            </a:ln>
          </p:spPr>
          <p:txBody>
            <a:bodyPr rtlCol="0" anchor="ctr"/>
            <a:lstStyle/>
            <a:p>
              <a:endParaRPr lang="es-CO"/>
            </a:p>
          </p:txBody>
        </p:sp>
        <p:sp>
          <p:nvSpPr>
            <p:cNvPr id="14" name="Forma libre: forma 13">
              <a:extLst>
                <a:ext uri="{FF2B5EF4-FFF2-40B4-BE49-F238E27FC236}">
                  <a16:creationId xmlns:a16="http://schemas.microsoft.com/office/drawing/2014/main" id="{E2F561F2-69C0-1C88-F566-9E9BBFF8374E}"/>
                </a:ext>
              </a:extLst>
            </p:cNvPr>
            <p:cNvSpPr/>
            <p:nvPr/>
          </p:nvSpPr>
          <p:spPr>
            <a:xfrm>
              <a:off x="751658" y="1985902"/>
              <a:ext cx="222249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19974"/>
            </a:solidFill>
            <a:ln w="17023" cap="flat">
              <a:noFill/>
              <a:prstDash val="solid"/>
              <a:miter/>
            </a:ln>
          </p:spPr>
          <p:txBody>
            <a:bodyPr rtlCol="0" anchor="ctr"/>
            <a:lstStyle/>
            <a:p>
              <a:endParaRPr lang="es-CO" dirty="0"/>
            </a:p>
          </p:txBody>
        </p:sp>
      </p:grpSp>
      <p:sp>
        <p:nvSpPr>
          <p:cNvPr id="15" name="Forma libre: forma 14">
            <a:extLst>
              <a:ext uri="{FF2B5EF4-FFF2-40B4-BE49-F238E27FC236}">
                <a16:creationId xmlns:a16="http://schemas.microsoft.com/office/drawing/2014/main" id="{E843BEC6-43CA-F9E6-87BD-AC20BBFFFDDA}"/>
              </a:ext>
            </a:extLst>
          </p:cNvPr>
          <p:cNvSpPr/>
          <p:nvPr/>
        </p:nvSpPr>
        <p:spPr>
          <a:xfrm>
            <a:off x="3477425" y="2259770"/>
            <a:ext cx="2265664" cy="588854"/>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16" name="CuadroTexto 53">
            <a:extLst>
              <a:ext uri="{FF2B5EF4-FFF2-40B4-BE49-F238E27FC236}">
                <a16:creationId xmlns:a16="http://schemas.microsoft.com/office/drawing/2014/main" id="{1D0882C7-C1F0-742C-A6B8-2CBBB59D2460}"/>
              </a:ext>
            </a:extLst>
          </p:cNvPr>
          <p:cNvSpPr txBox="1"/>
          <p:nvPr/>
        </p:nvSpPr>
        <p:spPr>
          <a:xfrm>
            <a:off x="3440832" y="2268430"/>
            <a:ext cx="233920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203864"/>
                </a:solidFill>
                <a:latin typeface="Arial"/>
                <a:ea typeface="Arial"/>
                <a:cs typeface="Arial"/>
                <a:sym typeface="Arial"/>
              </a:defRPr>
            </a:pPr>
            <a:r>
              <a:rPr sz="1400" dirty="0">
                <a:solidFill>
                  <a:srgbClr val="F38931"/>
                </a:solidFill>
              </a:rPr>
              <a:t>SISTEMA ESTADÍSTICO</a:t>
            </a:r>
            <a:r>
              <a:rPr sz="1400" spc="-5" dirty="0">
                <a:solidFill>
                  <a:srgbClr val="F38931"/>
                </a:solidFill>
              </a:rPr>
              <a:t> </a:t>
            </a:r>
            <a:r>
              <a:rPr sz="1400" spc="13" dirty="0">
                <a:solidFill>
                  <a:srgbClr val="F38931"/>
                </a:solidFill>
              </a:rPr>
              <a:t>NACIONAL</a:t>
            </a:r>
            <a:r>
              <a:rPr sz="1400" spc="2" dirty="0">
                <a:solidFill>
                  <a:srgbClr val="F38931"/>
                </a:solidFill>
              </a:rPr>
              <a:t> </a:t>
            </a:r>
            <a:r>
              <a:rPr sz="1400" spc="5" dirty="0">
                <a:solidFill>
                  <a:srgbClr val="F38931"/>
                </a:solidFill>
              </a:rPr>
              <a:t>–</a:t>
            </a:r>
            <a:r>
              <a:rPr sz="1400" dirty="0">
                <a:solidFill>
                  <a:srgbClr val="F38931"/>
                </a:solidFill>
              </a:rPr>
              <a:t> SEN – </a:t>
            </a:r>
            <a:r>
              <a:rPr sz="1400" spc="-11" dirty="0">
                <a:solidFill>
                  <a:srgbClr val="F38931"/>
                </a:solidFill>
              </a:rPr>
              <a:t>DANE</a:t>
            </a:r>
          </a:p>
          <a:p>
            <a:pPr algn="just">
              <a:defRPr sz="1100" b="1" spc="-9">
                <a:solidFill>
                  <a:srgbClr val="222A35"/>
                </a:solidFill>
                <a:latin typeface="Arial"/>
                <a:ea typeface="Arial"/>
                <a:cs typeface="Arial"/>
                <a:sym typeface="Arial"/>
              </a:defRPr>
            </a:pPr>
            <a:endParaRPr sz="1200" dirty="0"/>
          </a:p>
        </p:txBody>
      </p:sp>
      <p:grpSp>
        <p:nvGrpSpPr>
          <p:cNvPr id="17" name="Gráfico 9">
            <a:extLst>
              <a:ext uri="{FF2B5EF4-FFF2-40B4-BE49-F238E27FC236}">
                <a16:creationId xmlns:a16="http://schemas.microsoft.com/office/drawing/2014/main" id="{E16E8246-1EE8-3B2B-6DA0-D6AC7222CE09}"/>
              </a:ext>
            </a:extLst>
          </p:cNvPr>
          <p:cNvGrpSpPr/>
          <p:nvPr/>
        </p:nvGrpSpPr>
        <p:grpSpPr>
          <a:xfrm>
            <a:off x="6406133" y="2100097"/>
            <a:ext cx="2197752" cy="850448"/>
            <a:chOff x="566058" y="1773418"/>
            <a:chExt cx="2408098" cy="2407928"/>
          </a:xfrm>
        </p:grpSpPr>
        <p:sp>
          <p:nvSpPr>
            <p:cNvPr id="18" name="Forma libre: forma 17">
              <a:extLst>
                <a:ext uri="{FF2B5EF4-FFF2-40B4-BE49-F238E27FC236}">
                  <a16:creationId xmlns:a16="http://schemas.microsoft.com/office/drawing/2014/main" id="{0C8B8BED-1A2E-2C6E-CF83-E07F2207BAB6}"/>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14A0C1"/>
            </a:solidFill>
            <a:ln w="17023"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09730A82-30BE-E83D-6E63-A90C20273763}"/>
                </a:ext>
              </a:extLst>
            </p:cNvPr>
            <p:cNvSpPr/>
            <p:nvPr/>
          </p:nvSpPr>
          <p:spPr>
            <a:xfrm>
              <a:off x="815422" y="1985902"/>
              <a:ext cx="2158734"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B7791"/>
            </a:solidFill>
            <a:ln w="17023" cap="flat">
              <a:noFill/>
              <a:prstDash val="solid"/>
              <a:miter/>
            </a:ln>
          </p:spPr>
          <p:txBody>
            <a:bodyPr rtlCol="0" anchor="ctr"/>
            <a:lstStyle/>
            <a:p>
              <a:endParaRPr lang="es-CO" dirty="0"/>
            </a:p>
          </p:txBody>
        </p:sp>
      </p:grpSp>
      <p:sp>
        <p:nvSpPr>
          <p:cNvPr id="20" name="Forma libre: forma 19">
            <a:extLst>
              <a:ext uri="{FF2B5EF4-FFF2-40B4-BE49-F238E27FC236}">
                <a16:creationId xmlns:a16="http://schemas.microsoft.com/office/drawing/2014/main" id="{E6E801AF-72B0-3BB4-2302-D4C205131C2D}"/>
              </a:ext>
            </a:extLst>
          </p:cNvPr>
          <p:cNvSpPr/>
          <p:nvPr/>
        </p:nvSpPr>
        <p:spPr>
          <a:xfrm>
            <a:off x="6553247" y="2178156"/>
            <a:ext cx="1931128" cy="703319"/>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21" name="CuadroTexto 62">
            <a:extLst>
              <a:ext uri="{FF2B5EF4-FFF2-40B4-BE49-F238E27FC236}">
                <a16:creationId xmlns:a16="http://schemas.microsoft.com/office/drawing/2014/main" id="{B5E4372B-C6FF-0746-4A96-BB8182504CA5}"/>
              </a:ext>
            </a:extLst>
          </p:cNvPr>
          <p:cNvSpPr txBox="1"/>
          <p:nvPr/>
        </p:nvSpPr>
        <p:spPr>
          <a:xfrm>
            <a:off x="6611819" y="2310714"/>
            <a:ext cx="1813984"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8B320F"/>
                </a:solidFill>
                <a:latin typeface="Arial"/>
                <a:ea typeface="Arial"/>
                <a:cs typeface="Arial"/>
                <a:sym typeface="Arial"/>
              </a:defRPr>
            </a:pPr>
            <a:r>
              <a:rPr sz="1400" b="1" spc="9" dirty="0">
                <a:solidFill>
                  <a:srgbClr val="F38931"/>
                </a:solidFill>
                <a:latin typeface="Arial"/>
                <a:ea typeface="Arial"/>
                <a:cs typeface="Arial"/>
              </a:rPr>
              <a:t>ESTÁNDAR SDMX – DANE </a:t>
            </a:r>
            <a:endParaRPr lang="es-CO" sz="1400" b="1" spc="9" dirty="0">
              <a:solidFill>
                <a:srgbClr val="F38931"/>
              </a:solidFill>
              <a:latin typeface="Arial"/>
              <a:ea typeface="Arial"/>
              <a:cs typeface="Arial"/>
            </a:endParaRPr>
          </a:p>
          <a:p>
            <a:pPr marL="205740" indent="-205740" algn="ctr">
              <a:buFont typeface="Arial" panose="020B0604020202020204" pitchFamily="34" charset="0"/>
              <a:buChar char="•"/>
              <a:defRPr sz="1100" b="1" spc="-9">
                <a:solidFill>
                  <a:srgbClr val="222A35"/>
                </a:solidFill>
                <a:latin typeface="Arial"/>
                <a:ea typeface="Arial"/>
                <a:cs typeface="Arial"/>
                <a:sym typeface="Arial"/>
              </a:defRPr>
            </a:pPr>
            <a:endParaRPr lang="es-ES" sz="1200" b="1" dirty="0">
              <a:sym typeface="Arial"/>
            </a:endParaRPr>
          </a:p>
          <a:p>
            <a:pPr marL="205740" indent="-205740" algn="ctr">
              <a:buFont typeface="Arial" panose="020B0604020202020204" pitchFamily="34" charset="0"/>
              <a:buChar char="•"/>
              <a:defRPr sz="1100" b="1" spc="-9">
                <a:solidFill>
                  <a:srgbClr val="222A35"/>
                </a:solidFill>
                <a:latin typeface="Arial"/>
                <a:ea typeface="Arial"/>
                <a:cs typeface="Arial"/>
                <a:sym typeface="Arial"/>
              </a:defRPr>
            </a:pPr>
            <a:endParaRPr sz="1200" dirty="0"/>
          </a:p>
        </p:txBody>
      </p:sp>
      <p:grpSp>
        <p:nvGrpSpPr>
          <p:cNvPr id="22" name="Gráfico 9">
            <a:extLst>
              <a:ext uri="{FF2B5EF4-FFF2-40B4-BE49-F238E27FC236}">
                <a16:creationId xmlns:a16="http://schemas.microsoft.com/office/drawing/2014/main" id="{D036A11A-6263-7C93-8EE0-A5C5E84C47E2}"/>
              </a:ext>
            </a:extLst>
          </p:cNvPr>
          <p:cNvGrpSpPr/>
          <p:nvPr/>
        </p:nvGrpSpPr>
        <p:grpSpPr>
          <a:xfrm>
            <a:off x="9224482" y="2066453"/>
            <a:ext cx="1970309" cy="826808"/>
            <a:chOff x="566058" y="1773418"/>
            <a:chExt cx="2408098" cy="2407928"/>
          </a:xfrm>
        </p:grpSpPr>
        <p:sp>
          <p:nvSpPr>
            <p:cNvPr id="23" name="Forma libre: forma 22">
              <a:extLst>
                <a:ext uri="{FF2B5EF4-FFF2-40B4-BE49-F238E27FC236}">
                  <a16:creationId xmlns:a16="http://schemas.microsoft.com/office/drawing/2014/main" id="{A85F774E-1D5E-0179-86E5-6183B4F6D361}"/>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5159AC"/>
            </a:solidFill>
            <a:ln w="17023" cap="flat">
              <a:noFill/>
              <a:prstDash val="solid"/>
              <a:miter/>
            </a:ln>
          </p:spPr>
          <p:txBody>
            <a:bodyPr rtlCol="0" anchor="ctr"/>
            <a:lstStyle/>
            <a:p>
              <a:endParaRPr lang="es-CO" dirty="0"/>
            </a:p>
          </p:txBody>
        </p:sp>
        <p:sp>
          <p:nvSpPr>
            <p:cNvPr id="24" name="Forma libre: forma 23">
              <a:extLst>
                <a:ext uri="{FF2B5EF4-FFF2-40B4-BE49-F238E27FC236}">
                  <a16:creationId xmlns:a16="http://schemas.microsoft.com/office/drawing/2014/main" id="{1737583C-A4B2-268B-28C5-FABC0A473982}"/>
                </a:ext>
              </a:extLst>
            </p:cNvPr>
            <p:cNvSpPr/>
            <p:nvPr/>
          </p:nvSpPr>
          <p:spPr>
            <a:xfrm>
              <a:off x="755253" y="1985902"/>
              <a:ext cx="2218903"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3B4381"/>
            </a:solidFill>
            <a:ln w="17023" cap="flat">
              <a:noFill/>
              <a:prstDash val="solid"/>
              <a:miter/>
            </a:ln>
          </p:spPr>
          <p:txBody>
            <a:bodyPr rtlCol="0" anchor="ctr"/>
            <a:lstStyle/>
            <a:p>
              <a:endParaRPr lang="es-CO" dirty="0"/>
            </a:p>
          </p:txBody>
        </p:sp>
      </p:grpSp>
      <p:sp>
        <p:nvSpPr>
          <p:cNvPr id="25" name="Forma libre: forma 24">
            <a:extLst>
              <a:ext uri="{FF2B5EF4-FFF2-40B4-BE49-F238E27FC236}">
                <a16:creationId xmlns:a16="http://schemas.microsoft.com/office/drawing/2014/main" id="{EC0ADC9E-5274-D000-4250-96E0872A6F58}"/>
              </a:ext>
            </a:extLst>
          </p:cNvPr>
          <p:cNvSpPr/>
          <p:nvPr/>
        </p:nvSpPr>
        <p:spPr>
          <a:xfrm>
            <a:off x="9366647" y="2175144"/>
            <a:ext cx="1731277" cy="627775"/>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26" name="CuadroTexto 58">
            <a:extLst>
              <a:ext uri="{FF2B5EF4-FFF2-40B4-BE49-F238E27FC236}">
                <a16:creationId xmlns:a16="http://schemas.microsoft.com/office/drawing/2014/main" id="{2AB91FC1-FCDB-8D9C-49D7-D3D48A8DB091}"/>
              </a:ext>
            </a:extLst>
          </p:cNvPr>
          <p:cNvSpPr txBox="1"/>
          <p:nvPr/>
        </p:nvSpPr>
        <p:spPr>
          <a:xfrm>
            <a:off x="9445635" y="2253374"/>
            <a:ext cx="157330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385724"/>
                </a:solidFill>
                <a:latin typeface="Arial"/>
                <a:ea typeface="Arial"/>
                <a:cs typeface="Arial"/>
                <a:sym typeface="Arial"/>
              </a:defRPr>
            </a:pPr>
            <a:r>
              <a:rPr sz="1400" b="1" spc="9" dirty="0">
                <a:solidFill>
                  <a:srgbClr val="F38931"/>
                </a:solidFill>
                <a:latin typeface="Arial"/>
                <a:ea typeface="Arial"/>
                <a:cs typeface="Arial"/>
              </a:rPr>
              <a:t>COOPERACIÓN SECO</a:t>
            </a:r>
          </a:p>
          <a:p>
            <a:pPr algn="ctr">
              <a:defRPr sz="1200" b="1" spc="-9">
                <a:solidFill>
                  <a:srgbClr val="385724"/>
                </a:solidFill>
                <a:latin typeface="Arial"/>
                <a:ea typeface="Arial"/>
                <a:cs typeface="Arial"/>
                <a:sym typeface="Arial"/>
              </a:defRPr>
            </a:pPr>
            <a:endParaRPr sz="1200" b="1" spc="-9" dirty="0">
              <a:solidFill>
                <a:srgbClr val="222A35"/>
              </a:solidFill>
              <a:latin typeface="Arial"/>
              <a:ea typeface="Arial"/>
              <a:cs typeface="Arial"/>
            </a:endParaRPr>
          </a:p>
        </p:txBody>
      </p:sp>
      <p:grpSp>
        <p:nvGrpSpPr>
          <p:cNvPr id="27" name="Gráfico 9">
            <a:extLst>
              <a:ext uri="{FF2B5EF4-FFF2-40B4-BE49-F238E27FC236}">
                <a16:creationId xmlns:a16="http://schemas.microsoft.com/office/drawing/2014/main" id="{0A53BEF0-9EEC-C552-9626-C7E2F50CC7C9}"/>
              </a:ext>
            </a:extLst>
          </p:cNvPr>
          <p:cNvGrpSpPr/>
          <p:nvPr/>
        </p:nvGrpSpPr>
        <p:grpSpPr>
          <a:xfrm>
            <a:off x="1735862" y="3127722"/>
            <a:ext cx="1993963" cy="812549"/>
            <a:chOff x="566058" y="1773418"/>
            <a:chExt cx="2408098" cy="2407928"/>
          </a:xfrm>
        </p:grpSpPr>
        <p:sp>
          <p:nvSpPr>
            <p:cNvPr id="28" name="Forma libre: forma 27">
              <a:extLst>
                <a:ext uri="{FF2B5EF4-FFF2-40B4-BE49-F238E27FC236}">
                  <a16:creationId xmlns:a16="http://schemas.microsoft.com/office/drawing/2014/main" id="{705F1434-A22F-E0B5-8010-AA00D3D2B9D8}"/>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06909D"/>
            </a:solidFill>
            <a:ln w="17023" cap="flat">
              <a:noFill/>
              <a:prstDash val="solid"/>
              <a:miter/>
            </a:ln>
          </p:spPr>
          <p:txBody>
            <a:bodyPr rtlCol="0" anchor="ctr"/>
            <a:lstStyle/>
            <a:p>
              <a:endParaRPr lang="es-CO"/>
            </a:p>
          </p:txBody>
        </p:sp>
        <p:sp>
          <p:nvSpPr>
            <p:cNvPr id="29" name="Forma libre: forma 28">
              <a:extLst>
                <a:ext uri="{FF2B5EF4-FFF2-40B4-BE49-F238E27FC236}">
                  <a16:creationId xmlns:a16="http://schemas.microsoft.com/office/drawing/2014/main" id="{0F42C737-B4AD-4004-D694-B593F6B78DC7}"/>
                </a:ext>
              </a:extLst>
            </p:cNvPr>
            <p:cNvSpPr/>
            <p:nvPr/>
          </p:nvSpPr>
          <p:spPr>
            <a:xfrm>
              <a:off x="751658" y="1985902"/>
              <a:ext cx="222249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66C78"/>
            </a:solidFill>
            <a:ln w="17023" cap="flat">
              <a:noFill/>
              <a:prstDash val="solid"/>
              <a:miter/>
            </a:ln>
          </p:spPr>
          <p:txBody>
            <a:bodyPr rtlCol="0" anchor="ctr"/>
            <a:lstStyle/>
            <a:p>
              <a:endParaRPr lang="es-CO" dirty="0"/>
            </a:p>
          </p:txBody>
        </p:sp>
      </p:grpSp>
      <p:sp>
        <p:nvSpPr>
          <p:cNvPr id="30" name="Forma libre: forma 29">
            <a:extLst>
              <a:ext uri="{FF2B5EF4-FFF2-40B4-BE49-F238E27FC236}">
                <a16:creationId xmlns:a16="http://schemas.microsoft.com/office/drawing/2014/main" id="{68ED15FF-5298-1EA1-34F5-DCB75738C481}"/>
              </a:ext>
            </a:extLst>
          </p:cNvPr>
          <p:cNvSpPr/>
          <p:nvPr/>
        </p:nvSpPr>
        <p:spPr>
          <a:xfrm>
            <a:off x="1910827" y="3187294"/>
            <a:ext cx="1675187" cy="686134"/>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31" name="CuadroTexto 42">
            <a:extLst>
              <a:ext uri="{FF2B5EF4-FFF2-40B4-BE49-F238E27FC236}">
                <a16:creationId xmlns:a16="http://schemas.microsoft.com/office/drawing/2014/main" id="{2DB2247A-FD29-A6F7-8BAC-028B403A1AA3}"/>
              </a:ext>
            </a:extLst>
          </p:cNvPr>
          <p:cNvSpPr txBox="1"/>
          <p:nvPr/>
        </p:nvSpPr>
        <p:spPr>
          <a:xfrm>
            <a:off x="1694726" y="3372293"/>
            <a:ext cx="213752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lvl="0" algn="ctr">
              <a:defRPr sz="1100" b="1" spc="-9">
                <a:solidFill>
                  <a:srgbClr val="3B3838"/>
                </a:solidFill>
                <a:latin typeface="Arial"/>
                <a:ea typeface="Arial"/>
                <a:cs typeface="Arial"/>
                <a:sym typeface="Arial"/>
              </a:defRPr>
            </a:pPr>
            <a:r>
              <a:rPr lang="es-ES" sz="1200" b="1" spc="13" dirty="0">
                <a:solidFill>
                  <a:srgbClr val="F38931"/>
                </a:solidFill>
                <a:latin typeface="Arial"/>
                <a:ea typeface="Arial"/>
                <a:cs typeface="Arial"/>
              </a:rPr>
              <a:t>FUNCION PÚBLICA </a:t>
            </a:r>
            <a:endParaRPr lang="es-CO" sz="1200" b="1" spc="13" dirty="0">
              <a:solidFill>
                <a:srgbClr val="F38931"/>
              </a:solidFill>
              <a:latin typeface="Arial"/>
              <a:ea typeface="Arial"/>
              <a:cs typeface="Arial"/>
            </a:endParaRPr>
          </a:p>
          <a:p>
            <a:pPr marL="187140" indent="-187140" algn="just">
              <a:buSzPct val="100000"/>
              <a:buFont typeface="Arial"/>
              <a:buChar char="•"/>
              <a:defRPr sz="1100" b="1" spc="-9">
                <a:solidFill>
                  <a:srgbClr val="222A35"/>
                </a:solidFill>
                <a:latin typeface="Arial"/>
                <a:ea typeface="Arial"/>
                <a:cs typeface="Arial"/>
                <a:sym typeface="Arial"/>
              </a:defRPr>
            </a:pPr>
            <a:endParaRPr sz="1200" dirty="0"/>
          </a:p>
        </p:txBody>
      </p:sp>
      <p:grpSp>
        <p:nvGrpSpPr>
          <p:cNvPr id="32" name="Gráfico 9">
            <a:extLst>
              <a:ext uri="{FF2B5EF4-FFF2-40B4-BE49-F238E27FC236}">
                <a16:creationId xmlns:a16="http://schemas.microsoft.com/office/drawing/2014/main" id="{2999B178-EE78-DD74-ABBD-6ED679FAA579}"/>
              </a:ext>
            </a:extLst>
          </p:cNvPr>
          <p:cNvGrpSpPr/>
          <p:nvPr/>
        </p:nvGrpSpPr>
        <p:grpSpPr>
          <a:xfrm>
            <a:off x="4607187" y="3133250"/>
            <a:ext cx="2660446" cy="812549"/>
            <a:chOff x="-32780" y="-2323154"/>
            <a:chExt cx="3006936" cy="2432337"/>
          </a:xfrm>
        </p:grpSpPr>
        <p:sp>
          <p:nvSpPr>
            <p:cNvPr id="33" name="Forma libre: forma 32">
              <a:extLst>
                <a:ext uri="{FF2B5EF4-FFF2-40B4-BE49-F238E27FC236}">
                  <a16:creationId xmlns:a16="http://schemas.microsoft.com/office/drawing/2014/main" id="{96C95BFE-E938-4B18-E825-6C2E294EF1FB}"/>
                </a:ext>
              </a:extLst>
            </p:cNvPr>
            <p:cNvSpPr/>
            <p:nvPr/>
          </p:nvSpPr>
          <p:spPr>
            <a:xfrm>
              <a:off x="-32780" y="-2323154"/>
              <a:ext cx="3006936" cy="2432337"/>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FF9459"/>
            </a:solidFill>
            <a:ln w="17023" cap="flat">
              <a:noFill/>
              <a:prstDash val="solid"/>
              <a:miter/>
            </a:ln>
          </p:spPr>
          <p:txBody>
            <a:bodyPr rtlCol="0" anchor="ctr"/>
            <a:lstStyle/>
            <a:p>
              <a:endParaRPr lang="es-CO"/>
            </a:p>
          </p:txBody>
        </p:sp>
        <p:sp>
          <p:nvSpPr>
            <p:cNvPr id="34" name="Forma libre: forma 33">
              <a:extLst>
                <a:ext uri="{FF2B5EF4-FFF2-40B4-BE49-F238E27FC236}">
                  <a16:creationId xmlns:a16="http://schemas.microsoft.com/office/drawing/2014/main" id="{78C4A639-38F4-A4DF-5DF6-122150A784FB}"/>
                </a:ext>
              </a:extLst>
            </p:cNvPr>
            <p:cNvSpPr/>
            <p:nvPr/>
          </p:nvSpPr>
          <p:spPr>
            <a:xfrm>
              <a:off x="196830" y="-2090750"/>
              <a:ext cx="2777326" cy="2195446"/>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FB7133"/>
            </a:solidFill>
            <a:ln w="17023" cap="flat">
              <a:noFill/>
              <a:prstDash val="solid"/>
              <a:miter/>
            </a:ln>
          </p:spPr>
          <p:txBody>
            <a:bodyPr rtlCol="0" anchor="ctr"/>
            <a:lstStyle/>
            <a:p>
              <a:endParaRPr lang="es-CO" dirty="0"/>
            </a:p>
          </p:txBody>
        </p:sp>
      </p:grpSp>
      <p:sp>
        <p:nvSpPr>
          <p:cNvPr id="35" name="Forma libre: forma 34">
            <a:extLst>
              <a:ext uri="{FF2B5EF4-FFF2-40B4-BE49-F238E27FC236}">
                <a16:creationId xmlns:a16="http://schemas.microsoft.com/office/drawing/2014/main" id="{04B00497-8711-C70B-8818-C2F1A4A23334}"/>
              </a:ext>
            </a:extLst>
          </p:cNvPr>
          <p:cNvSpPr/>
          <p:nvPr/>
        </p:nvSpPr>
        <p:spPr>
          <a:xfrm>
            <a:off x="4786831" y="3198554"/>
            <a:ext cx="2286481" cy="683674"/>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36" name="CuadroTexto 53">
            <a:extLst>
              <a:ext uri="{FF2B5EF4-FFF2-40B4-BE49-F238E27FC236}">
                <a16:creationId xmlns:a16="http://schemas.microsoft.com/office/drawing/2014/main" id="{582C9BC7-0B83-CA77-BA15-1FF8534E656F}"/>
              </a:ext>
            </a:extLst>
          </p:cNvPr>
          <p:cNvSpPr txBox="1"/>
          <p:nvPr/>
        </p:nvSpPr>
        <p:spPr>
          <a:xfrm>
            <a:off x="4733137" y="3299892"/>
            <a:ext cx="242154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203864"/>
                </a:solidFill>
                <a:latin typeface="Arial"/>
                <a:ea typeface="Arial"/>
                <a:cs typeface="Arial"/>
                <a:sym typeface="Arial"/>
              </a:defRPr>
            </a:pPr>
            <a:r>
              <a:rPr lang="es-CO" sz="1400" b="1" spc="13" dirty="0">
                <a:solidFill>
                  <a:srgbClr val="F38931"/>
                </a:solidFill>
                <a:latin typeface="Arial"/>
                <a:ea typeface="Arial"/>
                <a:cs typeface="Arial"/>
                <a:sym typeface="Arial"/>
              </a:rPr>
              <a:t>GESTIÓN DE ENTIDADES </a:t>
            </a:r>
          </a:p>
          <a:p>
            <a:pPr algn="ctr">
              <a:defRPr sz="1100" b="1" spc="9">
                <a:solidFill>
                  <a:srgbClr val="203864"/>
                </a:solidFill>
                <a:latin typeface="Arial"/>
                <a:ea typeface="Arial"/>
                <a:cs typeface="Arial"/>
                <a:sym typeface="Arial"/>
              </a:defRPr>
            </a:pPr>
            <a:r>
              <a:rPr lang="es-CO" sz="1400" b="1" spc="13" dirty="0">
                <a:solidFill>
                  <a:srgbClr val="F38931"/>
                </a:solidFill>
                <a:latin typeface="Arial"/>
                <a:ea typeface="Arial"/>
                <a:cs typeface="Arial"/>
                <a:sym typeface="Arial"/>
              </a:rPr>
              <a:t>NO CONSOLIDABLE</a:t>
            </a:r>
            <a:br>
              <a:rPr lang="es-ES" sz="1200" b="1" spc="-9" dirty="0">
                <a:solidFill>
                  <a:srgbClr val="222A35"/>
                </a:solidFill>
                <a:latin typeface="Arial"/>
                <a:ea typeface="Arial"/>
                <a:cs typeface="Arial"/>
                <a:sym typeface="Arial"/>
              </a:rPr>
            </a:br>
            <a:endParaRPr lang="es-CO" sz="1200" b="1" spc="-9" dirty="0">
              <a:solidFill>
                <a:srgbClr val="222A35"/>
              </a:solidFill>
              <a:latin typeface="Arial"/>
              <a:ea typeface="Arial"/>
              <a:cs typeface="Arial"/>
            </a:endParaRPr>
          </a:p>
        </p:txBody>
      </p:sp>
      <p:grpSp>
        <p:nvGrpSpPr>
          <p:cNvPr id="37" name="Gráfico 9">
            <a:extLst>
              <a:ext uri="{FF2B5EF4-FFF2-40B4-BE49-F238E27FC236}">
                <a16:creationId xmlns:a16="http://schemas.microsoft.com/office/drawing/2014/main" id="{4FBA4AF8-F382-C452-2378-4DE03E445A4A}"/>
              </a:ext>
            </a:extLst>
          </p:cNvPr>
          <p:cNvGrpSpPr/>
          <p:nvPr/>
        </p:nvGrpSpPr>
        <p:grpSpPr>
          <a:xfrm>
            <a:off x="8296734" y="3132602"/>
            <a:ext cx="1970170" cy="804203"/>
            <a:chOff x="566058" y="1773418"/>
            <a:chExt cx="2408098" cy="2407928"/>
          </a:xfrm>
        </p:grpSpPr>
        <p:sp>
          <p:nvSpPr>
            <p:cNvPr id="38" name="Forma libre: forma 37">
              <a:extLst>
                <a:ext uri="{FF2B5EF4-FFF2-40B4-BE49-F238E27FC236}">
                  <a16:creationId xmlns:a16="http://schemas.microsoft.com/office/drawing/2014/main" id="{76D29790-8AAA-092B-6A21-80A53EAFB94D}"/>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FEC154"/>
            </a:solidFill>
            <a:ln w="17023" cap="flat">
              <a:noFill/>
              <a:prstDash val="solid"/>
              <a:miter/>
            </a:ln>
          </p:spPr>
          <p:txBody>
            <a:bodyPr rtlCol="0" anchor="ctr"/>
            <a:lstStyle/>
            <a:p>
              <a:endParaRPr lang="es-CO" dirty="0"/>
            </a:p>
          </p:txBody>
        </p:sp>
        <p:sp>
          <p:nvSpPr>
            <p:cNvPr id="39" name="Forma libre: forma 38">
              <a:extLst>
                <a:ext uri="{FF2B5EF4-FFF2-40B4-BE49-F238E27FC236}">
                  <a16:creationId xmlns:a16="http://schemas.microsoft.com/office/drawing/2014/main" id="{621170C0-A830-B05B-8854-76CE885C0A24}"/>
                </a:ext>
              </a:extLst>
            </p:cNvPr>
            <p:cNvSpPr/>
            <p:nvPr/>
          </p:nvSpPr>
          <p:spPr>
            <a:xfrm>
              <a:off x="751658" y="1985902"/>
              <a:ext cx="222249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FEA506"/>
            </a:solidFill>
            <a:ln w="17023" cap="flat">
              <a:noFill/>
              <a:prstDash val="solid"/>
              <a:miter/>
            </a:ln>
          </p:spPr>
          <p:txBody>
            <a:bodyPr rtlCol="0" anchor="ctr"/>
            <a:lstStyle/>
            <a:p>
              <a:endParaRPr lang="es-CO" dirty="0"/>
            </a:p>
          </p:txBody>
        </p:sp>
      </p:grpSp>
      <p:sp>
        <p:nvSpPr>
          <p:cNvPr id="40" name="Forma libre: forma 39">
            <a:extLst>
              <a:ext uri="{FF2B5EF4-FFF2-40B4-BE49-F238E27FC236}">
                <a16:creationId xmlns:a16="http://schemas.microsoft.com/office/drawing/2014/main" id="{3F7087D7-1041-E34C-8C40-91BDC420B146}"/>
              </a:ext>
            </a:extLst>
          </p:cNvPr>
          <p:cNvSpPr/>
          <p:nvPr/>
        </p:nvSpPr>
        <p:spPr>
          <a:xfrm>
            <a:off x="8403415" y="3217964"/>
            <a:ext cx="1743871" cy="630172"/>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41" name="CuadroTexto 42">
            <a:extLst>
              <a:ext uri="{FF2B5EF4-FFF2-40B4-BE49-F238E27FC236}">
                <a16:creationId xmlns:a16="http://schemas.microsoft.com/office/drawing/2014/main" id="{2F24416D-3B7C-0E6E-00A4-C7B2D7283297}"/>
              </a:ext>
            </a:extLst>
          </p:cNvPr>
          <p:cNvSpPr txBox="1"/>
          <p:nvPr/>
        </p:nvSpPr>
        <p:spPr>
          <a:xfrm>
            <a:off x="8292394" y="3286727"/>
            <a:ext cx="1880048"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lvl="0" algn="ctr">
              <a:defRPr b="1" spc="-9">
                <a:solidFill>
                  <a:srgbClr val="000066"/>
                </a:solidFill>
                <a:latin typeface="Arial"/>
                <a:ea typeface="Arial"/>
                <a:cs typeface="Arial"/>
                <a:sym typeface="Arial"/>
              </a:defRPr>
            </a:pPr>
            <a:r>
              <a:rPr lang="es-ES" sz="1400" b="1" spc="13" dirty="0">
                <a:solidFill>
                  <a:srgbClr val="F38931"/>
                </a:solidFill>
                <a:latin typeface="Arial"/>
                <a:ea typeface="Arial"/>
                <a:cs typeface="Arial"/>
              </a:rPr>
              <a:t>CUENTAS POR PAGAR</a:t>
            </a:r>
            <a:endParaRPr lang="es-CO" sz="1400" b="1" spc="13" dirty="0">
              <a:solidFill>
                <a:srgbClr val="F38931"/>
              </a:solidFill>
              <a:latin typeface="Arial"/>
              <a:ea typeface="Arial"/>
              <a:cs typeface="Arial"/>
            </a:endParaRPr>
          </a:p>
          <a:p>
            <a:pPr algn="ctr">
              <a:defRPr sz="1000" b="1" spc="-9">
                <a:solidFill>
                  <a:srgbClr val="000066"/>
                </a:solidFill>
                <a:latin typeface="Arial"/>
                <a:ea typeface="Arial"/>
                <a:cs typeface="Arial"/>
                <a:sym typeface="Arial"/>
              </a:defRPr>
            </a:pPr>
            <a:endParaRPr lang="es-ES" sz="1200" b="1" dirty="0">
              <a:sym typeface="Arial"/>
            </a:endParaRPr>
          </a:p>
          <a:p>
            <a:pPr algn="ctr">
              <a:defRPr sz="1000" b="1" spc="-9">
                <a:solidFill>
                  <a:srgbClr val="000066"/>
                </a:solidFill>
                <a:latin typeface="Arial"/>
                <a:ea typeface="Arial"/>
                <a:cs typeface="Arial"/>
                <a:sym typeface="Arial"/>
              </a:defRPr>
            </a:pPr>
            <a:endParaRPr sz="1200" dirty="0"/>
          </a:p>
        </p:txBody>
      </p:sp>
      <p:grpSp>
        <p:nvGrpSpPr>
          <p:cNvPr id="42" name="Gráfico 9">
            <a:extLst>
              <a:ext uri="{FF2B5EF4-FFF2-40B4-BE49-F238E27FC236}">
                <a16:creationId xmlns:a16="http://schemas.microsoft.com/office/drawing/2014/main" id="{2A53E54B-E1FD-4DFE-2DA4-93AF5ABFAB43}"/>
              </a:ext>
            </a:extLst>
          </p:cNvPr>
          <p:cNvGrpSpPr/>
          <p:nvPr/>
        </p:nvGrpSpPr>
        <p:grpSpPr>
          <a:xfrm>
            <a:off x="1735861" y="4447529"/>
            <a:ext cx="1993823" cy="735117"/>
            <a:chOff x="566058" y="1773418"/>
            <a:chExt cx="2408098" cy="2407928"/>
          </a:xfrm>
        </p:grpSpPr>
        <p:sp>
          <p:nvSpPr>
            <p:cNvPr id="43" name="Forma libre: forma 42">
              <a:extLst>
                <a:ext uri="{FF2B5EF4-FFF2-40B4-BE49-F238E27FC236}">
                  <a16:creationId xmlns:a16="http://schemas.microsoft.com/office/drawing/2014/main" id="{92675D04-E431-705F-EEEC-A22540249CFE}"/>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8AE636"/>
            </a:solidFill>
            <a:ln w="17023" cap="flat">
              <a:noFill/>
              <a:prstDash val="solid"/>
              <a:miter/>
            </a:ln>
          </p:spPr>
          <p:txBody>
            <a:bodyPr rtlCol="0" anchor="ctr"/>
            <a:lstStyle/>
            <a:p>
              <a:endParaRPr lang="es-CO"/>
            </a:p>
          </p:txBody>
        </p:sp>
        <p:sp>
          <p:nvSpPr>
            <p:cNvPr id="44" name="Forma libre: forma 43">
              <a:extLst>
                <a:ext uri="{FF2B5EF4-FFF2-40B4-BE49-F238E27FC236}">
                  <a16:creationId xmlns:a16="http://schemas.microsoft.com/office/drawing/2014/main" id="{9F8D963A-0FA6-E46E-8059-63B97059F110}"/>
                </a:ext>
              </a:extLst>
            </p:cNvPr>
            <p:cNvSpPr/>
            <p:nvPr/>
          </p:nvSpPr>
          <p:spPr>
            <a:xfrm>
              <a:off x="777348" y="1985902"/>
              <a:ext cx="219680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5FAB0D"/>
            </a:solidFill>
            <a:ln w="17023" cap="flat">
              <a:noFill/>
              <a:prstDash val="solid"/>
              <a:miter/>
            </a:ln>
          </p:spPr>
          <p:txBody>
            <a:bodyPr rtlCol="0" anchor="ctr"/>
            <a:lstStyle/>
            <a:p>
              <a:endParaRPr lang="es-CO" dirty="0"/>
            </a:p>
          </p:txBody>
        </p:sp>
      </p:grpSp>
      <p:sp>
        <p:nvSpPr>
          <p:cNvPr id="45" name="Forma libre: forma 44">
            <a:extLst>
              <a:ext uri="{FF2B5EF4-FFF2-40B4-BE49-F238E27FC236}">
                <a16:creationId xmlns:a16="http://schemas.microsoft.com/office/drawing/2014/main" id="{AF7398F2-C277-8FE6-A656-C04F3CDB26CD}"/>
              </a:ext>
            </a:extLst>
          </p:cNvPr>
          <p:cNvSpPr/>
          <p:nvPr/>
        </p:nvSpPr>
        <p:spPr>
          <a:xfrm>
            <a:off x="1973726" y="4505884"/>
            <a:ext cx="1612287" cy="623013"/>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grpSp>
        <p:nvGrpSpPr>
          <p:cNvPr id="46" name="Gráfico 9">
            <a:extLst>
              <a:ext uri="{FF2B5EF4-FFF2-40B4-BE49-F238E27FC236}">
                <a16:creationId xmlns:a16="http://schemas.microsoft.com/office/drawing/2014/main" id="{FCC067A2-9872-B62D-6B43-3A49E135F2A2}"/>
              </a:ext>
            </a:extLst>
          </p:cNvPr>
          <p:cNvGrpSpPr/>
          <p:nvPr/>
        </p:nvGrpSpPr>
        <p:grpSpPr>
          <a:xfrm>
            <a:off x="4609259" y="4458405"/>
            <a:ext cx="2660446" cy="775085"/>
            <a:chOff x="566058" y="1773418"/>
            <a:chExt cx="2407928" cy="2407928"/>
          </a:xfrm>
        </p:grpSpPr>
        <p:sp>
          <p:nvSpPr>
            <p:cNvPr id="47" name="Forma libre: forma 46">
              <a:extLst>
                <a:ext uri="{FF2B5EF4-FFF2-40B4-BE49-F238E27FC236}">
                  <a16:creationId xmlns:a16="http://schemas.microsoft.com/office/drawing/2014/main" id="{5E306F9A-8DD7-39F4-F197-B936B6F92AE8}"/>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01CC9B"/>
            </a:solidFill>
            <a:ln w="17023" cap="flat">
              <a:noFill/>
              <a:prstDash val="solid"/>
              <a:miter/>
            </a:ln>
          </p:spPr>
          <p:txBody>
            <a:bodyPr rtlCol="0" anchor="ctr"/>
            <a:lstStyle/>
            <a:p>
              <a:endParaRPr lang="es-CO"/>
            </a:p>
          </p:txBody>
        </p:sp>
        <p:sp>
          <p:nvSpPr>
            <p:cNvPr id="48" name="Forma libre: forma 47">
              <a:extLst>
                <a:ext uri="{FF2B5EF4-FFF2-40B4-BE49-F238E27FC236}">
                  <a16:creationId xmlns:a16="http://schemas.microsoft.com/office/drawing/2014/main" id="{6C09CE45-FD8B-64B6-B499-2EF68AD8080C}"/>
                </a:ext>
              </a:extLst>
            </p:cNvPr>
            <p:cNvSpPr/>
            <p:nvPr/>
          </p:nvSpPr>
          <p:spPr>
            <a:xfrm>
              <a:off x="878995" y="2074870"/>
              <a:ext cx="1857043" cy="1986236"/>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19974"/>
            </a:solidFill>
            <a:ln w="17023" cap="flat">
              <a:noFill/>
              <a:prstDash val="solid"/>
              <a:miter/>
            </a:ln>
          </p:spPr>
          <p:txBody>
            <a:bodyPr rtlCol="0" anchor="ctr"/>
            <a:lstStyle/>
            <a:p>
              <a:endParaRPr lang="es-CO" dirty="0"/>
            </a:p>
          </p:txBody>
        </p:sp>
      </p:grpSp>
      <p:sp>
        <p:nvSpPr>
          <p:cNvPr id="49" name="Forma libre: forma 48">
            <a:extLst>
              <a:ext uri="{FF2B5EF4-FFF2-40B4-BE49-F238E27FC236}">
                <a16:creationId xmlns:a16="http://schemas.microsoft.com/office/drawing/2014/main" id="{D3262FF3-AE15-500F-4247-50F28EB9D108}"/>
              </a:ext>
            </a:extLst>
          </p:cNvPr>
          <p:cNvSpPr/>
          <p:nvPr/>
        </p:nvSpPr>
        <p:spPr>
          <a:xfrm>
            <a:off x="4998871" y="4542797"/>
            <a:ext cx="1880645" cy="603112"/>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grpSp>
        <p:nvGrpSpPr>
          <p:cNvPr id="50" name="Gráfico 9">
            <a:extLst>
              <a:ext uri="{FF2B5EF4-FFF2-40B4-BE49-F238E27FC236}">
                <a16:creationId xmlns:a16="http://schemas.microsoft.com/office/drawing/2014/main" id="{8C2BB85B-B48F-8909-CB32-51D36B0705DD}"/>
              </a:ext>
            </a:extLst>
          </p:cNvPr>
          <p:cNvGrpSpPr/>
          <p:nvPr/>
        </p:nvGrpSpPr>
        <p:grpSpPr>
          <a:xfrm>
            <a:off x="8296733" y="4449137"/>
            <a:ext cx="1970032" cy="769485"/>
            <a:chOff x="566058" y="1773418"/>
            <a:chExt cx="2407928" cy="2407928"/>
          </a:xfrm>
        </p:grpSpPr>
        <p:sp>
          <p:nvSpPr>
            <p:cNvPr id="51" name="Forma libre: forma 50">
              <a:extLst>
                <a:ext uri="{FF2B5EF4-FFF2-40B4-BE49-F238E27FC236}">
                  <a16:creationId xmlns:a16="http://schemas.microsoft.com/office/drawing/2014/main" id="{C7F1B124-1B43-015D-7A12-CE8B77A381F0}"/>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14A0C1"/>
            </a:solidFill>
            <a:ln w="17023" cap="flat">
              <a:noFill/>
              <a:prstDash val="solid"/>
              <a:miter/>
            </a:ln>
          </p:spPr>
          <p:txBody>
            <a:bodyPr rtlCol="0" anchor="ctr"/>
            <a:lstStyle/>
            <a:p>
              <a:endParaRPr lang="es-CO" dirty="0"/>
            </a:p>
          </p:txBody>
        </p:sp>
        <p:sp>
          <p:nvSpPr>
            <p:cNvPr id="52" name="Forma libre: forma 51">
              <a:extLst>
                <a:ext uri="{FF2B5EF4-FFF2-40B4-BE49-F238E27FC236}">
                  <a16:creationId xmlns:a16="http://schemas.microsoft.com/office/drawing/2014/main" id="{8FA72BE8-9CEE-2EA2-BD5E-ED3C6FCCCE47}"/>
                </a:ext>
              </a:extLst>
            </p:cNvPr>
            <p:cNvSpPr/>
            <p:nvPr/>
          </p:nvSpPr>
          <p:spPr>
            <a:xfrm>
              <a:off x="751659" y="2160816"/>
              <a:ext cx="2219753" cy="1899850"/>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B7791"/>
            </a:solidFill>
            <a:ln w="17023" cap="flat">
              <a:noFill/>
              <a:prstDash val="solid"/>
              <a:miter/>
            </a:ln>
          </p:spPr>
          <p:txBody>
            <a:bodyPr rtlCol="0" anchor="ctr"/>
            <a:lstStyle/>
            <a:p>
              <a:endParaRPr lang="es-CO" dirty="0"/>
            </a:p>
          </p:txBody>
        </p:sp>
      </p:grpSp>
      <p:sp>
        <p:nvSpPr>
          <p:cNvPr id="53" name="Forma libre: forma 52">
            <a:extLst>
              <a:ext uri="{FF2B5EF4-FFF2-40B4-BE49-F238E27FC236}">
                <a16:creationId xmlns:a16="http://schemas.microsoft.com/office/drawing/2014/main" id="{F0D0ED58-3B3F-9594-B3ED-5A8DA4D5F194}"/>
              </a:ext>
            </a:extLst>
          </p:cNvPr>
          <p:cNvSpPr/>
          <p:nvPr/>
        </p:nvSpPr>
        <p:spPr>
          <a:xfrm>
            <a:off x="8490913" y="4533676"/>
            <a:ext cx="1656374" cy="607122"/>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grpSp>
        <p:nvGrpSpPr>
          <p:cNvPr id="54" name="Gráfico 9">
            <a:extLst>
              <a:ext uri="{FF2B5EF4-FFF2-40B4-BE49-F238E27FC236}">
                <a16:creationId xmlns:a16="http://schemas.microsoft.com/office/drawing/2014/main" id="{851A8DEB-2711-5F1D-7783-85C657F370DA}"/>
              </a:ext>
            </a:extLst>
          </p:cNvPr>
          <p:cNvGrpSpPr/>
          <p:nvPr/>
        </p:nvGrpSpPr>
        <p:grpSpPr>
          <a:xfrm>
            <a:off x="1735861" y="5477329"/>
            <a:ext cx="2012136" cy="726957"/>
            <a:chOff x="566058" y="1773418"/>
            <a:chExt cx="2408098" cy="2407928"/>
          </a:xfrm>
        </p:grpSpPr>
        <p:sp>
          <p:nvSpPr>
            <p:cNvPr id="55" name="Forma libre: forma 54">
              <a:extLst>
                <a:ext uri="{FF2B5EF4-FFF2-40B4-BE49-F238E27FC236}">
                  <a16:creationId xmlns:a16="http://schemas.microsoft.com/office/drawing/2014/main" id="{16299014-9371-9111-C8EE-8F98B972167C}"/>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06909D"/>
            </a:solidFill>
            <a:ln w="17023" cap="flat">
              <a:noFill/>
              <a:prstDash val="solid"/>
              <a:miter/>
            </a:ln>
          </p:spPr>
          <p:txBody>
            <a:bodyPr rtlCol="0" anchor="ctr"/>
            <a:lstStyle/>
            <a:p>
              <a:endParaRPr lang="es-CO" dirty="0"/>
            </a:p>
          </p:txBody>
        </p:sp>
        <p:sp>
          <p:nvSpPr>
            <p:cNvPr id="56" name="Forma libre: forma 55">
              <a:extLst>
                <a:ext uri="{FF2B5EF4-FFF2-40B4-BE49-F238E27FC236}">
                  <a16:creationId xmlns:a16="http://schemas.microsoft.com/office/drawing/2014/main" id="{DFE820C7-235D-5362-C900-BBE5F9B66E8E}"/>
                </a:ext>
              </a:extLst>
            </p:cNvPr>
            <p:cNvSpPr/>
            <p:nvPr/>
          </p:nvSpPr>
          <p:spPr>
            <a:xfrm>
              <a:off x="751658" y="1985902"/>
              <a:ext cx="222249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066C78"/>
            </a:solidFill>
            <a:ln w="17023" cap="flat">
              <a:noFill/>
              <a:prstDash val="solid"/>
              <a:miter/>
            </a:ln>
          </p:spPr>
          <p:txBody>
            <a:bodyPr rtlCol="0" anchor="ctr"/>
            <a:lstStyle/>
            <a:p>
              <a:endParaRPr lang="es-CO" dirty="0"/>
            </a:p>
          </p:txBody>
        </p:sp>
      </p:grpSp>
      <p:sp>
        <p:nvSpPr>
          <p:cNvPr id="57" name="Forma libre: forma 56">
            <a:extLst>
              <a:ext uri="{FF2B5EF4-FFF2-40B4-BE49-F238E27FC236}">
                <a16:creationId xmlns:a16="http://schemas.microsoft.com/office/drawing/2014/main" id="{EEF7F246-D49F-4445-525B-C68A9AEA5809}"/>
              </a:ext>
            </a:extLst>
          </p:cNvPr>
          <p:cNvSpPr/>
          <p:nvPr/>
        </p:nvSpPr>
        <p:spPr>
          <a:xfrm>
            <a:off x="1910801" y="5590487"/>
            <a:ext cx="1671731" cy="550254"/>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grpSp>
        <p:nvGrpSpPr>
          <p:cNvPr id="58" name="Gráfico 9">
            <a:extLst>
              <a:ext uri="{FF2B5EF4-FFF2-40B4-BE49-F238E27FC236}">
                <a16:creationId xmlns:a16="http://schemas.microsoft.com/office/drawing/2014/main" id="{2DAE3B68-0951-9255-244D-0576F35D020D}"/>
              </a:ext>
            </a:extLst>
          </p:cNvPr>
          <p:cNvGrpSpPr/>
          <p:nvPr/>
        </p:nvGrpSpPr>
        <p:grpSpPr>
          <a:xfrm>
            <a:off x="4607186" y="5482073"/>
            <a:ext cx="2673073" cy="726957"/>
            <a:chOff x="566058" y="1773418"/>
            <a:chExt cx="2408098" cy="2407928"/>
          </a:xfrm>
        </p:grpSpPr>
        <p:sp>
          <p:nvSpPr>
            <p:cNvPr id="59" name="Forma libre: forma 58">
              <a:extLst>
                <a:ext uri="{FF2B5EF4-FFF2-40B4-BE49-F238E27FC236}">
                  <a16:creationId xmlns:a16="http://schemas.microsoft.com/office/drawing/2014/main" id="{CACB5167-2DC8-D22F-D61A-A1F441DFBA65}"/>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FF9459"/>
            </a:solidFill>
            <a:ln w="17023" cap="flat">
              <a:noFill/>
              <a:prstDash val="solid"/>
              <a:miter/>
            </a:ln>
          </p:spPr>
          <p:txBody>
            <a:bodyPr rtlCol="0" anchor="ctr"/>
            <a:lstStyle/>
            <a:p>
              <a:endParaRPr lang="es-CO"/>
            </a:p>
          </p:txBody>
        </p:sp>
        <p:sp>
          <p:nvSpPr>
            <p:cNvPr id="60" name="Forma libre: forma 59">
              <a:extLst>
                <a:ext uri="{FF2B5EF4-FFF2-40B4-BE49-F238E27FC236}">
                  <a16:creationId xmlns:a16="http://schemas.microsoft.com/office/drawing/2014/main" id="{3CE0523D-831C-89F3-E78A-F5A289FC68B6}"/>
                </a:ext>
              </a:extLst>
            </p:cNvPr>
            <p:cNvSpPr/>
            <p:nvPr/>
          </p:nvSpPr>
          <p:spPr>
            <a:xfrm>
              <a:off x="751658" y="1985902"/>
              <a:ext cx="2222498" cy="2195444"/>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FB7133"/>
            </a:solidFill>
            <a:ln w="17023" cap="flat">
              <a:noFill/>
              <a:prstDash val="solid"/>
              <a:miter/>
            </a:ln>
          </p:spPr>
          <p:txBody>
            <a:bodyPr rtlCol="0" anchor="ctr"/>
            <a:lstStyle/>
            <a:p>
              <a:endParaRPr lang="es-CO" dirty="0"/>
            </a:p>
          </p:txBody>
        </p:sp>
      </p:grpSp>
      <p:sp>
        <p:nvSpPr>
          <p:cNvPr id="61" name="Forma libre: forma 60">
            <a:extLst>
              <a:ext uri="{FF2B5EF4-FFF2-40B4-BE49-F238E27FC236}">
                <a16:creationId xmlns:a16="http://schemas.microsoft.com/office/drawing/2014/main" id="{6A9600CC-3162-BA93-7EF4-2110B671D8CF}"/>
              </a:ext>
            </a:extLst>
          </p:cNvPr>
          <p:cNvSpPr/>
          <p:nvPr/>
        </p:nvSpPr>
        <p:spPr>
          <a:xfrm>
            <a:off x="4728605" y="5559087"/>
            <a:ext cx="2366036" cy="582823"/>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grpSp>
        <p:nvGrpSpPr>
          <p:cNvPr id="62" name="Gráfico 9">
            <a:extLst>
              <a:ext uri="{FF2B5EF4-FFF2-40B4-BE49-F238E27FC236}">
                <a16:creationId xmlns:a16="http://schemas.microsoft.com/office/drawing/2014/main" id="{B269EB8D-F4B8-85F3-A9EC-F104CC00B795}"/>
              </a:ext>
            </a:extLst>
          </p:cNvPr>
          <p:cNvGrpSpPr/>
          <p:nvPr/>
        </p:nvGrpSpPr>
        <p:grpSpPr>
          <a:xfrm>
            <a:off x="8292394" y="5390246"/>
            <a:ext cx="1988665" cy="784420"/>
            <a:chOff x="566058" y="1773418"/>
            <a:chExt cx="2407928" cy="2407928"/>
          </a:xfrm>
        </p:grpSpPr>
        <p:sp>
          <p:nvSpPr>
            <p:cNvPr id="63" name="Forma libre: forma 62">
              <a:extLst>
                <a:ext uri="{FF2B5EF4-FFF2-40B4-BE49-F238E27FC236}">
                  <a16:creationId xmlns:a16="http://schemas.microsoft.com/office/drawing/2014/main" id="{55D426A2-78A0-9C0D-21BF-8D623A990536}"/>
                </a:ext>
              </a:extLst>
            </p:cNvPr>
            <p:cNvSpPr/>
            <p:nvPr/>
          </p:nvSpPr>
          <p:spPr>
            <a:xfrm>
              <a:off x="566058" y="1773418"/>
              <a:ext cx="2407928" cy="2407928"/>
            </a:xfrm>
            <a:custGeom>
              <a:avLst/>
              <a:gdLst>
                <a:gd name="connsiteX0" fmla="*/ 2407929 w 2407928"/>
                <a:gd name="connsiteY0" fmla="*/ 930600 h 2407928"/>
                <a:gd name="connsiteX1" fmla="*/ 2407929 w 2407928"/>
                <a:gd name="connsiteY1" fmla="*/ 60198 h 2407928"/>
                <a:gd name="connsiteX2" fmla="*/ 2347731 w 2407928"/>
                <a:gd name="connsiteY2" fmla="*/ 0 h 2407928"/>
                <a:gd name="connsiteX3" fmla="*/ 60198 w 2407928"/>
                <a:gd name="connsiteY3" fmla="*/ 0 h 2407928"/>
                <a:gd name="connsiteX4" fmla="*/ 0 w 2407928"/>
                <a:gd name="connsiteY4" fmla="*/ 60198 h 2407928"/>
                <a:gd name="connsiteX5" fmla="*/ 0 w 2407928"/>
                <a:gd name="connsiteY5" fmla="*/ 2347731 h 2407928"/>
                <a:gd name="connsiteX6" fmla="*/ 60198 w 2407928"/>
                <a:gd name="connsiteY6" fmla="*/ 2407929 h 2407928"/>
                <a:gd name="connsiteX7" fmla="*/ 2347731 w 2407928"/>
                <a:gd name="connsiteY7" fmla="*/ 2407929 h 2407928"/>
                <a:gd name="connsiteX8" fmla="*/ 2407929 w 2407928"/>
                <a:gd name="connsiteY8" fmla="*/ 2347731 h 2407928"/>
                <a:gd name="connsiteX9" fmla="*/ 2407929 w 2407928"/>
                <a:gd name="connsiteY9" fmla="*/ 1477329 h 24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928" h="2407928">
                  <a:moveTo>
                    <a:pt x="2407929" y="930600"/>
                  </a:moveTo>
                  <a:lnTo>
                    <a:pt x="2407929" y="60198"/>
                  </a:lnTo>
                  <a:cubicBezTo>
                    <a:pt x="2407929" y="26944"/>
                    <a:pt x="2380984" y="0"/>
                    <a:pt x="2347731" y="0"/>
                  </a:cubicBezTo>
                  <a:lnTo>
                    <a:pt x="60198" y="0"/>
                  </a:lnTo>
                  <a:cubicBezTo>
                    <a:pt x="26944" y="0"/>
                    <a:pt x="0" y="26944"/>
                    <a:pt x="0" y="60198"/>
                  </a:cubicBezTo>
                  <a:lnTo>
                    <a:pt x="0" y="2347731"/>
                  </a:lnTo>
                  <a:cubicBezTo>
                    <a:pt x="0" y="2380984"/>
                    <a:pt x="26944" y="2407929"/>
                    <a:pt x="60198" y="2407929"/>
                  </a:cubicBezTo>
                  <a:lnTo>
                    <a:pt x="2347731" y="2407929"/>
                  </a:lnTo>
                  <a:cubicBezTo>
                    <a:pt x="2380984" y="2407929"/>
                    <a:pt x="2407929" y="2380984"/>
                    <a:pt x="2407929" y="2347731"/>
                  </a:cubicBezTo>
                  <a:lnTo>
                    <a:pt x="2407929" y="1477329"/>
                  </a:lnTo>
                </a:path>
              </a:pathLst>
            </a:custGeom>
            <a:solidFill>
              <a:srgbClr val="FEC154"/>
            </a:solidFill>
            <a:ln w="17023" cap="flat">
              <a:noFill/>
              <a:prstDash val="solid"/>
              <a:miter/>
            </a:ln>
          </p:spPr>
          <p:txBody>
            <a:bodyPr rtlCol="0" anchor="ctr"/>
            <a:lstStyle/>
            <a:p>
              <a:endParaRPr lang="es-CO" dirty="0"/>
            </a:p>
          </p:txBody>
        </p:sp>
        <p:sp>
          <p:nvSpPr>
            <p:cNvPr id="64" name="Forma libre: forma 63">
              <a:extLst>
                <a:ext uri="{FF2B5EF4-FFF2-40B4-BE49-F238E27FC236}">
                  <a16:creationId xmlns:a16="http://schemas.microsoft.com/office/drawing/2014/main" id="{EFFA4BC3-2A24-62B1-C029-A2DF3B4C2CDC}"/>
                </a:ext>
              </a:extLst>
            </p:cNvPr>
            <p:cNvSpPr/>
            <p:nvPr/>
          </p:nvSpPr>
          <p:spPr>
            <a:xfrm>
              <a:off x="751660" y="1891801"/>
              <a:ext cx="2163357" cy="2274522"/>
            </a:xfrm>
            <a:custGeom>
              <a:avLst/>
              <a:gdLst>
                <a:gd name="connsiteX0" fmla="*/ 2196809 w 2196808"/>
                <a:gd name="connsiteY0" fmla="*/ 1264845 h 2195444"/>
                <a:gd name="connsiteX1" fmla="*/ 2196809 w 2196808"/>
                <a:gd name="connsiteY1" fmla="*/ 2135246 h 2195444"/>
                <a:gd name="connsiteX2" fmla="*/ 2136610 w 2196808"/>
                <a:gd name="connsiteY2" fmla="*/ 2195444 h 2195444"/>
                <a:gd name="connsiteX3" fmla="*/ 200035 w 2196808"/>
                <a:gd name="connsiteY3" fmla="*/ 2195444 h 2195444"/>
                <a:gd name="connsiteX4" fmla="*/ 0 w 2196808"/>
                <a:gd name="connsiteY4" fmla="*/ 1994386 h 2195444"/>
                <a:gd name="connsiteX5" fmla="*/ 42122 w 2196808"/>
                <a:gd name="connsiteY5" fmla="*/ 2007176 h 2195444"/>
                <a:gd name="connsiteX6" fmla="*/ 1930777 w 2196808"/>
                <a:gd name="connsiteY6" fmla="*/ 2007176 h 2195444"/>
                <a:gd name="connsiteX7" fmla="*/ 2005982 w 2196808"/>
                <a:gd name="connsiteY7" fmla="*/ 1931971 h 2195444"/>
                <a:gd name="connsiteX8" fmla="*/ 2005982 w 2196808"/>
                <a:gd name="connsiteY8" fmla="*/ 43315 h 2195444"/>
                <a:gd name="connsiteX9" fmla="*/ 1992169 w 2196808"/>
                <a:gd name="connsiteY9" fmla="*/ 0 h 2195444"/>
                <a:gd name="connsiteX10" fmla="*/ 2196638 w 2196808"/>
                <a:gd name="connsiteY10" fmla="*/ 204469 h 2195444"/>
                <a:gd name="connsiteX11" fmla="*/ 2196638 w 2196808"/>
                <a:gd name="connsiteY11" fmla="*/ 717945 h 219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6808" h="2195444">
                  <a:moveTo>
                    <a:pt x="2196809" y="1264845"/>
                  </a:moveTo>
                  <a:lnTo>
                    <a:pt x="2196809" y="2135246"/>
                  </a:lnTo>
                  <a:cubicBezTo>
                    <a:pt x="2196809" y="2168330"/>
                    <a:pt x="2169865" y="2195444"/>
                    <a:pt x="2136610" y="2195444"/>
                  </a:cubicBezTo>
                  <a:lnTo>
                    <a:pt x="200035" y="2195444"/>
                  </a:lnTo>
                  <a:lnTo>
                    <a:pt x="0" y="1994386"/>
                  </a:lnTo>
                  <a:cubicBezTo>
                    <a:pt x="12108" y="2002571"/>
                    <a:pt x="26433" y="2007176"/>
                    <a:pt x="42122" y="2007176"/>
                  </a:cubicBezTo>
                  <a:lnTo>
                    <a:pt x="1930777" y="2007176"/>
                  </a:lnTo>
                  <a:cubicBezTo>
                    <a:pt x="1972387" y="2007176"/>
                    <a:pt x="2005982" y="1973581"/>
                    <a:pt x="2005982" y="1931971"/>
                  </a:cubicBezTo>
                  <a:lnTo>
                    <a:pt x="2005982" y="43315"/>
                  </a:lnTo>
                  <a:cubicBezTo>
                    <a:pt x="2005982" y="27285"/>
                    <a:pt x="2000866" y="12278"/>
                    <a:pt x="1992169" y="0"/>
                  </a:cubicBezTo>
                  <a:lnTo>
                    <a:pt x="2196638" y="204469"/>
                  </a:lnTo>
                  <a:lnTo>
                    <a:pt x="2196638" y="717945"/>
                  </a:lnTo>
                </a:path>
              </a:pathLst>
            </a:custGeom>
            <a:solidFill>
              <a:srgbClr val="FEA506"/>
            </a:solidFill>
            <a:ln w="17023" cap="flat">
              <a:noFill/>
              <a:prstDash val="solid"/>
              <a:miter/>
            </a:ln>
          </p:spPr>
          <p:txBody>
            <a:bodyPr rtlCol="0" anchor="ctr"/>
            <a:lstStyle/>
            <a:p>
              <a:endParaRPr lang="es-CO" dirty="0"/>
            </a:p>
          </p:txBody>
        </p:sp>
      </p:grpSp>
      <p:sp>
        <p:nvSpPr>
          <p:cNvPr id="65" name="Forma libre: forma 64">
            <a:extLst>
              <a:ext uri="{FF2B5EF4-FFF2-40B4-BE49-F238E27FC236}">
                <a16:creationId xmlns:a16="http://schemas.microsoft.com/office/drawing/2014/main" id="{626823DE-B663-8DAE-82B1-392E6C65683F}"/>
              </a:ext>
            </a:extLst>
          </p:cNvPr>
          <p:cNvSpPr/>
          <p:nvPr/>
        </p:nvSpPr>
        <p:spPr>
          <a:xfrm>
            <a:off x="8526320" y="5475171"/>
            <a:ext cx="1557248" cy="635222"/>
          </a:xfrm>
          <a:custGeom>
            <a:avLst/>
            <a:gdLst>
              <a:gd name="connsiteX0" fmla="*/ 2039065 w 2039065"/>
              <a:gd name="connsiteY0" fmla="*/ 75205 h 2039065"/>
              <a:gd name="connsiteX1" fmla="*/ 2039065 w 2039065"/>
              <a:gd name="connsiteY1" fmla="*/ 1963860 h 2039065"/>
              <a:gd name="connsiteX2" fmla="*/ 1963860 w 2039065"/>
              <a:gd name="connsiteY2" fmla="*/ 2039065 h 2039065"/>
              <a:gd name="connsiteX3" fmla="*/ 75205 w 2039065"/>
              <a:gd name="connsiteY3" fmla="*/ 2039065 h 2039065"/>
              <a:gd name="connsiteX4" fmla="*/ 0 w 2039065"/>
              <a:gd name="connsiteY4" fmla="*/ 1963860 h 2039065"/>
              <a:gd name="connsiteX5" fmla="*/ 0 w 2039065"/>
              <a:gd name="connsiteY5" fmla="*/ 75205 h 2039065"/>
              <a:gd name="connsiteX6" fmla="*/ 75205 w 2039065"/>
              <a:gd name="connsiteY6" fmla="*/ 0 h 2039065"/>
              <a:gd name="connsiteX7" fmla="*/ 1963690 w 2039065"/>
              <a:gd name="connsiteY7" fmla="*/ 0 h 2039065"/>
              <a:gd name="connsiteX8" fmla="*/ 2038895 w 2039065"/>
              <a:gd name="connsiteY8" fmla="*/ 75205 h 20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5" h="2039065">
                <a:moveTo>
                  <a:pt x="2039065" y="75205"/>
                </a:moveTo>
                <a:lnTo>
                  <a:pt x="2039065" y="1963860"/>
                </a:lnTo>
                <a:cubicBezTo>
                  <a:pt x="2039065" y="2005470"/>
                  <a:pt x="2005300" y="2039065"/>
                  <a:pt x="1963860" y="2039065"/>
                </a:cubicBezTo>
                <a:lnTo>
                  <a:pt x="75205" y="2039065"/>
                </a:lnTo>
                <a:cubicBezTo>
                  <a:pt x="34959" y="2039065"/>
                  <a:pt x="0" y="2006323"/>
                  <a:pt x="0" y="1963860"/>
                </a:cubicBezTo>
                <a:lnTo>
                  <a:pt x="0" y="75205"/>
                </a:lnTo>
                <a:cubicBezTo>
                  <a:pt x="0" y="33595"/>
                  <a:pt x="33766" y="0"/>
                  <a:pt x="75205" y="0"/>
                </a:cubicBezTo>
                <a:lnTo>
                  <a:pt x="1963690" y="0"/>
                </a:lnTo>
                <a:cubicBezTo>
                  <a:pt x="2005129" y="0"/>
                  <a:pt x="2038895" y="33766"/>
                  <a:pt x="2038895" y="75205"/>
                </a:cubicBezTo>
                <a:close/>
              </a:path>
            </a:pathLst>
          </a:custGeom>
          <a:solidFill>
            <a:srgbClr val="FFFFFF"/>
          </a:solidFill>
          <a:ln w="17023" cap="flat">
            <a:noFill/>
            <a:prstDash val="solid"/>
            <a:miter/>
          </a:ln>
        </p:spPr>
        <p:txBody>
          <a:bodyPr rtlCol="0" anchor="ctr"/>
          <a:lstStyle/>
          <a:p>
            <a:endParaRPr lang="es-CO"/>
          </a:p>
        </p:txBody>
      </p:sp>
      <p:sp>
        <p:nvSpPr>
          <p:cNvPr id="66" name="CuadroTexto 42">
            <a:extLst>
              <a:ext uri="{FF2B5EF4-FFF2-40B4-BE49-F238E27FC236}">
                <a16:creationId xmlns:a16="http://schemas.microsoft.com/office/drawing/2014/main" id="{ECC082A0-7C3B-CD0E-565F-9502FF816DD0}"/>
              </a:ext>
            </a:extLst>
          </p:cNvPr>
          <p:cNvSpPr txBox="1"/>
          <p:nvPr/>
        </p:nvSpPr>
        <p:spPr>
          <a:xfrm>
            <a:off x="1914606" y="4578312"/>
            <a:ext cx="172599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3B3838"/>
                </a:solidFill>
                <a:latin typeface="Arial"/>
                <a:ea typeface="Arial"/>
                <a:cs typeface="Arial"/>
                <a:sym typeface="Arial"/>
              </a:defRPr>
            </a:pPr>
            <a:r>
              <a:rPr sz="1400" b="1" spc="9" dirty="0">
                <a:solidFill>
                  <a:srgbClr val="F38931"/>
                </a:solidFill>
                <a:latin typeface="Arial"/>
                <a:ea typeface="Arial"/>
                <a:cs typeface="Arial"/>
              </a:rPr>
              <a:t>SERIES HISTÓRICAS</a:t>
            </a:r>
          </a:p>
        </p:txBody>
      </p:sp>
      <p:sp>
        <p:nvSpPr>
          <p:cNvPr id="67" name="CuadroTexto 53">
            <a:extLst>
              <a:ext uri="{FF2B5EF4-FFF2-40B4-BE49-F238E27FC236}">
                <a16:creationId xmlns:a16="http://schemas.microsoft.com/office/drawing/2014/main" id="{25A62317-1202-7DFC-5AD0-F72326FE2D7A}"/>
              </a:ext>
            </a:extLst>
          </p:cNvPr>
          <p:cNvSpPr txBox="1"/>
          <p:nvPr/>
        </p:nvSpPr>
        <p:spPr>
          <a:xfrm>
            <a:off x="4955013" y="4606239"/>
            <a:ext cx="1942339"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8B320F"/>
                </a:solidFill>
                <a:latin typeface="Arial"/>
                <a:ea typeface="Arial"/>
                <a:cs typeface="Arial"/>
                <a:sym typeface="Arial"/>
              </a:defRPr>
            </a:pPr>
            <a:r>
              <a:rPr sz="1400" b="1" spc="9" dirty="0">
                <a:solidFill>
                  <a:srgbClr val="F38931"/>
                </a:solidFill>
                <a:latin typeface="Arial"/>
                <a:ea typeface="Arial"/>
                <a:cs typeface="Arial"/>
              </a:rPr>
              <a:t>CERTIFICADO DE DISPONIBILIDAD</a:t>
            </a:r>
          </a:p>
          <a:p>
            <a:pPr algn="ctr">
              <a:defRPr sz="1000" b="1" spc="-9">
                <a:solidFill>
                  <a:srgbClr val="203864"/>
                </a:solidFill>
                <a:latin typeface="Arial"/>
                <a:ea typeface="Arial"/>
                <a:cs typeface="Arial"/>
                <a:sym typeface="Arial"/>
              </a:defRPr>
            </a:pPr>
            <a:endParaRPr sz="1200" dirty="0"/>
          </a:p>
        </p:txBody>
      </p:sp>
      <p:sp>
        <p:nvSpPr>
          <p:cNvPr id="68" name="CuadroTexto 58">
            <a:extLst>
              <a:ext uri="{FF2B5EF4-FFF2-40B4-BE49-F238E27FC236}">
                <a16:creationId xmlns:a16="http://schemas.microsoft.com/office/drawing/2014/main" id="{18E61BEF-C342-A031-1F46-61765A15B5BD}"/>
              </a:ext>
            </a:extLst>
          </p:cNvPr>
          <p:cNvSpPr txBox="1"/>
          <p:nvPr/>
        </p:nvSpPr>
        <p:spPr>
          <a:xfrm>
            <a:off x="8292866" y="4392721"/>
            <a:ext cx="1939490" cy="1163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lvl="0" algn="ctr">
              <a:defRPr sz="1100" b="1" spc="-9">
                <a:solidFill>
                  <a:srgbClr val="385724"/>
                </a:solidFill>
                <a:latin typeface="Arial"/>
                <a:ea typeface="Arial"/>
                <a:cs typeface="Arial"/>
                <a:sym typeface="Arial"/>
              </a:defRPr>
            </a:pPr>
            <a:endParaRPr lang="es-ES" sz="1400" b="1" spc="9" dirty="0">
              <a:solidFill>
                <a:srgbClr val="F38931"/>
              </a:solidFill>
              <a:latin typeface="Arial"/>
              <a:ea typeface="Arial"/>
              <a:cs typeface="Arial"/>
            </a:endParaRPr>
          </a:p>
          <a:p>
            <a:pPr lvl="0" algn="ctr">
              <a:defRPr sz="1100" b="1" spc="-9">
                <a:solidFill>
                  <a:srgbClr val="385724"/>
                </a:solidFill>
                <a:latin typeface="Arial"/>
                <a:ea typeface="Arial"/>
                <a:cs typeface="Arial"/>
                <a:sym typeface="Arial"/>
              </a:defRPr>
            </a:pPr>
            <a:r>
              <a:rPr lang="es-MX" sz="1400" b="1" spc="9" dirty="0">
                <a:solidFill>
                  <a:srgbClr val="F38931"/>
                </a:solidFill>
                <a:latin typeface="Arial"/>
                <a:ea typeface="Arial"/>
                <a:cs typeface="Arial"/>
              </a:rPr>
              <a:t>PIEZAS PUBLICITARIAS</a:t>
            </a:r>
            <a:endParaRPr lang="es-CO" sz="1400" b="1" spc="9" dirty="0">
              <a:solidFill>
                <a:srgbClr val="F38931"/>
              </a:solidFill>
              <a:latin typeface="Arial"/>
              <a:ea typeface="Arial"/>
              <a:cs typeface="Arial"/>
            </a:endParaRPr>
          </a:p>
          <a:p>
            <a:pPr algn="ctr">
              <a:defRPr sz="1100" b="1" spc="-9">
                <a:solidFill>
                  <a:srgbClr val="222A35"/>
                </a:solidFill>
                <a:latin typeface="Arial"/>
                <a:ea typeface="Arial"/>
                <a:cs typeface="Arial"/>
                <a:sym typeface="Arial"/>
              </a:defRPr>
            </a:pPr>
            <a:endParaRPr lang="es-ES" sz="1320" b="1" spc="-11" dirty="0">
              <a:solidFill>
                <a:srgbClr val="222A35"/>
              </a:solidFill>
              <a:latin typeface="Arial"/>
              <a:ea typeface="Arial"/>
              <a:cs typeface="Arial"/>
              <a:sym typeface="Arial"/>
            </a:endParaRPr>
          </a:p>
          <a:p>
            <a:pPr algn="ctr">
              <a:defRPr sz="1200" b="1" spc="-9">
                <a:solidFill>
                  <a:srgbClr val="385724"/>
                </a:solidFill>
                <a:latin typeface="Arial"/>
                <a:ea typeface="Arial"/>
                <a:cs typeface="Arial"/>
                <a:sym typeface="Arial"/>
              </a:defRPr>
            </a:pPr>
            <a:endParaRPr sz="1440" dirty="0"/>
          </a:p>
        </p:txBody>
      </p:sp>
      <p:sp>
        <p:nvSpPr>
          <p:cNvPr id="69" name="CuadroTexto 58">
            <a:extLst>
              <a:ext uri="{FF2B5EF4-FFF2-40B4-BE49-F238E27FC236}">
                <a16:creationId xmlns:a16="http://schemas.microsoft.com/office/drawing/2014/main" id="{19CEDF15-4973-7D9D-E851-5BD27B7F5C8D}"/>
              </a:ext>
            </a:extLst>
          </p:cNvPr>
          <p:cNvSpPr txBox="1"/>
          <p:nvPr/>
        </p:nvSpPr>
        <p:spPr>
          <a:xfrm>
            <a:off x="1809631" y="5595164"/>
            <a:ext cx="1814846" cy="744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222A35"/>
                </a:solidFill>
                <a:latin typeface="Arial"/>
                <a:ea typeface="Arial"/>
                <a:cs typeface="Arial"/>
                <a:sym typeface="Arial"/>
              </a:defRPr>
            </a:pPr>
            <a:r>
              <a:rPr sz="1400" b="1" spc="9" dirty="0">
                <a:solidFill>
                  <a:srgbClr val="F38931"/>
                </a:solidFill>
                <a:latin typeface="Arial"/>
                <a:ea typeface="Arial"/>
                <a:cs typeface="Arial"/>
              </a:rPr>
              <a:t>COWORKING CONTABLE</a:t>
            </a:r>
          </a:p>
          <a:p>
            <a:pPr algn="ctr">
              <a:defRPr sz="1200" b="1" spc="-9">
                <a:solidFill>
                  <a:srgbClr val="385724"/>
                </a:solidFill>
                <a:latin typeface="Arial"/>
                <a:ea typeface="Arial"/>
                <a:cs typeface="Arial"/>
                <a:sym typeface="Arial"/>
              </a:defRPr>
            </a:pPr>
            <a:endParaRPr sz="1440" dirty="0"/>
          </a:p>
        </p:txBody>
      </p:sp>
      <p:sp>
        <p:nvSpPr>
          <p:cNvPr id="70" name="CuadroTexto 62">
            <a:extLst>
              <a:ext uri="{FF2B5EF4-FFF2-40B4-BE49-F238E27FC236}">
                <a16:creationId xmlns:a16="http://schemas.microsoft.com/office/drawing/2014/main" id="{731C62BF-FFFB-8724-CABC-96CEA930B882}"/>
              </a:ext>
            </a:extLst>
          </p:cNvPr>
          <p:cNvSpPr txBox="1"/>
          <p:nvPr/>
        </p:nvSpPr>
        <p:spPr>
          <a:xfrm>
            <a:off x="4787008" y="5677329"/>
            <a:ext cx="227363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algn="ctr">
              <a:defRPr sz="1100" b="1" spc="-9">
                <a:solidFill>
                  <a:srgbClr val="203864"/>
                </a:solidFill>
                <a:latin typeface="Arial"/>
                <a:ea typeface="Arial"/>
                <a:cs typeface="Arial"/>
                <a:sym typeface="Arial"/>
              </a:defRPr>
            </a:pPr>
            <a:r>
              <a:rPr sz="1400" b="1" spc="9" dirty="0">
                <a:solidFill>
                  <a:srgbClr val="F38931"/>
                </a:solidFill>
                <a:latin typeface="Arial"/>
                <a:ea typeface="Arial"/>
                <a:cs typeface="Arial"/>
              </a:rPr>
              <a:t>REVISTA CODEX</a:t>
            </a:r>
          </a:p>
          <a:p>
            <a:pPr algn="ctr">
              <a:defRPr sz="1000" b="1" spc="-9">
                <a:solidFill>
                  <a:srgbClr val="8B320F"/>
                </a:solidFill>
                <a:latin typeface="Arial"/>
                <a:ea typeface="Arial"/>
                <a:cs typeface="Arial"/>
                <a:sym typeface="Arial"/>
              </a:defRPr>
            </a:pPr>
            <a:endParaRPr sz="1200" dirty="0"/>
          </a:p>
        </p:txBody>
      </p:sp>
      <p:sp>
        <p:nvSpPr>
          <p:cNvPr id="71" name="CuadroTexto 42">
            <a:extLst>
              <a:ext uri="{FF2B5EF4-FFF2-40B4-BE49-F238E27FC236}">
                <a16:creationId xmlns:a16="http://schemas.microsoft.com/office/drawing/2014/main" id="{6927728F-0FBD-865C-4358-BB12AF2D8D5A}"/>
              </a:ext>
            </a:extLst>
          </p:cNvPr>
          <p:cNvSpPr txBox="1"/>
          <p:nvPr/>
        </p:nvSpPr>
        <p:spPr>
          <a:xfrm>
            <a:off x="8404737" y="5491079"/>
            <a:ext cx="163688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63" rIns="54863">
            <a:spAutoFit/>
          </a:bodyPr>
          <a:lstStyle/>
          <a:p>
            <a:pPr lvl="0" algn="ctr">
              <a:defRPr sz="1100" b="1" spc="-9">
                <a:solidFill>
                  <a:srgbClr val="3B3838"/>
                </a:solidFill>
                <a:latin typeface="Arial"/>
                <a:ea typeface="Arial"/>
                <a:cs typeface="Arial"/>
                <a:sym typeface="Arial"/>
              </a:defRPr>
            </a:pPr>
            <a:r>
              <a:rPr lang="es-CO" sz="1400" b="1" spc="9" dirty="0">
                <a:solidFill>
                  <a:srgbClr val="F38931"/>
                </a:solidFill>
                <a:latin typeface="Arial"/>
                <a:ea typeface="Arial"/>
                <a:cs typeface="Arial"/>
              </a:rPr>
              <a:t>REVISTA LE CUENTO QUE</a:t>
            </a:r>
          </a:p>
          <a:p>
            <a:pPr algn="ctr">
              <a:defRPr sz="1000" b="1" spc="-9">
                <a:solidFill>
                  <a:srgbClr val="3B3838"/>
                </a:solidFill>
                <a:latin typeface="Arial"/>
                <a:ea typeface="Arial"/>
                <a:cs typeface="Arial"/>
                <a:sym typeface="Arial"/>
              </a:defRPr>
            </a:pPr>
            <a:r>
              <a:rPr lang="es-CO" sz="1200" b="1" spc="-11" dirty="0">
                <a:solidFill>
                  <a:srgbClr val="222A35"/>
                </a:solidFill>
                <a:latin typeface="Arial"/>
                <a:ea typeface="Arial"/>
                <a:cs typeface="Arial"/>
                <a:sym typeface="Arial"/>
              </a:rPr>
              <a:t>.</a:t>
            </a:r>
            <a:endParaRPr sz="1200" b="1" spc="-11" dirty="0">
              <a:solidFill>
                <a:srgbClr val="222A35"/>
              </a:solidFill>
              <a:latin typeface="Arial"/>
              <a:ea typeface="Arial"/>
              <a:cs typeface="Arial"/>
            </a:endParaRPr>
          </a:p>
        </p:txBody>
      </p:sp>
      <p:grpSp>
        <p:nvGrpSpPr>
          <p:cNvPr id="141" name="Grupo 140">
            <a:extLst>
              <a:ext uri="{FF2B5EF4-FFF2-40B4-BE49-F238E27FC236}">
                <a16:creationId xmlns:a16="http://schemas.microsoft.com/office/drawing/2014/main" id="{D1931203-896C-B5BE-D755-8D6097503BEB}"/>
              </a:ext>
            </a:extLst>
          </p:cNvPr>
          <p:cNvGrpSpPr/>
          <p:nvPr/>
        </p:nvGrpSpPr>
        <p:grpSpPr>
          <a:xfrm>
            <a:off x="0" y="618152"/>
            <a:ext cx="5824460" cy="540742"/>
            <a:chOff x="1243017" y="2669432"/>
            <a:chExt cx="6728400" cy="1155282"/>
          </a:xfrm>
        </p:grpSpPr>
        <p:sp>
          <p:nvSpPr>
            <p:cNvPr id="142" name="Rectángulo 141">
              <a:extLst>
                <a:ext uri="{FF2B5EF4-FFF2-40B4-BE49-F238E27FC236}">
                  <a16:creationId xmlns:a16="http://schemas.microsoft.com/office/drawing/2014/main" id="{17A36FAD-7933-F024-494F-45E849E7692A}"/>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3" name="Rectángulo 142">
              <a:extLst>
                <a:ext uri="{FF2B5EF4-FFF2-40B4-BE49-F238E27FC236}">
                  <a16:creationId xmlns:a16="http://schemas.microsoft.com/office/drawing/2014/main" id="{D6D70A95-6BE8-4EBE-5127-BFB3B24D0C7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4" name="CuadroTexto 143">
            <a:extLst>
              <a:ext uri="{FF2B5EF4-FFF2-40B4-BE49-F238E27FC236}">
                <a16:creationId xmlns:a16="http://schemas.microsoft.com/office/drawing/2014/main" id="{1314933A-5BE6-496D-DB5F-A57EEA9FAA71}"/>
              </a:ext>
            </a:extLst>
          </p:cNvPr>
          <p:cNvSpPr txBox="1"/>
          <p:nvPr/>
        </p:nvSpPr>
        <p:spPr>
          <a:xfrm>
            <a:off x="48584" y="635653"/>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317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dissolve">
                                      <p:cBhvr>
                                        <p:cTn id="28" dur="500"/>
                                        <p:tgtEl>
                                          <p:spTgt spid="6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dissolve">
                                      <p:cBhvr>
                                        <p:cTn id="31" dur="500"/>
                                        <p:tgtEl>
                                          <p:spTgt spid="6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dissolve">
                                      <p:cBhvr>
                                        <p:cTn id="34" dur="500"/>
                                        <p:tgtEl>
                                          <p:spTgt spid="6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dissolve">
                                      <p:cBhvr>
                                        <p:cTn id="40" dur="500"/>
                                        <p:tgtEl>
                                          <p:spTgt spid="7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dissolv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1" grpId="0" animBg="1"/>
      <p:bldP spid="26" grpId="0" animBg="1"/>
      <p:bldP spid="31" grpId="0" animBg="1"/>
      <p:bldP spid="36" grpId="0" animBg="1"/>
      <p:bldP spid="41" grpId="0" animBg="1"/>
      <p:bldP spid="66" grpId="0" animBg="1"/>
      <p:bldP spid="67" grpId="0" animBg="1"/>
      <p:bldP spid="68" grpId="0" animBg="1"/>
      <p:bldP spid="69" grpId="0" animBg="1"/>
      <p:bldP spid="70" grpId="0" animBg="1"/>
      <p:bldP spid="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CC10C77-FA07-9720-4FC3-A8A5F4B4DAA6}"/>
              </a:ext>
            </a:extLst>
          </p:cNvPr>
          <p:cNvGrpSpPr/>
          <p:nvPr/>
        </p:nvGrpSpPr>
        <p:grpSpPr>
          <a:xfrm>
            <a:off x="1143284" y="2535828"/>
            <a:ext cx="3067357" cy="1541572"/>
            <a:chOff x="1059396" y="1352964"/>
            <a:chExt cx="3067357" cy="956684"/>
          </a:xfrm>
        </p:grpSpPr>
        <p:sp>
          <p:nvSpPr>
            <p:cNvPr id="4" name="Rectángulo redondeado 57">
              <a:extLst>
                <a:ext uri="{FF2B5EF4-FFF2-40B4-BE49-F238E27FC236}">
                  <a16:creationId xmlns:a16="http://schemas.microsoft.com/office/drawing/2014/main" id="{ADE378C3-55A0-CAEB-973A-7D967DF7A9AF}"/>
                </a:ext>
              </a:extLst>
            </p:cNvPr>
            <p:cNvSpPr/>
            <p:nvPr/>
          </p:nvSpPr>
          <p:spPr>
            <a:xfrm>
              <a:off x="1059398" y="1504805"/>
              <a:ext cx="3067355" cy="804843"/>
            </a:xfrm>
            <a:prstGeom prst="roundRect">
              <a:avLst>
                <a:gd name="adj" fmla="val 16667"/>
              </a:avLst>
            </a:prstGeom>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lIns="54863" rIns="54863" anchor="ctr"/>
            <a:lstStyle/>
            <a:p>
              <a:pPr marL="205740" indent="-205740">
                <a:buFont typeface="Arial" panose="020B0604020202020204" pitchFamily="34" charset="0"/>
                <a:buChar char="•"/>
                <a:defRPr sz="600">
                  <a:solidFill>
                    <a:srgbClr val="FFFFFF"/>
                  </a:solidFill>
                </a:defRPr>
              </a:pPr>
              <a:endParaRPr lang="es-CO" sz="1440" dirty="0">
                <a:solidFill>
                  <a:schemeClr val="tx1"/>
                </a:solidFill>
              </a:endParaRPr>
            </a:p>
            <a:p>
              <a:pPr marL="205740" indent="-205740">
                <a:buFont typeface="Arial" panose="020B0604020202020204" pitchFamily="34" charset="0"/>
                <a:buChar char="•"/>
                <a:defRPr sz="600">
                  <a:solidFill>
                    <a:srgbClr val="FFFFFF"/>
                  </a:solidFill>
                </a:defRPr>
              </a:pPr>
              <a:endParaRPr lang="es-CO" sz="1440" dirty="0">
                <a:solidFill>
                  <a:schemeClr val="tx1"/>
                </a:solidFill>
              </a:endParaRPr>
            </a:p>
            <a:p>
              <a:pPr>
                <a:defRPr sz="600">
                  <a:solidFill>
                    <a:srgbClr val="FFFFFF"/>
                  </a:solidFill>
                </a:defRPr>
              </a:pPr>
              <a:endParaRPr lang="es-CO" sz="1440" dirty="0">
                <a:solidFill>
                  <a:schemeClr val="tx1"/>
                </a:solidFill>
              </a:endParaRPr>
            </a:p>
          </p:txBody>
        </p:sp>
        <p:sp>
          <p:nvSpPr>
            <p:cNvPr id="5" name="Rectángulo redondeado 40">
              <a:extLst>
                <a:ext uri="{FF2B5EF4-FFF2-40B4-BE49-F238E27FC236}">
                  <a16:creationId xmlns:a16="http://schemas.microsoft.com/office/drawing/2014/main" id="{6DC5BFAA-90CA-59BF-CE76-D0BC66A27083}"/>
                </a:ext>
              </a:extLst>
            </p:cNvPr>
            <p:cNvSpPr/>
            <p:nvPr/>
          </p:nvSpPr>
          <p:spPr>
            <a:xfrm>
              <a:off x="1059396" y="1352964"/>
              <a:ext cx="3067356" cy="492923"/>
            </a:xfrm>
            <a:prstGeom prst="roundRect">
              <a:avLst>
                <a:gd name="adj" fmla="val 16667"/>
              </a:avLst>
            </a:prstGeom>
            <a:solidFill>
              <a:schemeClr val="accent1"/>
            </a:solidFill>
            <a:ln w="12700">
              <a:solidFill>
                <a:srgbClr val="42719B"/>
              </a:solidFill>
              <a:miter/>
            </a:ln>
          </p:spPr>
          <p:txBody>
            <a:bodyPr lIns="54863" rIns="54863" anchor="ctr"/>
            <a:lstStyle/>
            <a:p>
              <a:pPr algn="ctr">
                <a:defRPr sz="600">
                  <a:solidFill>
                    <a:srgbClr val="FFFFFF"/>
                  </a:solidFill>
                </a:defRPr>
              </a:pPr>
              <a:r>
                <a:rPr lang="es-CO" sz="2800" dirty="0"/>
                <a:t>Mesa de Consolidación</a:t>
              </a:r>
              <a:endParaRPr sz="2800" dirty="0"/>
            </a:p>
          </p:txBody>
        </p:sp>
      </p:grpSp>
      <p:grpSp>
        <p:nvGrpSpPr>
          <p:cNvPr id="6" name="Grupo 5">
            <a:extLst>
              <a:ext uri="{FF2B5EF4-FFF2-40B4-BE49-F238E27FC236}">
                <a16:creationId xmlns:a16="http://schemas.microsoft.com/office/drawing/2014/main" id="{39CA074E-1857-666F-2542-DACBB7F566CE}"/>
              </a:ext>
            </a:extLst>
          </p:cNvPr>
          <p:cNvGrpSpPr/>
          <p:nvPr/>
        </p:nvGrpSpPr>
        <p:grpSpPr>
          <a:xfrm>
            <a:off x="8039961" y="2485760"/>
            <a:ext cx="3067356" cy="1688698"/>
            <a:chOff x="7956073" y="1572119"/>
            <a:chExt cx="3067356" cy="2905412"/>
          </a:xfrm>
        </p:grpSpPr>
        <p:sp>
          <p:nvSpPr>
            <p:cNvPr id="7" name="Rectángulo redondeado 56">
              <a:extLst>
                <a:ext uri="{FF2B5EF4-FFF2-40B4-BE49-F238E27FC236}">
                  <a16:creationId xmlns:a16="http://schemas.microsoft.com/office/drawing/2014/main" id="{E98587B8-16D7-555D-A3EF-C14DD0CCF95E}"/>
                </a:ext>
              </a:extLst>
            </p:cNvPr>
            <p:cNvSpPr/>
            <p:nvPr/>
          </p:nvSpPr>
          <p:spPr>
            <a:xfrm>
              <a:off x="7956073" y="2133988"/>
              <a:ext cx="3067356" cy="2343543"/>
            </a:xfrm>
            <a:prstGeom prst="roundRect">
              <a:avLst>
                <a:gd name="adj" fmla="val 16667"/>
              </a:avLst>
            </a:prstGeom>
            <a:solidFill>
              <a:schemeClr val="accent2">
                <a:lumMod val="75000"/>
              </a:schemeClr>
            </a:solidFill>
            <a:ln w="12700">
              <a:solidFill>
                <a:srgbClr val="A9D18E"/>
              </a:solidFill>
              <a:miter/>
            </a:ln>
          </p:spPr>
          <p:txBody>
            <a:bodyPr lIns="54863" rIns="54863" anchor="ctr"/>
            <a:lstStyle/>
            <a:p>
              <a:pPr marL="205740" indent="-205740">
                <a:buFont typeface="Arial" panose="020B0604020202020204" pitchFamily="34" charset="0"/>
                <a:buChar char="•"/>
                <a:defRPr sz="600">
                  <a:solidFill>
                    <a:srgbClr val="FFFFFF"/>
                  </a:solidFill>
                </a:defRPr>
              </a:pPr>
              <a:endParaRPr lang="es-CO" sz="1440" dirty="0"/>
            </a:p>
            <a:p>
              <a:pPr>
                <a:defRPr sz="600">
                  <a:solidFill>
                    <a:srgbClr val="FFFFFF"/>
                  </a:solidFill>
                </a:defRPr>
              </a:pPr>
              <a:endParaRPr lang="es-ES" sz="1440" dirty="0"/>
            </a:p>
            <a:p>
              <a:pPr>
                <a:defRPr sz="600">
                  <a:solidFill>
                    <a:srgbClr val="FFFFFF"/>
                  </a:solidFill>
                </a:defRPr>
              </a:pPr>
              <a:endParaRPr sz="1440" dirty="0"/>
            </a:p>
          </p:txBody>
        </p:sp>
        <p:sp>
          <p:nvSpPr>
            <p:cNvPr id="8" name="Rectángulo redondeado 56">
              <a:extLst>
                <a:ext uri="{FF2B5EF4-FFF2-40B4-BE49-F238E27FC236}">
                  <a16:creationId xmlns:a16="http://schemas.microsoft.com/office/drawing/2014/main" id="{6727A94E-AF25-0E1F-6B14-496285AAE1B1}"/>
                </a:ext>
              </a:extLst>
            </p:cNvPr>
            <p:cNvSpPr/>
            <p:nvPr/>
          </p:nvSpPr>
          <p:spPr>
            <a:xfrm>
              <a:off x="7956073" y="1572119"/>
              <a:ext cx="3067356" cy="1479054"/>
            </a:xfrm>
            <a:prstGeom prst="roundRect">
              <a:avLst>
                <a:gd name="adj" fmla="val 16667"/>
              </a:avLst>
            </a:prstGeom>
            <a:solidFill>
              <a:srgbClr val="F79443"/>
            </a:solidFill>
            <a:ln w="12700">
              <a:solidFill>
                <a:srgbClr val="A9D18E"/>
              </a:solidFill>
              <a:miter/>
            </a:ln>
          </p:spPr>
          <p:txBody>
            <a:bodyPr lIns="54863" rIns="54863" anchor="ctr"/>
            <a:lstStyle/>
            <a:p>
              <a:pPr algn="ctr">
                <a:defRPr sz="600">
                  <a:solidFill>
                    <a:srgbClr val="FFFFFF"/>
                  </a:solidFill>
                </a:defRPr>
              </a:pPr>
              <a:r>
                <a:rPr lang="es-CO" sz="2800" dirty="0"/>
                <a:t>Mesa de Calidad de la Información</a:t>
              </a:r>
              <a:endParaRPr sz="2800" dirty="0"/>
            </a:p>
          </p:txBody>
        </p:sp>
      </p:grpSp>
      <p:grpSp>
        <p:nvGrpSpPr>
          <p:cNvPr id="9" name="Grupo 8">
            <a:extLst>
              <a:ext uri="{FF2B5EF4-FFF2-40B4-BE49-F238E27FC236}">
                <a16:creationId xmlns:a16="http://schemas.microsoft.com/office/drawing/2014/main" id="{BB7CB616-0340-353B-72E9-739EFA949075}"/>
              </a:ext>
            </a:extLst>
          </p:cNvPr>
          <p:cNvGrpSpPr/>
          <p:nvPr/>
        </p:nvGrpSpPr>
        <p:grpSpPr>
          <a:xfrm>
            <a:off x="4591623" y="2470630"/>
            <a:ext cx="3067356" cy="1643651"/>
            <a:chOff x="4597039" y="1386959"/>
            <a:chExt cx="3067356" cy="922689"/>
          </a:xfrm>
        </p:grpSpPr>
        <p:sp>
          <p:nvSpPr>
            <p:cNvPr id="10" name="Rectángulo redondeado 57">
              <a:extLst>
                <a:ext uri="{FF2B5EF4-FFF2-40B4-BE49-F238E27FC236}">
                  <a16:creationId xmlns:a16="http://schemas.microsoft.com/office/drawing/2014/main" id="{29806422-011C-D12F-E24B-5E2574FF6C98}"/>
                </a:ext>
              </a:extLst>
            </p:cNvPr>
            <p:cNvSpPr/>
            <p:nvPr/>
          </p:nvSpPr>
          <p:spPr>
            <a:xfrm>
              <a:off x="4597039" y="1484742"/>
              <a:ext cx="3067356" cy="824906"/>
            </a:xfrm>
            <a:prstGeom prst="roundRect">
              <a:avLst>
                <a:gd name="adj" fmla="val 16667"/>
              </a:avLst>
            </a:prstGeom>
            <a:solidFill>
              <a:schemeClr val="accent6">
                <a:lumMod val="60000"/>
                <a:lumOff val="40000"/>
              </a:schemeClr>
            </a:solidFill>
            <a:ln w="12700">
              <a:solidFill>
                <a:srgbClr val="A9D18E"/>
              </a:solidFill>
              <a:miter/>
            </a:ln>
          </p:spPr>
          <p:txBody>
            <a:bodyPr lIns="54863" rIns="54863" anchor="ctr"/>
            <a:lstStyle/>
            <a:p>
              <a:pPr marL="205740" indent="-205740">
                <a:buFont typeface="Arial" panose="020B0604020202020204" pitchFamily="34" charset="0"/>
                <a:buChar char="•"/>
                <a:defRPr sz="600">
                  <a:solidFill>
                    <a:srgbClr val="FFFFFF"/>
                  </a:solidFill>
                </a:defRPr>
              </a:pPr>
              <a:endParaRPr lang="es-CO" sz="1440" dirty="0"/>
            </a:p>
          </p:txBody>
        </p:sp>
        <p:sp>
          <p:nvSpPr>
            <p:cNvPr id="11" name="Rectángulo redondeado 57">
              <a:extLst>
                <a:ext uri="{FF2B5EF4-FFF2-40B4-BE49-F238E27FC236}">
                  <a16:creationId xmlns:a16="http://schemas.microsoft.com/office/drawing/2014/main" id="{3B8A59E1-ABDC-C54E-94AC-27582FF91D0C}"/>
                </a:ext>
              </a:extLst>
            </p:cNvPr>
            <p:cNvSpPr/>
            <p:nvPr/>
          </p:nvSpPr>
          <p:spPr>
            <a:xfrm>
              <a:off x="4597039" y="1386959"/>
              <a:ext cx="3067356" cy="511613"/>
            </a:xfrm>
            <a:prstGeom prst="roundRect">
              <a:avLst>
                <a:gd name="adj" fmla="val 16667"/>
              </a:avLst>
            </a:prstGeom>
            <a:solidFill>
              <a:schemeClr val="accent6">
                <a:lumMod val="75000"/>
              </a:schemeClr>
            </a:solidFill>
            <a:ln w="12700">
              <a:solidFill>
                <a:srgbClr val="A9D18E"/>
              </a:solidFill>
              <a:miter/>
            </a:ln>
          </p:spPr>
          <p:txBody>
            <a:bodyPr lIns="54863" rIns="54863" anchor="ctr"/>
            <a:lstStyle/>
            <a:p>
              <a:pPr algn="ctr">
                <a:defRPr sz="600">
                  <a:solidFill>
                    <a:srgbClr val="FFFFFF"/>
                  </a:solidFill>
                </a:defRPr>
              </a:pPr>
              <a:r>
                <a:rPr lang="es-CO" sz="2800" dirty="0"/>
                <a:t>Mesa de Entidades</a:t>
              </a:r>
              <a:endParaRPr sz="2800" dirty="0"/>
            </a:p>
          </p:txBody>
        </p:sp>
      </p:grpSp>
      <p:grpSp>
        <p:nvGrpSpPr>
          <p:cNvPr id="12" name="Grupo 11">
            <a:extLst>
              <a:ext uri="{FF2B5EF4-FFF2-40B4-BE49-F238E27FC236}">
                <a16:creationId xmlns:a16="http://schemas.microsoft.com/office/drawing/2014/main" id="{02C300F6-35AE-706C-220D-F2FC6A445234}"/>
              </a:ext>
            </a:extLst>
          </p:cNvPr>
          <p:cNvGrpSpPr/>
          <p:nvPr/>
        </p:nvGrpSpPr>
        <p:grpSpPr>
          <a:xfrm>
            <a:off x="2097127" y="4516196"/>
            <a:ext cx="3201767" cy="1666983"/>
            <a:chOff x="2261449" y="4150493"/>
            <a:chExt cx="3201767" cy="2380957"/>
          </a:xfrm>
        </p:grpSpPr>
        <p:sp>
          <p:nvSpPr>
            <p:cNvPr id="13" name="Rectángulo redondeado 61">
              <a:extLst>
                <a:ext uri="{FF2B5EF4-FFF2-40B4-BE49-F238E27FC236}">
                  <a16:creationId xmlns:a16="http://schemas.microsoft.com/office/drawing/2014/main" id="{13BBFF03-E77F-2A04-2D61-F461C5C3E1E9}"/>
                </a:ext>
              </a:extLst>
            </p:cNvPr>
            <p:cNvSpPr/>
            <p:nvPr/>
          </p:nvSpPr>
          <p:spPr>
            <a:xfrm>
              <a:off x="2261449" y="4204020"/>
              <a:ext cx="3201767" cy="2327430"/>
            </a:xfrm>
            <a:prstGeom prst="roundRect">
              <a:avLst>
                <a:gd name="adj" fmla="val 16667"/>
              </a:avLst>
            </a:prstGeom>
            <a:solidFill>
              <a:schemeClr val="accent2">
                <a:lumMod val="40000"/>
                <a:lumOff val="60000"/>
              </a:schemeClr>
            </a:solidFill>
            <a:ln w="12700">
              <a:solidFill>
                <a:srgbClr val="F1A07F"/>
              </a:solidFill>
              <a:miter/>
            </a:ln>
          </p:spPr>
          <p:txBody>
            <a:bodyPr lIns="54863" rIns="54863" anchor="ctr"/>
            <a:lstStyle/>
            <a:p>
              <a:pPr marL="205740" indent="-205740">
                <a:buFont typeface="Arial" panose="020B0604020202020204" pitchFamily="34" charset="0"/>
                <a:buChar char="•"/>
                <a:defRPr sz="600">
                  <a:solidFill>
                    <a:srgbClr val="FFFFFF"/>
                  </a:solidFill>
                </a:defRPr>
              </a:pPr>
              <a:endParaRPr lang="es-ES" sz="1440" dirty="0"/>
            </a:p>
            <a:p>
              <a:pPr marL="205740" indent="-205740">
                <a:buFont typeface="Arial" panose="020B0604020202020204" pitchFamily="34" charset="0"/>
                <a:buChar char="•"/>
                <a:defRPr sz="600">
                  <a:solidFill>
                    <a:srgbClr val="FFFFFF"/>
                  </a:solidFill>
                </a:defRPr>
              </a:pPr>
              <a:endParaRPr lang="es-ES" sz="1440" dirty="0"/>
            </a:p>
            <a:p>
              <a:pPr marL="205740" indent="-205740">
                <a:buFont typeface="Arial" panose="020B0604020202020204" pitchFamily="34" charset="0"/>
                <a:buChar char="•"/>
                <a:defRPr sz="600">
                  <a:solidFill>
                    <a:srgbClr val="FFFFFF"/>
                  </a:solidFill>
                </a:defRPr>
              </a:pPr>
              <a:endParaRPr lang="es-ES" sz="1440" dirty="0"/>
            </a:p>
            <a:p>
              <a:pPr marL="205740" indent="-205740">
                <a:buFont typeface="Arial" panose="020B0604020202020204" pitchFamily="34" charset="0"/>
                <a:buChar char="•"/>
                <a:defRPr sz="600">
                  <a:solidFill>
                    <a:srgbClr val="FFFFFF"/>
                  </a:solidFill>
                </a:defRPr>
              </a:pPr>
              <a:endParaRPr lang="es-ES" sz="1440" dirty="0">
                <a:solidFill>
                  <a:schemeClr val="bg2">
                    <a:lumMod val="10000"/>
                  </a:schemeClr>
                </a:solidFill>
              </a:endParaRPr>
            </a:p>
            <a:p>
              <a:pPr marL="205740" indent="-205740">
                <a:buFont typeface="Arial" panose="020B0604020202020204" pitchFamily="34" charset="0"/>
                <a:buChar char="•"/>
                <a:defRPr sz="600">
                  <a:solidFill>
                    <a:srgbClr val="FFFFFF"/>
                  </a:solidFill>
                </a:defRPr>
              </a:pPr>
              <a:endParaRPr lang="es-CO" sz="1440" dirty="0"/>
            </a:p>
            <a:p>
              <a:pPr marL="205740" indent="-205740">
                <a:buFont typeface="Arial" panose="020B0604020202020204" pitchFamily="34" charset="0"/>
                <a:buChar char="•"/>
                <a:defRPr sz="600">
                  <a:solidFill>
                    <a:srgbClr val="FFFFFF"/>
                  </a:solidFill>
                </a:defRPr>
              </a:pPr>
              <a:endParaRPr sz="1440" dirty="0"/>
            </a:p>
          </p:txBody>
        </p:sp>
        <p:sp>
          <p:nvSpPr>
            <p:cNvPr id="14" name="Rectángulo redondeado 48">
              <a:extLst>
                <a:ext uri="{FF2B5EF4-FFF2-40B4-BE49-F238E27FC236}">
                  <a16:creationId xmlns:a16="http://schemas.microsoft.com/office/drawing/2014/main" id="{7F9905FC-32EC-9A14-39DE-EAFC8D46CEDC}"/>
                </a:ext>
              </a:extLst>
            </p:cNvPr>
            <p:cNvSpPr/>
            <p:nvPr/>
          </p:nvSpPr>
          <p:spPr>
            <a:xfrm>
              <a:off x="2261449" y="4150493"/>
              <a:ext cx="3201767" cy="1115853"/>
            </a:xfrm>
            <a:prstGeom prst="roundRect">
              <a:avLst>
                <a:gd name="adj" fmla="val 16667"/>
              </a:avLst>
            </a:prstGeom>
            <a:solidFill>
              <a:srgbClr val="D74E17"/>
            </a:solidFill>
            <a:ln w="12700">
              <a:solidFill>
                <a:srgbClr val="D74E17"/>
              </a:solidFill>
              <a:miter/>
            </a:ln>
          </p:spPr>
          <p:txBody>
            <a:bodyPr lIns="54863" rIns="54863" anchor="ctr"/>
            <a:lstStyle/>
            <a:p>
              <a:pPr algn="ctr">
                <a:defRPr sz="600">
                  <a:solidFill>
                    <a:srgbClr val="FFFFFF"/>
                  </a:solidFill>
                </a:defRPr>
              </a:pPr>
              <a:r>
                <a:rPr lang="es-CO" sz="2800" dirty="0"/>
                <a:t>Mesa de Protección Social</a:t>
              </a:r>
              <a:endParaRPr sz="2800" dirty="0"/>
            </a:p>
          </p:txBody>
        </p:sp>
      </p:grpSp>
      <p:grpSp>
        <p:nvGrpSpPr>
          <p:cNvPr id="15" name="Grupo 14">
            <a:extLst>
              <a:ext uri="{FF2B5EF4-FFF2-40B4-BE49-F238E27FC236}">
                <a16:creationId xmlns:a16="http://schemas.microsoft.com/office/drawing/2014/main" id="{F1DD5241-B4CA-77D6-C0D4-905CF2C36C0F}"/>
              </a:ext>
            </a:extLst>
          </p:cNvPr>
          <p:cNvGrpSpPr/>
          <p:nvPr/>
        </p:nvGrpSpPr>
        <p:grpSpPr>
          <a:xfrm>
            <a:off x="6635655" y="4440853"/>
            <a:ext cx="3161064" cy="1648959"/>
            <a:chOff x="6035279" y="4168517"/>
            <a:chExt cx="3161064" cy="763220"/>
          </a:xfrm>
        </p:grpSpPr>
        <p:sp>
          <p:nvSpPr>
            <p:cNvPr id="16" name="Rectángulo redondeado 61">
              <a:extLst>
                <a:ext uri="{FF2B5EF4-FFF2-40B4-BE49-F238E27FC236}">
                  <a16:creationId xmlns:a16="http://schemas.microsoft.com/office/drawing/2014/main" id="{F9D76B5B-A8BF-79D3-5079-C0DE0BAFB15F}"/>
                </a:ext>
              </a:extLst>
            </p:cNvPr>
            <p:cNvSpPr/>
            <p:nvPr/>
          </p:nvSpPr>
          <p:spPr>
            <a:xfrm>
              <a:off x="6035279" y="4451954"/>
              <a:ext cx="3157694" cy="479783"/>
            </a:xfrm>
            <a:prstGeom prst="roundRect">
              <a:avLst>
                <a:gd name="adj" fmla="val 16667"/>
              </a:avLst>
            </a:prstGeom>
            <a:solidFill>
              <a:schemeClr val="accent1">
                <a:lumMod val="50000"/>
              </a:schemeClr>
            </a:solidFill>
            <a:ln w="12700">
              <a:solidFill>
                <a:srgbClr val="42719B"/>
              </a:solidFill>
              <a:miter/>
            </a:ln>
          </p:spPr>
          <p:txBody>
            <a:bodyPr lIns="54863" rIns="54863" anchor="ctr"/>
            <a:lstStyle/>
            <a:p>
              <a:pPr marL="205740" indent="-205740">
                <a:buFont typeface="Arial" panose="020B0604020202020204" pitchFamily="34" charset="0"/>
                <a:buChar char="•"/>
                <a:defRPr sz="600">
                  <a:solidFill>
                    <a:srgbClr val="FFFFFF"/>
                  </a:solidFill>
                </a:defRPr>
              </a:pPr>
              <a:endParaRPr lang="es-ES" sz="1320" dirty="0"/>
            </a:p>
            <a:p>
              <a:pPr marL="205740" indent="-205740">
                <a:buFont typeface="Arial" panose="020B0604020202020204" pitchFamily="34" charset="0"/>
                <a:buChar char="•"/>
                <a:defRPr sz="600">
                  <a:solidFill>
                    <a:srgbClr val="FFFFFF"/>
                  </a:solidFill>
                </a:defRPr>
              </a:pPr>
              <a:endParaRPr lang="es-ES" sz="1320" dirty="0"/>
            </a:p>
            <a:p>
              <a:pPr>
                <a:defRPr sz="600">
                  <a:solidFill>
                    <a:srgbClr val="FFFFFF"/>
                  </a:solidFill>
                </a:defRPr>
              </a:pPr>
              <a:endParaRPr sz="1320" dirty="0"/>
            </a:p>
          </p:txBody>
        </p:sp>
        <p:sp>
          <p:nvSpPr>
            <p:cNvPr id="17" name="Rectángulo redondeado 60">
              <a:extLst>
                <a:ext uri="{FF2B5EF4-FFF2-40B4-BE49-F238E27FC236}">
                  <a16:creationId xmlns:a16="http://schemas.microsoft.com/office/drawing/2014/main" id="{D0467060-0A01-6301-20B0-596E1290EF26}"/>
                </a:ext>
              </a:extLst>
            </p:cNvPr>
            <p:cNvSpPr/>
            <p:nvPr/>
          </p:nvSpPr>
          <p:spPr>
            <a:xfrm>
              <a:off x="6035279" y="4168517"/>
              <a:ext cx="3161064" cy="421829"/>
            </a:xfrm>
            <a:prstGeom prst="roundRect">
              <a:avLst>
                <a:gd name="adj" fmla="val 16667"/>
              </a:avLst>
            </a:prstGeom>
            <a:solidFill>
              <a:srgbClr val="00B0AC"/>
            </a:solidFill>
            <a:ln w="12700">
              <a:solidFill>
                <a:srgbClr val="42719B"/>
              </a:solidFill>
              <a:miter/>
            </a:ln>
          </p:spPr>
          <p:txBody>
            <a:bodyPr lIns="54863" rIns="54863" anchor="ctr"/>
            <a:lstStyle/>
            <a:p>
              <a:pPr algn="ctr">
                <a:defRPr sz="600">
                  <a:solidFill>
                    <a:srgbClr val="FFFFFF"/>
                  </a:solidFill>
                </a:defRPr>
              </a:pPr>
              <a:r>
                <a:rPr lang="es-CO" sz="2800" dirty="0"/>
                <a:t>Mesa de Deuda</a:t>
              </a:r>
              <a:endParaRPr sz="2800" dirty="0"/>
            </a:p>
          </p:txBody>
        </p:sp>
      </p:grpSp>
      <p:grpSp>
        <p:nvGrpSpPr>
          <p:cNvPr id="18" name="Grupo 17">
            <a:extLst>
              <a:ext uri="{FF2B5EF4-FFF2-40B4-BE49-F238E27FC236}">
                <a16:creationId xmlns:a16="http://schemas.microsoft.com/office/drawing/2014/main" id="{6A3812CE-8A6A-6342-FCAF-E17376D26C8E}"/>
              </a:ext>
            </a:extLst>
          </p:cNvPr>
          <p:cNvGrpSpPr/>
          <p:nvPr/>
        </p:nvGrpSpPr>
        <p:grpSpPr>
          <a:xfrm>
            <a:off x="2877424" y="1396652"/>
            <a:ext cx="6174809" cy="781244"/>
            <a:chOff x="1243017" y="2669433"/>
            <a:chExt cx="6728401" cy="1051637"/>
          </a:xfrm>
        </p:grpSpPr>
        <p:sp>
          <p:nvSpPr>
            <p:cNvPr id="19" name="Rectángulo 18">
              <a:extLst>
                <a:ext uri="{FF2B5EF4-FFF2-40B4-BE49-F238E27FC236}">
                  <a16:creationId xmlns:a16="http://schemas.microsoft.com/office/drawing/2014/main" id="{82C297C3-D14B-1196-5F1D-8046C158C199}"/>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FE291ACF-CF98-99B0-A69B-BD4D95393287}"/>
                </a:ext>
              </a:extLst>
            </p:cNvPr>
            <p:cNvSpPr/>
            <p:nvPr/>
          </p:nvSpPr>
          <p:spPr>
            <a:xfrm>
              <a:off x="1318652" y="2858948"/>
              <a:ext cx="6652766" cy="862122"/>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1" name="object 2">
            <a:extLst>
              <a:ext uri="{FF2B5EF4-FFF2-40B4-BE49-F238E27FC236}">
                <a16:creationId xmlns:a16="http://schemas.microsoft.com/office/drawing/2014/main" id="{9EF9EA3B-D2A9-C140-C1F5-5B76A740D691}"/>
              </a:ext>
            </a:extLst>
          </p:cNvPr>
          <p:cNvSpPr txBox="1">
            <a:spLocks/>
          </p:cNvSpPr>
          <p:nvPr/>
        </p:nvSpPr>
        <p:spPr>
          <a:xfrm>
            <a:off x="2737095" y="1508312"/>
            <a:ext cx="6507703" cy="525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5775"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1pPr>
            <a:lvl2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2pPr>
            <a:lvl3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3pPr>
            <a:lvl4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4pPr>
            <a:lvl5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5pPr>
            <a:lvl6pPr marL="0" marR="0" indent="609584"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6pPr>
            <a:lvl7pPr marL="0" marR="0" indent="1219169"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7pPr>
            <a:lvl8pPr marL="0" marR="0" indent="1828754"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8pPr>
            <a:lvl9pPr marL="0" marR="0" indent="2438338"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9pPr>
          </a:lstStyle>
          <a:p>
            <a:pPr algn="ctr" hangingPunct="1"/>
            <a:r>
              <a:rPr lang="es-CO" sz="2000" spc="-85" dirty="0">
                <a:solidFill>
                  <a:schemeClr val="bg1"/>
                </a:solidFill>
                <a:latin typeface="Arial" panose="020B0604020202020204" pitchFamily="34" charset="0"/>
                <a:cs typeface="Arial" panose="020B0604020202020204" pitchFamily="34" charset="0"/>
              </a:rPr>
              <a:t>ESTADÍSTICAS Y ANÁLISIS ECONÓMICO</a:t>
            </a:r>
          </a:p>
        </p:txBody>
      </p:sp>
      <p:grpSp>
        <p:nvGrpSpPr>
          <p:cNvPr id="22" name="Grupo 21">
            <a:extLst>
              <a:ext uri="{FF2B5EF4-FFF2-40B4-BE49-F238E27FC236}">
                <a16:creationId xmlns:a16="http://schemas.microsoft.com/office/drawing/2014/main" id="{EEEA4A63-A814-D0CF-6086-B5818CE913A5}"/>
              </a:ext>
            </a:extLst>
          </p:cNvPr>
          <p:cNvGrpSpPr/>
          <p:nvPr/>
        </p:nvGrpSpPr>
        <p:grpSpPr>
          <a:xfrm>
            <a:off x="0" y="618152"/>
            <a:ext cx="5824460" cy="540742"/>
            <a:chOff x="1243017" y="2669432"/>
            <a:chExt cx="6728400" cy="1155282"/>
          </a:xfrm>
        </p:grpSpPr>
        <p:sp>
          <p:nvSpPr>
            <p:cNvPr id="23" name="Rectángulo 22">
              <a:extLst>
                <a:ext uri="{FF2B5EF4-FFF2-40B4-BE49-F238E27FC236}">
                  <a16:creationId xmlns:a16="http://schemas.microsoft.com/office/drawing/2014/main" id="{6F77880C-49C8-0C06-11D8-84B05E81CBC8}"/>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4" name="Rectángulo 23">
              <a:extLst>
                <a:ext uri="{FF2B5EF4-FFF2-40B4-BE49-F238E27FC236}">
                  <a16:creationId xmlns:a16="http://schemas.microsoft.com/office/drawing/2014/main" id="{EF18773A-FDCE-C7A6-D276-43400D27C029}"/>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5" name="CuadroTexto 24">
            <a:extLst>
              <a:ext uri="{FF2B5EF4-FFF2-40B4-BE49-F238E27FC236}">
                <a16:creationId xmlns:a16="http://schemas.microsoft.com/office/drawing/2014/main" id="{B26F5309-0FCD-9C7E-35C4-8E179B28A10E}"/>
              </a:ext>
            </a:extLst>
          </p:cNvPr>
          <p:cNvSpPr txBox="1"/>
          <p:nvPr/>
        </p:nvSpPr>
        <p:spPr>
          <a:xfrm>
            <a:off x="48584" y="635653"/>
            <a:ext cx="57171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Consolidación de la Información</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75463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417786" y="1416950"/>
            <a:ext cx="5616193" cy="5220333"/>
            <a:chOff x="1243017" y="2562582"/>
            <a:chExt cx="6728401"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s-MX"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Se l</a:t>
              </a:r>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ogró sostener los enlaces de internet manteniendo una disponibilidad del 100% sin pérdida de paquetes sobre el enlace misional (web y páginas), la disponibilidad de los equipos activos de red durante el 2021 fue del 99,98%, sin problemas de conectividad ni indisponibilidad de los equipos activos de red y Access Point.</a:t>
              </a:r>
              <a:endParaRPr lang="es-CO" sz="1800" dirty="0"/>
            </a:p>
          </p:txBody>
        </p:sp>
        <p:sp>
          <p:nvSpPr>
            <p:cNvPr id="8" name="Rectángulo 7">
              <a:extLst>
                <a:ext uri="{FF2B5EF4-FFF2-40B4-BE49-F238E27FC236}">
                  <a16:creationId xmlns:a16="http://schemas.microsoft.com/office/drawing/2014/main" id="{24424DE9-1EFB-FCD7-5565-A09CA9704AF5}"/>
                </a:ext>
              </a:extLst>
            </p:cNvPr>
            <p:cNvSpPr/>
            <p:nvPr/>
          </p:nvSpPr>
          <p:spPr>
            <a:xfrm>
              <a:off x="1243018" y="2646599"/>
              <a:ext cx="6728400" cy="122872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grpSp>
        <p:nvGrpSpPr>
          <p:cNvPr id="12" name="Grupo 11">
            <a:extLst>
              <a:ext uri="{FF2B5EF4-FFF2-40B4-BE49-F238E27FC236}">
                <a16:creationId xmlns:a16="http://schemas.microsoft.com/office/drawing/2014/main" id="{EC6BA278-6C8C-C9AC-3F40-F0ABAA30585B}"/>
              </a:ext>
            </a:extLst>
          </p:cNvPr>
          <p:cNvGrpSpPr/>
          <p:nvPr/>
        </p:nvGrpSpPr>
        <p:grpSpPr>
          <a:xfrm>
            <a:off x="6033979" y="1308847"/>
            <a:ext cx="5105286" cy="4581488"/>
            <a:chOff x="1075465" y="2550918"/>
            <a:chExt cx="6895952" cy="972666"/>
          </a:xfrm>
        </p:grpSpPr>
        <p:sp>
          <p:nvSpPr>
            <p:cNvPr id="13" name="Rectángulo 12">
              <a:extLst>
                <a:ext uri="{FF2B5EF4-FFF2-40B4-BE49-F238E27FC236}">
                  <a16:creationId xmlns:a16="http://schemas.microsoft.com/office/drawing/2014/main" id="{51251DDB-D439-6D34-8776-EEB568DE2073}"/>
                </a:ext>
              </a:extLst>
            </p:cNvPr>
            <p:cNvSpPr/>
            <p:nvPr/>
          </p:nvSpPr>
          <p:spPr>
            <a:xfrm>
              <a:off x="1159240" y="2550918"/>
              <a:ext cx="6545522" cy="972666"/>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Los accesos a través de la red inalámbrica cuya conectividad depende de los activos de red se mantuvieron satisfactoriamente aplicando las políticas de navegación asociadas a los filtros definidos para cada grupo de usuarios autenticados.  La disponibilidad de la </a:t>
              </a:r>
              <a:r>
                <a:rPr lang="es-MX"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p</a:t>
              </a:r>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lataforma (misional) estuvo con un 99.54 %. No se presentaron horas por “caídas” sobre el total de la plataforma de Gestión.</a:t>
              </a:r>
              <a:endParaRPr lang="es-CO" sz="2300" dirty="0"/>
            </a:p>
          </p:txBody>
        </p:sp>
        <p:sp>
          <p:nvSpPr>
            <p:cNvPr id="14" name="Rectángulo 13">
              <a:extLst>
                <a:ext uri="{FF2B5EF4-FFF2-40B4-BE49-F238E27FC236}">
                  <a16:creationId xmlns:a16="http://schemas.microsoft.com/office/drawing/2014/main" id="{D2EF5C0F-5AC0-75CB-ACE6-5ED0529DFF13}"/>
                </a:ext>
              </a:extLst>
            </p:cNvPr>
            <p:cNvSpPr/>
            <p:nvPr/>
          </p:nvSpPr>
          <p:spPr>
            <a:xfrm>
              <a:off x="1075465" y="2572068"/>
              <a:ext cx="6895952" cy="923190"/>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Gestión </a:t>
            </a:r>
            <a:r>
              <a:rPr lang="es-ES" sz="1800" b="1" i="1" dirty="0" err="1">
                <a:solidFill>
                  <a:schemeClr val="bg1"/>
                </a:solidFill>
                <a:effectLst>
                  <a:outerShdw blurRad="38100" dist="38100" dir="2700000" algn="tl">
                    <a:srgbClr val="000000">
                      <a:alpha val="43137"/>
                    </a:srgbClr>
                  </a:outerShdw>
                </a:effectLst>
              </a:rPr>
              <a:t>TICs</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13507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417786" y="1416950"/>
            <a:ext cx="5616193" cy="5220333"/>
            <a:chOff x="1243017" y="2562582"/>
            <a:chExt cx="6728401"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implementaron controles aplicados a la seguridad de la información y se ejecutaron actividades de socialización del mismo tema, utilizando el correo institucional. Se asistieron a foros, talleres y/o capacitaciones relacionadas con ciberseguridad y seguridad de la información, entre otros.</a:t>
              </a:r>
              <a:endParaRPr lang="es-CO" sz="1800" dirty="0"/>
            </a:p>
          </p:txBody>
        </p:sp>
        <p:sp>
          <p:nvSpPr>
            <p:cNvPr id="8" name="Rectángulo 7">
              <a:extLst>
                <a:ext uri="{FF2B5EF4-FFF2-40B4-BE49-F238E27FC236}">
                  <a16:creationId xmlns:a16="http://schemas.microsoft.com/office/drawing/2014/main" id="{24424DE9-1EFB-FCD7-5565-A09CA9704AF5}"/>
                </a:ext>
              </a:extLst>
            </p:cNvPr>
            <p:cNvSpPr/>
            <p:nvPr/>
          </p:nvSpPr>
          <p:spPr>
            <a:xfrm>
              <a:off x="1243018" y="2646599"/>
              <a:ext cx="6728400" cy="122872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grpSp>
        <p:nvGrpSpPr>
          <p:cNvPr id="12" name="Grupo 11">
            <a:extLst>
              <a:ext uri="{FF2B5EF4-FFF2-40B4-BE49-F238E27FC236}">
                <a16:creationId xmlns:a16="http://schemas.microsoft.com/office/drawing/2014/main" id="{EC6BA278-6C8C-C9AC-3F40-F0ABAA30585B}"/>
              </a:ext>
            </a:extLst>
          </p:cNvPr>
          <p:cNvGrpSpPr/>
          <p:nvPr/>
        </p:nvGrpSpPr>
        <p:grpSpPr>
          <a:xfrm>
            <a:off x="6158023" y="1096385"/>
            <a:ext cx="4981242" cy="4192509"/>
            <a:chOff x="1075465" y="2550918"/>
            <a:chExt cx="6895952" cy="972666"/>
          </a:xfrm>
        </p:grpSpPr>
        <p:sp>
          <p:nvSpPr>
            <p:cNvPr id="13" name="Rectángulo 12">
              <a:extLst>
                <a:ext uri="{FF2B5EF4-FFF2-40B4-BE49-F238E27FC236}">
                  <a16:creationId xmlns:a16="http://schemas.microsoft.com/office/drawing/2014/main" id="{51251DDB-D439-6D34-8776-EEB568DE2073}"/>
                </a:ext>
              </a:extLst>
            </p:cNvPr>
            <p:cNvSpPr/>
            <p:nvPr/>
          </p:nvSpPr>
          <p:spPr>
            <a:xfrm>
              <a:off x="1159240" y="2550918"/>
              <a:ext cx="6545522" cy="972666"/>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realizaron las copias y se tomaron las debidas precauciones para salvaguardar la información de la entidad.</a:t>
              </a:r>
              <a:endParaRPr lang="es-CO" sz="2300" dirty="0"/>
            </a:p>
          </p:txBody>
        </p:sp>
        <p:sp>
          <p:nvSpPr>
            <p:cNvPr id="14" name="Rectángulo 13">
              <a:extLst>
                <a:ext uri="{FF2B5EF4-FFF2-40B4-BE49-F238E27FC236}">
                  <a16:creationId xmlns:a16="http://schemas.microsoft.com/office/drawing/2014/main" id="{D2EF5C0F-5AC0-75CB-ACE6-5ED0529DFF13}"/>
                </a:ext>
              </a:extLst>
            </p:cNvPr>
            <p:cNvSpPr/>
            <p:nvPr/>
          </p:nvSpPr>
          <p:spPr>
            <a:xfrm>
              <a:off x="1075465" y="2572068"/>
              <a:ext cx="6895952" cy="923190"/>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Gestión </a:t>
            </a:r>
            <a:r>
              <a:rPr lang="es-ES" sz="1800" b="1" i="1" dirty="0" err="1">
                <a:solidFill>
                  <a:schemeClr val="bg1"/>
                </a:solidFill>
                <a:effectLst>
                  <a:outerShdw blurRad="38100" dist="38100" dir="2700000" algn="tl">
                    <a:srgbClr val="000000">
                      <a:alpha val="43137"/>
                    </a:srgbClr>
                  </a:outerShdw>
                </a:effectLst>
              </a:rPr>
              <a:t>TICs</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622734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462983"/>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522551" y="1864294"/>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lgn="ctr"/>
            <a:r>
              <a:rPr lang="es-ES" sz="4400" b="1" dirty="0">
                <a:solidFill>
                  <a:schemeClr val="bg1"/>
                </a:solidFill>
                <a:latin typeface="+mn-lt"/>
              </a:rPr>
              <a:t>Transparencia, participación y servicio al ciudadano</a:t>
            </a:r>
            <a:endParaRPr lang="es-CO" sz="44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0" y="1620638"/>
            <a:ext cx="8366234"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68406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323332162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17" name="Grupo 16">
            <a:extLst>
              <a:ext uri="{FF2B5EF4-FFF2-40B4-BE49-F238E27FC236}">
                <a16:creationId xmlns:a16="http://schemas.microsoft.com/office/drawing/2014/main" id="{1B0F7C31-A83A-5E02-52B1-E9F56980A313}"/>
              </a:ext>
            </a:extLst>
          </p:cNvPr>
          <p:cNvGrpSpPr/>
          <p:nvPr/>
        </p:nvGrpSpPr>
        <p:grpSpPr>
          <a:xfrm>
            <a:off x="1917683" y="1127872"/>
            <a:ext cx="8922927" cy="1201376"/>
            <a:chOff x="1243017" y="2669432"/>
            <a:chExt cx="6660093" cy="928671"/>
          </a:xfrm>
        </p:grpSpPr>
        <p:sp>
          <p:nvSpPr>
            <p:cNvPr id="18" name="Rectángulo 17">
              <a:extLst>
                <a:ext uri="{FF2B5EF4-FFF2-40B4-BE49-F238E27FC236}">
                  <a16:creationId xmlns:a16="http://schemas.microsoft.com/office/drawing/2014/main" id="{81D2ED01-BE09-5EBD-1AAF-2F5B5B26EA62}"/>
                </a:ext>
              </a:extLst>
            </p:cNvPr>
            <p:cNvSpPr/>
            <p:nvPr/>
          </p:nvSpPr>
          <p:spPr>
            <a:xfrm>
              <a:off x="1357591" y="2848582"/>
              <a:ext cx="6545519" cy="749521"/>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ángulo 18">
              <a:extLst>
                <a:ext uri="{FF2B5EF4-FFF2-40B4-BE49-F238E27FC236}">
                  <a16:creationId xmlns:a16="http://schemas.microsoft.com/office/drawing/2014/main" id="{0781602D-7D61-F50E-4AED-4D0BD79B10C6}"/>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14" name="Google Shape;214;p43"/>
          <p:cNvSpPr txBox="1">
            <a:spLocks noGrp="1"/>
          </p:cNvSpPr>
          <p:nvPr>
            <p:ph type="title" idx="4294967295"/>
          </p:nvPr>
        </p:nvSpPr>
        <p:spPr>
          <a:xfrm>
            <a:off x="3197473" y="1171369"/>
            <a:ext cx="6035675" cy="1208088"/>
          </a:xfrm>
          <a:prstGeom prst="rect">
            <a:avLst/>
          </a:prstGeom>
          <a:noFill/>
          <a:ln>
            <a:noFill/>
          </a:ln>
        </p:spPr>
        <p:txBody>
          <a:bodyPr spcFirstLastPara="1" vert="horz" wrap="square" lIns="0" tIns="0" rIns="0" bIns="0" numCol="1" anchor="t" anchorCtr="0" compatLnSpc="1">
            <a:prstTxWarp prst="textNoShape">
              <a:avLst/>
            </a:prstTxWarp>
            <a:normAutofit fontScale="90000"/>
          </a:bodyPr>
          <a:lstStyle/>
          <a:p>
            <a:pPr algn="ctr">
              <a:lnSpc>
                <a:spcPct val="100000"/>
              </a:lnSpc>
              <a:spcBef>
                <a:spcPts val="0"/>
              </a:spcBef>
              <a:spcAft>
                <a:spcPts val="0"/>
              </a:spcAft>
              <a:buClr>
                <a:srgbClr val="249B91"/>
              </a:buClr>
              <a:buSzPts val="2300"/>
            </a:pPr>
            <a:r>
              <a:rPr lang="es" sz="3067" b="1" dirty="0">
                <a:solidFill>
                  <a:schemeClr val="bg1"/>
                </a:solidFill>
              </a:rPr>
              <a:t>TRANSPARENCIA, PARTICIPACIÓN  Y SERVICIO AL CIUDADANO</a:t>
            </a:r>
            <a:endParaRPr b="1" dirty="0">
              <a:solidFill>
                <a:schemeClr val="bg1"/>
              </a:solidFill>
            </a:endParaRPr>
          </a:p>
        </p:txBody>
      </p:sp>
      <p:pic>
        <p:nvPicPr>
          <p:cNvPr id="13" name="Imagen 12" descr="Escala de tiempo&#10;&#10;Descripción generada automáticamente">
            <a:extLst>
              <a:ext uri="{FF2B5EF4-FFF2-40B4-BE49-F238E27FC236}">
                <a16:creationId xmlns:a16="http://schemas.microsoft.com/office/drawing/2014/main" id="{4D321228-DEF5-C927-77DD-D393375DB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97" y="703149"/>
            <a:ext cx="12192000" cy="6854430"/>
          </a:xfrm>
          <a:prstGeom prst="rect">
            <a:avLst/>
          </a:prstGeom>
        </p:spPr>
      </p:pic>
      <p:grpSp>
        <p:nvGrpSpPr>
          <p:cNvPr id="21" name="Grupo 20">
            <a:extLst>
              <a:ext uri="{FF2B5EF4-FFF2-40B4-BE49-F238E27FC236}">
                <a16:creationId xmlns:a16="http://schemas.microsoft.com/office/drawing/2014/main" id="{40BB1F1A-D949-9590-6DC0-8E94BCAEA116}"/>
              </a:ext>
            </a:extLst>
          </p:cNvPr>
          <p:cNvGrpSpPr/>
          <p:nvPr/>
        </p:nvGrpSpPr>
        <p:grpSpPr>
          <a:xfrm>
            <a:off x="326850" y="377019"/>
            <a:ext cx="7669287" cy="540742"/>
            <a:chOff x="1243017" y="2669432"/>
            <a:chExt cx="6728400" cy="1155282"/>
          </a:xfrm>
        </p:grpSpPr>
        <p:sp>
          <p:nvSpPr>
            <p:cNvPr id="22" name="Rectángulo 21">
              <a:extLst>
                <a:ext uri="{FF2B5EF4-FFF2-40B4-BE49-F238E27FC236}">
                  <a16:creationId xmlns:a16="http://schemas.microsoft.com/office/drawing/2014/main" id="{593FCE89-F90B-3AF9-CD7B-F8D45A5B1DF0}"/>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Rectángulo 22">
              <a:extLst>
                <a:ext uri="{FF2B5EF4-FFF2-40B4-BE49-F238E27FC236}">
                  <a16:creationId xmlns:a16="http://schemas.microsoft.com/office/drawing/2014/main" id="{485CCAF7-C68C-C166-B920-050EF30133E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4" name="CuadroTexto 23">
            <a:extLst>
              <a:ext uri="{FF2B5EF4-FFF2-40B4-BE49-F238E27FC236}">
                <a16:creationId xmlns:a16="http://schemas.microsoft.com/office/drawing/2014/main" id="{6CF2224F-16A8-7EA8-5C6A-0AB219D63352}"/>
              </a:ext>
            </a:extLst>
          </p:cNvPr>
          <p:cNvSpPr txBox="1"/>
          <p:nvPr/>
        </p:nvSpPr>
        <p:spPr>
          <a:xfrm>
            <a:off x="291545" y="394520"/>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4046763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5BEEB02-254D-EEE7-C404-E91263B9658F}"/>
              </a:ext>
            </a:extLst>
          </p:cNvPr>
          <p:cNvGrpSpPr/>
          <p:nvPr/>
        </p:nvGrpSpPr>
        <p:grpSpPr>
          <a:xfrm>
            <a:off x="2902681" y="1032445"/>
            <a:ext cx="6841637" cy="604298"/>
            <a:chOff x="1243017" y="2669432"/>
            <a:chExt cx="6660093" cy="981018"/>
          </a:xfrm>
        </p:grpSpPr>
        <p:sp>
          <p:nvSpPr>
            <p:cNvPr id="6" name="Rectángulo 5">
              <a:extLst>
                <a:ext uri="{FF2B5EF4-FFF2-40B4-BE49-F238E27FC236}">
                  <a16:creationId xmlns:a16="http://schemas.microsoft.com/office/drawing/2014/main" id="{4B601374-7490-4C23-B45D-A24F48224033}"/>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B98441B1-BA21-DE8B-3287-AACC1919D57C}"/>
                </a:ext>
              </a:extLst>
            </p:cNvPr>
            <p:cNvSpPr/>
            <p:nvPr/>
          </p:nvSpPr>
          <p:spPr>
            <a:xfrm>
              <a:off x="1357591" y="2838522"/>
              <a:ext cx="6545519" cy="811928"/>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54" name="object 3"/>
          <p:cNvSpPr txBox="1">
            <a:spLocks noGrp="1"/>
          </p:cNvSpPr>
          <p:nvPr>
            <p:ph type="title" idx="4294967295"/>
          </p:nvPr>
        </p:nvSpPr>
        <p:spPr>
          <a:xfrm>
            <a:off x="2985241" y="1172565"/>
            <a:ext cx="6597635" cy="384233"/>
          </a:xfrm>
          <a:prstGeom prst="rect">
            <a:avLst/>
          </a:prstGeom>
        </p:spPr>
        <p:txBody>
          <a:bodyPr vert="horz" wrap="square" lIns="0" tIns="0" rIns="0" bIns="0" numCol="1" anchor="t" anchorCtr="0" compatLnSpc="1">
            <a:prstTxWarp prst="textNoShape">
              <a:avLst/>
            </a:prstTxWarp>
            <a:normAutofit/>
          </a:bodyPr>
          <a:lstStyle/>
          <a:p>
            <a:pPr indent="7700" algn="ctr"/>
            <a:r>
              <a:rPr lang="es-ES" sz="2400" b="1" dirty="0">
                <a:solidFill>
                  <a:schemeClr val="bg1"/>
                </a:solidFill>
              </a:rPr>
              <a:t> </a:t>
            </a:r>
            <a:r>
              <a:rPr sz="2400" b="1" dirty="0">
                <a:solidFill>
                  <a:schemeClr val="bg1"/>
                </a:solidFill>
              </a:rPr>
              <a:t>EJECUCIÓN PRESUPUESTAL</a:t>
            </a:r>
          </a:p>
        </p:txBody>
      </p:sp>
      <p:grpSp>
        <p:nvGrpSpPr>
          <p:cNvPr id="38" name="Grupo 37">
            <a:extLst>
              <a:ext uri="{FF2B5EF4-FFF2-40B4-BE49-F238E27FC236}">
                <a16:creationId xmlns:a16="http://schemas.microsoft.com/office/drawing/2014/main" id="{F8D4D17D-C7BC-959C-2B7F-95E0B83115C5}"/>
              </a:ext>
            </a:extLst>
          </p:cNvPr>
          <p:cNvGrpSpPr/>
          <p:nvPr/>
        </p:nvGrpSpPr>
        <p:grpSpPr>
          <a:xfrm>
            <a:off x="1440110" y="1931058"/>
            <a:ext cx="9311779" cy="4262913"/>
            <a:chOff x="2070526" y="1946496"/>
            <a:chExt cx="8621617" cy="4137432"/>
          </a:xfrm>
        </p:grpSpPr>
        <p:sp>
          <p:nvSpPr>
            <p:cNvPr id="2" name="Rectángulo 1">
              <a:extLst>
                <a:ext uri="{FF2B5EF4-FFF2-40B4-BE49-F238E27FC236}">
                  <a16:creationId xmlns:a16="http://schemas.microsoft.com/office/drawing/2014/main" id="{18B12C8B-A924-6F0D-1552-C7639ACA2539}"/>
                </a:ext>
              </a:extLst>
            </p:cNvPr>
            <p:cNvSpPr/>
            <p:nvPr/>
          </p:nvSpPr>
          <p:spPr>
            <a:xfrm>
              <a:off x="2156059" y="2030931"/>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a:p>
          </p:txBody>
        </p:sp>
        <p:grpSp>
          <p:nvGrpSpPr>
            <p:cNvPr id="37" name="Grupo 36">
              <a:extLst>
                <a:ext uri="{FF2B5EF4-FFF2-40B4-BE49-F238E27FC236}">
                  <a16:creationId xmlns:a16="http://schemas.microsoft.com/office/drawing/2014/main" id="{61B5F52C-883B-4EEE-99AB-E747EC3B3799}"/>
                </a:ext>
              </a:extLst>
            </p:cNvPr>
            <p:cNvGrpSpPr/>
            <p:nvPr/>
          </p:nvGrpSpPr>
          <p:grpSpPr>
            <a:xfrm>
              <a:off x="3299907" y="2412332"/>
              <a:ext cx="6479664" cy="3232569"/>
              <a:chOff x="2919661" y="2412332"/>
              <a:chExt cx="6479664" cy="3232569"/>
            </a:xfrm>
          </p:grpSpPr>
          <p:grpSp>
            <p:nvGrpSpPr>
              <p:cNvPr id="26" name="Grupo 25">
                <a:extLst>
                  <a:ext uri="{FF2B5EF4-FFF2-40B4-BE49-F238E27FC236}">
                    <a16:creationId xmlns:a16="http://schemas.microsoft.com/office/drawing/2014/main" id="{AD3C5630-E7B1-5597-E277-159A9D18A020}"/>
                  </a:ext>
                </a:extLst>
              </p:cNvPr>
              <p:cNvGrpSpPr/>
              <p:nvPr/>
            </p:nvGrpSpPr>
            <p:grpSpPr>
              <a:xfrm>
                <a:off x="3178969" y="3047599"/>
                <a:ext cx="1731265" cy="484873"/>
                <a:chOff x="3178969" y="3047599"/>
                <a:chExt cx="1731265" cy="484873"/>
              </a:xfrm>
            </p:grpSpPr>
            <p:cxnSp>
              <p:nvCxnSpPr>
                <p:cNvPr id="15" name="Conector recto 14">
                  <a:extLst>
                    <a:ext uri="{FF2B5EF4-FFF2-40B4-BE49-F238E27FC236}">
                      <a16:creationId xmlns:a16="http://schemas.microsoft.com/office/drawing/2014/main" id="{5EF42A1A-2210-FD36-1474-E051244FA743}"/>
                    </a:ext>
                  </a:extLst>
                </p:cNvPr>
                <p:cNvCxnSpPr/>
                <p:nvPr/>
              </p:nvCxnSpPr>
              <p:spPr>
                <a:xfrm>
                  <a:off x="3193308" y="3047599"/>
                  <a:ext cx="0" cy="484873"/>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0A847EE2-F239-10E7-81E4-877F72B02563}"/>
                    </a:ext>
                  </a:extLst>
                </p:cNvPr>
                <p:cNvCxnSpPr>
                  <a:cxnSpLocks/>
                </p:cNvCxnSpPr>
                <p:nvPr/>
              </p:nvCxnSpPr>
              <p:spPr>
                <a:xfrm>
                  <a:off x="3178969" y="3532472"/>
                  <a:ext cx="1731265" cy="0"/>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grpSp>
          <p:grpSp>
            <p:nvGrpSpPr>
              <p:cNvPr id="28" name="Grupo 27">
                <a:extLst>
                  <a:ext uri="{FF2B5EF4-FFF2-40B4-BE49-F238E27FC236}">
                    <a16:creationId xmlns:a16="http://schemas.microsoft.com/office/drawing/2014/main" id="{B6A82BFA-82BA-F78E-3AEA-38E8C197EA2C}"/>
                  </a:ext>
                </a:extLst>
              </p:cNvPr>
              <p:cNvGrpSpPr/>
              <p:nvPr/>
            </p:nvGrpSpPr>
            <p:grpSpPr>
              <a:xfrm>
                <a:off x="3393281" y="3047599"/>
                <a:ext cx="1516953" cy="1417446"/>
                <a:chOff x="3178969" y="2115026"/>
                <a:chExt cx="1516953" cy="1417446"/>
              </a:xfrm>
            </p:grpSpPr>
            <p:cxnSp>
              <p:nvCxnSpPr>
                <p:cNvPr id="29" name="Conector recto 28">
                  <a:extLst>
                    <a:ext uri="{FF2B5EF4-FFF2-40B4-BE49-F238E27FC236}">
                      <a16:creationId xmlns:a16="http://schemas.microsoft.com/office/drawing/2014/main" id="{68A8A9C7-59C8-EC35-20B4-15BEB9CBDE03}"/>
                    </a:ext>
                  </a:extLst>
                </p:cNvPr>
                <p:cNvCxnSpPr>
                  <a:cxnSpLocks/>
                </p:cNvCxnSpPr>
                <p:nvPr/>
              </p:nvCxnSpPr>
              <p:spPr>
                <a:xfrm>
                  <a:off x="3193308" y="2115026"/>
                  <a:ext cx="0" cy="1417446"/>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C389B6E5-275C-7FA8-50EB-A7AAAE7BF7C9}"/>
                    </a:ext>
                  </a:extLst>
                </p:cNvPr>
                <p:cNvCxnSpPr>
                  <a:cxnSpLocks/>
                </p:cNvCxnSpPr>
                <p:nvPr/>
              </p:nvCxnSpPr>
              <p:spPr>
                <a:xfrm>
                  <a:off x="3178969" y="3532472"/>
                  <a:ext cx="1516953" cy="0"/>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900655DA-B489-C6AC-D84B-CDAD649E31BA}"/>
                  </a:ext>
                </a:extLst>
              </p:cNvPr>
              <p:cNvGrpSpPr/>
              <p:nvPr/>
            </p:nvGrpSpPr>
            <p:grpSpPr>
              <a:xfrm>
                <a:off x="3562350" y="3047599"/>
                <a:ext cx="1347884" cy="2291825"/>
                <a:chOff x="3178969" y="1240647"/>
                <a:chExt cx="1347884" cy="2291825"/>
              </a:xfrm>
            </p:grpSpPr>
            <p:cxnSp>
              <p:nvCxnSpPr>
                <p:cNvPr id="34" name="Conector recto 33">
                  <a:extLst>
                    <a:ext uri="{FF2B5EF4-FFF2-40B4-BE49-F238E27FC236}">
                      <a16:creationId xmlns:a16="http://schemas.microsoft.com/office/drawing/2014/main" id="{47B6D52B-68F0-5C4A-7AFB-70B4F88B482D}"/>
                    </a:ext>
                  </a:extLst>
                </p:cNvPr>
                <p:cNvCxnSpPr>
                  <a:cxnSpLocks/>
                </p:cNvCxnSpPr>
                <p:nvPr/>
              </p:nvCxnSpPr>
              <p:spPr>
                <a:xfrm>
                  <a:off x="3193308" y="1240647"/>
                  <a:ext cx="0" cy="2291825"/>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7B8B196-6255-502C-9E85-FDBABA2B6014}"/>
                    </a:ext>
                  </a:extLst>
                </p:cNvPr>
                <p:cNvCxnSpPr>
                  <a:cxnSpLocks/>
                  <a:endCxn id="12" idx="1"/>
                </p:cNvCxnSpPr>
                <p:nvPr/>
              </p:nvCxnSpPr>
              <p:spPr>
                <a:xfrm flipV="1">
                  <a:off x="3178969" y="3520315"/>
                  <a:ext cx="1347884" cy="12157"/>
                </a:xfrm>
                <a:prstGeom prst="line">
                  <a:avLst/>
                </a:prstGeom>
                <a:ln w="38100">
                  <a:solidFill>
                    <a:srgbClr val="F38931"/>
                  </a:solidFill>
                  <a:round/>
                </a:ln>
              </p:spPr>
              <p:style>
                <a:lnRef idx="1">
                  <a:schemeClr val="accent1"/>
                </a:lnRef>
                <a:fillRef idx="0">
                  <a:schemeClr val="accent1"/>
                </a:fillRef>
                <a:effectRef idx="0">
                  <a:schemeClr val="accent1"/>
                </a:effectRef>
                <a:fontRef idx="minor">
                  <a:schemeClr val="tx1"/>
                </a:fontRef>
              </p:style>
            </p:cxnSp>
          </p:grpSp>
          <p:sp>
            <p:nvSpPr>
              <p:cNvPr id="9" name="Rectángulo: esquinas redondeadas 8">
                <a:extLst>
                  <a:ext uri="{FF2B5EF4-FFF2-40B4-BE49-F238E27FC236}">
                    <a16:creationId xmlns:a16="http://schemas.microsoft.com/office/drawing/2014/main" id="{54C244AC-8A11-5988-9227-F7811AF9FE13}"/>
                  </a:ext>
                </a:extLst>
              </p:cNvPr>
              <p:cNvSpPr/>
              <p:nvPr/>
            </p:nvSpPr>
            <p:spPr>
              <a:xfrm>
                <a:off x="4910234" y="3286710"/>
                <a:ext cx="4489091" cy="635268"/>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lumMod val="75000"/>
                        <a:lumOff val="25000"/>
                      </a:schemeClr>
                    </a:solidFill>
                  </a:rPr>
                  <a:t>Ejecución Presupuestal Funcionamiento</a:t>
                </a:r>
              </a:p>
              <a:p>
                <a:pPr algn="ctr"/>
                <a:r>
                  <a:rPr lang="es-CO" sz="1600" b="1" dirty="0">
                    <a:solidFill>
                      <a:srgbClr val="ED7033"/>
                    </a:solidFill>
                  </a:rPr>
                  <a:t>94.31%</a:t>
                </a:r>
              </a:p>
            </p:txBody>
          </p:sp>
          <p:sp>
            <p:nvSpPr>
              <p:cNvPr id="11" name="Rectángulo: esquinas redondeadas 10">
                <a:extLst>
                  <a:ext uri="{FF2B5EF4-FFF2-40B4-BE49-F238E27FC236}">
                    <a16:creationId xmlns:a16="http://schemas.microsoft.com/office/drawing/2014/main" id="{7D71953C-A7F4-C2AD-5F68-8E8265198AE6}"/>
                  </a:ext>
                </a:extLst>
              </p:cNvPr>
              <p:cNvSpPr/>
              <p:nvPr/>
            </p:nvSpPr>
            <p:spPr>
              <a:xfrm>
                <a:off x="4910234" y="4133734"/>
                <a:ext cx="4489091" cy="635268"/>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lumMod val="75000"/>
                        <a:lumOff val="25000"/>
                      </a:schemeClr>
                    </a:solidFill>
                  </a:rPr>
                  <a:t>Ejecución Presupuestal Inversión</a:t>
                </a:r>
              </a:p>
              <a:p>
                <a:pPr algn="ctr"/>
                <a:r>
                  <a:rPr lang="es-CO" sz="1600" b="1" dirty="0">
                    <a:solidFill>
                      <a:srgbClr val="ED7033"/>
                    </a:solidFill>
                  </a:rPr>
                  <a:t>94,08%</a:t>
                </a:r>
              </a:p>
            </p:txBody>
          </p:sp>
          <p:sp>
            <p:nvSpPr>
              <p:cNvPr id="12" name="Rectángulo: esquinas redondeadas 11">
                <a:extLst>
                  <a:ext uri="{FF2B5EF4-FFF2-40B4-BE49-F238E27FC236}">
                    <a16:creationId xmlns:a16="http://schemas.microsoft.com/office/drawing/2014/main" id="{B387A2DE-2AD5-19E2-2E7D-9D0DFAFAE103}"/>
                  </a:ext>
                </a:extLst>
              </p:cNvPr>
              <p:cNvSpPr/>
              <p:nvPr/>
            </p:nvSpPr>
            <p:spPr>
              <a:xfrm>
                <a:off x="4910234" y="5009633"/>
                <a:ext cx="4489091" cy="635268"/>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lumMod val="75000"/>
                        <a:lumOff val="25000"/>
                      </a:schemeClr>
                    </a:solidFill>
                  </a:rPr>
                  <a:t>Ejecución Presupuestal vigencia 2021</a:t>
                </a:r>
              </a:p>
              <a:p>
                <a:pPr algn="ctr"/>
                <a:r>
                  <a:rPr lang="es-CO" sz="1600" b="1" dirty="0">
                    <a:solidFill>
                      <a:srgbClr val="ED7033"/>
                    </a:solidFill>
                  </a:rPr>
                  <a:t>94,22%</a:t>
                </a:r>
              </a:p>
            </p:txBody>
          </p:sp>
          <p:sp>
            <p:nvSpPr>
              <p:cNvPr id="3" name="Rectángulo: esquinas redondeadas 2">
                <a:extLst>
                  <a:ext uri="{FF2B5EF4-FFF2-40B4-BE49-F238E27FC236}">
                    <a16:creationId xmlns:a16="http://schemas.microsoft.com/office/drawing/2014/main" id="{330E044D-3D69-BF16-9F99-652DF85551A3}"/>
                  </a:ext>
                </a:extLst>
              </p:cNvPr>
              <p:cNvSpPr/>
              <p:nvPr/>
            </p:nvSpPr>
            <p:spPr>
              <a:xfrm>
                <a:off x="2919661" y="2412332"/>
                <a:ext cx="4235119" cy="635267"/>
              </a:xfrm>
              <a:prstGeom prst="roundRect">
                <a:avLst/>
              </a:prstGeom>
              <a:solidFill>
                <a:srgbClr val="ED7D31"/>
              </a:solidFill>
              <a:ln w="19050">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 Porcentaje de Ejecución</a:t>
                </a:r>
              </a:p>
            </p:txBody>
          </p:sp>
        </p:grpSp>
        <p:sp>
          <p:nvSpPr>
            <p:cNvPr id="39" name="Rectángulo 38">
              <a:extLst>
                <a:ext uri="{FF2B5EF4-FFF2-40B4-BE49-F238E27FC236}">
                  <a16:creationId xmlns:a16="http://schemas.microsoft.com/office/drawing/2014/main" id="{F17E5B33-0317-D8DA-D7AA-532BEA7B4102}"/>
                </a:ext>
              </a:extLst>
            </p:cNvPr>
            <p:cNvSpPr/>
            <p:nvPr/>
          </p:nvSpPr>
          <p:spPr>
            <a:xfrm>
              <a:off x="2070526" y="1946496"/>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4" name="Grupo 13">
            <a:extLst>
              <a:ext uri="{FF2B5EF4-FFF2-40B4-BE49-F238E27FC236}">
                <a16:creationId xmlns:a16="http://schemas.microsoft.com/office/drawing/2014/main" id="{2B016204-8FFA-E069-D9E1-9386129A3CFE}"/>
              </a:ext>
            </a:extLst>
          </p:cNvPr>
          <p:cNvGrpSpPr/>
          <p:nvPr/>
        </p:nvGrpSpPr>
        <p:grpSpPr>
          <a:xfrm>
            <a:off x="343301" y="402552"/>
            <a:ext cx="3213632" cy="486091"/>
            <a:chOff x="1243017" y="2669432"/>
            <a:chExt cx="6728400" cy="1155282"/>
          </a:xfrm>
        </p:grpSpPr>
        <p:sp>
          <p:nvSpPr>
            <p:cNvPr id="16" name="Rectángulo 15">
              <a:extLst>
                <a:ext uri="{FF2B5EF4-FFF2-40B4-BE49-F238E27FC236}">
                  <a16:creationId xmlns:a16="http://schemas.microsoft.com/office/drawing/2014/main" id="{A5EF56D0-0F7C-7224-1503-E727339C69D8}"/>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8" name="Rectángulo 17">
              <a:extLst>
                <a:ext uri="{FF2B5EF4-FFF2-40B4-BE49-F238E27FC236}">
                  <a16:creationId xmlns:a16="http://schemas.microsoft.com/office/drawing/2014/main" id="{8CDF65E2-2443-A6EF-20B5-B5529EC01B9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9" name="CuadroTexto 18">
            <a:extLst>
              <a:ext uri="{FF2B5EF4-FFF2-40B4-BE49-F238E27FC236}">
                <a16:creationId xmlns:a16="http://schemas.microsoft.com/office/drawing/2014/main" id="{887D2AF5-5237-766E-8097-FF9FF9D0A8F5}"/>
              </a:ext>
            </a:extLst>
          </p:cNvPr>
          <p:cNvSpPr txBox="1"/>
          <p:nvPr/>
        </p:nvSpPr>
        <p:spPr>
          <a:xfrm>
            <a:off x="343301" y="449091"/>
            <a:ext cx="3126284"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Ejecución Presupuestal</a:t>
            </a:r>
          </a:p>
        </p:txBody>
      </p:sp>
    </p:spTree>
    <p:extLst>
      <p:ext uri="{BB962C8B-B14F-4D97-AF65-F5344CB8AC3E}">
        <p14:creationId xmlns:p14="http://schemas.microsoft.com/office/powerpoint/2010/main" val="11937139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12" name="Grupo 11">
            <a:extLst>
              <a:ext uri="{FF2B5EF4-FFF2-40B4-BE49-F238E27FC236}">
                <a16:creationId xmlns:a16="http://schemas.microsoft.com/office/drawing/2014/main" id="{1400DD59-C97B-7ED6-A73C-BF0EBD1027BE}"/>
              </a:ext>
            </a:extLst>
          </p:cNvPr>
          <p:cNvGrpSpPr/>
          <p:nvPr/>
        </p:nvGrpSpPr>
        <p:grpSpPr>
          <a:xfrm>
            <a:off x="1224793" y="1956396"/>
            <a:ext cx="9410584" cy="4779963"/>
            <a:chOff x="2070526" y="1865704"/>
            <a:chExt cx="8621617" cy="4137432"/>
          </a:xfrm>
        </p:grpSpPr>
        <p:sp>
          <p:nvSpPr>
            <p:cNvPr id="13" name="Rectángulo 12">
              <a:extLst>
                <a:ext uri="{FF2B5EF4-FFF2-40B4-BE49-F238E27FC236}">
                  <a16:creationId xmlns:a16="http://schemas.microsoft.com/office/drawing/2014/main" id="{217F03E8-547F-E4CC-0DD7-882A4D0489AB}"/>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7296B40D-C7DB-1B5D-E3E6-3BA58B9CEF9B}"/>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8" name="Grupo 7">
            <a:extLst>
              <a:ext uri="{FF2B5EF4-FFF2-40B4-BE49-F238E27FC236}">
                <a16:creationId xmlns:a16="http://schemas.microsoft.com/office/drawing/2014/main" id="{2909422F-712A-2E60-D903-48176F7FEB39}"/>
              </a:ext>
            </a:extLst>
          </p:cNvPr>
          <p:cNvGrpSpPr/>
          <p:nvPr/>
        </p:nvGrpSpPr>
        <p:grpSpPr>
          <a:xfrm>
            <a:off x="2136044" y="1110308"/>
            <a:ext cx="7968471" cy="612038"/>
            <a:chOff x="1243017" y="2669433"/>
            <a:chExt cx="6728401" cy="1051637"/>
          </a:xfrm>
        </p:grpSpPr>
        <p:sp>
          <p:nvSpPr>
            <p:cNvPr id="9" name="Rectángulo 8">
              <a:extLst>
                <a:ext uri="{FF2B5EF4-FFF2-40B4-BE49-F238E27FC236}">
                  <a16:creationId xmlns:a16="http://schemas.microsoft.com/office/drawing/2014/main" id="{5F5E9CC4-57F8-BD35-20F1-5F3DA6D393B7}"/>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3FD34099-3211-D73F-D05B-FE8C92931678}"/>
                </a:ext>
              </a:extLst>
            </p:cNvPr>
            <p:cNvSpPr/>
            <p:nvPr/>
          </p:nvSpPr>
          <p:spPr>
            <a:xfrm>
              <a:off x="1318652" y="2858948"/>
              <a:ext cx="6652766" cy="862122"/>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38" name="Google Shape;238;p45"/>
          <p:cNvSpPr txBox="1">
            <a:spLocks noGrp="1"/>
          </p:cNvSpPr>
          <p:nvPr>
            <p:ph type="title" idx="4294967295"/>
          </p:nvPr>
        </p:nvSpPr>
        <p:spPr>
          <a:xfrm>
            <a:off x="1385109" y="1243672"/>
            <a:ext cx="9250268" cy="478674"/>
          </a:xfrm>
          <a:prstGeom prst="rect">
            <a:avLst/>
          </a:prstGeom>
          <a:noFill/>
          <a:ln>
            <a:noFill/>
          </a:ln>
        </p:spPr>
        <p:txBody>
          <a:bodyPr spcFirstLastPara="1" vert="horz" wrap="square" lIns="0" tIns="0" rIns="0" bIns="0" numCol="1" anchor="t" anchorCtr="0" compatLnSpc="1">
            <a:prstTxWarp prst="textNoShape">
              <a:avLst/>
            </a:prstTxWarp>
            <a:noAutofit/>
          </a:bodyPr>
          <a:lstStyle/>
          <a:p>
            <a:pPr indent="16933" algn="ctr">
              <a:lnSpc>
                <a:spcPct val="112525"/>
              </a:lnSpc>
              <a:spcBef>
                <a:spcPts val="0"/>
              </a:spcBef>
              <a:spcAft>
                <a:spcPts val="0"/>
              </a:spcAft>
              <a:buClr>
                <a:srgbClr val="249B91"/>
              </a:buClr>
              <a:buSzPct val="100000"/>
            </a:pPr>
            <a:r>
              <a:rPr lang="es" sz="1800" b="1" dirty="0">
                <a:solidFill>
                  <a:schemeClr val="bg1"/>
                </a:solidFill>
              </a:rPr>
              <a:t>MODELO INTEGRADO DE PLANEACIÓN Y GESTIÓN MIPG V.2</a:t>
            </a:r>
            <a:endParaRPr sz="1800" b="1" dirty="0">
              <a:solidFill>
                <a:schemeClr val="bg1"/>
              </a:solidFill>
            </a:endParaRPr>
          </a:p>
        </p:txBody>
      </p:sp>
      <p:grpSp>
        <p:nvGrpSpPr>
          <p:cNvPr id="4" name="Grupo 3">
            <a:extLst>
              <a:ext uri="{FF2B5EF4-FFF2-40B4-BE49-F238E27FC236}">
                <a16:creationId xmlns:a16="http://schemas.microsoft.com/office/drawing/2014/main" id="{7B7E5A89-2977-0407-E00B-0DA5B6025071}"/>
              </a:ext>
            </a:extLst>
          </p:cNvPr>
          <p:cNvGrpSpPr/>
          <p:nvPr/>
        </p:nvGrpSpPr>
        <p:grpSpPr>
          <a:xfrm>
            <a:off x="1594120" y="2103774"/>
            <a:ext cx="8714880" cy="4427181"/>
            <a:chOff x="1416007" y="1678957"/>
            <a:chExt cx="9455570" cy="4402759"/>
          </a:xfrm>
        </p:grpSpPr>
        <p:pic>
          <p:nvPicPr>
            <p:cNvPr id="239" name="Google Shape;239;p45"/>
            <p:cNvPicPr preferRelativeResize="0"/>
            <p:nvPr/>
          </p:nvPicPr>
          <p:blipFill rotWithShape="1">
            <a:blip r:embed="rId3">
              <a:alphaModFix/>
            </a:blip>
            <a:srcRect l="28132" t="25199" r="29758" b="9346"/>
            <a:stretch/>
          </p:blipFill>
          <p:spPr>
            <a:xfrm>
              <a:off x="3497475" y="1678957"/>
              <a:ext cx="5490570" cy="4402759"/>
            </a:xfrm>
            <a:prstGeom prst="rect">
              <a:avLst/>
            </a:prstGeom>
            <a:noFill/>
            <a:ln>
              <a:noFill/>
            </a:ln>
          </p:spPr>
        </p:pic>
        <p:pic>
          <p:nvPicPr>
            <p:cNvPr id="240" name="Google Shape;240;p45"/>
            <p:cNvPicPr preferRelativeResize="0"/>
            <p:nvPr/>
          </p:nvPicPr>
          <p:blipFill rotWithShape="1">
            <a:blip r:embed="rId4">
              <a:alphaModFix/>
            </a:blip>
            <a:srcRect l="70443" t="20149" r="10174" b="6748"/>
            <a:stretch/>
          </p:blipFill>
          <p:spPr>
            <a:xfrm>
              <a:off x="8985262" y="1678957"/>
              <a:ext cx="1886315" cy="4402759"/>
            </a:xfrm>
            <a:prstGeom prst="rect">
              <a:avLst/>
            </a:prstGeom>
            <a:noFill/>
            <a:ln>
              <a:noFill/>
            </a:ln>
          </p:spPr>
        </p:pic>
        <p:pic>
          <p:nvPicPr>
            <p:cNvPr id="241" name="Google Shape;241;p45"/>
            <p:cNvPicPr preferRelativeResize="0"/>
            <p:nvPr/>
          </p:nvPicPr>
          <p:blipFill rotWithShape="1">
            <a:blip r:embed="rId5">
              <a:alphaModFix/>
            </a:blip>
            <a:srcRect l="9100" t="15437" r="72330" b="10306"/>
            <a:stretch/>
          </p:blipFill>
          <p:spPr>
            <a:xfrm>
              <a:off x="1416007" y="1678957"/>
              <a:ext cx="2078533" cy="4402759"/>
            </a:xfrm>
            <a:prstGeom prst="rect">
              <a:avLst/>
            </a:prstGeom>
            <a:noFill/>
            <a:ln>
              <a:noFill/>
            </a:ln>
          </p:spPr>
        </p:pic>
      </p:grpSp>
      <p:grpSp>
        <p:nvGrpSpPr>
          <p:cNvPr id="5" name="Grupo 4">
            <a:extLst>
              <a:ext uri="{FF2B5EF4-FFF2-40B4-BE49-F238E27FC236}">
                <a16:creationId xmlns:a16="http://schemas.microsoft.com/office/drawing/2014/main" id="{F686E86A-C43D-3311-BBB0-2220ED724350}"/>
              </a:ext>
            </a:extLst>
          </p:cNvPr>
          <p:cNvGrpSpPr/>
          <p:nvPr/>
        </p:nvGrpSpPr>
        <p:grpSpPr>
          <a:xfrm>
            <a:off x="335559" y="377019"/>
            <a:ext cx="7669287" cy="540742"/>
            <a:chOff x="1243017" y="2669432"/>
            <a:chExt cx="6728400" cy="1155282"/>
          </a:xfrm>
        </p:grpSpPr>
        <p:sp>
          <p:nvSpPr>
            <p:cNvPr id="6" name="Rectángulo 5">
              <a:extLst>
                <a:ext uri="{FF2B5EF4-FFF2-40B4-BE49-F238E27FC236}">
                  <a16:creationId xmlns:a16="http://schemas.microsoft.com/office/drawing/2014/main" id="{CFC64ED0-1FD3-F0E2-E1C6-D6021CA199B8}"/>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EF1ACC0B-3578-2D3D-E517-12C18EBEEC6B}"/>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 name="CuadroTexto 10">
            <a:extLst>
              <a:ext uri="{FF2B5EF4-FFF2-40B4-BE49-F238E27FC236}">
                <a16:creationId xmlns:a16="http://schemas.microsoft.com/office/drawing/2014/main" id="{D1FE2B42-257C-09F0-0106-9D6C4627BCFF}"/>
              </a:ext>
            </a:extLst>
          </p:cNvPr>
          <p:cNvSpPr txBox="1"/>
          <p:nvPr/>
        </p:nvSpPr>
        <p:spPr>
          <a:xfrm>
            <a:off x="300254" y="394520"/>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36630199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9" name="Google Shape;249;p46" descr="Google Shape;268;p34"/>
          <p:cNvPicPr preferRelativeResize="0"/>
          <p:nvPr/>
        </p:nvPicPr>
        <p:blipFill rotWithShape="1">
          <a:blip r:embed="rId3">
            <a:alphaModFix/>
          </a:blip>
          <a:srcRect t="51926" b="3681"/>
          <a:stretch/>
        </p:blipFill>
        <p:spPr>
          <a:xfrm>
            <a:off x="2068233" y="4338311"/>
            <a:ext cx="8134980" cy="1873367"/>
          </a:xfrm>
          <a:prstGeom prst="rect">
            <a:avLst/>
          </a:prstGeom>
          <a:noFill/>
          <a:ln>
            <a:noFill/>
          </a:ln>
        </p:spPr>
      </p:pic>
      <p:grpSp>
        <p:nvGrpSpPr>
          <p:cNvPr id="6" name="Grupo 5">
            <a:extLst>
              <a:ext uri="{FF2B5EF4-FFF2-40B4-BE49-F238E27FC236}">
                <a16:creationId xmlns:a16="http://schemas.microsoft.com/office/drawing/2014/main" id="{5A03D668-B2F5-4E53-C87F-896C29BE810C}"/>
              </a:ext>
            </a:extLst>
          </p:cNvPr>
          <p:cNvGrpSpPr/>
          <p:nvPr/>
        </p:nvGrpSpPr>
        <p:grpSpPr>
          <a:xfrm>
            <a:off x="2502196" y="1302216"/>
            <a:ext cx="7119673" cy="764505"/>
            <a:chOff x="1243017" y="2669433"/>
            <a:chExt cx="6728401" cy="989707"/>
          </a:xfrm>
        </p:grpSpPr>
        <p:sp>
          <p:nvSpPr>
            <p:cNvPr id="7" name="Rectángulo 6">
              <a:extLst>
                <a:ext uri="{FF2B5EF4-FFF2-40B4-BE49-F238E27FC236}">
                  <a16:creationId xmlns:a16="http://schemas.microsoft.com/office/drawing/2014/main" id="{6972308F-78CB-511B-5C9D-4D5E50DC9BC2}"/>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5DC4114A-A53F-02B2-4540-C4F0F0055BE2}"/>
                </a:ext>
              </a:extLst>
            </p:cNvPr>
            <p:cNvSpPr/>
            <p:nvPr/>
          </p:nvSpPr>
          <p:spPr>
            <a:xfrm>
              <a:off x="1318652" y="2765341"/>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46" name="Google Shape;246;p46"/>
          <p:cNvSpPr txBox="1">
            <a:spLocks noGrp="1"/>
          </p:cNvSpPr>
          <p:nvPr>
            <p:ph type="title" idx="4294967295"/>
          </p:nvPr>
        </p:nvSpPr>
        <p:spPr>
          <a:xfrm>
            <a:off x="2068233" y="1474415"/>
            <a:ext cx="8101013" cy="685800"/>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1298"/>
              </a:lnSpc>
              <a:spcBef>
                <a:spcPts val="0"/>
              </a:spcBef>
              <a:spcAft>
                <a:spcPts val="0"/>
              </a:spcAft>
              <a:buClr>
                <a:srgbClr val="249B91"/>
              </a:buClr>
              <a:buSzPts val="2100"/>
            </a:pPr>
            <a:r>
              <a:rPr lang="es" sz="1600" b="1" dirty="0">
                <a:solidFill>
                  <a:schemeClr val="bg1"/>
                </a:solidFill>
                <a:ea typeface="Calibri"/>
                <a:sym typeface="Calibri"/>
              </a:rPr>
              <a:t>CONSEJO PARA LA GESTIÓN Y EL DESEMPEÑO </a:t>
            </a:r>
            <a:br>
              <a:rPr lang="es" sz="1600" b="1" dirty="0">
                <a:solidFill>
                  <a:schemeClr val="bg1"/>
                </a:solidFill>
                <a:ea typeface="Calibri"/>
                <a:sym typeface="Calibri"/>
              </a:rPr>
            </a:br>
            <a:r>
              <a:rPr lang="es" sz="1600" b="1" dirty="0">
                <a:solidFill>
                  <a:schemeClr val="bg1"/>
                </a:solidFill>
                <a:ea typeface="Calibri"/>
                <a:sym typeface="Calibri"/>
              </a:rPr>
              <a:t> INSTITUCIONAL / ENTIDADES LÍDERES DE POLÍTICA</a:t>
            </a:r>
            <a:endParaRPr sz="1600" dirty="0">
              <a:solidFill>
                <a:schemeClr val="bg1"/>
              </a:solidFill>
            </a:endParaRPr>
          </a:p>
        </p:txBody>
      </p:sp>
      <p:sp>
        <p:nvSpPr>
          <p:cNvPr id="3" name="Rectángulo: esquinas redondeadas 2">
            <a:extLst>
              <a:ext uri="{FF2B5EF4-FFF2-40B4-BE49-F238E27FC236}">
                <a16:creationId xmlns:a16="http://schemas.microsoft.com/office/drawing/2014/main" id="{FE3A0C61-F5DD-734C-47B0-D81B22F053BA}"/>
              </a:ext>
            </a:extLst>
          </p:cNvPr>
          <p:cNvSpPr/>
          <p:nvPr/>
        </p:nvSpPr>
        <p:spPr>
          <a:xfrm>
            <a:off x="2785223" y="2288732"/>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15ACAE-F15D-C01E-0F43-E2422BD19F28}"/>
              </a:ext>
            </a:extLst>
          </p:cNvPr>
          <p:cNvSpPr txBox="1"/>
          <p:nvPr/>
        </p:nvSpPr>
        <p:spPr>
          <a:xfrm>
            <a:off x="2739126" y="2288732"/>
            <a:ext cx="2685753" cy="523220"/>
          </a:xfrm>
          <a:prstGeom prst="rect">
            <a:avLst/>
          </a:prstGeom>
          <a:noFill/>
        </p:spPr>
        <p:txBody>
          <a:bodyPr wrap="square" rtlCol="0">
            <a:spAutoFit/>
          </a:bodyPr>
          <a:lstStyle/>
          <a:p>
            <a:pPr algn="ctr"/>
            <a:r>
              <a:rPr lang="es-ES" sz="2800" dirty="0">
                <a:ln w="0"/>
                <a:solidFill>
                  <a:schemeClr val="accent1"/>
                </a:solidFill>
                <a:effectLst>
                  <a:outerShdw blurRad="38100" dist="25400" dir="5400000" algn="ctr" rotWithShape="0">
                    <a:srgbClr val="6E747A">
                      <a:alpha val="43000"/>
                    </a:srgbClr>
                  </a:outerShdw>
                </a:effectLst>
              </a:rPr>
              <a:t>DNP</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5" name="Rectángulo: esquinas redondeadas 4">
            <a:extLst>
              <a:ext uri="{FF2B5EF4-FFF2-40B4-BE49-F238E27FC236}">
                <a16:creationId xmlns:a16="http://schemas.microsoft.com/office/drawing/2014/main" id="{61E61216-3692-DBC7-D1F6-F99757230E60}"/>
              </a:ext>
            </a:extLst>
          </p:cNvPr>
          <p:cNvSpPr/>
          <p:nvPr/>
        </p:nvSpPr>
        <p:spPr>
          <a:xfrm>
            <a:off x="2785223" y="2985475"/>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D7EB15FF-9652-BC4C-F61C-13EF5C82E1FA}"/>
              </a:ext>
            </a:extLst>
          </p:cNvPr>
          <p:cNvSpPr txBox="1"/>
          <p:nvPr/>
        </p:nvSpPr>
        <p:spPr>
          <a:xfrm>
            <a:off x="3024995" y="2997129"/>
            <a:ext cx="2685753" cy="523220"/>
          </a:xfrm>
          <a:prstGeom prst="rect">
            <a:avLst/>
          </a:prstGeom>
          <a:noFill/>
        </p:spPr>
        <p:txBody>
          <a:bodyPr wrap="square" rtlCol="0">
            <a:spAutoFit/>
          </a:bodyPr>
          <a:lstStyle/>
          <a:p>
            <a:r>
              <a:rPr lang="es-ES" sz="2800" dirty="0" err="1">
                <a:ln w="0"/>
                <a:solidFill>
                  <a:schemeClr val="accent1"/>
                </a:solidFill>
                <a:effectLst>
                  <a:outerShdw blurRad="38100" dist="25400" dir="5400000" algn="ctr" rotWithShape="0">
                    <a:srgbClr val="6E747A">
                      <a:alpha val="43000"/>
                    </a:srgbClr>
                  </a:outerShdw>
                </a:effectLst>
              </a:rPr>
              <a:t>MinJusticia</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10" name="Rectángulo: esquinas redondeadas 9">
            <a:extLst>
              <a:ext uri="{FF2B5EF4-FFF2-40B4-BE49-F238E27FC236}">
                <a16:creationId xmlns:a16="http://schemas.microsoft.com/office/drawing/2014/main" id="{CC4A8917-D11A-1CF9-A234-2F4E6EBBDC6B}"/>
              </a:ext>
            </a:extLst>
          </p:cNvPr>
          <p:cNvSpPr/>
          <p:nvPr/>
        </p:nvSpPr>
        <p:spPr>
          <a:xfrm>
            <a:off x="2785223" y="3693872"/>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A0E3DCFE-C56B-8E5E-C418-66940D61B1F8}"/>
              </a:ext>
            </a:extLst>
          </p:cNvPr>
          <p:cNvSpPr txBox="1"/>
          <p:nvPr/>
        </p:nvSpPr>
        <p:spPr>
          <a:xfrm>
            <a:off x="2886772" y="3715507"/>
            <a:ext cx="2685753" cy="523220"/>
          </a:xfrm>
          <a:prstGeom prst="rect">
            <a:avLst/>
          </a:prstGeom>
          <a:noFill/>
        </p:spPr>
        <p:txBody>
          <a:bodyPr wrap="square" rtlCol="0">
            <a:spAutoFit/>
          </a:bodyPr>
          <a:lstStyle/>
          <a:p>
            <a:r>
              <a:rPr lang="es-ES" sz="2800" dirty="0" err="1">
                <a:ln w="0"/>
                <a:solidFill>
                  <a:schemeClr val="accent1"/>
                </a:solidFill>
                <a:effectLst>
                  <a:outerShdw blurRad="38100" dist="25400" dir="5400000" algn="ctr" rotWithShape="0">
                    <a:srgbClr val="6E747A">
                      <a:alpha val="43000"/>
                    </a:srgbClr>
                  </a:outerShdw>
                </a:effectLst>
              </a:rPr>
              <a:t>Minhacienda</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12" name="Rectángulo: esquinas redondeadas 11">
            <a:extLst>
              <a:ext uri="{FF2B5EF4-FFF2-40B4-BE49-F238E27FC236}">
                <a16:creationId xmlns:a16="http://schemas.microsoft.com/office/drawing/2014/main" id="{3DCD8E6C-818C-CD9C-E8B5-24288A663781}"/>
              </a:ext>
            </a:extLst>
          </p:cNvPr>
          <p:cNvSpPr/>
          <p:nvPr/>
        </p:nvSpPr>
        <p:spPr>
          <a:xfrm>
            <a:off x="6719268" y="2277114"/>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895DC507-4CC6-5BF5-1BAB-6FE16F57FD07}"/>
              </a:ext>
            </a:extLst>
          </p:cNvPr>
          <p:cNvSpPr txBox="1"/>
          <p:nvPr/>
        </p:nvSpPr>
        <p:spPr>
          <a:xfrm>
            <a:off x="6775996" y="2310064"/>
            <a:ext cx="2526200" cy="461665"/>
          </a:xfrm>
          <a:prstGeom prst="rect">
            <a:avLst/>
          </a:prstGeom>
          <a:noFill/>
        </p:spPr>
        <p:txBody>
          <a:bodyPr wrap="square" rtlCol="0">
            <a:spAutoFit/>
          </a:bodyPr>
          <a:lstStyle/>
          <a:p>
            <a:r>
              <a:rPr lang="es-ES" sz="2400" dirty="0">
                <a:ln w="0"/>
                <a:solidFill>
                  <a:schemeClr val="accent1"/>
                </a:solidFill>
                <a:effectLst>
                  <a:outerShdw blurRad="38100" dist="25400" dir="5400000" algn="ctr" rotWithShape="0">
                    <a:srgbClr val="6E747A">
                      <a:alpha val="43000"/>
                    </a:srgbClr>
                  </a:outerShdw>
                </a:effectLst>
              </a:rPr>
              <a:t>FUNCIÓN PÚBLICA</a:t>
            </a:r>
            <a:endParaRPr lang="es-CO" sz="2400" dirty="0">
              <a:ln w="0"/>
              <a:solidFill>
                <a:schemeClr val="accent1"/>
              </a:solidFill>
              <a:effectLst>
                <a:outerShdw blurRad="38100" dist="25400" dir="5400000" algn="ctr" rotWithShape="0">
                  <a:srgbClr val="6E747A">
                    <a:alpha val="43000"/>
                  </a:srgbClr>
                </a:outerShdw>
              </a:effectLst>
            </a:endParaRPr>
          </a:p>
        </p:txBody>
      </p:sp>
      <p:sp>
        <p:nvSpPr>
          <p:cNvPr id="14" name="Rectángulo: esquinas redondeadas 13">
            <a:extLst>
              <a:ext uri="{FF2B5EF4-FFF2-40B4-BE49-F238E27FC236}">
                <a16:creationId xmlns:a16="http://schemas.microsoft.com/office/drawing/2014/main" id="{6C872E9E-97B7-3CF2-96BD-CBF53870187E}"/>
              </a:ext>
            </a:extLst>
          </p:cNvPr>
          <p:cNvSpPr/>
          <p:nvPr/>
        </p:nvSpPr>
        <p:spPr>
          <a:xfrm>
            <a:off x="6719268" y="3004022"/>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045F3D98-4F36-B47B-EF26-2DF71A3AED49}"/>
              </a:ext>
            </a:extLst>
          </p:cNvPr>
          <p:cNvSpPr txBox="1"/>
          <p:nvPr/>
        </p:nvSpPr>
        <p:spPr>
          <a:xfrm>
            <a:off x="7366602" y="3004022"/>
            <a:ext cx="1298892" cy="523220"/>
          </a:xfrm>
          <a:prstGeom prst="rect">
            <a:avLst/>
          </a:prstGeom>
          <a:noFill/>
        </p:spPr>
        <p:txBody>
          <a:bodyPr wrap="square" rtlCol="0">
            <a:spAutoFit/>
          </a:bodyPr>
          <a:lstStyle/>
          <a:p>
            <a:r>
              <a:rPr lang="es-ES" sz="2800" dirty="0">
                <a:ln w="0"/>
                <a:solidFill>
                  <a:schemeClr val="accent1"/>
                </a:solidFill>
                <a:effectLst>
                  <a:outerShdw blurRad="38100" dist="25400" dir="5400000" algn="ctr" rotWithShape="0">
                    <a:srgbClr val="6E747A">
                      <a:alpha val="43000"/>
                    </a:srgbClr>
                  </a:outerShdw>
                </a:effectLst>
              </a:rPr>
              <a:t>MinTIC</a:t>
            </a:r>
            <a:endParaRPr lang="es-CO" sz="2800" dirty="0">
              <a:ln w="0"/>
              <a:solidFill>
                <a:schemeClr val="accent1"/>
              </a:solidFill>
              <a:effectLst>
                <a:outerShdw blurRad="38100" dist="25400" dir="5400000" algn="ctr" rotWithShape="0">
                  <a:srgbClr val="6E747A">
                    <a:alpha val="43000"/>
                  </a:srgbClr>
                </a:outerShdw>
              </a:effectLst>
            </a:endParaRPr>
          </a:p>
        </p:txBody>
      </p:sp>
      <p:sp>
        <p:nvSpPr>
          <p:cNvPr id="16" name="Rectángulo: esquinas redondeadas 15">
            <a:extLst>
              <a:ext uri="{FF2B5EF4-FFF2-40B4-BE49-F238E27FC236}">
                <a16:creationId xmlns:a16="http://schemas.microsoft.com/office/drawing/2014/main" id="{6695EEB7-CB6A-99EA-D076-9127535FB7F7}"/>
              </a:ext>
            </a:extLst>
          </p:cNvPr>
          <p:cNvSpPr/>
          <p:nvPr/>
        </p:nvSpPr>
        <p:spPr>
          <a:xfrm>
            <a:off x="6719268" y="3691990"/>
            <a:ext cx="2593561" cy="533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5561653B-7C5F-7D41-161C-7C6A94A58DAA}"/>
              </a:ext>
            </a:extLst>
          </p:cNvPr>
          <p:cNvSpPr txBox="1"/>
          <p:nvPr/>
        </p:nvSpPr>
        <p:spPr>
          <a:xfrm>
            <a:off x="6783066" y="3802695"/>
            <a:ext cx="2593561" cy="307777"/>
          </a:xfrm>
          <a:prstGeom prst="rect">
            <a:avLst/>
          </a:prstGeom>
          <a:noFill/>
        </p:spPr>
        <p:txBody>
          <a:bodyPr wrap="square" rtlCol="0">
            <a:spAutoFit/>
          </a:bodyPr>
          <a:lstStyle/>
          <a:p>
            <a:r>
              <a:rPr lang="es-ES" sz="1400" dirty="0">
                <a:ln w="0"/>
                <a:solidFill>
                  <a:schemeClr val="accent1"/>
                </a:solidFill>
                <a:effectLst>
                  <a:outerShdw blurRad="38100" dist="25400" dir="5400000" algn="ctr" rotWithShape="0">
                    <a:srgbClr val="6E747A">
                      <a:alpha val="43000"/>
                    </a:srgbClr>
                  </a:outerShdw>
                </a:effectLst>
              </a:rPr>
              <a:t>SECRETARÍA DE TRANSPARENCIA</a:t>
            </a:r>
            <a:endParaRPr lang="es-CO" sz="1400" dirty="0">
              <a:ln w="0"/>
              <a:solidFill>
                <a:schemeClr val="accent1"/>
              </a:solidFill>
              <a:effectLst>
                <a:outerShdw blurRad="38100" dist="25400" dir="5400000" algn="ctr" rotWithShape="0">
                  <a:srgbClr val="6E747A">
                    <a:alpha val="43000"/>
                  </a:srgbClr>
                </a:outerShdw>
              </a:effectLst>
            </a:endParaRPr>
          </a:p>
        </p:txBody>
      </p:sp>
      <p:grpSp>
        <p:nvGrpSpPr>
          <p:cNvPr id="2" name="Grupo 1">
            <a:extLst>
              <a:ext uri="{FF2B5EF4-FFF2-40B4-BE49-F238E27FC236}">
                <a16:creationId xmlns:a16="http://schemas.microsoft.com/office/drawing/2014/main" id="{7893C014-DA67-B528-266E-FA9FDB608C0F}"/>
              </a:ext>
            </a:extLst>
          </p:cNvPr>
          <p:cNvGrpSpPr/>
          <p:nvPr/>
        </p:nvGrpSpPr>
        <p:grpSpPr>
          <a:xfrm>
            <a:off x="1749" y="628821"/>
            <a:ext cx="7669287" cy="540742"/>
            <a:chOff x="1243017" y="2669432"/>
            <a:chExt cx="6728400" cy="1155282"/>
          </a:xfrm>
        </p:grpSpPr>
        <p:sp>
          <p:nvSpPr>
            <p:cNvPr id="18" name="Rectángulo 17">
              <a:extLst>
                <a:ext uri="{FF2B5EF4-FFF2-40B4-BE49-F238E27FC236}">
                  <a16:creationId xmlns:a16="http://schemas.microsoft.com/office/drawing/2014/main" id="{605B5CAD-197E-CE22-00B2-BE321EDCF966}"/>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ángulo 18">
              <a:extLst>
                <a:ext uri="{FF2B5EF4-FFF2-40B4-BE49-F238E27FC236}">
                  <a16:creationId xmlns:a16="http://schemas.microsoft.com/office/drawing/2014/main" id="{6B6F19A1-99BD-92C7-3FB3-C891537B645A}"/>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0" name="CuadroTexto 19">
            <a:extLst>
              <a:ext uri="{FF2B5EF4-FFF2-40B4-BE49-F238E27FC236}">
                <a16:creationId xmlns:a16="http://schemas.microsoft.com/office/drawing/2014/main" id="{2D02943D-3D1A-24DE-E364-DB483FCB8019}"/>
              </a:ext>
            </a:extLst>
          </p:cNvPr>
          <p:cNvSpPr txBox="1"/>
          <p:nvPr/>
        </p:nvSpPr>
        <p:spPr>
          <a:xfrm>
            <a:off x="-33556" y="646322"/>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4902909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10" name="Grupo 9">
            <a:extLst>
              <a:ext uri="{FF2B5EF4-FFF2-40B4-BE49-F238E27FC236}">
                <a16:creationId xmlns:a16="http://schemas.microsoft.com/office/drawing/2014/main" id="{A7726FE3-7108-33D9-1C10-C07BA9C477EB}"/>
              </a:ext>
            </a:extLst>
          </p:cNvPr>
          <p:cNvGrpSpPr/>
          <p:nvPr/>
        </p:nvGrpSpPr>
        <p:grpSpPr>
          <a:xfrm>
            <a:off x="380475" y="2102761"/>
            <a:ext cx="11481558" cy="4641987"/>
            <a:chOff x="2070526" y="1865704"/>
            <a:chExt cx="8621617" cy="4137432"/>
          </a:xfrm>
        </p:grpSpPr>
        <p:sp>
          <p:nvSpPr>
            <p:cNvPr id="11" name="Rectángulo 10">
              <a:extLst>
                <a:ext uri="{FF2B5EF4-FFF2-40B4-BE49-F238E27FC236}">
                  <a16:creationId xmlns:a16="http://schemas.microsoft.com/office/drawing/2014/main" id="{FA670C73-8B79-FDA4-F10E-63C96E6D2402}"/>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2A3C6CA5-62DE-66E4-94B0-C88B3F771B03}"/>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55" name="Google Shape;255;p47"/>
          <p:cNvSpPr txBox="1"/>
          <p:nvPr/>
        </p:nvSpPr>
        <p:spPr>
          <a:xfrm>
            <a:off x="2077008" y="2256670"/>
            <a:ext cx="8304719" cy="261924"/>
          </a:xfrm>
          <a:prstGeom prst="rect">
            <a:avLst/>
          </a:prstGeom>
          <a:noFill/>
          <a:ln>
            <a:noFill/>
          </a:ln>
        </p:spPr>
        <p:txBody>
          <a:bodyPr spcFirstLastPara="1" wrap="square" lIns="0" tIns="0" rIns="0" bIns="0" anchor="t" anchorCtr="0">
            <a:normAutofit/>
          </a:bodyPr>
          <a:lstStyle/>
          <a:p>
            <a:pPr algn="ctr">
              <a:lnSpc>
                <a:spcPct val="70000"/>
              </a:lnSpc>
              <a:spcBef>
                <a:spcPts val="0"/>
              </a:spcBef>
              <a:spcAft>
                <a:spcPts val="0"/>
              </a:spcAft>
              <a:buClr>
                <a:srgbClr val="EF7618"/>
              </a:buClr>
              <a:buSzPts val="2300"/>
            </a:pPr>
            <a:r>
              <a:rPr lang="es" sz="2000" b="1" dirty="0">
                <a:solidFill>
                  <a:srgbClr val="EF7618"/>
                </a:solidFill>
                <a:latin typeface="Arial" panose="020B0604020202020204" pitchFamily="34" charset="0"/>
                <a:ea typeface="Calibri"/>
                <a:cs typeface="Arial" panose="020B0604020202020204" pitchFamily="34" charset="0"/>
                <a:sym typeface="Calibri"/>
              </a:rPr>
              <a:t>ÍNDICE DE DESEMPEÑO INSTITUCIONAL</a:t>
            </a:r>
            <a:endParaRPr sz="1200" dirty="0">
              <a:latin typeface="Arial" panose="020B0604020202020204" pitchFamily="34" charset="0"/>
              <a:cs typeface="Arial" panose="020B0604020202020204" pitchFamily="34" charset="0"/>
            </a:endParaRPr>
          </a:p>
        </p:txBody>
      </p:sp>
      <p:pic>
        <p:nvPicPr>
          <p:cNvPr id="256" name="Google Shape;256;p47"/>
          <p:cNvPicPr preferRelativeResize="0"/>
          <p:nvPr/>
        </p:nvPicPr>
        <p:blipFill rotWithShape="1">
          <a:blip r:embed="rId3">
            <a:alphaModFix/>
          </a:blip>
          <a:srcRect l="10683" t="24188" r="49060" b="34667"/>
          <a:stretch/>
        </p:blipFill>
        <p:spPr>
          <a:xfrm>
            <a:off x="865053" y="2838577"/>
            <a:ext cx="5600534" cy="3433909"/>
          </a:xfrm>
          <a:prstGeom prst="rect">
            <a:avLst/>
          </a:prstGeom>
          <a:noFill/>
          <a:ln>
            <a:noFill/>
          </a:ln>
        </p:spPr>
      </p:pic>
      <p:pic>
        <p:nvPicPr>
          <p:cNvPr id="257" name="Google Shape;257;p47"/>
          <p:cNvPicPr preferRelativeResize="0"/>
          <p:nvPr/>
        </p:nvPicPr>
        <p:blipFill rotWithShape="1">
          <a:blip r:embed="rId4">
            <a:alphaModFix/>
          </a:blip>
          <a:srcRect l="62565" t="29049" r="5731" b="25311"/>
          <a:stretch/>
        </p:blipFill>
        <p:spPr>
          <a:xfrm>
            <a:off x="6624482" y="2545218"/>
            <a:ext cx="4965323" cy="4020626"/>
          </a:xfrm>
          <a:prstGeom prst="rect">
            <a:avLst/>
          </a:prstGeom>
          <a:noFill/>
          <a:ln>
            <a:noFill/>
          </a:ln>
        </p:spPr>
      </p:pic>
      <p:grpSp>
        <p:nvGrpSpPr>
          <p:cNvPr id="7" name="Grupo 6">
            <a:extLst>
              <a:ext uri="{FF2B5EF4-FFF2-40B4-BE49-F238E27FC236}">
                <a16:creationId xmlns:a16="http://schemas.microsoft.com/office/drawing/2014/main" id="{AF8CAE45-B45D-E166-6F85-B201D43A4AE8}"/>
              </a:ext>
            </a:extLst>
          </p:cNvPr>
          <p:cNvGrpSpPr/>
          <p:nvPr/>
        </p:nvGrpSpPr>
        <p:grpSpPr>
          <a:xfrm>
            <a:off x="1686187" y="1241758"/>
            <a:ext cx="9327919" cy="702927"/>
            <a:chOff x="1243017" y="2669433"/>
            <a:chExt cx="6728401" cy="989707"/>
          </a:xfrm>
        </p:grpSpPr>
        <p:sp>
          <p:nvSpPr>
            <p:cNvPr id="8" name="Rectángulo 7">
              <a:extLst>
                <a:ext uri="{FF2B5EF4-FFF2-40B4-BE49-F238E27FC236}">
                  <a16:creationId xmlns:a16="http://schemas.microsoft.com/office/drawing/2014/main" id="{20933B39-C134-4EAB-B74F-5F527AADF696}"/>
                </a:ext>
              </a:extLst>
            </p:cNvPr>
            <p:cNvSpPr/>
            <p:nvPr/>
          </p:nvSpPr>
          <p:spPr>
            <a:xfrm>
              <a:off x="1243017" y="2669433"/>
              <a:ext cx="6652766" cy="893799"/>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BBA51C04-BA6E-D830-0AAE-941E3737A392}"/>
                </a:ext>
              </a:extLst>
            </p:cNvPr>
            <p:cNvSpPr/>
            <p:nvPr/>
          </p:nvSpPr>
          <p:spPr>
            <a:xfrm>
              <a:off x="1318652" y="2765341"/>
              <a:ext cx="6652766" cy="89379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54" name="Google Shape;254;p47"/>
          <p:cNvSpPr txBox="1">
            <a:spLocks noGrp="1"/>
          </p:cNvSpPr>
          <p:nvPr>
            <p:ph type="title" idx="4294967295"/>
          </p:nvPr>
        </p:nvSpPr>
        <p:spPr>
          <a:xfrm>
            <a:off x="2002363" y="1402468"/>
            <a:ext cx="8601722" cy="566737"/>
          </a:xfrm>
          <a:prstGeom prst="rect">
            <a:avLst/>
          </a:prstGeom>
          <a:noFill/>
          <a:ln>
            <a:noFill/>
          </a:ln>
        </p:spPr>
        <p:txBody>
          <a:bodyPr spcFirstLastPara="1" vert="horz" wrap="square" lIns="0" tIns="0" rIns="0" bIns="0" numCol="1" anchor="t" anchorCtr="0" compatLnSpc="1">
            <a:prstTxWarp prst="textNoShape">
              <a:avLst/>
            </a:prstTxWarp>
            <a:normAutofit/>
          </a:bodyPr>
          <a:lstStyle/>
          <a:p>
            <a:pPr algn="ctr">
              <a:lnSpc>
                <a:spcPct val="101298"/>
              </a:lnSpc>
              <a:spcBef>
                <a:spcPts val="0"/>
              </a:spcBef>
              <a:spcAft>
                <a:spcPts val="0"/>
              </a:spcAft>
              <a:buClr>
                <a:srgbClr val="249B91"/>
              </a:buClr>
              <a:buSzPts val="2300"/>
            </a:pPr>
            <a:r>
              <a:rPr lang="es" sz="1800" b="1" dirty="0">
                <a:solidFill>
                  <a:schemeClr val="bg1"/>
                </a:solidFill>
                <a:ea typeface="Calibri"/>
                <a:sym typeface="Calibri"/>
              </a:rPr>
              <a:t>FORMULARIO ÚNICO DE REPORTE Y AVANCE A LA GESTIÓN - FURAG (202</a:t>
            </a:r>
            <a:r>
              <a:rPr lang="es" sz="1800" b="1" dirty="0">
                <a:solidFill>
                  <a:schemeClr val="bg1"/>
                </a:solidFill>
              </a:rPr>
              <a:t>1</a:t>
            </a:r>
            <a:r>
              <a:rPr lang="es" sz="1800" b="1" dirty="0">
                <a:solidFill>
                  <a:schemeClr val="bg1"/>
                </a:solidFill>
                <a:ea typeface="Calibri"/>
                <a:sym typeface="Calibri"/>
              </a:rPr>
              <a:t>)</a:t>
            </a:r>
            <a:endParaRPr sz="1800" b="1" dirty="0">
              <a:solidFill>
                <a:schemeClr val="bg1"/>
              </a:solidFill>
            </a:endParaRPr>
          </a:p>
        </p:txBody>
      </p:sp>
      <p:grpSp>
        <p:nvGrpSpPr>
          <p:cNvPr id="2" name="Grupo 1">
            <a:extLst>
              <a:ext uri="{FF2B5EF4-FFF2-40B4-BE49-F238E27FC236}">
                <a16:creationId xmlns:a16="http://schemas.microsoft.com/office/drawing/2014/main" id="{C9D27733-D170-7204-559C-F73BBC1D69FB}"/>
              </a:ext>
            </a:extLst>
          </p:cNvPr>
          <p:cNvGrpSpPr/>
          <p:nvPr/>
        </p:nvGrpSpPr>
        <p:grpSpPr>
          <a:xfrm>
            <a:off x="335559" y="377019"/>
            <a:ext cx="7669287" cy="540742"/>
            <a:chOff x="1243017" y="2669432"/>
            <a:chExt cx="6728400" cy="1155282"/>
          </a:xfrm>
        </p:grpSpPr>
        <p:sp>
          <p:nvSpPr>
            <p:cNvPr id="3" name="Rectángulo 2">
              <a:extLst>
                <a:ext uri="{FF2B5EF4-FFF2-40B4-BE49-F238E27FC236}">
                  <a16:creationId xmlns:a16="http://schemas.microsoft.com/office/drawing/2014/main" id="{0CD48BA7-BF39-E272-F96A-EF5AA164BE8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6948D36D-A86C-181E-5EA2-451502E8A5C5}"/>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23FEBE1A-5D53-DBD3-4D4D-5DB378AAEBC0}"/>
              </a:ext>
            </a:extLst>
          </p:cNvPr>
          <p:cNvSpPr txBox="1"/>
          <p:nvPr/>
        </p:nvSpPr>
        <p:spPr>
          <a:xfrm>
            <a:off x="300254" y="394520"/>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328778739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4" name="Grupo 3">
            <a:extLst>
              <a:ext uri="{FF2B5EF4-FFF2-40B4-BE49-F238E27FC236}">
                <a16:creationId xmlns:a16="http://schemas.microsoft.com/office/drawing/2014/main" id="{9E7642C8-06F6-90F4-8818-AB77D3AFEF27}"/>
              </a:ext>
            </a:extLst>
          </p:cNvPr>
          <p:cNvGrpSpPr/>
          <p:nvPr/>
        </p:nvGrpSpPr>
        <p:grpSpPr>
          <a:xfrm>
            <a:off x="2743200" y="1023455"/>
            <a:ext cx="6962862" cy="931179"/>
            <a:chOff x="1243017" y="2790062"/>
            <a:chExt cx="6728401" cy="1086754"/>
          </a:xfrm>
        </p:grpSpPr>
        <p:sp>
          <p:nvSpPr>
            <p:cNvPr id="5" name="Rectángulo 4">
              <a:extLst>
                <a:ext uri="{FF2B5EF4-FFF2-40B4-BE49-F238E27FC236}">
                  <a16:creationId xmlns:a16="http://schemas.microsoft.com/office/drawing/2014/main" id="{AB0D322A-A08B-DF61-FB61-5A8871B03B4D}"/>
                </a:ext>
              </a:extLst>
            </p:cNvPr>
            <p:cNvSpPr/>
            <p:nvPr/>
          </p:nvSpPr>
          <p:spPr>
            <a:xfrm>
              <a:off x="1243017" y="2790062"/>
              <a:ext cx="6652766" cy="773170"/>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63FDE1F1-13B1-50A9-36FD-9B40932ED4BB}"/>
                </a:ext>
              </a:extLst>
            </p:cNvPr>
            <p:cNvSpPr/>
            <p:nvPr/>
          </p:nvSpPr>
          <p:spPr>
            <a:xfrm>
              <a:off x="1318652" y="2896263"/>
              <a:ext cx="6652766" cy="9805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69" name="Google Shape;269;p49"/>
          <p:cNvSpPr txBox="1">
            <a:spLocks noGrp="1"/>
          </p:cNvSpPr>
          <p:nvPr>
            <p:ph type="title" idx="4294967295"/>
          </p:nvPr>
        </p:nvSpPr>
        <p:spPr>
          <a:xfrm>
            <a:off x="1622456" y="1162863"/>
            <a:ext cx="9161462" cy="426837"/>
          </a:xfrm>
          <a:prstGeom prst="rect">
            <a:avLst/>
          </a:prstGeom>
          <a:noFill/>
          <a:ln>
            <a:noFill/>
          </a:ln>
        </p:spPr>
        <p:txBody>
          <a:bodyPr spcFirstLastPara="1" vert="horz" wrap="square" lIns="0" tIns="0" rIns="0" bIns="0" numCol="1" anchor="t" anchorCtr="0" compatLnSpc="1">
            <a:prstTxWarp prst="textNoShape">
              <a:avLst/>
            </a:prstTxWarp>
            <a:normAutofit/>
          </a:bodyPr>
          <a:lstStyle/>
          <a:p>
            <a:pPr algn="ctr">
              <a:lnSpc>
                <a:spcPct val="101298"/>
              </a:lnSpc>
              <a:spcBef>
                <a:spcPts val="0"/>
              </a:spcBef>
              <a:spcAft>
                <a:spcPts val="0"/>
              </a:spcAft>
              <a:buClr>
                <a:srgbClr val="249B91"/>
              </a:buClr>
              <a:buSzPts val="2300"/>
            </a:pPr>
            <a:r>
              <a:rPr lang="es" sz="1800" b="1" dirty="0">
                <a:solidFill>
                  <a:schemeClr val="bg1"/>
                </a:solidFill>
              </a:rPr>
              <a:t>COMPARATIVO DE EVALUACIÓN ENTRE</a:t>
            </a:r>
            <a:endParaRPr sz="1800" b="1" dirty="0">
              <a:solidFill>
                <a:schemeClr val="bg1"/>
              </a:solidFill>
            </a:endParaRPr>
          </a:p>
        </p:txBody>
      </p:sp>
      <p:sp>
        <p:nvSpPr>
          <p:cNvPr id="8" name="CuadroTexto 7">
            <a:extLst>
              <a:ext uri="{FF2B5EF4-FFF2-40B4-BE49-F238E27FC236}">
                <a16:creationId xmlns:a16="http://schemas.microsoft.com/office/drawing/2014/main" id="{D73D5A1C-C4A8-5FFC-C7D0-D2B2970B4524}"/>
              </a:ext>
            </a:extLst>
          </p:cNvPr>
          <p:cNvSpPr txBox="1"/>
          <p:nvPr/>
        </p:nvSpPr>
        <p:spPr>
          <a:xfrm>
            <a:off x="2308307" y="1634805"/>
            <a:ext cx="7682402" cy="387798"/>
          </a:xfrm>
          <a:prstGeom prst="rect">
            <a:avLst/>
          </a:prstGeom>
          <a:noFill/>
        </p:spPr>
        <p:txBody>
          <a:bodyPr wrap="square">
            <a:spAutoFit/>
          </a:bodyPr>
          <a:lstStyle/>
          <a:p>
            <a:pPr algn="ctr"/>
            <a:r>
              <a:rPr lang="es" sz="1920" b="1" dirty="0">
                <a:solidFill>
                  <a:schemeClr val="tx1">
                    <a:lumMod val="75000"/>
                    <a:lumOff val="25000"/>
                  </a:schemeClr>
                </a:solidFill>
              </a:rPr>
              <a:t>2018 – 2019          -         2020 - 2021</a:t>
            </a:r>
            <a:endParaRPr lang="es-CO" sz="1920" b="1" dirty="0">
              <a:solidFill>
                <a:schemeClr val="tx1">
                  <a:lumMod val="75000"/>
                  <a:lumOff val="25000"/>
                </a:schemeClr>
              </a:solidFill>
            </a:endParaRPr>
          </a:p>
        </p:txBody>
      </p:sp>
      <p:pic>
        <p:nvPicPr>
          <p:cNvPr id="7" name="Google Shape;270;p49">
            <a:extLst>
              <a:ext uri="{FF2B5EF4-FFF2-40B4-BE49-F238E27FC236}">
                <a16:creationId xmlns:a16="http://schemas.microsoft.com/office/drawing/2014/main" id="{167A52B6-47B4-89D8-AFC5-245019C336EF}"/>
              </a:ext>
            </a:extLst>
          </p:cNvPr>
          <p:cNvPicPr preferRelativeResize="0"/>
          <p:nvPr/>
        </p:nvPicPr>
        <p:blipFill rotWithShape="1">
          <a:blip r:embed="rId3">
            <a:alphaModFix/>
          </a:blip>
          <a:srcRect l="49660" t="15027" r="21411" b="51408"/>
          <a:stretch/>
        </p:blipFill>
        <p:spPr>
          <a:xfrm>
            <a:off x="841086" y="4491441"/>
            <a:ext cx="4452748" cy="2222996"/>
          </a:xfrm>
          <a:prstGeom prst="rect">
            <a:avLst/>
          </a:prstGeom>
          <a:noFill/>
          <a:ln w="9525" cap="flat" cmpd="sng">
            <a:solidFill>
              <a:schemeClr val="lt1"/>
            </a:solidFill>
            <a:prstDash val="solid"/>
            <a:round/>
            <a:headEnd type="none" w="sm" len="sm"/>
            <a:tailEnd type="none" w="sm" len="sm"/>
          </a:ln>
        </p:spPr>
      </p:pic>
      <p:pic>
        <p:nvPicPr>
          <p:cNvPr id="9" name="Google Shape;270;p49">
            <a:extLst>
              <a:ext uri="{FF2B5EF4-FFF2-40B4-BE49-F238E27FC236}">
                <a16:creationId xmlns:a16="http://schemas.microsoft.com/office/drawing/2014/main" id="{389354AC-6606-0B13-5F43-0F5F168CF7C2}"/>
              </a:ext>
            </a:extLst>
          </p:cNvPr>
          <p:cNvPicPr preferRelativeResize="0"/>
          <p:nvPr/>
        </p:nvPicPr>
        <p:blipFill rotWithShape="1">
          <a:blip r:embed="rId3">
            <a:alphaModFix/>
          </a:blip>
          <a:srcRect l="13879" t="14280" r="56518" b="50838"/>
          <a:stretch/>
        </p:blipFill>
        <p:spPr>
          <a:xfrm>
            <a:off x="7160545" y="4353470"/>
            <a:ext cx="4556627" cy="2310261"/>
          </a:xfrm>
          <a:prstGeom prst="rect">
            <a:avLst/>
          </a:prstGeom>
          <a:noFill/>
          <a:ln w="9525" cap="flat" cmpd="sng">
            <a:solidFill>
              <a:schemeClr val="lt1"/>
            </a:solidFill>
            <a:prstDash val="solid"/>
            <a:round/>
            <a:headEnd type="none" w="sm" len="sm"/>
            <a:tailEnd type="none" w="sm" len="sm"/>
          </a:ln>
        </p:spPr>
      </p:pic>
      <p:pic>
        <p:nvPicPr>
          <p:cNvPr id="270" name="Google Shape;270;p49"/>
          <p:cNvPicPr preferRelativeResize="0"/>
          <p:nvPr/>
        </p:nvPicPr>
        <p:blipFill rotWithShape="1">
          <a:blip r:embed="rId3">
            <a:alphaModFix/>
          </a:blip>
          <a:srcRect l="13879" t="11020" r="21411" b="84476"/>
          <a:stretch/>
        </p:blipFill>
        <p:spPr>
          <a:xfrm>
            <a:off x="1115872" y="2051264"/>
            <a:ext cx="9960251" cy="298305"/>
          </a:xfrm>
          <a:prstGeom prst="rect">
            <a:avLst/>
          </a:prstGeom>
          <a:noFill/>
          <a:ln w="9525" cap="flat" cmpd="sng">
            <a:solidFill>
              <a:schemeClr val="lt1"/>
            </a:solidFill>
            <a:prstDash val="solid"/>
            <a:round/>
            <a:headEnd type="none" w="sm" len="sm"/>
            <a:tailEnd type="none" w="sm" len="sm"/>
          </a:ln>
        </p:spPr>
      </p:pic>
      <p:pic>
        <p:nvPicPr>
          <p:cNvPr id="2" name="Google Shape;270;p49">
            <a:extLst>
              <a:ext uri="{FF2B5EF4-FFF2-40B4-BE49-F238E27FC236}">
                <a16:creationId xmlns:a16="http://schemas.microsoft.com/office/drawing/2014/main" id="{C58EDA8D-1A81-8B7B-77D1-10251E1C3558}"/>
              </a:ext>
            </a:extLst>
          </p:cNvPr>
          <p:cNvPicPr preferRelativeResize="0"/>
          <p:nvPr/>
        </p:nvPicPr>
        <p:blipFill rotWithShape="1">
          <a:blip r:embed="rId3">
            <a:alphaModFix/>
          </a:blip>
          <a:srcRect l="49192" t="47332" r="21204" b="19103"/>
          <a:stretch/>
        </p:blipFill>
        <p:spPr>
          <a:xfrm>
            <a:off x="737207" y="2306917"/>
            <a:ext cx="4556627" cy="2063583"/>
          </a:xfrm>
          <a:prstGeom prst="rect">
            <a:avLst/>
          </a:prstGeom>
          <a:noFill/>
          <a:ln w="9525" cap="flat" cmpd="sng">
            <a:solidFill>
              <a:schemeClr val="lt1"/>
            </a:solidFill>
            <a:prstDash val="solid"/>
            <a:round/>
            <a:headEnd type="none" w="sm" len="sm"/>
            <a:tailEnd type="none" w="sm" len="sm"/>
          </a:ln>
        </p:spPr>
      </p:pic>
      <p:pic>
        <p:nvPicPr>
          <p:cNvPr id="3" name="Google Shape;270;p49">
            <a:extLst>
              <a:ext uri="{FF2B5EF4-FFF2-40B4-BE49-F238E27FC236}">
                <a16:creationId xmlns:a16="http://schemas.microsoft.com/office/drawing/2014/main" id="{62D77A13-3B0C-6218-24E3-2B33355D2536}"/>
              </a:ext>
            </a:extLst>
          </p:cNvPr>
          <p:cNvPicPr preferRelativeResize="0"/>
          <p:nvPr/>
        </p:nvPicPr>
        <p:blipFill rotWithShape="1">
          <a:blip r:embed="rId3">
            <a:alphaModFix/>
          </a:blip>
          <a:srcRect l="13879" t="49248" r="56518" b="18961"/>
          <a:stretch/>
        </p:blipFill>
        <p:spPr>
          <a:xfrm>
            <a:off x="7160545" y="2214982"/>
            <a:ext cx="4556628" cy="2105530"/>
          </a:xfrm>
          <a:prstGeom prst="rect">
            <a:avLst/>
          </a:prstGeom>
          <a:noFill/>
          <a:ln w="9525" cap="flat" cmpd="sng">
            <a:solidFill>
              <a:schemeClr val="lt1"/>
            </a:solidFill>
            <a:prstDash val="solid"/>
            <a:round/>
            <a:headEnd type="none" w="sm" len="sm"/>
            <a:tailEnd type="none" w="sm" len="sm"/>
          </a:ln>
        </p:spPr>
      </p:pic>
      <p:grpSp>
        <p:nvGrpSpPr>
          <p:cNvPr id="10" name="Grupo 9">
            <a:extLst>
              <a:ext uri="{FF2B5EF4-FFF2-40B4-BE49-F238E27FC236}">
                <a16:creationId xmlns:a16="http://schemas.microsoft.com/office/drawing/2014/main" id="{594709AC-67DA-7E52-D99F-D3BB7E00E8A3}"/>
              </a:ext>
            </a:extLst>
          </p:cNvPr>
          <p:cNvGrpSpPr/>
          <p:nvPr/>
        </p:nvGrpSpPr>
        <p:grpSpPr>
          <a:xfrm>
            <a:off x="337309" y="386170"/>
            <a:ext cx="7669287" cy="516345"/>
            <a:chOff x="1243017" y="2669432"/>
            <a:chExt cx="6728400" cy="1155282"/>
          </a:xfrm>
        </p:grpSpPr>
        <p:sp>
          <p:nvSpPr>
            <p:cNvPr id="11" name="Rectángulo 10">
              <a:extLst>
                <a:ext uri="{FF2B5EF4-FFF2-40B4-BE49-F238E27FC236}">
                  <a16:creationId xmlns:a16="http://schemas.microsoft.com/office/drawing/2014/main" id="{F3443BC0-B89A-22D3-F49A-341C998A1A60}"/>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3ADB75B1-883E-CDF7-5A2D-021FEB794411}"/>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CuadroTexto 12">
            <a:extLst>
              <a:ext uri="{FF2B5EF4-FFF2-40B4-BE49-F238E27FC236}">
                <a16:creationId xmlns:a16="http://schemas.microsoft.com/office/drawing/2014/main" id="{DEC27620-AD58-8CE8-D16F-CA2535260BF2}"/>
              </a:ext>
            </a:extLst>
          </p:cNvPr>
          <p:cNvSpPr txBox="1"/>
          <p:nvPr/>
        </p:nvSpPr>
        <p:spPr>
          <a:xfrm>
            <a:off x="302004" y="395282"/>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19332108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10" name="Grupo 9">
            <a:extLst>
              <a:ext uri="{FF2B5EF4-FFF2-40B4-BE49-F238E27FC236}">
                <a16:creationId xmlns:a16="http://schemas.microsoft.com/office/drawing/2014/main" id="{60D491F8-61F9-F189-7540-2F512E72A69B}"/>
              </a:ext>
            </a:extLst>
          </p:cNvPr>
          <p:cNvGrpSpPr/>
          <p:nvPr/>
        </p:nvGrpSpPr>
        <p:grpSpPr>
          <a:xfrm>
            <a:off x="961662" y="2214694"/>
            <a:ext cx="10942316" cy="4526892"/>
            <a:chOff x="2070526" y="1865704"/>
            <a:chExt cx="8621617" cy="4137432"/>
          </a:xfrm>
        </p:grpSpPr>
        <p:sp>
          <p:nvSpPr>
            <p:cNvPr id="11" name="Rectángulo 10">
              <a:extLst>
                <a:ext uri="{FF2B5EF4-FFF2-40B4-BE49-F238E27FC236}">
                  <a16:creationId xmlns:a16="http://schemas.microsoft.com/office/drawing/2014/main" id="{1B4B21B6-A3E0-2E2E-85AB-582BBCF7066B}"/>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9E038F98-502D-1167-C8CC-1C3FCE6A9AD2}"/>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6" name="Grupo 5">
            <a:extLst>
              <a:ext uri="{FF2B5EF4-FFF2-40B4-BE49-F238E27FC236}">
                <a16:creationId xmlns:a16="http://schemas.microsoft.com/office/drawing/2014/main" id="{C9DA4628-21CB-CACD-82EA-F55DAC3128E4}"/>
              </a:ext>
            </a:extLst>
          </p:cNvPr>
          <p:cNvGrpSpPr/>
          <p:nvPr/>
        </p:nvGrpSpPr>
        <p:grpSpPr>
          <a:xfrm>
            <a:off x="2998726" y="1054612"/>
            <a:ext cx="6338221" cy="800713"/>
            <a:chOff x="1243017" y="2790061"/>
            <a:chExt cx="6728401" cy="1086755"/>
          </a:xfrm>
        </p:grpSpPr>
        <p:sp>
          <p:nvSpPr>
            <p:cNvPr id="7" name="Rectángulo 6">
              <a:extLst>
                <a:ext uri="{FF2B5EF4-FFF2-40B4-BE49-F238E27FC236}">
                  <a16:creationId xmlns:a16="http://schemas.microsoft.com/office/drawing/2014/main" id="{6C115A03-8F90-B6BB-397D-AE7FFAA4180A}"/>
                </a:ext>
              </a:extLst>
            </p:cNvPr>
            <p:cNvSpPr/>
            <p:nvPr/>
          </p:nvSpPr>
          <p:spPr>
            <a:xfrm>
              <a:off x="1243017" y="2790061"/>
              <a:ext cx="6652766" cy="98055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87E21DBF-6C75-3FD1-3844-70C0383359E0}"/>
                </a:ext>
              </a:extLst>
            </p:cNvPr>
            <p:cNvSpPr/>
            <p:nvPr/>
          </p:nvSpPr>
          <p:spPr>
            <a:xfrm>
              <a:off x="1318652" y="2896263"/>
              <a:ext cx="6652766" cy="9805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87" name="Google Shape;287;p52"/>
          <p:cNvSpPr txBox="1">
            <a:spLocks noGrp="1"/>
          </p:cNvSpPr>
          <p:nvPr>
            <p:ph type="title" idx="4294967295"/>
          </p:nvPr>
        </p:nvSpPr>
        <p:spPr>
          <a:xfrm>
            <a:off x="3347518" y="1215029"/>
            <a:ext cx="5678425" cy="887736"/>
          </a:xfrm>
          <a:prstGeom prst="rect">
            <a:avLst/>
          </a:prstGeom>
          <a:noFill/>
          <a:ln>
            <a:noFill/>
          </a:ln>
        </p:spPr>
        <p:txBody>
          <a:bodyPr spcFirstLastPara="1" vert="horz" wrap="square" lIns="0" tIns="0" rIns="0" bIns="0" numCol="1" anchor="t" anchorCtr="0" compatLnSpc="1">
            <a:prstTxWarp prst="textNoShape">
              <a:avLst/>
            </a:prstTxWarp>
            <a:normAutofit/>
          </a:bodyPr>
          <a:lstStyle/>
          <a:p>
            <a:pPr algn="ctr">
              <a:lnSpc>
                <a:spcPct val="101298"/>
              </a:lnSpc>
              <a:spcBef>
                <a:spcPts val="0"/>
              </a:spcBef>
              <a:spcAft>
                <a:spcPts val="0"/>
              </a:spcAft>
              <a:buClr>
                <a:srgbClr val="249B91"/>
              </a:buClr>
              <a:buSzPts val="2300"/>
            </a:pPr>
            <a:r>
              <a:rPr lang="es" sz="1600" b="1" dirty="0">
                <a:solidFill>
                  <a:schemeClr val="bg1"/>
                </a:solidFill>
              </a:rPr>
              <a:t>MODELO INTEGRADO DE PLANEACIÓN Y GESTIÓN MIPG - Ranking 2021</a:t>
            </a:r>
            <a:endParaRPr sz="1600" b="1" dirty="0">
              <a:solidFill>
                <a:schemeClr val="bg1"/>
              </a:solidFill>
            </a:endParaRPr>
          </a:p>
        </p:txBody>
      </p:sp>
      <p:grpSp>
        <p:nvGrpSpPr>
          <p:cNvPr id="2" name="Grupo 1">
            <a:extLst>
              <a:ext uri="{FF2B5EF4-FFF2-40B4-BE49-F238E27FC236}">
                <a16:creationId xmlns:a16="http://schemas.microsoft.com/office/drawing/2014/main" id="{10EECE35-0CA2-8221-0ACB-AD49264CD4DF}"/>
              </a:ext>
            </a:extLst>
          </p:cNvPr>
          <p:cNvGrpSpPr/>
          <p:nvPr/>
        </p:nvGrpSpPr>
        <p:grpSpPr>
          <a:xfrm>
            <a:off x="1645209" y="2851514"/>
            <a:ext cx="9405497" cy="3789363"/>
            <a:chOff x="2196867" y="2634499"/>
            <a:chExt cx="7539387" cy="3399410"/>
          </a:xfrm>
        </p:grpSpPr>
        <p:pic>
          <p:nvPicPr>
            <p:cNvPr id="288" name="Google Shape;288;p52"/>
            <p:cNvPicPr preferRelativeResize="0"/>
            <p:nvPr/>
          </p:nvPicPr>
          <p:blipFill rotWithShape="1">
            <a:blip r:embed="rId3">
              <a:alphaModFix/>
            </a:blip>
            <a:srcRect l="11277" t="20846" r="13642" b="26026"/>
            <a:stretch/>
          </p:blipFill>
          <p:spPr>
            <a:xfrm>
              <a:off x="2196867" y="2634499"/>
              <a:ext cx="7496097" cy="3197594"/>
            </a:xfrm>
            <a:prstGeom prst="rect">
              <a:avLst/>
            </a:prstGeom>
            <a:noFill/>
            <a:ln>
              <a:noFill/>
            </a:ln>
          </p:spPr>
        </p:pic>
        <p:pic>
          <p:nvPicPr>
            <p:cNvPr id="289" name="Google Shape;289;p52"/>
            <p:cNvPicPr preferRelativeResize="0"/>
            <p:nvPr/>
          </p:nvPicPr>
          <p:blipFill rotWithShape="1">
            <a:blip r:embed="rId4">
              <a:alphaModFix/>
            </a:blip>
            <a:srcRect l="12432" t="59433" r="12984" b="37502"/>
            <a:stretch/>
          </p:blipFill>
          <p:spPr>
            <a:xfrm>
              <a:off x="2240157" y="5836421"/>
              <a:ext cx="7496097" cy="197488"/>
            </a:xfrm>
            <a:prstGeom prst="rect">
              <a:avLst/>
            </a:prstGeom>
            <a:noFill/>
            <a:ln>
              <a:noFill/>
            </a:ln>
          </p:spPr>
        </p:pic>
      </p:grpSp>
      <p:pic>
        <p:nvPicPr>
          <p:cNvPr id="291" name="Google Shape;291;p52"/>
          <p:cNvPicPr preferRelativeResize="0"/>
          <p:nvPr/>
        </p:nvPicPr>
        <p:blipFill>
          <a:blip r:embed="rId5">
            <a:alphaModFix/>
          </a:blip>
          <a:stretch>
            <a:fillRect/>
          </a:stretch>
        </p:blipFill>
        <p:spPr>
          <a:xfrm>
            <a:off x="3381528" y="1978058"/>
            <a:ext cx="5912313" cy="770373"/>
          </a:xfrm>
          <a:prstGeom prst="rect">
            <a:avLst/>
          </a:prstGeom>
          <a:noFill/>
          <a:ln>
            <a:noFill/>
          </a:ln>
        </p:spPr>
      </p:pic>
      <p:grpSp>
        <p:nvGrpSpPr>
          <p:cNvPr id="3" name="Grupo 2">
            <a:extLst>
              <a:ext uri="{FF2B5EF4-FFF2-40B4-BE49-F238E27FC236}">
                <a16:creationId xmlns:a16="http://schemas.microsoft.com/office/drawing/2014/main" id="{1B4F6D79-4D4E-9FBE-85A3-AF6D393A1D06}"/>
              </a:ext>
            </a:extLst>
          </p:cNvPr>
          <p:cNvGrpSpPr/>
          <p:nvPr/>
        </p:nvGrpSpPr>
        <p:grpSpPr>
          <a:xfrm>
            <a:off x="328920" y="362520"/>
            <a:ext cx="7669287" cy="540742"/>
            <a:chOff x="1243017" y="2669432"/>
            <a:chExt cx="6728400" cy="1155282"/>
          </a:xfrm>
        </p:grpSpPr>
        <p:sp>
          <p:nvSpPr>
            <p:cNvPr id="4" name="Rectángulo 3">
              <a:extLst>
                <a:ext uri="{FF2B5EF4-FFF2-40B4-BE49-F238E27FC236}">
                  <a16:creationId xmlns:a16="http://schemas.microsoft.com/office/drawing/2014/main" id="{4AA1AAD8-3F30-7E84-DC04-EB2AC893314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77ED74A-F2C1-288F-F2E2-F071E8496C24}"/>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CuadroTexto 8">
            <a:extLst>
              <a:ext uri="{FF2B5EF4-FFF2-40B4-BE49-F238E27FC236}">
                <a16:creationId xmlns:a16="http://schemas.microsoft.com/office/drawing/2014/main" id="{AE22F17F-0D2E-F7BC-AD72-3532DACAB8A4}"/>
              </a:ext>
            </a:extLst>
          </p:cNvPr>
          <p:cNvSpPr txBox="1"/>
          <p:nvPr/>
        </p:nvSpPr>
        <p:spPr>
          <a:xfrm>
            <a:off x="293615" y="380021"/>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pic>
        <p:nvPicPr>
          <p:cNvPr id="24" name="Imagen 23">
            <a:extLst>
              <a:ext uri="{FF2B5EF4-FFF2-40B4-BE49-F238E27FC236}">
                <a16:creationId xmlns:a16="http://schemas.microsoft.com/office/drawing/2014/main" id="{84679601-6B6C-9D40-2390-DA0BD56EEBDA}"/>
              </a:ext>
            </a:extLst>
          </p:cNvPr>
          <p:cNvPicPr>
            <a:picLocks noChangeAspect="1"/>
          </p:cNvPicPr>
          <p:nvPr/>
        </p:nvPicPr>
        <p:blipFill>
          <a:blip r:embed="rId6">
            <a:alphaModFix amt="20000"/>
          </a:blip>
          <a:stretch>
            <a:fillRect/>
          </a:stretch>
        </p:blipFill>
        <p:spPr>
          <a:xfrm>
            <a:off x="1645209" y="2851514"/>
            <a:ext cx="9406943" cy="3785944"/>
          </a:xfrm>
          <a:prstGeom prst="rect">
            <a:avLst/>
          </a:prstGeom>
        </p:spPr>
      </p:pic>
      <p:pic>
        <p:nvPicPr>
          <p:cNvPr id="25" name="Imagen 24">
            <a:extLst>
              <a:ext uri="{FF2B5EF4-FFF2-40B4-BE49-F238E27FC236}">
                <a16:creationId xmlns:a16="http://schemas.microsoft.com/office/drawing/2014/main" id="{5AB7F8B6-16F2-2473-A49A-38962DA35EB2}"/>
              </a:ext>
            </a:extLst>
          </p:cNvPr>
          <p:cNvPicPr>
            <a:picLocks noChangeAspect="1"/>
          </p:cNvPicPr>
          <p:nvPr/>
        </p:nvPicPr>
        <p:blipFill>
          <a:blip r:embed="rId6">
            <a:alphaModFix amt="35000"/>
          </a:blip>
          <a:stretch>
            <a:fillRect/>
          </a:stretch>
        </p:blipFill>
        <p:spPr>
          <a:xfrm>
            <a:off x="1643763" y="2860360"/>
            <a:ext cx="9406943" cy="3785944"/>
          </a:xfrm>
          <a:prstGeom prst="rect">
            <a:avLst/>
          </a:prstGeom>
        </p:spPr>
      </p:pic>
      <p:sp>
        <p:nvSpPr>
          <p:cNvPr id="13" name="CuadroTexto 12">
            <a:extLst>
              <a:ext uri="{FF2B5EF4-FFF2-40B4-BE49-F238E27FC236}">
                <a16:creationId xmlns:a16="http://schemas.microsoft.com/office/drawing/2014/main" id="{31BDA7B4-B0AA-4C52-9A51-AA641F00AB98}"/>
              </a:ext>
            </a:extLst>
          </p:cNvPr>
          <p:cNvSpPr txBox="1"/>
          <p:nvPr/>
        </p:nvSpPr>
        <p:spPr>
          <a:xfrm>
            <a:off x="4773582" y="2523631"/>
            <a:ext cx="1322418" cy="215444"/>
          </a:xfrm>
          <a:prstGeom prst="rect">
            <a:avLst/>
          </a:prstGeom>
          <a:solidFill>
            <a:srgbClr val="A8D08D"/>
          </a:solidFill>
          <a:ln w="9525">
            <a:solidFill>
              <a:schemeClr val="tx1"/>
            </a:solidFill>
          </a:ln>
        </p:spPr>
        <p:txBody>
          <a:bodyPr wrap="square" rtlCol="0">
            <a:spAutoFit/>
          </a:bodyPr>
          <a:lstStyle/>
          <a:p>
            <a:pPr algn="ctr"/>
            <a:r>
              <a:rPr lang="es-CO" sz="800" b="1" dirty="0"/>
              <a:t>90.40</a:t>
            </a:r>
          </a:p>
        </p:txBody>
      </p:sp>
      <p:sp>
        <p:nvSpPr>
          <p:cNvPr id="20" name="CuadroTexto 19">
            <a:extLst>
              <a:ext uri="{FF2B5EF4-FFF2-40B4-BE49-F238E27FC236}">
                <a16:creationId xmlns:a16="http://schemas.microsoft.com/office/drawing/2014/main" id="{56C1D8AE-5A29-433F-B3DC-1AECCCF248D5}"/>
              </a:ext>
            </a:extLst>
          </p:cNvPr>
          <p:cNvSpPr txBox="1"/>
          <p:nvPr/>
        </p:nvSpPr>
        <p:spPr>
          <a:xfrm>
            <a:off x="3381528" y="2525341"/>
            <a:ext cx="1392054" cy="215444"/>
          </a:xfrm>
          <a:prstGeom prst="rect">
            <a:avLst/>
          </a:prstGeom>
          <a:solidFill>
            <a:srgbClr val="A8D08D"/>
          </a:solidFill>
          <a:ln w="9525">
            <a:solidFill>
              <a:schemeClr val="tx1"/>
            </a:solidFill>
          </a:ln>
        </p:spPr>
        <p:txBody>
          <a:bodyPr wrap="square" rtlCol="0">
            <a:spAutoFit/>
          </a:bodyPr>
          <a:lstStyle/>
          <a:p>
            <a:pPr algn="ctr"/>
            <a:r>
              <a:rPr lang="es-CO" sz="800" b="1" dirty="0"/>
              <a:t>8</a:t>
            </a:r>
          </a:p>
        </p:txBody>
      </p:sp>
      <p:sp>
        <p:nvSpPr>
          <p:cNvPr id="21" name="CuadroTexto 20">
            <a:extLst>
              <a:ext uri="{FF2B5EF4-FFF2-40B4-BE49-F238E27FC236}">
                <a16:creationId xmlns:a16="http://schemas.microsoft.com/office/drawing/2014/main" id="{819D01C4-825A-4315-8EE1-4DEA28E97A1E}"/>
              </a:ext>
            </a:extLst>
          </p:cNvPr>
          <p:cNvSpPr txBox="1"/>
          <p:nvPr/>
        </p:nvSpPr>
        <p:spPr>
          <a:xfrm>
            <a:off x="6096002" y="2517752"/>
            <a:ext cx="1991358" cy="215444"/>
          </a:xfrm>
          <a:prstGeom prst="rect">
            <a:avLst/>
          </a:prstGeom>
          <a:solidFill>
            <a:srgbClr val="A8D08D"/>
          </a:solidFill>
          <a:ln w="9525">
            <a:solidFill>
              <a:schemeClr val="tx1"/>
            </a:solidFill>
          </a:ln>
        </p:spPr>
        <p:txBody>
          <a:bodyPr wrap="square" rtlCol="0">
            <a:spAutoFit/>
          </a:bodyPr>
          <a:lstStyle/>
          <a:p>
            <a:pPr algn="ctr"/>
            <a:r>
              <a:rPr lang="es-CO" sz="800" b="1" dirty="0"/>
              <a:t>87,2</a:t>
            </a:r>
          </a:p>
        </p:txBody>
      </p:sp>
      <p:sp>
        <p:nvSpPr>
          <p:cNvPr id="22" name="CuadroTexto 21">
            <a:extLst>
              <a:ext uri="{FF2B5EF4-FFF2-40B4-BE49-F238E27FC236}">
                <a16:creationId xmlns:a16="http://schemas.microsoft.com/office/drawing/2014/main" id="{36392E86-F4AC-43DA-9D4A-F455C2042C87}"/>
              </a:ext>
            </a:extLst>
          </p:cNvPr>
          <p:cNvSpPr txBox="1"/>
          <p:nvPr/>
        </p:nvSpPr>
        <p:spPr>
          <a:xfrm>
            <a:off x="8087360" y="2517975"/>
            <a:ext cx="1170018" cy="215444"/>
          </a:xfrm>
          <a:prstGeom prst="rect">
            <a:avLst/>
          </a:prstGeom>
          <a:solidFill>
            <a:srgbClr val="A8D08D"/>
          </a:solidFill>
          <a:ln w="9525">
            <a:solidFill>
              <a:schemeClr val="tx1"/>
            </a:solidFill>
          </a:ln>
        </p:spPr>
        <p:txBody>
          <a:bodyPr wrap="square" rtlCol="0">
            <a:spAutoFit/>
          </a:bodyPr>
          <a:lstStyle/>
          <a:p>
            <a:pPr algn="ctr"/>
            <a:r>
              <a:rPr lang="es-CO" sz="800" b="1" dirty="0"/>
              <a:t>88.8</a:t>
            </a:r>
          </a:p>
        </p:txBody>
      </p:sp>
    </p:spTree>
    <p:extLst>
      <p:ext uri="{BB962C8B-B14F-4D97-AF65-F5344CB8AC3E}">
        <p14:creationId xmlns:p14="http://schemas.microsoft.com/office/powerpoint/2010/main" val="27018608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B90E76E4-A7E8-E202-D01F-F6C49AE6DED8}"/>
              </a:ext>
            </a:extLst>
          </p:cNvPr>
          <p:cNvGrpSpPr/>
          <p:nvPr/>
        </p:nvGrpSpPr>
        <p:grpSpPr>
          <a:xfrm>
            <a:off x="637563" y="2320232"/>
            <a:ext cx="10662408" cy="3585557"/>
            <a:chOff x="2070526" y="1865704"/>
            <a:chExt cx="8621617" cy="4137432"/>
          </a:xfrm>
        </p:grpSpPr>
        <p:sp>
          <p:nvSpPr>
            <p:cNvPr id="4" name="Rectángulo 3">
              <a:extLst>
                <a:ext uri="{FF2B5EF4-FFF2-40B4-BE49-F238E27FC236}">
                  <a16:creationId xmlns:a16="http://schemas.microsoft.com/office/drawing/2014/main" id="{8D2F2713-AE55-6E11-31AD-FD5CBBABD2DE}"/>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BD5A4ED-E5C7-0DCF-6B45-07959076722E}"/>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6" name="Grupo 5">
            <a:extLst>
              <a:ext uri="{FF2B5EF4-FFF2-40B4-BE49-F238E27FC236}">
                <a16:creationId xmlns:a16="http://schemas.microsoft.com/office/drawing/2014/main" id="{58762829-C0AB-B298-82D9-822CC07ECA29}"/>
              </a:ext>
            </a:extLst>
          </p:cNvPr>
          <p:cNvGrpSpPr/>
          <p:nvPr/>
        </p:nvGrpSpPr>
        <p:grpSpPr>
          <a:xfrm>
            <a:off x="2694744" y="1243633"/>
            <a:ext cx="6525875" cy="971737"/>
            <a:chOff x="1243017" y="2790062"/>
            <a:chExt cx="6728401" cy="1086754"/>
          </a:xfrm>
        </p:grpSpPr>
        <p:sp>
          <p:nvSpPr>
            <p:cNvPr id="7" name="Rectángulo 6">
              <a:extLst>
                <a:ext uri="{FF2B5EF4-FFF2-40B4-BE49-F238E27FC236}">
                  <a16:creationId xmlns:a16="http://schemas.microsoft.com/office/drawing/2014/main" id="{246EEAC8-0EB9-1565-BCA5-FAD70FCA47B5}"/>
                </a:ext>
              </a:extLst>
            </p:cNvPr>
            <p:cNvSpPr/>
            <p:nvPr/>
          </p:nvSpPr>
          <p:spPr>
            <a:xfrm>
              <a:off x="1243017" y="2790062"/>
              <a:ext cx="6652766" cy="773170"/>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13F81717-694F-660E-B574-8FDBBCC5C70B}"/>
                </a:ext>
              </a:extLst>
            </p:cNvPr>
            <p:cNvSpPr/>
            <p:nvPr/>
          </p:nvSpPr>
          <p:spPr>
            <a:xfrm>
              <a:off x="1318652" y="2896263"/>
              <a:ext cx="6652766" cy="9805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Google Shape;296;p53">
            <a:extLst>
              <a:ext uri="{FF2B5EF4-FFF2-40B4-BE49-F238E27FC236}">
                <a16:creationId xmlns:a16="http://schemas.microsoft.com/office/drawing/2014/main" id="{BCD251FB-42C1-ACC6-2E65-861F2A089AD6}"/>
              </a:ext>
            </a:extLst>
          </p:cNvPr>
          <p:cNvSpPr txBox="1">
            <a:spLocks/>
          </p:cNvSpPr>
          <p:nvPr/>
        </p:nvSpPr>
        <p:spPr bwMode="auto">
          <a:xfrm>
            <a:off x="3162260" y="1444883"/>
            <a:ext cx="566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lnSpc>
                <a:spcPct val="101298"/>
              </a:lnSpc>
              <a:spcBef>
                <a:spcPts val="0"/>
              </a:spcBef>
              <a:spcAft>
                <a:spcPts val="0"/>
              </a:spcAft>
              <a:buClr>
                <a:srgbClr val="249B91"/>
              </a:buClr>
              <a:buSzPts val="2300"/>
            </a:pPr>
            <a:r>
              <a:rPr lang="es-CO" sz="2000" b="1" dirty="0">
                <a:solidFill>
                  <a:schemeClr val="bg1"/>
                </a:solidFill>
                <a:ea typeface="Calibri"/>
                <a:sym typeface="Calibri"/>
              </a:rPr>
              <a:t>RESULTADOS ENCUESTA FURAG</a:t>
            </a:r>
          </a:p>
        </p:txBody>
      </p:sp>
      <p:sp>
        <p:nvSpPr>
          <p:cNvPr id="10" name="Google Shape;298;p53">
            <a:extLst>
              <a:ext uri="{FF2B5EF4-FFF2-40B4-BE49-F238E27FC236}">
                <a16:creationId xmlns:a16="http://schemas.microsoft.com/office/drawing/2014/main" id="{33EF1AF3-75F3-E8C2-ED06-3AEE2BF8B63B}"/>
              </a:ext>
            </a:extLst>
          </p:cNvPr>
          <p:cNvSpPr txBox="1"/>
          <p:nvPr/>
        </p:nvSpPr>
        <p:spPr>
          <a:xfrm>
            <a:off x="1997072" y="1946395"/>
            <a:ext cx="7847860" cy="246221"/>
          </a:xfrm>
          <a:prstGeom prst="rect">
            <a:avLst/>
          </a:prstGeom>
          <a:noFill/>
          <a:ln>
            <a:noFill/>
          </a:ln>
        </p:spPr>
        <p:txBody>
          <a:bodyPr spcFirstLastPara="1" wrap="square" lIns="0" tIns="0" rIns="0" bIns="0" anchor="t" anchorCtr="0">
            <a:spAutoFit/>
          </a:bodyPr>
          <a:lstStyle/>
          <a:p>
            <a:pPr indent="33866" algn="ctr">
              <a:spcBef>
                <a:spcPts val="0"/>
              </a:spcBef>
              <a:spcAft>
                <a:spcPts val="0"/>
              </a:spcAft>
              <a:buClr>
                <a:srgbClr val="000000"/>
              </a:buClr>
              <a:buSzPts val="1400"/>
            </a:pPr>
            <a:r>
              <a:rPr lang="es" sz="1600" b="1" dirty="0">
                <a:solidFill>
                  <a:schemeClr val="tx1">
                    <a:lumMod val="75000"/>
                    <a:lumOff val="25000"/>
                  </a:schemeClr>
                </a:solidFill>
                <a:latin typeface="Calibri"/>
                <a:ea typeface="Calibri"/>
                <a:cs typeface="Calibri"/>
                <a:sym typeface="Calibri"/>
              </a:rPr>
              <a:t>I. Índice de Control Interno  2021</a:t>
            </a:r>
            <a:endParaRPr sz="1600" dirty="0">
              <a:solidFill>
                <a:schemeClr val="tx1">
                  <a:lumMod val="75000"/>
                  <a:lumOff val="25000"/>
                </a:schemeClr>
              </a:solidFill>
              <a:latin typeface="Calibri"/>
              <a:ea typeface="Calibri"/>
              <a:cs typeface="Calibri"/>
              <a:sym typeface="Calibri"/>
            </a:endParaRPr>
          </a:p>
        </p:txBody>
      </p:sp>
      <p:pic>
        <p:nvPicPr>
          <p:cNvPr id="11" name="Google Shape;299;p53">
            <a:extLst>
              <a:ext uri="{FF2B5EF4-FFF2-40B4-BE49-F238E27FC236}">
                <a16:creationId xmlns:a16="http://schemas.microsoft.com/office/drawing/2014/main" id="{001376C1-ADDA-3B3F-5FE8-9FB097068CA8}"/>
              </a:ext>
            </a:extLst>
          </p:cNvPr>
          <p:cNvPicPr preferRelativeResize="0"/>
          <p:nvPr/>
        </p:nvPicPr>
        <p:blipFill rotWithShape="1">
          <a:blip r:embed="rId2">
            <a:alphaModFix/>
          </a:blip>
          <a:srcRect l="10479" t="18441" r="52490" b="38761"/>
          <a:stretch/>
        </p:blipFill>
        <p:spPr>
          <a:xfrm>
            <a:off x="1086283" y="2502952"/>
            <a:ext cx="4539955" cy="3199042"/>
          </a:xfrm>
          <a:prstGeom prst="rect">
            <a:avLst/>
          </a:prstGeom>
          <a:noFill/>
          <a:ln>
            <a:noFill/>
          </a:ln>
        </p:spPr>
      </p:pic>
      <p:pic>
        <p:nvPicPr>
          <p:cNvPr id="12" name="Google Shape;300;p53">
            <a:extLst>
              <a:ext uri="{FF2B5EF4-FFF2-40B4-BE49-F238E27FC236}">
                <a16:creationId xmlns:a16="http://schemas.microsoft.com/office/drawing/2014/main" id="{ADB394C9-53E1-AB27-DD3B-E9386F6BCC61}"/>
              </a:ext>
            </a:extLst>
          </p:cNvPr>
          <p:cNvPicPr preferRelativeResize="0"/>
          <p:nvPr/>
        </p:nvPicPr>
        <p:blipFill rotWithShape="1">
          <a:blip r:embed="rId3">
            <a:alphaModFix/>
          </a:blip>
          <a:srcRect l="42356" t="30456" r="12574" b="26993"/>
          <a:stretch/>
        </p:blipFill>
        <p:spPr>
          <a:xfrm>
            <a:off x="6183459" y="2502952"/>
            <a:ext cx="4638648" cy="3199042"/>
          </a:xfrm>
          <a:prstGeom prst="rect">
            <a:avLst/>
          </a:prstGeom>
          <a:noFill/>
          <a:ln>
            <a:noFill/>
          </a:ln>
        </p:spPr>
      </p:pic>
      <p:grpSp>
        <p:nvGrpSpPr>
          <p:cNvPr id="13" name="Grupo 12">
            <a:extLst>
              <a:ext uri="{FF2B5EF4-FFF2-40B4-BE49-F238E27FC236}">
                <a16:creationId xmlns:a16="http://schemas.microsoft.com/office/drawing/2014/main" id="{9F938721-3004-57C2-3563-3667A7144952}"/>
              </a:ext>
            </a:extLst>
          </p:cNvPr>
          <p:cNvGrpSpPr/>
          <p:nvPr/>
        </p:nvGrpSpPr>
        <p:grpSpPr>
          <a:xfrm>
            <a:off x="947768" y="6123669"/>
            <a:ext cx="2991104" cy="577725"/>
            <a:chOff x="2828175" y="4625637"/>
            <a:chExt cx="2810931" cy="542925"/>
          </a:xfrm>
        </p:grpSpPr>
        <p:sp>
          <p:nvSpPr>
            <p:cNvPr id="14" name="Rectángulo 13">
              <a:extLst>
                <a:ext uri="{FF2B5EF4-FFF2-40B4-BE49-F238E27FC236}">
                  <a16:creationId xmlns:a16="http://schemas.microsoft.com/office/drawing/2014/main" id="{F168C49F-7181-F347-B727-85AA06546448}"/>
                </a:ext>
              </a:extLst>
            </p:cNvPr>
            <p:cNvSpPr/>
            <p:nvPr/>
          </p:nvSpPr>
          <p:spPr>
            <a:xfrm>
              <a:off x="2828175" y="4720896"/>
              <a:ext cx="1715166" cy="384029"/>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Título 1">
              <a:extLst>
                <a:ext uri="{FF2B5EF4-FFF2-40B4-BE49-F238E27FC236}">
                  <a16:creationId xmlns:a16="http://schemas.microsoft.com/office/drawing/2014/main" id="{723D2023-7EB2-3BD8-881C-10B8585D8838}"/>
                </a:ext>
              </a:extLst>
            </p:cNvPr>
            <p:cNvSpPr txBox="1">
              <a:spLocks/>
            </p:cNvSpPr>
            <p:nvPr/>
          </p:nvSpPr>
          <p:spPr bwMode="auto">
            <a:xfrm>
              <a:off x="3163034" y="4774928"/>
              <a:ext cx="2476072" cy="2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just"/>
              <a:r>
                <a:rPr lang="es-CO" sz="1050" dirty="0">
                  <a:solidFill>
                    <a:schemeClr val="bg2">
                      <a:lumMod val="25000"/>
                    </a:schemeClr>
                  </a:solidFill>
                  <a:ea typeface="Times New Roman" panose="02020603050405020304" pitchFamily="18" charset="0"/>
                  <a:cs typeface="Times New Roman" panose="02020603050405020304" pitchFamily="18" charset="0"/>
                </a:rPr>
                <a:t>Fuente: DAFP</a:t>
              </a:r>
              <a:endParaRPr lang="es-CO" sz="1050" i="1" dirty="0">
                <a:solidFill>
                  <a:schemeClr val="bg2">
                    <a:lumMod val="25000"/>
                  </a:schemeClr>
                </a:solidFill>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16" name="Gráfico 15">
              <a:extLst>
                <a:ext uri="{FF2B5EF4-FFF2-40B4-BE49-F238E27FC236}">
                  <a16:creationId xmlns:a16="http://schemas.microsoft.com/office/drawing/2014/main" id="{2C515B07-9B53-2C9D-E0EA-2B7EBB537C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8194" y="4625637"/>
              <a:ext cx="571500" cy="542925"/>
            </a:xfrm>
            <a:prstGeom prst="rect">
              <a:avLst/>
            </a:prstGeom>
          </p:spPr>
        </p:pic>
      </p:grpSp>
      <p:grpSp>
        <p:nvGrpSpPr>
          <p:cNvPr id="31" name="Grupo 30">
            <a:extLst>
              <a:ext uri="{FF2B5EF4-FFF2-40B4-BE49-F238E27FC236}">
                <a16:creationId xmlns:a16="http://schemas.microsoft.com/office/drawing/2014/main" id="{4C2E815E-9009-777A-3E75-CFD3C5894CF4}"/>
              </a:ext>
            </a:extLst>
          </p:cNvPr>
          <p:cNvGrpSpPr/>
          <p:nvPr/>
        </p:nvGrpSpPr>
        <p:grpSpPr>
          <a:xfrm>
            <a:off x="0" y="648000"/>
            <a:ext cx="7669287" cy="507549"/>
            <a:chOff x="1243017" y="2669432"/>
            <a:chExt cx="6728400" cy="1155282"/>
          </a:xfrm>
        </p:grpSpPr>
        <p:sp>
          <p:nvSpPr>
            <p:cNvPr id="32" name="Rectángulo 31">
              <a:extLst>
                <a:ext uri="{FF2B5EF4-FFF2-40B4-BE49-F238E27FC236}">
                  <a16:creationId xmlns:a16="http://schemas.microsoft.com/office/drawing/2014/main" id="{9B1344E1-B565-4B24-A698-E7E4D02049D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Rectángulo 32">
              <a:extLst>
                <a:ext uri="{FF2B5EF4-FFF2-40B4-BE49-F238E27FC236}">
                  <a16:creationId xmlns:a16="http://schemas.microsoft.com/office/drawing/2014/main" id="{5077B02C-2E0D-AC78-F369-63C7E663F729}"/>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4" name="CuadroTexto 33">
            <a:extLst>
              <a:ext uri="{FF2B5EF4-FFF2-40B4-BE49-F238E27FC236}">
                <a16:creationId xmlns:a16="http://schemas.microsoft.com/office/drawing/2014/main" id="{E80B1360-C43E-F4EE-0282-2724AA8080F8}"/>
              </a:ext>
            </a:extLst>
          </p:cNvPr>
          <p:cNvSpPr txBox="1"/>
          <p:nvPr/>
        </p:nvSpPr>
        <p:spPr>
          <a:xfrm>
            <a:off x="-35305" y="648723"/>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pic>
        <p:nvPicPr>
          <p:cNvPr id="17" name="Imagen 16">
            <a:extLst>
              <a:ext uri="{FF2B5EF4-FFF2-40B4-BE49-F238E27FC236}">
                <a16:creationId xmlns:a16="http://schemas.microsoft.com/office/drawing/2014/main" id="{46C15D3A-552E-E7F4-D12A-7035D4CB6F1A}"/>
              </a:ext>
            </a:extLst>
          </p:cNvPr>
          <p:cNvPicPr>
            <a:picLocks noChangeAspect="1"/>
          </p:cNvPicPr>
          <p:nvPr/>
        </p:nvPicPr>
        <p:blipFill>
          <a:blip r:embed="rId6">
            <a:alphaModFix amt="5000"/>
          </a:blip>
          <a:stretch>
            <a:fillRect/>
          </a:stretch>
        </p:blipFill>
        <p:spPr>
          <a:xfrm>
            <a:off x="6183459" y="2512288"/>
            <a:ext cx="4639458" cy="3194581"/>
          </a:xfrm>
          <a:prstGeom prst="rect">
            <a:avLst/>
          </a:prstGeom>
        </p:spPr>
      </p:pic>
      <p:pic>
        <p:nvPicPr>
          <p:cNvPr id="18" name="Imagen 17">
            <a:extLst>
              <a:ext uri="{FF2B5EF4-FFF2-40B4-BE49-F238E27FC236}">
                <a16:creationId xmlns:a16="http://schemas.microsoft.com/office/drawing/2014/main" id="{E9763010-C30B-FE97-BFE5-0C657FA6EF10}"/>
              </a:ext>
            </a:extLst>
          </p:cNvPr>
          <p:cNvPicPr>
            <a:picLocks noChangeAspect="1"/>
          </p:cNvPicPr>
          <p:nvPr/>
        </p:nvPicPr>
        <p:blipFill>
          <a:blip r:embed="rId6">
            <a:alphaModFix amt="35000"/>
          </a:blip>
          <a:stretch>
            <a:fillRect/>
          </a:stretch>
        </p:blipFill>
        <p:spPr>
          <a:xfrm>
            <a:off x="6182649" y="2520997"/>
            <a:ext cx="4639458" cy="3194581"/>
          </a:xfrm>
          <a:prstGeom prst="rect">
            <a:avLst/>
          </a:prstGeom>
        </p:spPr>
      </p:pic>
    </p:spTree>
    <p:extLst>
      <p:ext uri="{BB962C8B-B14F-4D97-AF65-F5344CB8AC3E}">
        <p14:creationId xmlns:p14="http://schemas.microsoft.com/office/powerpoint/2010/main" val="5423418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10" name="Grupo 9">
            <a:extLst>
              <a:ext uri="{FF2B5EF4-FFF2-40B4-BE49-F238E27FC236}">
                <a16:creationId xmlns:a16="http://schemas.microsoft.com/office/drawing/2014/main" id="{1C8DB57C-E835-3DF0-411E-0355953A9EE6}"/>
              </a:ext>
            </a:extLst>
          </p:cNvPr>
          <p:cNvGrpSpPr/>
          <p:nvPr/>
        </p:nvGrpSpPr>
        <p:grpSpPr>
          <a:xfrm>
            <a:off x="897621" y="2013486"/>
            <a:ext cx="11007507" cy="4738517"/>
            <a:chOff x="2070526" y="1865704"/>
            <a:chExt cx="8621617" cy="4137432"/>
          </a:xfrm>
        </p:grpSpPr>
        <p:sp>
          <p:nvSpPr>
            <p:cNvPr id="11" name="Rectángulo 10">
              <a:extLst>
                <a:ext uri="{FF2B5EF4-FFF2-40B4-BE49-F238E27FC236}">
                  <a16:creationId xmlns:a16="http://schemas.microsoft.com/office/drawing/2014/main" id="{1F8841E2-8AA1-9C37-827F-2F1E96EFE7D0}"/>
                </a:ext>
              </a:extLst>
            </p:cNvPr>
            <p:cNvSpPr/>
            <p:nvPr/>
          </p:nvSpPr>
          <p:spPr>
            <a:xfrm>
              <a:off x="2156059" y="1916120"/>
              <a:ext cx="8450981" cy="402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6DB4B618-84EF-B5C4-E255-035A99DBABAB}"/>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 name="Grupo 4">
            <a:extLst>
              <a:ext uri="{FF2B5EF4-FFF2-40B4-BE49-F238E27FC236}">
                <a16:creationId xmlns:a16="http://schemas.microsoft.com/office/drawing/2014/main" id="{7CB0001A-6085-455B-3161-E62F8E9A6E64}"/>
              </a:ext>
            </a:extLst>
          </p:cNvPr>
          <p:cNvGrpSpPr/>
          <p:nvPr/>
        </p:nvGrpSpPr>
        <p:grpSpPr>
          <a:xfrm>
            <a:off x="2160944" y="995154"/>
            <a:ext cx="7886890" cy="808326"/>
            <a:chOff x="1243017" y="2790063"/>
            <a:chExt cx="6728401" cy="1071266"/>
          </a:xfrm>
        </p:grpSpPr>
        <p:sp>
          <p:nvSpPr>
            <p:cNvPr id="6" name="Rectángulo 5">
              <a:extLst>
                <a:ext uri="{FF2B5EF4-FFF2-40B4-BE49-F238E27FC236}">
                  <a16:creationId xmlns:a16="http://schemas.microsoft.com/office/drawing/2014/main" id="{BE4CB224-C5FC-E22E-3AA8-1587CA0D2CD1}"/>
                </a:ext>
              </a:extLst>
            </p:cNvPr>
            <p:cNvSpPr/>
            <p:nvPr/>
          </p:nvSpPr>
          <p:spPr>
            <a:xfrm>
              <a:off x="1243017" y="2790063"/>
              <a:ext cx="6652766" cy="69249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129AF62A-9FB5-1E22-ADED-600FA872C63A}"/>
                </a:ext>
              </a:extLst>
            </p:cNvPr>
            <p:cNvSpPr/>
            <p:nvPr/>
          </p:nvSpPr>
          <p:spPr>
            <a:xfrm>
              <a:off x="1318652" y="2896263"/>
              <a:ext cx="6652766" cy="965066"/>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13" name="Google Shape;313;p55"/>
          <p:cNvSpPr txBox="1">
            <a:spLocks noGrp="1"/>
          </p:cNvSpPr>
          <p:nvPr>
            <p:ph type="title" idx="4294967295"/>
          </p:nvPr>
        </p:nvSpPr>
        <p:spPr>
          <a:xfrm>
            <a:off x="2249603" y="1139440"/>
            <a:ext cx="7590764" cy="485775"/>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1298"/>
              </a:lnSpc>
              <a:spcBef>
                <a:spcPts val="0"/>
              </a:spcBef>
              <a:spcAft>
                <a:spcPts val="0"/>
              </a:spcAft>
              <a:buClr>
                <a:srgbClr val="249B91"/>
              </a:buClr>
              <a:buSzPct val="100000"/>
            </a:pPr>
            <a:r>
              <a:rPr lang="es" sz="2000" b="1" dirty="0">
                <a:solidFill>
                  <a:schemeClr val="bg1"/>
                </a:solidFill>
              </a:rPr>
              <a:t>COMPARATIVO EVALUACIÓN </a:t>
            </a:r>
            <a:endParaRPr sz="2000" b="1" dirty="0">
              <a:solidFill>
                <a:srgbClr val="249B91"/>
              </a:solidFill>
              <a:latin typeface="Calibri"/>
              <a:ea typeface="Calibri"/>
              <a:cs typeface="Calibri"/>
              <a:sym typeface="Calibri"/>
            </a:endParaRPr>
          </a:p>
        </p:txBody>
      </p:sp>
      <p:pic>
        <p:nvPicPr>
          <p:cNvPr id="315" name="Google Shape;315;p55"/>
          <p:cNvPicPr preferRelativeResize="0"/>
          <p:nvPr/>
        </p:nvPicPr>
        <p:blipFill rotWithShape="1">
          <a:blip r:embed="rId3">
            <a:alphaModFix/>
          </a:blip>
          <a:srcRect l="18680" t="9849" r="24796" b="30852"/>
          <a:stretch/>
        </p:blipFill>
        <p:spPr>
          <a:xfrm>
            <a:off x="1074533" y="2176562"/>
            <a:ext cx="9805987" cy="4383441"/>
          </a:xfrm>
          <a:prstGeom prst="rect">
            <a:avLst/>
          </a:prstGeom>
          <a:noFill/>
          <a:ln w="9525" cap="flat" cmpd="sng">
            <a:solidFill>
              <a:schemeClr val="lt1"/>
            </a:solidFill>
            <a:prstDash val="solid"/>
            <a:round/>
            <a:headEnd type="none" w="sm" len="sm"/>
            <a:tailEnd type="none" w="sm" len="sm"/>
          </a:ln>
        </p:spPr>
      </p:pic>
      <p:sp>
        <p:nvSpPr>
          <p:cNvPr id="9" name="CuadroTexto 8">
            <a:extLst>
              <a:ext uri="{FF2B5EF4-FFF2-40B4-BE49-F238E27FC236}">
                <a16:creationId xmlns:a16="http://schemas.microsoft.com/office/drawing/2014/main" id="{0CB17E4F-C2BB-027C-3CCB-41B16315A18E}"/>
              </a:ext>
            </a:extLst>
          </p:cNvPr>
          <p:cNvSpPr txBox="1"/>
          <p:nvPr/>
        </p:nvSpPr>
        <p:spPr>
          <a:xfrm>
            <a:off x="2801663" y="1475882"/>
            <a:ext cx="6588034" cy="379656"/>
          </a:xfrm>
          <a:prstGeom prst="rect">
            <a:avLst/>
          </a:prstGeom>
          <a:noFill/>
        </p:spPr>
        <p:txBody>
          <a:bodyPr wrap="square">
            <a:spAutoFit/>
          </a:bodyPr>
          <a:lstStyle/>
          <a:p>
            <a:pPr algn="ctr"/>
            <a:r>
              <a:rPr lang="es" sz="1867" b="1" dirty="0">
                <a:solidFill>
                  <a:schemeClr val="tx1">
                    <a:lumMod val="75000"/>
                    <a:lumOff val="25000"/>
                  </a:schemeClr>
                </a:solidFill>
                <a:latin typeface="Calibri"/>
                <a:cs typeface="Calibri"/>
              </a:rPr>
              <a:t>2018-2019-2020-2021</a:t>
            </a:r>
            <a:endParaRPr lang="es-CO" sz="1867" b="1" dirty="0">
              <a:solidFill>
                <a:schemeClr val="tx1">
                  <a:lumMod val="75000"/>
                  <a:lumOff val="25000"/>
                </a:schemeClr>
              </a:solidFill>
              <a:latin typeface="Calibri"/>
              <a:cs typeface="Calibri"/>
            </a:endParaRPr>
          </a:p>
        </p:txBody>
      </p:sp>
      <p:pic>
        <p:nvPicPr>
          <p:cNvPr id="2" name="Google Shape;315;p55">
            <a:extLst>
              <a:ext uri="{FF2B5EF4-FFF2-40B4-BE49-F238E27FC236}">
                <a16:creationId xmlns:a16="http://schemas.microsoft.com/office/drawing/2014/main" id="{D1D1E323-0091-ABD9-9F5E-6F600B0722BB}"/>
              </a:ext>
            </a:extLst>
          </p:cNvPr>
          <p:cNvPicPr preferRelativeResize="0"/>
          <p:nvPr/>
        </p:nvPicPr>
        <p:blipFill rotWithShape="1">
          <a:blip r:embed="rId3">
            <a:alphaModFix/>
          </a:blip>
          <a:srcRect l="50166" t="41573" r="24796" b="30852"/>
          <a:stretch/>
        </p:blipFill>
        <p:spPr>
          <a:xfrm>
            <a:off x="1432457" y="2508237"/>
            <a:ext cx="4125166" cy="1980924"/>
          </a:xfrm>
          <a:prstGeom prst="rect">
            <a:avLst/>
          </a:prstGeom>
          <a:noFill/>
          <a:ln w="9525" cap="flat" cmpd="sng">
            <a:solidFill>
              <a:schemeClr val="lt1"/>
            </a:solidFill>
            <a:prstDash val="solid"/>
            <a:round/>
            <a:headEnd type="none" w="sm" len="sm"/>
            <a:tailEnd type="none" w="sm" len="sm"/>
          </a:ln>
        </p:spPr>
      </p:pic>
      <p:pic>
        <p:nvPicPr>
          <p:cNvPr id="3" name="Google Shape;315;p55">
            <a:extLst>
              <a:ext uri="{FF2B5EF4-FFF2-40B4-BE49-F238E27FC236}">
                <a16:creationId xmlns:a16="http://schemas.microsoft.com/office/drawing/2014/main" id="{3D7C4F4B-2255-DF24-8B81-BE83BB3B3427}"/>
              </a:ext>
            </a:extLst>
          </p:cNvPr>
          <p:cNvPicPr preferRelativeResize="0"/>
          <p:nvPr/>
        </p:nvPicPr>
        <p:blipFill rotWithShape="1">
          <a:blip r:embed="rId3">
            <a:alphaModFix/>
          </a:blip>
          <a:srcRect l="18680" t="41573" r="55348" b="30852"/>
          <a:stretch/>
        </p:blipFill>
        <p:spPr>
          <a:xfrm>
            <a:off x="6392412" y="2465334"/>
            <a:ext cx="4488108" cy="1915968"/>
          </a:xfrm>
          <a:prstGeom prst="rect">
            <a:avLst/>
          </a:prstGeom>
          <a:noFill/>
          <a:ln w="9525" cap="flat" cmpd="sng">
            <a:solidFill>
              <a:schemeClr val="lt1"/>
            </a:solidFill>
            <a:prstDash val="solid"/>
            <a:round/>
            <a:headEnd type="none" w="sm" len="sm"/>
            <a:tailEnd type="none" w="sm" len="sm"/>
          </a:ln>
        </p:spPr>
      </p:pic>
      <p:pic>
        <p:nvPicPr>
          <p:cNvPr id="4" name="Google Shape;315;p55">
            <a:extLst>
              <a:ext uri="{FF2B5EF4-FFF2-40B4-BE49-F238E27FC236}">
                <a16:creationId xmlns:a16="http://schemas.microsoft.com/office/drawing/2014/main" id="{D2661493-8040-414B-AF1B-BC59D81EF969}"/>
              </a:ext>
            </a:extLst>
          </p:cNvPr>
          <p:cNvPicPr preferRelativeResize="0"/>
          <p:nvPr/>
        </p:nvPicPr>
        <p:blipFill rotWithShape="1">
          <a:blip r:embed="rId3">
            <a:alphaModFix/>
          </a:blip>
          <a:srcRect l="50166" t="13018" r="24796" b="59407"/>
          <a:stretch/>
        </p:blipFill>
        <p:spPr>
          <a:xfrm>
            <a:off x="1228323" y="4489161"/>
            <a:ext cx="4329300" cy="2070842"/>
          </a:xfrm>
          <a:prstGeom prst="rect">
            <a:avLst/>
          </a:prstGeom>
          <a:noFill/>
          <a:ln w="9525" cap="flat" cmpd="sng">
            <a:solidFill>
              <a:schemeClr val="lt1"/>
            </a:solidFill>
            <a:prstDash val="solid"/>
            <a:round/>
            <a:headEnd type="none" w="sm" len="sm"/>
            <a:tailEnd type="none" w="sm" len="sm"/>
          </a:ln>
        </p:spPr>
      </p:pic>
      <p:pic>
        <p:nvPicPr>
          <p:cNvPr id="8" name="Google Shape;315;p55">
            <a:extLst>
              <a:ext uri="{FF2B5EF4-FFF2-40B4-BE49-F238E27FC236}">
                <a16:creationId xmlns:a16="http://schemas.microsoft.com/office/drawing/2014/main" id="{4876FD38-B9D9-25FA-18A1-DE80B50B18EE}"/>
              </a:ext>
            </a:extLst>
          </p:cNvPr>
          <p:cNvPicPr preferRelativeResize="0"/>
          <p:nvPr/>
        </p:nvPicPr>
        <p:blipFill rotWithShape="1">
          <a:blip r:embed="rId3">
            <a:alphaModFix/>
          </a:blip>
          <a:srcRect l="18680" t="13578" r="54539" b="58846"/>
          <a:stretch/>
        </p:blipFill>
        <p:spPr>
          <a:xfrm>
            <a:off x="6538103" y="4381302"/>
            <a:ext cx="4243384" cy="2194883"/>
          </a:xfrm>
          <a:prstGeom prst="rect">
            <a:avLst/>
          </a:prstGeom>
          <a:noFill/>
          <a:ln w="9525" cap="flat" cmpd="sng">
            <a:solidFill>
              <a:schemeClr val="lt1"/>
            </a:solidFill>
            <a:prstDash val="solid"/>
            <a:round/>
            <a:headEnd type="none" w="sm" len="sm"/>
            <a:tailEnd type="none" w="sm" len="sm"/>
          </a:ln>
        </p:spPr>
      </p:pic>
      <p:grpSp>
        <p:nvGrpSpPr>
          <p:cNvPr id="17" name="Grupo 16">
            <a:extLst>
              <a:ext uri="{FF2B5EF4-FFF2-40B4-BE49-F238E27FC236}">
                <a16:creationId xmlns:a16="http://schemas.microsoft.com/office/drawing/2014/main" id="{01CB92A5-90C1-2866-112B-BA0F5629A238}"/>
              </a:ext>
            </a:extLst>
          </p:cNvPr>
          <p:cNvGrpSpPr/>
          <p:nvPr/>
        </p:nvGrpSpPr>
        <p:grpSpPr>
          <a:xfrm>
            <a:off x="328920" y="362520"/>
            <a:ext cx="7669287" cy="540742"/>
            <a:chOff x="1243017" y="2669432"/>
            <a:chExt cx="6728400" cy="1155282"/>
          </a:xfrm>
        </p:grpSpPr>
        <p:sp>
          <p:nvSpPr>
            <p:cNvPr id="18" name="Rectángulo 17">
              <a:extLst>
                <a:ext uri="{FF2B5EF4-FFF2-40B4-BE49-F238E27FC236}">
                  <a16:creationId xmlns:a16="http://schemas.microsoft.com/office/drawing/2014/main" id="{1F4B7C02-0E49-2626-E512-0D686B661FF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ángulo 18">
              <a:extLst>
                <a:ext uri="{FF2B5EF4-FFF2-40B4-BE49-F238E27FC236}">
                  <a16:creationId xmlns:a16="http://schemas.microsoft.com/office/drawing/2014/main" id="{97446C4A-343C-132C-B194-BF333682A3D5}"/>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0" name="CuadroTexto 19">
            <a:extLst>
              <a:ext uri="{FF2B5EF4-FFF2-40B4-BE49-F238E27FC236}">
                <a16:creationId xmlns:a16="http://schemas.microsoft.com/office/drawing/2014/main" id="{57EDF53E-B4BD-175D-1C03-A059EC866419}"/>
              </a:ext>
            </a:extLst>
          </p:cNvPr>
          <p:cNvSpPr txBox="1"/>
          <p:nvPr/>
        </p:nvSpPr>
        <p:spPr>
          <a:xfrm>
            <a:off x="293615" y="380021"/>
            <a:ext cx="7669287"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Transparencia, participación y servicio al ciudadano</a:t>
            </a:r>
          </a:p>
        </p:txBody>
      </p:sp>
    </p:spTree>
    <p:extLst>
      <p:ext uri="{BB962C8B-B14F-4D97-AF65-F5344CB8AC3E}">
        <p14:creationId xmlns:p14="http://schemas.microsoft.com/office/powerpoint/2010/main" val="389272411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105853"/>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329991" y="1513317"/>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lgn="ctr"/>
            <a:r>
              <a:rPr lang="es-ES" sz="4400" b="1" dirty="0">
                <a:solidFill>
                  <a:schemeClr val="bg1"/>
                </a:solidFill>
                <a:latin typeface="+mn-lt"/>
              </a:rPr>
              <a:t>Talento Humano y Prestaciones Sociales</a:t>
            </a:r>
            <a:endParaRPr lang="es-CO" sz="44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127924" y="1263508"/>
            <a:ext cx="8238309"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3269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56647091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object 2"/>
          <p:cNvSpPr txBox="1">
            <a:spLocks noGrp="1"/>
          </p:cNvSpPr>
          <p:nvPr>
            <p:ph type="title" idx="4294967295"/>
          </p:nvPr>
        </p:nvSpPr>
        <p:spPr>
          <a:xfrm>
            <a:off x="2816477" y="1205692"/>
            <a:ext cx="6352303" cy="672663"/>
          </a:xfrm>
          <a:prstGeom prst="rect">
            <a:avLst/>
          </a:prstGeom>
        </p:spPr>
        <p:txBody>
          <a:bodyPr vert="horz" wrap="square" lIns="0" tIns="0" rIns="0" bIns="0" numCol="1" anchor="t" anchorCtr="0" compatLnSpc="1">
            <a:prstTxWarp prst="textNoShape">
              <a:avLst/>
            </a:prstTxWarp>
            <a:normAutofit/>
          </a:bodyPr>
          <a:lstStyle/>
          <a:p>
            <a:pPr indent="7546" algn="ctr" defTabSz="1075307">
              <a:lnSpc>
                <a:spcPts val="2640"/>
              </a:lnSpc>
              <a:defRPr sz="1960" spc="-70"/>
            </a:pPr>
            <a:r>
              <a:rPr sz="1800" b="1" dirty="0">
                <a:solidFill>
                  <a:schemeClr val="bg1"/>
                </a:solidFill>
              </a:rPr>
              <a:t>TIEMPO DE SERVICIO DE LOS SERVIDORES PÚBLICO</a:t>
            </a:r>
          </a:p>
        </p:txBody>
      </p:sp>
      <p:grpSp>
        <p:nvGrpSpPr>
          <p:cNvPr id="2" name="Grupo 1">
            <a:extLst>
              <a:ext uri="{FF2B5EF4-FFF2-40B4-BE49-F238E27FC236}">
                <a16:creationId xmlns:a16="http://schemas.microsoft.com/office/drawing/2014/main" id="{35A7FF00-0772-FCEB-EA3D-A5FA6270A47D}"/>
              </a:ext>
            </a:extLst>
          </p:cNvPr>
          <p:cNvGrpSpPr/>
          <p:nvPr/>
        </p:nvGrpSpPr>
        <p:grpSpPr>
          <a:xfrm>
            <a:off x="328921" y="412854"/>
            <a:ext cx="6289994" cy="475590"/>
            <a:chOff x="1243017" y="2669432"/>
            <a:chExt cx="6728400" cy="1155282"/>
          </a:xfrm>
        </p:grpSpPr>
        <p:sp>
          <p:nvSpPr>
            <p:cNvPr id="3" name="Rectángulo 2">
              <a:extLst>
                <a:ext uri="{FF2B5EF4-FFF2-40B4-BE49-F238E27FC236}">
                  <a16:creationId xmlns:a16="http://schemas.microsoft.com/office/drawing/2014/main" id="{4C9D5B66-2A51-3C26-4045-8B27F300C395}"/>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A04C9497-0CC9-2358-7A4A-A1AF0454B4A6}"/>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 name="CuadroTexto 10">
            <a:extLst>
              <a:ext uri="{FF2B5EF4-FFF2-40B4-BE49-F238E27FC236}">
                <a16:creationId xmlns:a16="http://schemas.microsoft.com/office/drawing/2014/main" id="{6456D6AA-EC8B-560E-F2D7-84CBBB0346D2}"/>
              </a:ext>
            </a:extLst>
          </p:cNvPr>
          <p:cNvSpPr txBox="1"/>
          <p:nvPr/>
        </p:nvSpPr>
        <p:spPr>
          <a:xfrm>
            <a:off x="499886" y="423931"/>
            <a:ext cx="5948066" cy="646331"/>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Talento Humano y Prestaciones Sociales</a:t>
            </a:r>
          </a:p>
          <a:p>
            <a:pPr algn="ctr"/>
            <a:endParaRPr lang="es-ES" sz="1800" b="1" i="1" dirty="0">
              <a:solidFill>
                <a:schemeClr val="bg1"/>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376E026B-E79B-4C0C-A1D2-609B978821D6}"/>
              </a:ext>
            </a:extLst>
          </p:cNvPr>
          <p:cNvSpPr txBox="1"/>
          <p:nvPr/>
        </p:nvSpPr>
        <p:spPr>
          <a:xfrm>
            <a:off x="5762297" y="5194738"/>
            <a:ext cx="184731" cy="368562"/>
          </a:xfrm>
          <a:prstGeom prst="rect">
            <a:avLst/>
          </a:prstGeom>
          <a:noFill/>
        </p:spPr>
        <p:txBody>
          <a:bodyPr wrap="none" rtlCol="0">
            <a:spAutoFit/>
          </a:bodyPr>
          <a:lstStyle/>
          <a:p>
            <a:endParaRPr lang="es-CO" dirty="0"/>
          </a:p>
        </p:txBody>
      </p:sp>
      <p:sp>
        <p:nvSpPr>
          <p:cNvPr id="14" name="CuadroTexto 13">
            <a:extLst>
              <a:ext uri="{FF2B5EF4-FFF2-40B4-BE49-F238E27FC236}">
                <a16:creationId xmlns:a16="http://schemas.microsoft.com/office/drawing/2014/main" id="{8ECEF125-A724-4A16-B111-9053BB4BDC36}"/>
              </a:ext>
            </a:extLst>
          </p:cNvPr>
          <p:cNvSpPr txBox="1"/>
          <p:nvPr/>
        </p:nvSpPr>
        <p:spPr>
          <a:xfrm>
            <a:off x="5376041" y="3019097"/>
            <a:ext cx="184731" cy="368562"/>
          </a:xfrm>
          <a:prstGeom prst="rect">
            <a:avLst/>
          </a:prstGeom>
          <a:noFill/>
        </p:spPr>
        <p:txBody>
          <a:bodyPr wrap="none" rtlCol="0">
            <a:spAutoFit/>
          </a:bodyPr>
          <a:lstStyle/>
          <a:p>
            <a:endParaRPr lang="es-CO" dirty="0"/>
          </a:p>
        </p:txBody>
      </p:sp>
      <p:grpSp>
        <p:nvGrpSpPr>
          <p:cNvPr id="19" name="Grupo 18">
            <a:extLst>
              <a:ext uri="{FF2B5EF4-FFF2-40B4-BE49-F238E27FC236}">
                <a16:creationId xmlns:a16="http://schemas.microsoft.com/office/drawing/2014/main" id="{EB2B2A81-12ED-4EAB-8B10-F82E6ECEC9B7}"/>
              </a:ext>
            </a:extLst>
          </p:cNvPr>
          <p:cNvGrpSpPr/>
          <p:nvPr/>
        </p:nvGrpSpPr>
        <p:grpSpPr>
          <a:xfrm>
            <a:off x="2668279" y="1063586"/>
            <a:ext cx="6574792" cy="672664"/>
            <a:chOff x="1243017" y="2790063"/>
            <a:chExt cx="6728401" cy="914506"/>
          </a:xfrm>
        </p:grpSpPr>
        <p:sp>
          <p:nvSpPr>
            <p:cNvPr id="20" name="Rectángulo 19">
              <a:extLst>
                <a:ext uri="{FF2B5EF4-FFF2-40B4-BE49-F238E27FC236}">
                  <a16:creationId xmlns:a16="http://schemas.microsoft.com/office/drawing/2014/main" id="{94252538-A5E9-4D4A-BF9D-7E248F386CE7}"/>
                </a:ext>
              </a:extLst>
            </p:cNvPr>
            <p:cNvSpPr/>
            <p:nvPr/>
          </p:nvSpPr>
          <p:spPr>
            <a:xfrm>
              <a:off x="1243017" y="2790063"/>
              <a:ext cx="6652766" cy="808305"/>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Rectángulo 20">
              <a:extLst>
                <a:ext uri="{FF2B5EF4-FFF2-40B4-BE49-F238E27FC236}">
                  <a16:creationId xmlns:a16="http://schemas.microsoft.com/office/drawing/2014/main" id="{46DB70D1-018C-4585-A75A-8920C7CD309C}"/>
                </a:ext>
              </a:extLst>
            </p:cNvPr>
            <p:cNvSpPr/>
            <p:nvPr/>
          </p:nvSpPr>
          <p:spPr>
            <a:xfrm>
              <a:off x="1318652" y="2896264"/>
              <a:ext cx="6652766" cy="808305"/>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3" name="CuadroTexto 22">
            <a:extLst>
              <a:ext uri="{FF2B5EF4-FFF2-40B4-BE49-F238E27FC236}">
                <a16:creationId xmlns:a16="http://schemas.microsoft.com/office/drawing/2014/main" id="{D3DEB46C-09B5-437C-814F-5F76391454D1}"/>
              </a:ext>
            </a:extLst>
          </p:cNvPr>
          <p:cNvSpPr txBox="1"/>
          <p:nvPr/>
        </p:nvSpPr>
        <p:spPr>
          <a:xfrm>
            <a:off x="2606040" y="1182239"/>
            <a:ext cx="6532880" cy="523220"/>
          </a:xfrm>
          <a:prstGeom prst="rect">
            <a:avLst/>
          </a:prstGeom>
          <a:noFill/>
        </p:spPr>
        <p:txBody>
          <a:bodyPr wrap="square">
            <a:spAutoFit/>
          </a:bodyPr>
          <a:lstStyle/>
          <a:p>
            <a:pPr algn="ctr"/>
            <a:r>
              <a:rPr lang="es-MX" sz="2800" b="1" dirty="0">
                <a:solidFill>
                  <a:schemeClr val="bg1">
                    <a:lumMod val="95000"/>
                  </a:schemeClr>
                </a:solidFill>
              </a:rPr>
              <a:t>Talento Humano y Prestaciones Sociales</a:t>
            </a:r>
            <a:endParaRPr lang="es-CO" sz="2800" b="1" dirty="0">
              <a:solidFill>
                <a:schemeClr val="bg1">
                  <a:lumMod val="95000"/>
                </a:schemeClr>
              </a:solidFill>
            </a:endParaRPr>
          </a:p>
        </p:txBody>
      </p:sp>
      <p:graphicFrame>
        <p:nvGraphicFramePr>
          <p:cNvPr id="17" name="Diagrama 16">
            <a:extLst>
              <a:ext uri="{FF2B5EF4-FFF2-40B4-BE49-F238E27FC236}">
                <a16:creationId xmlns:a16="http://schemas.microsoft.com/office/drawing/2014/main" id="{B683AEE7-3C8F-481C-93B5-670144AFC202}"/>
              </a:ext>
            </a:extLst>
          </p:cNvPr>
          <p:cNvGraphicFramePr/>
          <p:nvPr>
            <p:extLst>
              <p:ext uri="{D42A27DB-BD31-4B8C-83A1-F6EECF244321}">
                <p14:modId xmlns:p14="http://schemas.microsoft.com/office/powerpoint/2010/main" val="3575049288"/>
              </p:ext>
            </p:extLst>
          </p:nvPr>
        </p:nvGraphicFramePr>
        <p:xfrm>
          <a:off x="640080" y="2007829"/>
          <a:ext cx="10474960" cy="4128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742229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5A7FF00-0772-FCEB-EA3D-A5FA6270A47D}"/>
              </a:ext>
            </a:extLst>
          </p:cNvPr>
          <p:cNvGrpSpPr/>
          <p:nvPr/>
        </p:nvGrpSpPr>
        <p:grpSpPr>
          <a:xfrm>
            <a:off x="328921" y="412854"/>
            <a:ext cx="6289994" cy="475590"/>
            <a:chOff x="1243017" y="2669432"/>
            <a:chExt cx="6728400" cy="1155282"/>
          </a:xfrm>
        </p:grpSpPr>
        <p:sp>
          <p:nvSpPr>
            <p:cNvPr id="3" name="Rectángulo 2">
              <a:extLst>
                <a:ext uri="{FF2B5EF4-FFF2-40B4-BE49-F238E27FC236}">
                  <a16:creationId xmlns:a16="http://schemas.microsoft.com/office/drawing/2014/main" id="{4C9D5B66-2A51-3C26-4045-8B27F300C395}"/>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A04C9497-0CC9-2358-7A4A-A1AF0454B4A6}"/>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 name="CuadroTexto 10">
            <a:extLst>
              <a:ext uri="{FF2B5EF4-FFF2-40B4-BE49-F238E27FC236}">
                <a16:creationId xmlns:a16="http://schemas.microsoft.com/office/drawing/2014/main" id="{6456D6AA-EC8B-560E-F2D7-84CBBB0346D2}"/>
              </a:ext>
            </a:extLst>
          </p:cNvPr>
          <p:cNvSpPr txBox="1"/>
          <p:nvPr/>
        </p:nvSpPr>
        <p:spPr>
          <a:xfrm>
            <a:off x="499886" y="423931"/>
            <a:ext cx="5948066" cy="646331"/>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Talento Humano y Prestaciones Sociales</a:t>
            </a:r>
          </a:p>
          <a:p>
            <a:pPr algn="ctr"/>
            <a:endParaRPr lang="es-ES" sz="1800" b="1" i="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C19CF773-383D-4B0D-A005-6A40E7E9E8DB}"/>
              </a:ext>
            </a:extLst>
          </p:cNvPr>
          <p:cNvSpPr txBox="1"/>
          <p:nvPr/>
        </p:nvSpPr>
        <p:spPr>
          <a:xfrm>
            <a:off x="1788160" y="1394420"/>
            <a:ext cx="8884920" cy="4622291"/>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s-MX" sz="2400" b="1" dirty="0">
                <a:effectLst/>
                <a:latin typeface="Calibri" panose="020F0502020204030204" pitchFamily="34" charset="0"/>
                <a:ea typeface="Calibri" panose="020F0502020204030204" pitchFamily="34" charset="0"/>
                <a:cs typeface="Symbol" panose="05050102010706020507" pitchFamily="18" charset="2"/>
              </a:rPr>
              <a:t>POLÍTICA DE INTEGRIDAD</a:t>
            </a:r>
            <a:r>
              <a:rPr lang="es-MX" sz="2400" dirty="0">
                <a:effectLst/>
                <a:latin typeface="Calibri" panose="020F0502020204030204" pitchFamily="34" charset="0"/>
                <a:ea typeface="Calibri" panose="020F0502020204030204" pitchFamily="34" charset="0"/>
                <a:cs typeface="Symbol" panose="05050102010706020507" pitchFamily="18" charset="2"/>
              </a:rPr>
              <a:t>: </a:t>
            </a:r>
            <a:r>
              <a:rPr lang="es-MX" sz="2000" dirty="0"/>
              <a:t>Fomenta la cultura con valores</a:t>
            </a:r>
            <a:endParaRPr lang="es-CO" sz="2000" dirty="0"/>
          </a:p>
          <a:p>
            <a:pPr marL="457200">
              <a:lnSpc>
                <a:spcPct val="107000"/>
              </a:lnSpc>
            </a:pPr>
            <a:r>
              <a:rPr lang="es-CO" sz="2000" dirty="0"/>
              <a:t> </a:t>
            </a:r>
          </a:p>
          <a:p>
            <a:pPr marL="342900" lvl="0" indent="-342900">
              <a:lnSpc>
                <a:spcPct val="107000"/>
              </a:lnSpc>
              <a:buFont typeface="Symbol" panose="05050102010706020507" pitchFamily="18" charset="2"/>
              <a:buChar char=""/>
            </a:pPr>
            <a:r>
              <a:rPr lang="es-MX" sz="2400" b="1" dirty="0"/>
              <a:t>PLAN DE VACANTES</a:t>
            </a:r>
            <a:r>
              <a:rPr lang="es-MX" sz="2000" dirty="0">
                <a:effectLst/>
                <a:latin typeface="Calibri" panose="020F0502020204030204" pitchFamily="34" charset="0"/>
                <a:ea typeface="Calibri" panose="020F0502020204030204" pitchFamily="34" charset="0"/>
                <a:cs typeface="Symbol" panose="05050102010706020507" pitchFamily="18" charset="2"/>
              </a:rPr>
              <a:t>: </a:t>
            </a:r>
            <a:r>
              <a:rPr lang="es-MX" sz="2000" dirty="0"/>
              <a:t>Garantiza adecuada prestación a los servidores públicos</a:t>
            </a:r>
            <a:endParaRPr lang="es-CO" sz="2000" dirty="0"/>
          </a:p>
          <a:p>
            <a:pPr marL="457200">
              <a:lnSpc>
                <a:spcPct val="107000"/>
              </a:lnSpc>
            </a:pPr>
            <a:r>
              <a:rPr lang="es-CO"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s-MX" sz="2400" b="1" dirty="0"/>
              <a:t>PLAN BIENESTAR</a:t>
            </a:r>
            <a:r>
              <a:rPr lang="es-MX" sz="2000" b="1" dirty="0">
                <a:effectLst/>
                <a:latin typeface="Calibri" panose="020F0502020204030204" pitchFamily="34" charset="0"/>
                <a:ea typeface="Calibri" panose="020F0502020204030204" pitchFamily="34" charset="0"/>
                <a:cs typeface="Symbol" panose="05050102010706020507" pitchFamily="18" charset="2"/>
              </a:rPr>
              <a:t>: </a:t>
            </a:r>
            <a:r>
              <a:rPr lang="es-MX" sz="2000" dirty="0">
                <a:effectLst/>
                <a:latin typeface="Calibri" panose="020F0502020204030204" pitchFamily="34" charset="0"/>
                <a:ea typeface="Calibri" panose="020F0502020204030204" pitchFamily="34" charset="0"/>
                <a:cs typeface="Symbol" panose="05050102010706020507" pitchFamily="18" charset="2"/>
              </a:rPr>
              <a:t>100 % de cubrimiento de las necesidades y expectativas de los servidores </a:t>
            </a:r>
            <a:r>
              <a:rPr lang="es-MX" sz="2000" dirty="0">
                <a:ea typeface="Calibri" panose="020F0502020204030204" pitchFamily="34" charset="0"/>
                <a:cs typeface="Symbol" panose="05050102010706020507" pitchFamily="18" charset="2"/>
              </a:rPr>
              <a:t>p</a:t>
            </a:r>
            <a:r>
              <a:rPr lang="es-MX" sz="2000" dirty="0">
                <a:effectLst/>
                <a:latin typeface="Calibri" panose="020F0502020204030204" pitchFamily="34" charset="0"/>
                <a:ea typeface="Calibri" panose="020F0502020204030204" pitchFamily="34" charset="0"/>
                <a:cs typeface="Symbol" panose="05050102010706020507" pitchFamily="18" charset="2"/>
              </a:rPr>
              <a:t>úblicos</a:t>
            </a:r>
            <a:r>
              <a:rPr lang="es-MX" sz="2000" dirty="0">
                <a:ea typeface="Calibri" panose="020F0502020204030204" pitchFamily="34" charset="0"/>
                <a:cs typeface="Symbol" panose="05050102010706020507" pitchFamily="18" charset="2"/>
              </a:rPr>
              <a:t> en aspectos como:</a:t>
            </a:r>
            <a:r>
              <a:rPr lang="es-MX" sz="2000" dirty="0">
                <a:effectLst/>
                <a:latin typeface="Calibri" panose="020F0502020204030204" pitchFamily="34" charset="0"/>
                <a:ea typeface="Calibri" panose="020F0502020204030204" pitchFamily="34" charset="0"/>
                <a:cs typeface="Symbol" panose="05050102010706020507" pitchFamily="18" charset="2"/>
              </a:rPr>
              <a:t> recreativos, deportivos y socio-culturales.</a:t>
            </a:r>
            <a:endParaRPr lang="es-CO" sz="2000" dirty="0">
              <a:effectLst/>
              <a:latin typeface="Calibri" panose="020F0502020204030204" pitchFamily="34" charset="0"/>
              <a:ea typeface="Calibri" panose="020F0502020204030204" pitchFamily="34" charset="0"/>
              <a:cs typeface="Symbol" panose="05050102010706020507" pitchFamily="18" charset="2"/>
            </a:endParaRPr>
          </a:p>
          <a:p>
            <a:pPr marL="228600">
              <a:lnSpc>
                <a:spcPct val="107000"/>
              </a:lnSpc>
            </a:pPr>
            <a:r>
              <a:rPr lang="es-CO"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s-MX" sz="2400" b="1" dirty="0"/>
              <a:t>PLAN NACIONAL DE CAPACITACIÓN - PIC</a:t>
            </a:r>
            <a:r>
              <a:rPr lang="es-MX" sz="2000" dirty="0">
                <a:effectLst/>
                <a:latin typeface="Calibri" panose="020F0502020204030204" pitchFamily="34" charset="0"/>
                <a:ea typeface="Calibri" panose="020F0502020204030204" pitchFamily="34" charset="0"/>
                <a:cs typeface="Symbol" panose="05050102010706020507" pitchFamily="18" charset="2"/>
              </a:rPr>
              <a:t>: Desarrollo de capacidades, destrezas, habilidades del 100% , diagnóstico del 100% cubrimiento, </a:t>
            </a:r>
            <a:r>
              <a:rPr lang="es-CO" sz="2000" dirty="0">
                <a:ea typeface="Calibri" panose="020F0502020204030204" pitchFamily="34" charset="0"/>
                <a:cs typeface="Times New Roman" panose="02020603050405020304" pitchFamily="18" charset="0"/>
              </a:rPr>
              <a:t>c</a:t>
            </a:r>
            <a:r>
              <a:rPr lang="es-CO" sz="2000" dirty="0">
                <a:effectLst/>
                <a:latin typeface="Calibri" panose="020F0502020204030204" pitchFamily="34" charset="0"/>
                <a:ea typeface="Calibri" panose="020F0502020204030204" pitchFamily="34" charset="0"/>
                <a:cs typeface="Times New Roman" panose="02020603050405020304" pitchFamily="18" charset="0"/>
              </a:rPr>
              <a:t>ursos de pregrado y postgrado.</a:t>
            </a:r>
          </a:p>
          <a:p>
            <a:pPr marL="457200">
              <a:lnSpc>
                <a:spcPct val="107000"/>
              </a:lnSpc>
            </a:pPr>
            <a:r>
              <a:rPr lang="es-CO"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ángulo: esquinas redondeadas 8">
            <a:extLst>
              <a:ext uri="{FF2B5EF4-FFF2-40B4-BE49-F238E27FC236}">
                <a16:creationId xmlns:a16="http://schemas.microsoft.com/office/drawing/2014/main" id="{A8A17FEA-3AE1-41FF-9AC4-D29A3D61E376}"/>
              </a:ext>
            </a:extLst>
          </p:cNvPr>
          <p:cNvSpPr/>
          <p:nvPr/>
        </p:nvSpPr>
        <p:spPr>
          <a:xfrm>
            <a:off x="1656080" y="1070262"/>
            <a:ext cx="9154160" cy="507821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307495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D9D5C1-3E8F-E7B0-A5BF-0B6429572CF4}"/>
              </a:ext>
            </a:extLst>
          </p:cNvPr>
          <p:cNvGrpSpPr/>
          <p:nvPr/>
        </p:nvGrpSpPr>
        <p:grpSpPr>
          <a:xfrm>
            <a:off x="3244357" y="937856"/>
            <a:ext cx="6010896" cy="845562"/>
            <a:chOff x="1243017" y="2669432"/>
            <a:chExt cx="6728400" cy="1268936"/>
          </a:xfrm>
        </p:grpSpPr>
        <p:sp>
          <p:nvSpPr>
            <p:cNvPr id="10" name="Rectángulo 9">
              <a:extLst>
                <a:ext uri="{FF2B5EF4-FFF2-40B4-BE49-F238E27FC236}">
                  <a16:creationId xmlns:a16="http://schemas.microsoft.com/office/drawing/2014/main" id="{34486347-8093-3F3F-B018-92E6D1F9CC02}"/>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sp>
          <p:nvSpPr>
            <p:cNvPr id="11" name="Rectángulo 10">
              <a:extLst>
                <a:ext uri="{FF2B5EF4-FFF2-40B4-BE49-F238E27FC236}">
                  <a16:creationId xmlns:a16="http://schemas.microsoft.com/office/drawing/2014/main" id="{806A4BA3-DDFF-C284-D6F5-C39F1EBD59C3}"/>
                </a:ext>
              </a:extLst>
            </p:cNvPr>
            <p:cNvSpPr/>
            <p:nvPr/>
          </p:nvSpPr>
          <p:spPr>
            <a:xfrm>
              <a:off x="1425898" y="2827131"/>
              <a:ext cx="6545519" cy="111123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sp>
        <p:nvSpPr>
          <p:cNvPr id="346" name="object 2"/>
          <p:cNvSpPr txBox="1">
            <a:spLocks noGrp="1"/>
          </p:cNvSpPr>
          <p:nvPr>
            <p:ph type="title" idx="4294967295"/>
          </p:nvPr>
        </p:nvSpPr>
        <p:spPr>
          <a:xfrm>
            <a:off x="2947380" y="1130519"/>
            <a:ext cx="6716414" cy="286849"/>
          </a:xfrm>
          <a:prstGeom prst="rect">
            <a:avLst/>
          </a:prstGeom>
        </p:spPr>
        <p:txBody>
          <a:bodyPr vert="horz" wrap="square" lIns="0" tIns="0" rIns="0" bIns="0" numCol="1" anchor="t" anchorCtr="0" compatLnSpc="1">
            <a:prstTxWarp prst="textNoShape">
              <a:avLst/>
            </a:prstTxWarp>
            <a:noAutofit/>
          </a:bodyPr>
          <a:lstStyle/>
          <a:p>
            <a:pPr indent="7700" algn="ctr"/>
            <a:r>
              <a:rPr sz="1800" b="1" dirty="0">
                <a:solidFill>
                  <a:schemeClr val="bg1"/>
                </a:solidFill>
              </a:rPr>
              <a:t>APROPIACIÓN PRESUPUESTAL 202</a:t>
            </a:r>
            <a:r>
              <a:rPr lang="es-ES" sz="1800" b="1" dirty="0">
                <a:solidFill>
                  <a:schemeClr val="bg1"/>
                </a:solidFill>
              </a:rPr>
              <a:t>1</a:t>
            </a:r>
          </a:p>
        </p:txBody>
      </p:sp>
      <p:sp>
        <p:nvSpPr>
          <p:cNvPr id="347" name="object 3"/>
          <p:cNvSpPr txBox="1"/>
          <p:nvPr/>
        </p:nvSpPr>
        <p:spPr>
          <a:xfrm>
            <a:off x="1135120" y="2011907"/>
            <a:ext cx="4476408"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R="3079" indent="610669">
              <a:lnSpc>
                <a:spcPts val="2640"/>
              </a:lnSpc>
              <a:defRPr sz="1800" b="1" spc="3">
                <a:solidFill>
                  <a:srgbClr val="EF7618"/>
                </a:solidFill>
              </a:defRPr>
            </a:pPr>
            <a:r>
              <a:rPr sz="2300" dirty="0"/>
              <a:t>APROPIACIÓN </a:t>
            </a:r>
            <a:r>
              <a:rPr sz="2300" spc="6" dirty="0"/>
              <a:t>VIGENTE </a:t>
            </a:r>
            <a:r>
              <a:rPr sz="2300" spc="10" dirty="0"/>
              <a:t> </a:t>
            </a:r>
            <a:r>
              <a:rPr sz="2300" dirty="0"/>
              <a:t>FUNCIONAMIENTO </a:t>
            </a:r>
            <a:r>
              <a:rPr sz="2300" spc="-4" dirty="0"/>
              <a:t>VS</a:t>
            </a:r>
            <a:r>
              <a:rPr sz="2300" dirty="0"/>
              <a:t> INVERSIÓN</a:t>
            </a:r>
          </a:p>
        </p:txBody>
      </p:sp>
      <p:sp>
        <p:nvSpPr>
          <p:cNvPr id="348" name="object 5"/>
          <p:cNvSpPr/>
          <p:nvPr/>
        </p:nvSpPr>
        <p:spPr>
          <a:xfrm flipV="1">
            <a:off x="6115242" y="2383026"/>
            <a:ext cx="1" cy="3308118"/>
          </a:xfrm>
          <a:prstGeom prst="line">
            <a:avLst/>
          </a:prstGeom>
          <a:ln w="20941">
            <a:solidFill>
              <a:srgbClr val="5ABAB1"/>
            </a:solidFill>
          </a:ln>
        </p:spPr>
        <p:txBody>
          <a:bodyPr lIns="54863" rIns="54863"/>
          <a:lstStyle/>
          <a:p>
            <a:endParaRPr sz="2154"/>
          </a:p>
        </p:txBody>
      </p:sp>
      <p:sp>
        <p:nvSpPr>
          <p:cNvPr id="349" name="object 7"/>
          <p:cNvSpPr txBox="1"/>
          <p:nvPr/>
        </p:nvSpPr>
        <p:spPr>
          <a:xfrm>
            <a:off x="7146015" y="1969138"/>
            <a:ext cx="4059800" cy="70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1092354" marR="3079" indent="-1085038" algn="ctr">
              <a:lnSpc>
                <a:spcPct val="102099"/>
              </a:lnSpc>
              <a:defRPr sz="1800" b="1" spc="-3">
                <a:solidFill>
                  <a:srgbClr val="EF7618"/>
                </a:solidFill>
              </a:defRPr>
            </a:pPr>
            <a:r>
              <a:rPr sz="2300" dirty="0"/>
              <a:t>APROPIACIÓN </a:t>
            </a:r>
            <a:r>
              <a:rPr sz="2300" spc="-6" dirty="0"/>
              <a:t>VS </a:t>
            </a:r>
            <a:r>
              <a:rPr sz="2300" dirty="0"/>
              <a:t>EJECUCIÓN</a:t>
            </a:r>
            <a:endParaRPr lang="es-MX" sz="2300" dirty="0"/>
          </a:p>
          <a:p>
            <a:pPr marL="1092354" marR="3079" indent="-1085038" algn="ctr">
              <a:lnSpc>
                <a:spcPct val="102099"/>
              </a:lnSpc>
              <a:defRPr sz="1800" b="1" spc="-3">
                <a:solidFill>
                  <a:srgbClr val="EF7618"/>
                </a:solidFill>
              </a:defRPr>
            </a:pPr>
            <a:r>
              <a:rPr lang="es-CO" sz="2300" dirty="0"/>
              <a:t>2020-2021</a:t>
            </a:r>
          </a:p>
        </p:txBody>
      </p:sp>
      <p:pic>
        <p:nvPicPr>
          <p:cNvPr id="8" name="Imagen 7" descr="Interfaz de usuario gráfica, Aplicación, Tabla, Excel&#10;&#10;Descripción generada automáticamente">
            <a:extLst>
              <a:ext uri="{FF2B5EF4-FFF2-40B4-BE49-F238E27FC236}">
                <a16:creationId xmlns:a16="http://schemas.microsoft.com/office/drawing/2014/main" id="{3F9ADE8B-F918-1671-1FB6-EB82CDD04A80}"/>
              </a:ext>
            </a:extLst>
          </p:cNvPr>
          <p:cNvPicPr>
            <a:picLocks noChangeAspect="1"/>
          </p:cNvPicPr>
          <p:nvPr/>
        </p:nvPicPr>
        <p:blipFill rotWithShape="1">
          <a:blip r:embed="rId2"/>
          <a:srcRect l="12958" t="34223" r="46378" b="20302"/>
          <a:stretch/>
        </p:blipFill>
        <p:spPr bwMode="auto">
          <a:xfrm>
            <a:off x="65864" y="3224293"/>
            <a:ext cx="6010895" cy="3763958"/>
          </a:xfrm>
          <a:prstGeom prst="rect">
            <a:avLst/>
          </a:prstGeom>
          <a:ln>
            <a:noFill/>
          </a:ln>
          <a:extLst>
            <a:ext uri="{53640926-AAD7-44D8-BBD7-CCE9431645EC}">
              <a14:shadowObscured xmlns:a14="http://schemas.microsoft.com/office/drawing/2010/main"/>
            </a:ext>
          </a:extLst>
        </p:spPr>
      </p:pic>
      <p:pic>
        <p:nvPicPr>
          <p:cNvPr id="7" name="Imagen 6" descr="Interfaz de usuario gráfica, Aplicación, Tabla, Excel&#10;&#10;Descripción generada automáticamente">
            <a:extLst>
              <a:ext uri="{FF2B5EF4-FFF2-40B4-BE49-F238E27FC236}">
                <a16:creationId xmlns:a16="http://schemas.microsoft.com/office/drawing/2014/main" id="{7E3DC832-7F5C-B114-45A9-637DD1F29D65}"/>
              </a:ext>
            </a:extLst>
          </p:cNvPr>
          <p:cNvPicPr>
            <a:picLocks noChangeAspect="1"/>
          </p:cNvPicPr>
          <p:nvPr/>
        </p:nvPicPr>
        <p:blipFill rotWithShape="1">
          <a:blip r:embed="rId3"/>
          <a:srcRect l="57920" t="35271" r="5382" b="18298"/>
          <a:stretch/>
        </p:blipFill>
        <p:spPr bwMode="auto">
          <a:xfrm>
            <a:off x="6784429" y="2683815"/>
            <a:ext cx="4913904" cy="3495017"/>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83761266-8B23-3163-953D-99E3A2EABC63}"/>
              </a:ext>
            </a:extLst>
          </p:cNvPr>
          <p:cNvSpPr txBox="1"/>
          <p:nvPr/>
        </p:nvSpPr>
        <p:spPr>
          <a:xfrm>
            <a:off x="2787268" y="1458899"/>
            <a:ext cx="6761695" cy="369332"/>
          </a:xfrm>
          <a:prstGeom prst="rect">
            <a:avLst/>
          </a:prstGeom>
          <a:noFill/>
        </p:spPr>
        <p:txBody>
          <a:bodyPr wrap="square">
            <a:spAutoFit/>
          </a:bodyPr>
          <a:lstStyle/>
          <a:p>
            <a:pPr algn="ctr"/>
            <a:r>
              <a:rPr lang="es-CO" sz="1800" b="1" dirty="0">
                <a:solidFill>
                  <a:schemeClr val="tx1">
                    <a:lumMod val="75000"/>
                    <a:lumOff val="25000"/>
                  </a:schemeClr>
                </a:solidFill>
              </a:rPr>
              <a:t>(Millones de pesos)</a:t>
            </a:r>
            <a:endParaRPr lang="es-CO" sz="1800" dirty="0">
              <a:solidFill>
                <a:schemeClr val="tx1">
                  <a:lumMod val="75000"/>
                  <a:lumOff val="25000"/>
                </a:schemeClr>
              </a:solidFill>
            </a:endParaRPr>
          </a:p>
        </p:txBody>
      </p:sp>
      <p:grpSp>
        <p:nvGrpSpPr>
          <p:cNvPr id="3" name="Grupo 2">
            <a:extLst>
              <a:ext uri="{FF2B5EF4-FFF2-40B4-BE49-F238E27FC236}">
                <a16:creationId xmlns:a16="http://schemas.microsoft.com/office/drawing/2014/main" id="{B51343A1-950F-16A1-FCDE-A23EFA6AE7E7}"/>
              </a:ext>
            </a:extLst>
          </p:cNvPr>
          <p:cNvGrpSpPr/>
          <p:nvPr/>
        </p:nvGrpSpPr>
        <p:grpSpPr>
          <a:xfrm>
            <a:off x="343301" y="402552"/>
            <a:ext cx="3213632" cy="486091"/>
            <a:chOff x="1243017" y="2669432"/>
            <a:chExt cx="6728400" cy="1155282"/>
          </a:xfrm>
        </p:grpSpPr>
        <p:sp>
          <p:nvSpPr>
            <p:cNvPr id="4" name="Rectángulo 3">
              <a:extLst>
                <a:ext uri="{FF2B5EF4-FFF2-40B4-BE49-F238E27FC236}">
                  <a16:creationId xmlns:a16="http://schemas.microsoft.com/office/drawing/2014/main" id="{39A56BFA-06BC-8C82-0F0A-638F21A9CD3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4D8E0E33-419D-6101-3A49-BC2F195FCA3E}"/>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CuadroTexto 5">
            <a:extLst>
              <a:ext uri="{FF2B5EF4-FFF2-40B4-BE49-F238E27FC236}">
                <a16:creationId xmlns:a16="http://schemas.microsoft.com/office/drawing/2014/main" id="{BD4B75DA-0B96-208A-D465-48FB44F257DF}"/>
              </a:ext>
            </a:extLst>
          </p:cNvPr>
          <p:cNvSpPr txBox="1"/>
          <p:nvPr/>
        </p:nvSpPr>
        <p:spPr>
          <a:xfrm>
            <a:off x="343301" y="415535"/>
            <a:ext cx="3126284"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Ejecución Presupuestal</a:t>
            </a:r>
          </a:p>
        </p:txBody>
      </p:sp>
      <p:sp>
        <p:nvSpPr>
          <p:cNvPr id="2" name="Rectángulo 1">
            <a:extLst>
              <a:ext uri="{FF2B5EF4-FFF2-40B4-BE49-F238E27FC236}">
                <a16:creationId xmlns:a16="http://schemas.microsoft.com/office/drawing/2014/main" id="{D8CA955B-2AB2-4398-A09A-831E03D27A46}"/>
              </a:ext>
            </a:extLst>
          </p:cNvPr>
          <p:cNvSpPr/>
          <p:nvPr/>
        </p:nvSpPr>
        <p:spPr>
          <a:xfrm>
            <a:off x="497305" y="2872050"/>
            <a:ext cx="5518484" cy="3632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aphicFrame>
        <p:nvGraphicFramePr>
          <p:cNvPr id="18" name="Gráfico 17">
            <a:extLst>
              <a:ext uri="{FF2B5EF4-FFF2-40B4-BE49-F238E27FC236}">
                <a16:creationId xmlns:a16="http://schemas.microsoft.com/office/drawing/2014/main" id="{038976C4-0A79-4AF5-9E67-F6C16A3E2079}"/>
              </a:ext>
            </a:extLst>
          </p:cNvPr>
          <p:cNvGraphicFramePr>
            <a:graphicFrameLocks/>
          </p:cNvGraphicFramePr>
          <p:nvPr>
            <p:extLst>
              <p:ext uri="{D42A27DB-BD31-4B8C-83A1-F6EECF244321}">
                <p14:modId xmlns:p14="http://schemas.microsoft.com/office/powerpoint/2010/main" val="1607738963"/>
              </p:ext>
            </p:extLst>
          </p:nvPr>
        </p:nvGraphicFramePr>
        <p:xfrm>
          <a:off x="493666" y="2862432"/>
          <a:ext cx="5907133" cy="3224805"/>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12">
            <a:extLst>
              <a:ext uri="{FF2B5EF4-FFF2-40B4-BE49-F238E27FC236}">
                <a16:creationId xmlns:a16="http://schemas.microsoft.com/office/drawing/2014/main" id="{8CBDA521-DF6E-4648-8183-51F465E5A32F}"/>
              </a:ext>
            </a:extLst>
          </p:cNvPr>
          <p:cNvSpPr txBox="1"/>
          <p:nvPr/>
        </p:nvSpPr>
        <p:spPr>
          <a:xfrm>
            <a:off x="3525295" y="3698438"/>
            <a:ext cx="2509736" cy="1077218"/>
          </a:xfrm>
          <a:prstGeom prst="rect">
            <a:avLst/>
          </a:prstGeom>
          <a:noFill/>
        </p:spPr>
        <p:txBody>
          <a:bodyPr wrap="square" rtlCol="0">
            <a:spAutoFit/>
          </a:bodyPr>
          <a:lstStyle/>
          <a:p>
            <a:r>
              <a:rPr lang="es-CO" sz="1400" b="1" dirty="0"/>
              <a:t>APROPIACIÓN </a:t>
            </a:r>
          </a:p>
          <a:p>
            <a:r>
              <a:rPr lang="es-CO" sz="1400" b="1" dirty="0"/>
              <a:t>INVERSIÓN</a:t>
            </a:r>
          </a:p>
          <a:p>
            <a:r>
              <a:rPr lang="es-CO" sz="1400" b="1" dirty="0"/>
              <a:t> </a:t>
            </a:r>
            <a:r>
              <a:rPr lang="es-CO" sz="1800" b="1" dirty="0"/>
              <a:t>40%</a:t>
            </a:r>
          </a:p>
          <a:p>
            <a:r>
              <a:rPr lang="es-CO" sz="1800" b="1" dirty="0"/>
              <a:t>10.005</a:t>
            </a:r>
          </a:p>
        </p:txBody>
      </p:sp>
      <p:sp>
        <p:nvSpPr>
          <p:cNvPr id="20" name="CuadroTexto 19">
            <a:extLst>
              <a:ext uri="{FF2B5EF4-FFF2-40B4-BE49-F238E27FC236}">
                <a16:creationId xmlns:a16="http://schemas.microsoft.com/office/drawing/2014/main" id="{73A80FD4-0EB1-445F-AA6D-D7AEA584B8EB}"/>
              </a:ext>
            </a:extLst>
          </p:cNvPr>
          <p:cNvSpPr txBox="1"/>
          <p:nvPr/>
        </p:nvSpPr>
        <p:spPr>
          <a:xfrm>
            <a:off x="2056526" y="3938730"/>
            <a:ext cx="1427041" cy="1077218"/>
          </a:xfrm>
          <a:prstGeom prst="rect">
            <a:avLst/>
          </a:prstGeom>
          <a:noFill/>
        </p:spPr>
        <p:txBody>
          <a:bodyPr wrap="square" rtlCol="0">
            <a:spAutoFit/>
          </a:bodyPr>
          <a:lstStyle/>
          <a:p>
            <a:r>
              <a:rPr lang="es-CO" sz="1400" b="1" dirty="0"/>
              <a:t>APROPIACIÓN </a:t>
            </a:r>
          </a:p>
          <a:p>
            <a:r>
              <a:rPr lang="es-CO" sz="1200" b="1" dirty="0"/>
              <a:t>FUNCIONAMIENTO</a:t>
            </a:r>
            <a:r>
              <a:rPr lang="es-CO" sz="1400" b="1" dirty="0"/>
              <a:t> </a:t>
            </a:r>
          </a:p>
          <a:p>
            <a:r>
              <a:rPr lang="es-CO" sz="1800" b="1" dirty="0"/>
              <a:t>60%</a:t>
            </a:r>
          </a:p>
          <a:p>
            <a:r>
              <a:rPr lang="es-CO" sz="1800" b="1" dirty="0"/>
              <a:t>15.138</a:t>
            </a:r>
          </a:p>
        </p:txBody>
      </p:sp>
      <p:sp>
        <p:nvSpPr>
          <p:cNvPr id="14" name="Rectángulo 13">
            <a:extLst>
              <a:ext uri="{FF2B5EF4-FFF2-40B4-BE49-F238E27FC236}">
                <a16:creationId xmlns:a16="http://schemas.microsoft.com/office/drawing/2014/main" id="{EF03F282-F63D-45F6-87C2-EBE752799FDF}"/>
              </a:ext>
            </a:extLst>
          </p:cNvPr>
          <p:cNvSpPr/>
          <p:nvPr/>
        </p:nvSpPr>
        <p:spPr>
          <a:xfrm>
            <a:off x="642453" y="6692630"/>
            <a:ext cx="2106332" cy="242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4F7C4BBD-E759-4B6B-B709-68CE6CCB0843}"/>
              </a:ext>
            </a:extLst>
          </p:cNvPr>
          <p:cNvSpPr txBox="1"/>
          <p:nvPr/>
        </p:nvSpPr>
        <p:spPr>
          <a:xfrm>
            <a:off x="610351" y="6647785"/>
            <a:ext cx="2762973" cy="307777"/>
          </a:xfrm>
          <a:prstGeom prst="rect">
            <a:avLst/>
          </a:prstGeom>
          <a:noFill/>
        </p:spPr>
        <p:txBody>
          <a:bodyPr wrap="square" rtlCol="0">
            <a:spAutoFit/>
          </a:bodyPr>
          <a:lstStyle/>
          <a:p>
            <a:r>
              <a:rPr lang="es-CO" sz="1200" b="1" dirty="0">
                <a:solidFill>
                  <a:srgbClr val="929292"/>
                </a:solidFill>
              </a:rPr>
              <a:t>APROPIACIÓN  INVERSIÓN 40</a:t>
            </a:r>
            <a:r>
              <a:rPr lang="es-CO" sz="1400" b="1" dirty="0">
                <a:solidFill>
                  <a:srgbClr val="6A6A6A"/>
                </a:solidFill>
              </a:rPr>
              <a:t>%</a:t>
            </a:r>
          </a:p>
        </p:txBody>
      </p:sp>
    </p:spTree>
    <p:extLst>
      <p:ext uri="{BB962C8B-B14F-4D97-AF65-F5344CB8AC3E}">
        <p14:creationId xmlns:p14="http://schemas.microsoft.com/office/powerpoint/2010/main" val="80086293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a:extLst>
              <a:ext uri="{FF2B5EF4-FFF2-40B4-BE49-F238E27FC236}">
                <a16:creationId xmlns:a16="http://schemas.microsoft.com/office/drawing/2014/main" id="{A446D36B-ABF1-0765-FA99-AAB4912B8CCB}"/>
              </a:ext>
            </a:extLst>
          </p:cNvPr>
          <p:cNvGrpSpPr/>
          <p:nvPr/>
        </p:nvGrpSpPr>
        <p:grpSpPr>
          <a:xfrm>
            <a:off x="1465347" y="1216070"/>
            <a:ext cx="4541093" cy="936134"/>
            <a:chOff x="1243017" y="2562582"/>
            <a:chExt cx="6670287" cy="1086703"/>
          </a:xfrm>
        </p:grpSpPr>
        <p:sp>
          <p:nvSpPr>
            <p:cNvPr id="35" name="Rectángulo 34">
              <a:extLst>
                <a:ext uri="{FF2B5EF4-FFF2-40B4-BE49-F238E27FC236}">
                  <a16:creationId xmlns:a16="http://schemas.microsoft.com/office/drawing/2014/main" id="{0336A5ED-D51B-EBB3-CE80-50FDB785DD20}"/>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51ED4692-9478-8EBD-4A9F-CA7E29B3BD2F}"/>
                </a:ext>
              </a:extLst>
            </p:cNvPr>
            <p:cNvSpPr/>
            <p:nvPr/>
          </p:nvSpPr>
          <p:spPr>
            <a:xfrm>
              <a:off x="1425900" y="2669432"/>
              <a:ext cx="6487404" cy="9798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37" name="Grupo 36">
            <a:extLst>
              <a:ext uri="{FF2B5EF4-FFF2-40B4-BE49-F238E27FC236}">
                <a16:creationId xmlns:a16="http://schemas.microsoft.com/office/drawing/2014/main" id="{B3AF44E5-F3C2-6623-FE7B-8F2B503A81F0}"/>
              </a:ext>
            </a:extLst>
          </p:cNvPr>
          <p:cNvGrpSpPr/>
          <p:nvPr/>
        </p:nvGrpSpPr>
        <p:grpSpPr>
          <a:xfrm>
            <a:off x="7076997" y="1095678"/>
            <a:ext cx="4020946" cy="869107"/>
            <a:chOff x="1243017" y="2562582"/>
            <a:chExt cx="6672443" cy="1089201"/>
          </a:xfrm>
        </p:grpSpPr>
        <p:sp>
          <p:nvSpPr>
            <p:cNvPr id="38" name="Rectángulo 37">
              <a:extLst>
                <a:ext uri="{FF2B5EF4-FFF2-40B4-BE49-F238E27FC236}">
                  <a16:creationId xmlns:a16="http://schemas.microsoft.com/office/drawing/2014/main" id="{BEA627A1-9439-BBC0-8CFF-29CE1138AFF5}"/>
                </a:ext>
              </a:extLst>
            </p:cNvPr>
            <p:cNvSpPr/>
            <p:nvPr/>
          </p:nvSpPr>
          <p:spPr>
            <a:xfrm>
              <a:off x="1243017" y="2562582"/>
              <a:ext cx="6545521" cy="972666"/>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9" name="Rectángulo 38">
              <a:extLst>
                <a:ext uri="{FF2B5EF4-FFF2-40B4-BE49-F238E27FC236}">
                  <a16:creationId xmlns:a16="http://schemas.microsoft.com/office/drawing/2014/main" id="{3A77860C-4200-C2F1-36BE-213634EF3333}"/>
                </a:ext>
              </a:extLst>
            </p:cNvPr>
            <p:cNvSpPr/>
            <p:nvPr/>
          </p:nvSpPr>
          <p:spPr>
            <a:xfrm>
              <a:off x="1369939" y="2669432"/>
              <a:ext cx="6545521" cy="982351"/>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09" name="object 3"/>
          <p:cNvSpPr txBox="1"/>
          <p:nvPr/>
        </p:nvSpPr>
        <p:spPr>
          <a:xfrm>
            <a:off x="1668176" y="1484035"/>
            <a:ext cx="4050493"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sz="2000" b="1" spc="-3"/>
            </a:pPr>
            <a:r>
              <a:rPr sz="1600" dirty="0">
                <a:solidFill>
                  <a:schemeClr val="bg1"/>
                </a:solidFill>
                <a:latin typeface="Arial" panose="020B0604020202020204" pitchFamily="34" charset="0"/>
                <a:cs typeface="Arial" panose="020B0604020202020204" pitchFamily="34" charset="0"/>
              </a:rPr>
              <a:t>EMPLEO</a:t>
            </a:r>
            <a:r>
              <a:rPr sz="1600" spc="-11" dirty="0">
                <a:solidFill>
                  <a:schemeClr val="bg1"/>
                </a:solidFill>
                <a:latin typeface="Arial" panose="020B0604020202020204" pitchFamily="34" charset="0"/>
                <a:cs typeface="Arial" panose="020B0604020202020204" pitchFamily="34" charset="0"/>
              </a:rPr>
              <a:t> </a:t>
            </a:r>
            <a:r>
              <a:rPr sz="1600" spc="5" dirty="0">
                <a:solidFill>
                  <a:schemeClr val="bg1"/>
                </a:solidFill>
                <a:latin typeface="Arial" panose="020B0604020202020204" pitchFamily="34" charset="0"/>
                <a:cs typeface="Arial" panose="020B0604020202020204" pitchFamily="34" charset="0"/>
              </a:rPr>
              <a:t>Y</a:t>
            </a:r>
            <a:r>
              <a:rPr sz="1600" spc="-11" dirty="0">
                <a:solidFill>
                  <a:schemeClr val="bg1"/>
                </a:solidFill>
                <a:latin typeface="Arial" panose="020B0604020202020204" pitchFamily="34" charset="0"/>
                <a:cs typeface="Arial" panose="020B0604020202020204" pitchFamily="34" charset="0"/>
              </a:rPr>
              <a:t> </a:t>
            </a:r>
            <a:r>
              <a:rPr sz="1600" spc="4" dirty="0">
                <a:solidFill>
                  <a:schemeClr val="bg1"/>
                </a:solidFill>
                <a:latin typeface="Arial" panose="020B0604020202020204" pitchFamily="34" charset="0"/>
                <a:cs typeface="Arial" panose="020B0604020202020204" pitchFamily="34" charset="0"/>
              </a:rPr>
              <a:t>CLASIFICACIÓN</a:t>
            </a:r>
            <a:r>
              <a:rPr lang="es-ES" sz="1600" spc="4" dirty="0">
                <a:solidFill>
                  <a:schemeClr val="bg1"/>
                </a:solidFill>
                <a:latin typeface="Arial" panose="020B0604020202020204" pitchFamily="34" charset="0"/>
                <a:cs typeface="Arial" panose="020B0604020202020204" pitchFamily="34" charset="0"/>
              </a:rPr>
              <a:t> </a:t>
            </a:r>
            <a:r>
              <a:rPr sz="1600" dirty="0">
                <a:solidFill>
                  <a:schemeClr val="bg1"/>
                </a:solidFill>
                <a:latin typeface="Arial" panose="020B0604020202020204" pitchFamily="34" charset="0"/>
                <a:cs typeface="Arial" panose="020B0604020202020204" pitchFamily="34" charset="0"/>
              </a:rPr>
              <a:t>EN</a:t>
            </a:r>
            <a:r>
              <a:rPr sz="1600" spc="-11" dirty="0">
                <a:solidFill>
                  <a:schemeClr val="bg1"/>
                </a:solidFill>
                <a:latin typeface="Arial" panose="020B0604020202020204" pitchFamily="34" charset="0"/>
                <a:cs typeface="Arial" panose="020B0604020202020204" pitchFamily="34" charset="0"/>
              </a:rPr>
              <a:t> </a:t>
            </a:r>
            <a:r>
              <a:rPr sz="1600" dirty="0">
                <a:solidFill>
                  <a:schemeClr val="bg1"/>
                </a:solidFill>
                <a:latin typeface="Arial" panose="020B0604020202020204" pitchFamily="34" charset="0"/>
                <a:cs typeface="Arial" panose="020B0604020202020204" pitchFamily="34" charset="0"/>
              </a:rPr>
              <a:t>LA</a:t>
            </a:r>
            <a:r>
              <a:rPr sz="1600" spc="-11" dirty="0">
                <a:solidFill>
                  <a:schemeClr val="bg1"/>
                </a:solidFill>
                <a:latin typeface="Arial" panose="020B0604020202020204" pitchFamily="34" charset="0"/>
                <a:cs typeface="Arial" panose="020B0604020202020204" pitchFamily="34" charset="0"/>
              </a:rPr>
              <a:t> </a:t>
            </a:r>
            <a:r>
              <a:rPr sz="1600" dirty="0">
                <a:solidFill>
                  <a:schemeClr val="bg1"/>
                </a:solidFill>
                <a:latin typeface="Arial" panose="020B0604020202020204" pitchFamily="34" charset="0"/>
                <a:cs typeface="Arial" panose="020B0604020202020204" pitchFamily="34" charset="0"/>
              </a:rPr>
              <a:t>CGN</a:t>
            </a:r>
          </a:p>
        </p:txBody>
      </p:sp>
      <p:sp>
        <p:nvSpPr>
          <p:cNvPr id="1110" name="object 4"/>
          <p:cNvSpPr txBox="1"/>
          <p:nvPr/>
        </p:nvSpPr>
        <p:spPr>
          <a:xfrm>
            <a:off x="7076997" y="1165899"/>
            <a:ext cx="3944460" cy="72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546370" marR="3079" indent="-539053" algn="ctr">
              <a:lnSpc>
                <a:spcPts val="3000"/>
              </a:lnSpc>
              <a:defRPr sz="2000" b="1" spc="3"/>
            </a:pPr>
            <a:r>
              <a:rPr sz="1600" b="1" spc="-3" dirty="0">
                <a:solidFill>
                  <a:schemeClr val="bg1"/>
                </a:solidFill>
                <a:latin typeface="Arial" panose="020B0604020202020204" pitchFamily="34" charset="0"/>
                <a:cs typeface="Arial" panose="020B0604020202020204" pitchFamily="34" charset="0"/>
              </a:rPr>
              <a:t>DISTRIBUCIÓN DE LA</a:t>
            </a:r>
            <a:r>
              <a:rPr lang="es-ES" sz="1600" b="1" spc="-3" dirty="0">
                <a:solidFill>
                  <a:schemeClr val="bg1"/>
                </a:solidFill>
                <a:latin typeface="Arial" panose="020B0604020202020204" pitchFamily="34" charset="0"/>
                <a:cs typeface="Arial" panose="020B0604020202020204" pitchFamily="34" charset="0"/>
              </a:rPr>
              <a:t> </a:t>
            </a:r>
            <a:r>
              <a:rPr sz="1600" b="1" spc="-3" dirty="0">
                <a:solidFill>
                  <a:schemeClr val="bg1"/>
                </a:solidFill>
                <a:latin typeface="Arial" panose="020B0604020202020204" pitchFamily="34" charset="0"/>
                <a:cs typeface="Arial" panose="020B0604020202020204" pitchFamily="34" charset="0"/>
              </a:rPr>
              <a:t>PLANTA</a:t>
            </a:r>
            <a:endParaRPr lang="es-ES" sz="1600" b="1" spc="-3" dirty="0">
              <a:solidFill>
                <a:schemeClr val="bg1"/>
              </a:solidFill>
              <a:latin typeface="Arial" panose="020B0604020202020204" pitchFamily="34" charset="0"/>
              <a:cs typeface="Arial" panose="020B0604020202020204" pitchFamily="34" charset="0"/>
            </a:endParaRPr>
          </a:p>
          <a:p>
            <a:pPr marL="546370" marR="3079" indent="-539053" algn="ctr">
              <a:lnSpc>
                <a:spcPts val="3000"/>
              </a:lnSpc>
              <a:defRPr sz="2000" b="1" spc="3"/>
            </a:pPr>
            <a:r>
              <a:rPr lang="es-MX" sz="1600" b="1" spc="-3" dirty="0">
                <a:solidFill>
                  <a:schemeClr val="bg1"/>
                </a:solidFill>
                <a:latin typeface="Arial" panose="020B0604020202020204" pitchFamily="34" charset="0"/>
                <a:cs typeface="Arial" panose="020B0604020202020204" pitchFamily="34" charset="0"/>
              </a:rPr>
              <a:t> </a:t>
            </a:r>
            <a:r>
              <a:rPr sz="1600" b="1" spc="-3" dirty="0">
                <a:solidFill>
                  <a:schemeClr val="bg1"/>
                </a:solidFill>
                <a:latin typeface="Arial" panose="020B0604020202020204" pitchFamily="34" charset="0"/>
                <a:cs typeface="Arial" panose="020B0604020202020204" pitchFamily="34" charset="0"/>
              </a:rPr>
              <a:t>POR NIVEL Y GENERO</a:t>
            </a:r>
          </a:p>
        </p:txBody>
      </p:sp>
      <p:grpSp>
        <p:nvGrpSpPr>
          <p:cNvPr id="3" name="Grupo 2">
            <a:extLst>
              <a:ext uri="{FF2B5EF4-FFF2-40B4-BE49-F238E27FC236}">
                <a16:creationId xmlns:a16="http://schemas.microsoft.com/office/drawing/2014/main" id="{58C1F4DA-B25E-542D-3692-544169BFEF27}"/>
              </a:ext>
            </a:extLst>
          </p:cNvPr>
          <p:cNvGrpSpPr/>
          <p:nvPr/>
        </p:nvGrpSpPr>
        <p:grpSpPr>
          <a:xfrm>
            <a:off x="361766" y="2759784"/>
            <a:ext cx="6016947" cy="3153450"/>
            <a:chOff x="963580" y="2565628"/>
            <a:chExt cx="4314343" cy="3093953"/>
          </a:xfrm>
        </p:grpSpPr>
        <p:grpSp>
          <p:nvGrpSpPr>
            <p:cNvPr id="1113" name="object 5"/>
            <p:cNvGrpSpPr/>
            <p:nvPr/>
          </p:nvGrpSpPr>
          <p:grpSpPr>
            <a:xfrm>
              <a:off x="1481773" y="2817036"/>
              <a:ext cx="3633445" cy="1978695"/>
              <a:chOff x="0" y="0"/>
              <a:chExt cx="3027869" cy="1648911"/>
            </a:xfrm>
          </p:grpSpPr>
          <p:sp>
            <p:nvSpPr>
              <p:cNvPr id="1111" name="object 6"/>
              <p:cNvSpPr/>
              <p:nvPr/>
            </p:nvSpPr>
            <p:spPr>
              <a:xfrm>
                <a:off x="0" y="94848"/>
                <a:ext cx="3027869" cy="15467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moveTo>
                      <a:pt x="0" y="19155"/>
                    </a:moveTo>
                    <a:lnTo>
                      <a:pt x="21600" y="19155"/>
                    </a:lnTo>
                    <a:moveTo>
                      <a:pt x="0" y="14468"/>
                    </a:moveTo>
                    <a:lnTo>
                      <a:pt x="21600" y="14468"/>
                    </a:lnTo>
                    <a:moveTo>
                      <a:pt x="0" y="12023"/>
                    </a:moveTo>
                    <a:lnTo>
                      <a:pt x="21600" y="12023"/>
                    </a:lnTo>
                    <a:moveTo>
                      <a:pt x="0" y="9577"/>
                    </a:moveTo>
                    <a:lnTo>
                      <a:pt x="21600" y="9577"/>
                    </a:lnTo>
                    <a:moveTo>
                      <a:pt x="0" y="4687"/>
                    </a:moveTo>
                    <a:lnTo>
                      <a:pt x="21600" y="4687"/>
                    </a:lnTo>
                    <a:moveTo>
                      <a:pt x="0" y="2445"/>
                    </a:moveTo>
                    <a:lnTo>
                      <a:pt x="21600" y="2445"/>
                    </a:lnTo>
                    <a:moveTo>
                      <a:pt x="0" y="0"/>
                    </a:moveTo>
                    <a:lnTo>
                      <a:pt x="21600" y="0"/>
                    </a:lnTo>
                  </a:path>
                </a:pathLst>
              </a:custGeom>
              <a:noFill/>
              <a:ln w="21657" cap="flat">
                <a:solidFill>
                  <a:srgbClr val="D9D9D9"/>
                </a:solidFill>
                <a:prstDash val="solid"/>
                <a:round/>
              </a:ln>
              <a:effectLst/>
            </p:spPr>
            <p:txBody>
              <a:bodyPr wrap="square" lIns="54863" tIns="54863" rIns="54863" bIns="54863" numCol="1" anchor="t">
                <a:noAutofit/>
              </a:bodyPr>
              <a:lstStyle/>
              <a:p>
                <a:pPr>
                  <a:defRPr sz="700"/>
                </a:pPr>
                <a:endParaRPr sz="840"/>
              </a:p>
            </p:txBody>
          </p:sp>
          <p:pic>
            <p:nvPicPr>
              <p:cNvPr id="1112" name="object 7" descr="object 7"/>
              <p:cNvPicPr>
                <a:picLocks noChangeAspect="1"/>
              </p:cNvPicPr>
              <p:nvPr/>
            </p:nvPicPr>
            <p:blipFill>
              <a:blip r:embed="rId2"/>
              <a:stretch>
                <a:fillRect/>
              </a:stretch>
            </p:blipFill>
            <p:spPr>
              <a:xfrm>
                <a:off x="124033" y="0"/>
                <a:ext cx="2801690" cy="1648911"/>
              </a:xfrm>
              <a:prstGeom prst="rect">
                <a:avLst/>
              </a:prstGeom>
              <a:ln w="12700" cap="flat">
                <a:noFill/>
                <a:miter lim="400000"/>
              </a:ln>
              <a:effectLst/>
            </p:spPr>
          </p:pic>
        </p:grpSp>
        <p:sp>
          <p:nvSpPr>
            <p:cNvPr id="1114" name="object 8"/>
            <p:cNvSpPr txBox="1"/>
            <p:nvPr/>
          </p:nvSpPr>
          <p:spPr>
            <a:xfrm>
              <a:off x="1721556" y="4332754"/>
              <a:ext cx="122065"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300" b="1" spc="5">
                  <a:solidFill>
                    <a:srgbClr val="404040"/>
                  </a:solidFill>
                </a:defRPr>
              </a:lvl1pPr>
            </a:lstStyle>
            <a:p>
              <a:r>
                <a:rPr sz="1560"/>
                <a:t>5</a:t>
              </a:r>
            </a:p>
          </p:txBody>
        </p:sp>
        <p:sp>
          <p:nvSpPr>
            <p:cNvPr id="1115" name="object 9"/>
            <p:cNvSpPr txBox="1"/>
            <p:nvPr/>
          </p:nvSpPr>
          <p:spPr>
            <a:xfrm>
              <a:off x="2275146" y="3912500"/>
              <a:ext cx="227959"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300" b="1" spc="3">
                  <a:solidFill>
                    <a:srgbClr val="404040"/>
                  </a:solidFill>
                </a:defRPr>
              </a:lvl1pPr>
            </a:lstStyle>
            <a:p>
              <a:r>
                <a:rPr sz="1560"/>
                <a:t>25</a:t>
              </a:r>
            </a:p>
          </p:txBody>
        </p:sp>
        <p:sp>
          <p:nvSpPr>
            <p:cNvPr id="1116" name="object 10"/>
            <p:cNvSpPr txBox="1"/>
            <p:nvPr/>
          </p:nvSpPr>
          <p:spPr>
            <a:xfrm>
              <a:off x="2881834" y="3789926"/>
              <a:ext cx="227959"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300" b="1" spc="3">
                  <a:solidFill>
                    <a:srgbClr val="404040"/>
                  </a:solidFill>
                </a:defRPr>
              </a:lvl1pPr>
            </a:lstStyle>
            <a:p>
              <a:r>
                <a:rPr sz="1560"/>
                <a:t>31</a:t>
              </a:r>
            </a:p>
          </p:txBody>
        </p:sp>
        <p:sp>
          <p:nvSpPr>
            <p:cNvPr id="1117" name="object 11"/>
            <p:cNvSpPr txBox="1"/>
            <p:nvPr/>
          </p:nvSpPr>
          <p:spPr>
            <a:xfrm>
              <a:off x="3541626" y="4245201"/>
              <a:ext cx="122065"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300" b="1" spc="5">
                  <a:solidFill>
                    <a:srgbClr val="404040"/>
                  </a:solidFill>
                </a:defRPr>
              </a:lvl1pPr>
            </a:lstStyle>
            <a:p>
              <a:r>
                <a:rPr sz="1560" dirty="0"/>
                <a:t>9</a:t>
              </a:r>
            </a:p>
          </p:txBody>
        </p:sp>
        <p:sp>
          <p:nvSpPr>
            <p:cNvPr id="1118" name="object 12"/>
            <p:cNvSpPr txBox="1"/>
            <p:nvPr/>
          </p:nvSpPr>
          <p:spPr>
            <a:xfrm>
              <a:off x="4095214" y="3930012"/>
              <a:ext cx="227959" cy="240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300" b="1" spc="3">
                  <a:solidFill>
                    <a:srgbClr val="404040"/>
                  </a:solidFill>
                </a:defRPr>
              </a:lvl1pPr>
            </a:lstStyle>
            <a:p>
              <a:r>
                <a:rPr sz="1560"/>
                <a:t>24</a:t>
              </a:r>
            </a:p>
          </p:txBody>
        </p:sp>
        <p:sp>
          <p:nvSpPr>
            <p:cNvPr id="1119" name="object 13"/>
            <p:cNvSpPr txBox="1"/>
            <p:nvPr/>
          </p:nvSpPr>
          <p:spPr>
            <a:xfrm>
              <a:off x="4747343" y="2565628"/>
              <a:ext cx="190709" cy="250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tabLst>
                  <a:tab pos="3230880" algn="l"/>
                  <a:tab pos="3627120" algn="l"/>
                </a:tabLst>
                <a:defRPr sz="1300" u="sng" spc="3">
                  <a:solidFill>
                    <a:srgbClr val="404040"/>
                  </a:solidFill>
                  <a:uFill>
                    <a:solidFill>
                      <a:srgbClr val="D9D9D9"/>
                    </a:solidFill>
                  </a:uFill>
                  <a:latin typeface="Times New Roman"/>
                  <a:ea typeface="Times New Roman"/>
                  <a:cs typeface="Times New Roman"/>
                  <a:sym typeface="Times New Roman"/>
                </a:defRPr>
              </a:pPr>
              <a:r>
                <a:rPr lang="es-ES" sz="1560" b="1" spc="6" dirty="0">
                  <a:latin typeface="+mn-lt"/>
                  <a:sym typeface="Calibri"/>
                </a:rPr>
                <a:t>94</a:t>
              </a:r>
              <a:endParaRPr sz="1560" b="1" spc="6" dirty="0">
                <a:latin typeface="+mn-lt"/>
                <a:sym typeface="Calibri"/>
              </a:endParaRPr>
            </a:p>
          </p:txBody>
        </p:sp>
        <p:sp>
          <p:nvSpPr>
            <p:cNvPr id="1120" name="object 14"/>
            <p:cNvSpPr txBox="1"/>
            <p:nvPr/>
          </p:nvSpPr>
          <p:spPr>
            <a:xfrm>
              <a:off x="1113065" y="2740448"/>
              <a:ext cx="4164858" cy="205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lnSpc>
                  <a:spcPts val="1800"/>
                </a:lnSpc>
                <a:defRPr sz="1300" b="1" spc="-5">
                  <a:solidFill>
                    <a:srgbClr val="595959"/>
                  </a:solidFill>
                </a:defRPr>
              </a:pPr>
              <a:r>
                <a:rPr sz="1560" dirty="0"/>
                <a:t>100</a:t>
              </a:r>
            </a:p>
            <a:p>
              <a:pPr indent="113586">
                <a:lnSpc>
                  <a:spcPts val="1560"/>
                </a:lnSpc>
                <a:defRPr sz="1300" b="1" spc="-5">
                  <a:solidFill>
                    <a:srgbClr val="595959"/>
                  </a:solidFill>
                </a:defRPr>
              </a:pPr>
              <a:r>
                <a:rPr sz="1560" dirty="0"/>
                <a:t>90</a:t>
              </a:r>
            </a:p>
            <a:p>
              <a:pPr indent="113586">
                <a:lnSpc>
                  <a:spcPts val="1560"/>
                </a:lnSpc>
                <a:defRPr sz="1300" b="1" spc="-5">
                  <a:solidFill>
                    <a:srgbClr val="595959"/>
                  </a:solidFill>
                </a:defRPr>
              </a:pPr>
              <a:r>
                <a:rPr sz="1560" dirty="0"/>
                <a:t>80</a:t>
              </a:r>
            </a:p>
            <a:p>
              <a:pPr indent="113586">
                <a:lnSpc>
                  <a:spcPts val="1560"/>
                </a:lnSpc>
                <a:tabLst>
                  <a:tab pos="518160" algn="l"/>
                  <a:tab pos="4145280" algn="l"/>
                </a:tabLst>
                <a:defRPr sz="1300" b="1">
                  <a:solidFill>
                    <a:srgbClr val="595959"/>
                  </a:solidFill>
                </a:defRPr>
              </a:pPr>
              <a:r>
                <a:rPr sz="1560" dirty="0"/>
                <a:t>70	</a:t>
              </a:r>
              <a:r>
                <a:rPr sz="1560" u="sng" spc="4" dirty="0">
                  <a:uFill>
                    <a:solidFill>
                      <a:srgbClr val="D9D9D9"/>
                    </a:solidFill>
                  </a:uFill>
                  <a:latin typeface="Times New Roman"/>
                  <a:ea typeface="Times New Roman"/>
                  <a:cs typeface="Times New Roman"/>
                  <a:sym typeface="Times New Roman"/>
                </a:rPr>
                <a:t> </a:t>
              </a:r>
              <a:endParaRPr lang="es-CO" sz="1560" dirty="0"/>
            </a:p>
            <a:p>
              <a:pPr indent="113586">
                <a:lnSpc>
                  <a:spcPts val="1560"/>
                </a:lnSpc>
                <a:defRPr sz="1300" b="1" spc="-5">
                  <a:solidFill>
                    <a:srgbClr val="595959"/>
                  </a:solidFill>
                </a:defRPr>
              </a:pPr>
              <a:r>
                <a:rPr lang="es-CO" sz="1560" dirty="0"/>
                <a:t>50</a:t>
              </a:r>
            </a:p>
            <a:p>
              <a:pPr indent="113586">
                <a:lnSpc>
                  <a:spcPts val="1560"/>
                </a:lnSpc>
                <a:defRPr sz="1300" b="1" spc="-5">
                  <a:solidFill>
                    <a:srgbClr val="595959"/>
                  </a:solidFill>
                </a:defRPr>
              </a:pPr>
              <a:r>
                <a:rPr lang="es-CO" sz="1560" dirty="0"/>
                <a:t>40</a:t>
              </a:r>
            </a:p>
            <a:p>
              <a:pPr indent="113586">
                <a:lnSpc>
                  <a:spcPts val="1560"/>
                </a:lnSpc>
                <a:tabLst>
                  <a:tab pos="518160" algn="l"/>
                  <a:tab pos="4145280" algn="l"/>
                </a:tabLst>
                <a:defRPr sz="1300" b="1">
                  <a:solidFill>
                    <a:srgbClr val="595959"/>
                  </a:solidFill>
                </a:defRPr>
              </a:pPr>
              <a:r>
                <a:rPr lang="es-CO" sz="1560" dirty="0"/>
                <a:t>30	</a:t>
              </a:r>
              <a:endParaRPr lang="es-CO" sz="1560" dirty="0">
                <a:latin typeface="Times New Roman"/>
                <a:ea typeface="Times New Roman"/>
                <a:cs typeface="Times New Roman"/>
                <a:sym typeface="Times New Roman"/>
              </a:endParaRPr>
            </a:p>
            <a:p>
              <a:pPr indent="113586">
                <a:lnSpc>
                  <a:spcPts val="1560"/>
                </a:lnSpc>
                <a:defRPr sz="1300" b="1" spc="-5">
                  <a:solidFill>
                    <a:srgbClr val="595959"/>
                  </a:solidFill>
                </a:defRPr>
              </a:pPr>
              <a:r>
                <a:rPr lang="es-CO" sz="1560" dirty="0"/>
                <a:t>20</a:t>
              </a:r>
            </a:p>
            <a:p>
              <a:pPr indent="113586">
                <a:lnSpc>
                  <a:spcPts val="1560"/>
                </a:lnSpc>
                <a:defRPr sz="1300" b="1" spc="-5">
                  <a:solidFill>
                    <a:srgbClr val="595959"/>
                  </a:solidFill>
                </a:defRPr>
              </a:pPr>
              <a:r>
                <a:rPr lang="es-CO" sz="1560" dirty="0"/>
                <a:t>10</a:t>
              </a:r>
            </a:p>
            <a:p>
              <a:pPr indent="219856">
                <a:lnSpc>
                  <a:spcPts val="1680"/>
                </a:lnSpc>
                <a:defRPr sz="1300" b="1" spc="5">
                  <a:solidFill>
                    <a:srgbClr val="595959"/>
                  </a:solidFill>
                </a:defRPr>
              </a:pPr>
              <a:r>
                <a:rPr lang="es-CO" sz="1560" dirty="0"/>
                <a:t>0</a:t>
              </a:r>
            </a:p>
          </p:txBody>
        </p:sp>
        <p:sp>
          <p:nvSpPr>
            <p:cNvPr id="1121" name="object 15"/>
            <p:cNvSpPr txBox="1"/>
            <p:nvPr/>
          </p:nvSpPr>
          <p:spPr>
            <a:xfrm rot="18900000">
              <a:off x="963580" y="5316052"/>
              <a:ext cx="1097639"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160"/>
                </a:lnSpc>
                <a:defRPr sz="1800" b="1"/>
              </a:pPr>
              <a:r>
                <a:rPr sz="2160"/>
                <a:t>D</a:t>
              </a:r>
              <a:r>
                <a:rPr sz="2160" spc="10"/>
                <a:t>i</a:t>
              </a:r>
              <a:r>
                <a:rPr sz="2160" spc="48"/>
                <a:t>r</a:t>
              </a:r>
              <a:r>
                <a:rPr sz="2160"/>
                <a:t>e</a:t>
              </a:r>
              <a:r>
                <a:rPr sz="2160" spc="-88"/>
                <a:t>c</a:t>
              </a:r>
              <a:r>
                <a:rPr sz="2160" spc="67"/>
                <a:t>t</a:t>
              </a:r>
              <a:r>
                <a:rPr sz="2160" spc="12"/>
                <a:t>i</a:t>
              </a:r>
              <a:r>
                <a:rPr sz="2160" spc="67"/>
                <a:t>v</a:t>
              </a:r>
              <a:r>
                <a:rPr sz="2160" spc="12"/>
                <a:t>o</a:t>
              </a:r>
            </a:p>
          </p:txBody>
        </p:sp>
        <p:sp>
          <p:nvSpPr>
            <p:cNvPr id="1122" name="object 16"/>
            <p:cNvSpPr txBox="1"/>
            <p:nvPr/>
          </p:nvSpPr>
          <p:spPr>
            <a:xfrm rot="18900000">
              <a:off x="1794207" y="5221837"/>
              <a:ext cx="831515"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160"/>
                </a:lnSpc>
                <a:defRPr sz="1800" b="1" spc="43"/>
              </a:pPr>
              <a:r>
                <a:rPr sz="2160"/>
                <a:t>A</a:t>
              </a:r>
              <a:r>
                <a:rPr sz="2160" spc="-46"/>
                <a:t>s</a:t>
              </a:r>
              <a:r>
                <a:rPr sz="2160"/>
                <a:t>e</a:t>
              </a:r>
              <a:r>
                <a:rPr sz="2160" spc="94"/>
                <a:t>s</a:t>
              </a:r>
              <a:r>
                <a:rPr sz="2160" spc="-73"/>
                <a:t>o</a:t>
              </a:r>
              <a:r>
                <a:rPr sz="2160" spc="6"/>
                <a:t>r</a:t>
              </a:r>
            </a:p>
          </p:txBody>
        </p:sp>
        <p:sp>
          <p:nvSpPr>
            <p:cNvPr id="1123" name="object 17"/>
            <p:cNvSpPr txBox="1"/>
            <p:nvPr/>
          </p:nvSpPr>
          <p:spPr>
            <a:xfrm rot="18900000">
              <a:off x="1851010" y="5316051"/>
              <a:ext cx="1696115"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2160"/>
                </a:lnSpc>
                <a:defRPr sz="1800" b="1" spc="66"/>
              </a:pPr>
              <a:r>
                <a:rPr lang="es-ES" sz="2160" dirty="0"/>
                <a:t>Profesional</a:t>
              </a:r>
              <a:endParaRPr sz="2160" spc="4" dirty="0"/>
            </a:p>
          </p:txBody>
        </p:sp>
        <p:sp>
          <p:nvSpPr>
            <p:cNvPr id="1124" name="object 18"/>
            <p:cNvSpPr txBox="1"/>
            <p:nvPr/>
          </p:nvSpPr>
          <p:spPr>
            <a:xfrm rot="18900000">
              <a:off x="2924893" y="5255183"/>
              <a:ext cx="930058"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160"/>
                </a:lnSpc>
                <a:defRPr sz="1800" b="1" spc="15"/>
              </a:pPr>
              <a:r>
                <a:rPr sz="2160"/>
                <a:t>Té</a:t>
              </a:r>
              <a:r>
                <a:rPr sz="2160" spc="52"/>
                <a:t>c</a:t>
              </a:r>
              <a:r>
                <a:rPr sz="2160" spc="-70"/>
                <a:t>n</a:t>
              </a:r>
              <a:r>
                <a:rPr sz="2160" spc="12"/>
                <a:t>i</a:t>
              </a:r>
              <a:r>
                <a:rPr sz="2160" spc="52"/>
                <a:t>c</a:t>
              </a:r>
              <a:r>
                <a:rPr sz="2160" spc="12"/>
                <a:t>o</a:t>
              </a:r>
            </a:p>
          </p:txBody>
        </p:sp>
        <p:sp>
          <p:nvSpPr>
            <p:cNvPr id="1125" name="object 19"/>
            <p:cNvSpPr txBox="1"/>
            <p:nvPr/>
          </p:nvSpPr>
          <p:spPr>
            <a:xfrm rot="18900000">
              <a:off x="3164598" y="5374888"/>
              <a:ext cx="1421121"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2160"/>
                </a:lnSpc>
                <a:defRPr sz="1800" b="1" spc="43"/>
              </a:pPr>
              <a:r>
                <a:rPr sz="2160" dirty="0" err="1"/>
                <a:t>A</a:t>
              </a:r>
              <a:r>
                <a:rPr sz="2160" spc="-46" dirty="0" err="1"/>
                <a:t>s</a:t>
              </a:r>
              <a:r>
                <a:rPr sz="2160" spc="12" dirty="0" err="1"/>
                <a:t>i</a:t>
              </a:r>
              <a:r>
                <a:rPr sz="2160" spc="-46" dirty="0" err="1"/>
                <a:t>s</a:t>
              </a:r>
              <a:r>
                <a:rPr sz="2160" spc="67" dirty="0" err="1"/>
                <a:t>t</a:t>
              </a:r>
              <a:r>
                <a:rPr sz="2160" dirty="0" err="1"/>
                <a:t>e</a:t>
              </a:r>
              <a:r>
                <a:rPr sz="2160" spc="70" dirty="0" err="1"/>
                <a:t>n</a:t>
              </a:r>
              <a:r>
                <a:rPr sz="2160" spc="-88" dirty="0" err="1"/>
                <a:t>c</a:t>
              </a:r>
              <a:r>
                <a:rPr sz="2160" spc="12" dirty="0" err="1"/>
                <a:t>i</a:t>
              </a:r>
              <a:r>
                <a:rPr sz="2160" spc="22" dirty="0" err="1"/>
                <a:t>a</a:t>
              </a:r>
              <a:r>
                <a:rPr sz="2160" spc="4" dirty="0" err="1"/>
                <a:t>l</a:t>
              </a:r>
              <a:endParaRPr sz="2160" spc="4" dirty="0"/>
            </a:p>
          </p:txBody>
        </p:sp>
        <p:sp>
          <p:nvSpPr>
            <p:cNvPr id="1126" name="object 20"/>
            <p:cNvSpPr txBox="1"/>
            <p:nvPr/>
          </p:nvSpPr>
          <p:spPr>
            <a:xfrm rot="18900000">
              <a:off x="4376676" y="5148451"/>
              <a:ext cx="656965"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160"/>
                </a:lnSpc>
                <a:defRPr sz="1800" b="1" spc="15"/>
              </a:pPr>
              <a:r>
                <a:rPr sz="2160"/>
                <a:t>T</a:t>
              </a:r>
              <a:r>
                <a:rPr sz="2160" spc="67"/>
                <a:t>o</a:t>
              </a:r>
              <a:r>
                <a:rPr sz="2160" spc="-73"/>
                <a:t>t</a:t>
              </a:r>
              <a:r>
                <a:rPr sz="2160" spc="22"/>
                <a:t>a</a:t>
              </a:r>
              <a:r>
                <a:rPr sz="2160" spc="4"/>
                <a:t>l</a:t>
              </a:r>
            </a:p>
          </p:txBody>
        </p:sp>
      </p:grpSp>
      <p:grpSp>
        <p:nvGrpSpPr>
          <p:cNvPr id="2" name="Grupo 1">
            <a:extLst>
              <a:ext uri="{FF2B5EF4-FFF2-40B4-BE49-F238E27FC236}">
                <a16:creationId xmlns:a16="http://schemas.microsoft.com/office/drawing/2014/main" id="{2AEF6169-7435-DFC3-5AEA-426CE92261A6}"/>
              </a:ext>
            </a:extLst>
          </p:cNvPr>
          <p:cNvGrpSpPr/>
          <p:nvPr/>
        </p:nvGrpSpPr>
        <p:grpSpPr>
          <a:xfrm>
            <a:off x="6820390" y="1957057"/>
            <a:ext cx="4792233" cy="4190537"/>
            <a:chOff x="5837029" y="2052411"/>
            <a:chExt cx="4486802" cy="3986428"/>
          </a:xfrm>
        </p:grpSpPr>
        <p:graphicFrame>
          <p:nvGraphicFramePr>
            <p:cNvPr id="1107" name="Gráfico 58"/>
            <p:cNvGraphicFramePr/>
            <p:nvPr>
              <p:extLst>
                <p:ext uri="{D42A27DB-BD31-4B8C-83A1-F6EECF244321}">
                  <p14:modId xmlns:p14="http://schemas.microsoft.com/office/powerpoint/2010/main" val="2879412033"/>
                </p:ext>
              </p:extLst>
            </p:nvPr>
          </p:nvGraphicFramePr>
          <p:xfrm>
            <a:off x="5837029" y="2052411"/>
            <a:ext cx="4486802" cy="2999855"/>
          </p:xfrm>
          <a:graphic>
            <a:graphicData uri="http://schemas.openxmlformats.org/drawingml/2006/chart">
              <c:chart xmlns:c="http://schemas.openxmlformats.org/drawingml/2006/chart" xmlns:r="http://schemas.openxmlformats.org/officeDocument/2006/relationships" r:id="rId3"/>
            </a:graphicData>
          </a:graphic>
        </p:graphicFrame>
        <p:sp>
          <p:nvSpPr>
            <p:cNvPr id="1128" name="object 45"/>
            <p:cNvSpPr txBox="1"/>
            <p:nvPr/>
          </p:nvSpPr>
          <p:spPr>
            <a:xfrm rot="18900000">
              <a:off x="5944420" y="5174876"/>
              <a:ext cx="771115"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45"/>
              </a:pPr>
              <a:r>
                <a:rPr sz="1440"/>
                <a:t>D</a:t>
              </a:r>
              <a:r>
                <a:rPr sz="1440" spc="4"/>
                <a:t>i</a:t>
              </a:r>
              <a:r>
                <a:rPr sz="1440" spc="-36"/>
                <a:t>r</a:t>
              </a:r>
              <a:r>
                <a:rPr sz="1440" spc="-6"/>
                <a:t>e</a:t>
              </a:r>
              <a:r>
                <a:rPr sz="1440" spc="-4"/>
                <a:t>c</a:t>
              </a:r>
              <a:r>
                <a:rPr sz="1440" spc="-22"/>
                <a:t>t</a:t>
              </a:r>
              <a:r>
                <a:rPr sz="1440" spc="6"/>
                <a:t>i</a:t>
              </a:r>
              <a:r>
                <a:rPr sz="1440" spc="40"/>
                <a:t>v</a:t>
              </a:r>
              <a:r>
                <a:rPr sz="1440"/>
                <a:t>o</a:t>
              </a:r>
            </a:p>
          </p:txBody>
        </p:sp>
        <p:sp>
          <p:nvSpPr>
            <p:cNvPr id="1129" name="object 46"/>
            <p:cNvSpPr txBox="1"/>
            <p:nvPr/>
          </p:nvSpPr>
          <p:spPr>
            <a:xfrm rot="18900000">
              <a:off x="6800525" y="5114262"/>
              <a:ext cx="580163"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30"/>
              </a:pPr>
              <a:r>
                <a:rPr sz="1440" dirty="0" err="1"/>
                <a:t>A</a:t>
              </a:r>
              <a:r>
                <a:rPr sz="1440" spc="24" dirty="0" err="1"/>
                <a:t>s</a:t>
              </a:r>
              <a:r>
                <a:rPr sz="1440" spc="-6" dirty="0" err="1"/>
                <a:t>e</a:t>
              </a:r>
              <a:r>
                <a:rPr sz="1440" spc="24" dirty="0" err="1"/>
                <a:t>s</a:t>
              </a:r>
              <a:r>
                <a:rPr sz="1440" spc="-61" dirty="0" err="1"/>
                <a:t>o</a:t>
              </a:r>
              <a:r>
                <a:rPr sz="1440" dirty="0" err="1"/>
                <a:t>r</a:t>
              </a:r>
              <a:endParaRPr sz="1440" dirty="0"/>
            </a:p>
          </p:txBody>
        </p:sp>
        <p:sp>
          <p:nvSpPr>
            <p:cNvPr id="1130" name="object 47"/>
            <p:cNvSpPr txBox="1"/>
            <p:nvPr/>
          </p:nvSpPr>
          <p:spPr>
            <a:xfrm rot="18900000">
              <a:off x="7233625" y="5245099"/>
              <a:ext cx="938927"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43"/>
              </a:pPr>
              <a:r>
                <a:rPr sz="1440" dirty="0"/>
                <a:t>P</a:t>
              </a:r>
              <a:r>
                <a:rPr lang="es-ES" sz="1440" dirty="0" err="1"/>
                <a:t>Profesiona</a:t>
              </a:r>
              <a:r>
                <a:rPr lang="es-CO" sz="1440" dirty="0"/>
                <a:t>l</a:t>
              </a:r>
              <a:endParaRPr sz="1440" dirty="0"/>
            </a:p>
          </p:txBody>
        </p:sp>
        <p:sp>
          <p:nvSpPr>
            <p:cNvPr id="1131" name="object 48"/>
            <p:cNvSpPr txBox="1"/>
            <p:nvPr/>
          </p:nvSpPr>
          <p:spPr>
            <a:xfrm rot="18900000">
              <a:off x="8131062" y="5139111"/>
              <a:ext cx="645413"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5"/>
              </a:pPr>
              <a:r>
                <a:rPr sz="1440"/>
                <a:t>T</a:t>
              </a:r>
              <a:r>
                <a:rPr sz="1440" spc="-6"/>
                <a:t>é</a:t>
              </a:r>
              <a:r>
                <a:rPr sz="1440" spc="-4"/>
                <a:t>c</a:t>
              </a:r>
              <a:r>
                <a:rPr sz="1440" spc="-58"/>
                <a:t>n</a:t>
              </a:r>
              <a:r>
                <a:rPr sz="1440"/>
                <a:t>i</a:t>
              </a:r>
              <a:r>
                <a:rPr sz="1440" spc="-4"/>
                <a:t>c</a:t>
              </a:r>
              <a:r>
                <a:rPr sz="1440"/>
                <a:t>o</a:t>
              </a:r>
            </a:p>
          </p:txBody>
        </p:sp>
        <p:sp>
          <p:nvSpPr>
            <p:cNvPr id="1132" name="object 49"/>
            <p:cNvSpPr txBox="1"/>
            <p:nvPr/>
          </p:nvSpPr>
          <p:spPr>
            <a:xfrm rot="18900000">
              <a:off x="8707147" y="5262516"/>
              <a:ext cx="890797"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30"/>
              </a:pPr>
              <a:r>
                <a:rPr sz="1440"/>
                <a:t>A</a:t>
              </a:r>
              <a:r>
                <a:rPr sz="1440" spc="24"/>
                <a:t>s</a:t>
              </a:r>
              <a:r>
                <a:rPr sz="1440" spc="6"/>
                <a:t>i</a:t>
              </a:r>
              <a:r>
                <a:rPr sz="1440" spc="24"/>
                <a:t>s</a:t>
              </a:r>
              <a:r>
                <a:rPr sz="1440" spc="-22"/>
                <a:t>t</a:t>
              </a:r>
              <a:r>
                <a:rPr sz="1440" spc="-6"/>
                <a:t>e</a:t>
              </a:r>
              <a:r>
                <a:rPr sz="1440" spc="-58"/>
                <a:t>n</a:t>
              </a:r>
              <a:r>
                <a:rPr sz="1440" spc="-6"/>
                <a:t>c</a:t>
              </a:r>
              <a:r>
                <a:rPr sz="1440" spc="6"/>
                <a:t>i</a:t>
              </a:r>
              <a:r>
                <a:rPr sz="1440" spc="10"/>
                <a:t>a</a:t>
              </a:r>
              <a:r>
                <a:rPr sz="1440"/>
                <a:t>l</a:t>
              </a:r>
            </a:p>
          </p:txBody>
        </p:sp>
        <p:sp>
          <p:nvSpPr>
            <p:cNvPr id="1133" name="object 50"/>
            <p:cNvSpPr txBox="1"/>
            <p:nvPr/>
          </p:nvSpPr>
          <p:spPr>
            <a:xfrm rot="18900000">
              <a:off x="9772809" y="5064066"/>
              <a:ext cx="454330" cy="174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1440"/>
                </a:lnSpc>
                <a:defRPr sz="1200" b="1" spc="5"/>
              </a:pPr>
              <a:r>
                <a:rPr sz="1440"/>
                <a:t>T</a:t>
              </a:r>
              <a:r>
                <a:rPr sz="1440" spc="-61"/>
                <a:t>o</a:t>
              </a:r>
              <a:r>
                <a:rPr sz="1440" spc="106"/>
                <a:t>t</a:t>
              </a:r>
              <a:r>
                <a:rPr sz="1440" spc="-121"/>
                <a:t>a</a:t>
              </a:r>
              <a:r>
                <a:rPr sz="1440"/>
                <a:t>l</a:t>
              </a:r>
            </a:p>
          </p:txBody>
        </p:sp>
        <p:sp>
          <p:nvSpPr>
            <p:cNvPr id="1134" name="object 52"/>
            <p:cNvSpPr txBox="1"/>
            <p:nvPr/>
          </p:nvSpPr>
          <p:spPr>
            <a:xfrm>
              <a:off x="6691122" y="5776364"/>
              <a:ext cx="512137" cy="21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7700">
                <a:defRPr sz="1200" b="1" spc="-52">
                  <a:solidFill>
                    <a:srgbClr val="595959"/>
                  </a:solidFill>
                </a:defRPr>
              </a:pPr>
              <a:r>
                <a:rPr sz="1440" dirty="0" err="1"/>
                <a:t>M</a:t>
              </a:r>
              <a:r>
                <a:rPr sz="1440" spc="70" dirty="0" err="1"/>
                <a:t>u</a:t>
              </a:r>
              <a:r>
                <a:rPr sz="1440" spc="-10" dirty="0" err="1"/>
                <a:t>j</a:t>
              </a:r>
              <a:r>
                <a:rPr sz="1440" spc="-6" dirty="0" err="1"/>
                <a:t>e</a:t>
              </a:r>
              <a:r>
                <a:rPr sz="1440" dirty="0" err="1"/>
                <a:t>r</a:t>
              </a:r>
              <a:endParaRPr sz="1440" dirty="0"/>
            </a:p>
          </p:txBody>
        </p:sp>
        <p:sp>
          <p:nvSpPr>
            <p:cNvPr id="1135" name="object 54"/>
            <p:cNvSpPr txBox="1"/>
            <p:nvPr/>
          </p:nvSpPr>
          <p:spPr>
            <a:xfrm>
              <a:off x="7546422" y="5809281"/>
              <a:ext cx="672324" cy="21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7700">
                <a:defRPr sz="1200" b="1" spc="45">
                  <a:solidFill>
                    <a:srgbClr val="595959"/>
                  </a:solidFill>
                </a:defRPr>
              </a:pPr>
              <a:r>
                <a:rPr sz="1440" dirty="0"/>
                <a:t>H</a:t>
              </a:r>
              <a:r>
                <a:rPr sz="1440" spc="-61" dirty="0"/>
                <a:t>o</a:t>
              </a:r>
              <a:r>
                <a:rPr sz="1440" spc="30" dirty="0"/>
                <a:t>m</a:t>
              </a:r>
              <a:r>
                <a:rPr sz="1440" spc="-58" dirty="0"/>
                <a:t>b</a:t>
              </a:r>
              <a:r>
                <a:rPr sz="1440" spc="-36" dirty="0"/>
                <a:t>r</a:t>
              </a:r>
              <a:r>
                <a:rPr sz="1440" dirty="0"/>
                <a:t>e</a:t>
              </a:r>
            </a:p>
          </p:txBody>
        </p:sp>
        <p:sp>
          <p:nvSpPr>
            <p:cNvPr id="1136" name="object 56"/>
            <p:cNvSpPr txBox="1"/>
            <p:nvPr/>
          </p:nvSpPr>
          <p:spPr>
            <a:xfrm>
              <a:off x="8602347" y="5820254"/>
              <a:ext cx="688496" cy="21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6417">
                <a:defRPr sz="1200" b="1" spc="5">
                  <a:solidFill>
                    <a:srgbClr val="595959"/>
                  </a:solidFill>
                </a:defRPr>
              </a:lvl1pPr>
            </a:lstStyle>
            <a:p>
              <a:r>
                <a:rPr sz="1440">
                  <a:solidFill>
                    <a:schemeClr val="tx1"/>
                  </a:solidFill>
                </a:rPr>
                <a:t>Vacante</a:t>
              </a:r>
            </a:p>
          </p:txBody>
        </p:sp>
        <p:sp>
          <p:nvSpPr>
            <p:cNvPr id="1137" name="Rectángulo: esquinas redondeadas 60"/>
            <p:cNvSpPr/>
            <p:nvPr/>
          </p:nvSpPr>
          <p:spPr>
            <a:xfrm>
              <a:off x="6470136" y="5824373"/>
              <a:ext cx="111670" cy="163390"/>
            </a:xfrm>
            <a:prstGeom prst="roundRect">
              <a:avLst>
                <a:gd name="adj" fmla="val 16667"/>
              </a:avLst>
            </a:prstGeom>
            <a:solidFill>
              <a:srgbClr val="92D050"/>
            </a:solidFill>
            <a:ln w="12700">
              <a:solidFill>
                <a:srgbClr val="32538F"/>
              </a:solidFill>
              <a:miter/>
            </a:ln>
          </p:spPr>
          <p:txBody>
            <a:bodyPr lIns="54863" rIns="54863" anchor="ctr"/>
            <a:lstStyle/>
            <a:p>
              <a:pPr algn="ctr">
                <a:defRPr sz="700">
                  <a:solidFill>
                    <a:srgbClr val="FFFFFF"/>
                  </a:solidFill>
                </a:defRPr>
              </a:pPr>
              <a:endParaRPr sz="840"/>
            </a:p>
          </p:txBody>
        </p:sp>
        <p:sp>
          <p:nvSpPr>
            <p:cNvPr id="1138" name="Rectángulo: esquinas redondeadas 61"/>
            <p:cNvSpPr/>
            <p:nvPr/>
          </p:nvSpPr>
          <p:spPr>
            <a:xfrm>
              <a:off x="7389817" y="5875449"/>
              <a:ext cx="111670" cy="163390"/>
            </a:xfrm>
            <a:prstGeom prst="roundRect">
              <a:avLst>
                <a:gd name="adj" fmla="val 16667"/>
              </a:avLst>
            </a:prstGeom>
            <a:solidFill>
              <a:srgbClr val="0070C0"/>
            </a:solidFill>
            <a:ln w="12700">
              <a:solidFill>
                <a:srgbClr val="32538F"/>
              </a:solidFill>
              <a:miter/>
            </a:ln>
          </p:spPr>
          <p:txBody>
            <a:bodyPr lIns="54863" rIns="54863" anchor="ctr"/>
            <a:lstStyle/>
            <a:p>
              <a:pPr algn="ctr">
                <a:defRPr sz="700">
                  <a:solidFill>
                    <a:srgbClr val="FFFFFF"/>
                  </a:solidFill>
                </a:defRPr>
              </a:pPr>
              <a:endParaRPr sz="840"/>
            </a:p>
          </p:txBody>
        </p:sp>
        <p:sp>
          <p:nvSpPr>
            <p:cNvPr id="1139" name="Rectángulo: esquinas redondeadas 62"/>
            <p:cNvSpPr/>
            <p:nvPr/>
          </p:nvSpPr>
          <p:spPr>
            <a:xfrm>
              <a:off x="8388067" y="5864477"/>
              <a:ext cx="111670" cy="163390"/>
            </a:xfrm>
            <a:prstGeom prst="roundRect">
              <a:avLst>
                <a:gd name="adj" fmla="val 16667"/>
              </a:avLst>
            </a:prstGeom>
            <a:solidFill>
              <a:srgbClr val="FFC000"/>
            </a:solidFill>
            <a:ln w="12700">
              <a:solidFill>
                <a:srgbClr val="32538F"/>
              </a:solidFill>
              <a:miter/>
            </a:ln>
          </p:spPr>
          <p:txBody>
            <a:bodyPr lIns="54863" rIns="54863" anchor="ctr"/>
            <a:lstStyle/>
            <a:p>
              <a:pPr algn="ctr">
                <a:defRPr sz="700">
                  <a:solidFill>
                    <a:srgbClr val="FFFFFF"/>
                  </a:solidFill>
                </a:defRPr>
              </a:pPr>
              <a:endParaRPr sz="840"/>
            </a:p>
          </p:txBody>
        </p:sp>
      </p:grpSp>
      <p:grpSp>
        <p:nvGrpSpPr>
          <p:cNvPr id="4" name="Grupo 3">
            <a:extLst>
              <a:ext uri="{FF2B5EF4-FFF2-40B4-BE49-F238E27FC236}">
                <a16:creationId xmlns:a16="http://schemas.microsoft.com/office/drawing/2014/main" id="{B5912705-9F4F-AF39-40B6-297B70F9CAFA}"/>
              </a:ext>
            </a:extLst>
          </p:cNvPr>
          <p:cNvGrpSpPr/>
          <p:nvPr/>
        </p:nvGrpSpPr>
        <p:grpSpPr>
          <a:xfrm>
            <a:off x="328920" y="404465"/>
            <a:ext cx="6382273" cy="493910"/>
            <a:chOff x="1243017" y="2669432"/>
            <a:chExt cx="6728400" cy="1155282"/>
          </a:xfrm>
        </p:grpSpPr>
        <p:sp>
          <p:nvSpPr>
            <p:cNvPr id="5" name="Rectángulo 4">
              <a:extLst>
                <a:ext uri="{FF2B5EF4-FFF2-40B4-BE49-F238E27FC236}">
                  <a16:creationId xmlns:a16="http://schemas.microsoft.com/office/drawing/2014/main" id="{D9D691EE-495D-DDBA-0751-763507D8177B}"/>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4A7977CB-4AC1-B068-9367-80F4F0291AFB}"/>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a:extLst>
              <a:ext uri="{FF2B5EF4-FFF2-40B4-BE49-F238E27FC236}">
                <a16:creationId xmlns:a16="http://schemas.microsoft.com/office/drawing/2014/main" id="{35D58FFA-8316-A2A6-0180-F9ABC8AC0448}"/>
              </a:ext>
            </a:extLst>
          </p:cNvPr>
          <p:cNvSpPr txBox="1"/>
          <p:nvPr/>
        </p:nvSpPr>
        <p:spPr>
          <a:xfrm>
            <a:off x="-335649" y="397354"/>
            <a:ext cx="7669287" cy="646331"/>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Talento Humano y Prestaciones Sociales</a:t>
            </a:r>
          </a:p>
          <a:p>
            <a:pPr algn="ctr"/>
            <a:endParaRPr lang="es-ES" sz="1800" b="1" i="1" dirty="0">
              <a:solidFill>
                <a:schemeClr val="bg1"/>
              </a:solidFill>
              <a:effectLst>
                <a:outerShdw blurRad="38100" dist="38100" dir="2700000" algn="tl">
                  <a:srgbClr val="000000">
                    <a:alpha val="43137"/>
                  </a:srgbClr>
                </a:outerShdw>
              </a:effectLst>
            </a:endParaRPr>
          </a:p>
        </p:txBody>
      </p:sp>
      <p:sp>
        <p:nvSpPr>
          <p:cNvPr id="8" name="Rectángulo 7">
            <a:extLst>
              <a:ext uri="{FF2B5EF4-FFF2-40B4-BE49-F238E27FC236}">
                <a16:creationId xmlns:a16="http://schemas.microsoft.com/office/drawing/2014/main" id="{367706DD-6DDB-55C1-9EEB-4D927AA7C6B5}"/>
              </a:ext>
            </a:extLst>
          </p:cNvPr>
          <p:cNvSpPr/>
          <p:nvPr/>
        </p:nvSpPr>
        <p:spPr>
          <a:xfrm>
            <a:off x="5586796" y="3039964"/>
            <a:ext cx="334703" cy="1983885"/>
          </a:xfrm>
          <a:prstGeom prst="rect">
            <a:avLst/>
          </a:prstGeom>
          <a:solidFill>
            <a:srgbClr val="7DB75B"/>
          </a:solidFill>
          <a:ln>
            <a:solidFill>
              <a:srgbClr val="7BB65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38854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dissolve">
                                      <p:cBhvr>
                                        <p:cTn id="7" dur="500"/>
                                        <p:tgtEl>
                                          <p:spTgt spid="110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10"/>
                                        </p:tgtEl>
                                        <p:attrNameLst>
                                          <p:attrName>style.visibility</p:attrName>
                                        </p:attrNameLst>
                                      </p:cBhvr>
                                      <p:to>
                                        <p:strVal val="visible"/>
                                      </p:to>
                                    </p:set>
                                    <p:animEffect transition="in" filter="dissolve">
                                      <p:cBhvr>
                                        <p:cTn id="10" dur="500"/>
                                        <p:tgtEl>
                                          <p:spTgt spid="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 grpId="0" animBg="1"/>
      <p:bldP spid="11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FD5BEB0-552E-5647-5A86-523E730496C6}"/>
              </a:ext>
            </a:extLst>
          </p:cNvPr>
          <p:cNvGrpSpPr/>
          <p:nvPr/>
        </p:nvGrpSpPr>
        <p:grpSpPr>
          <a:xfrm>
            <a:off x="1149850" y="2250983"/>
            <a:ext cx="9875521" cy="3948481"/>
            <a:chOff x="2070526" y="1865704"/>
            <a:chExt cx="8621617" cy="4352202"/>
          </a:xfrm>
        </p:grpSpPr>
        <p:sp>
          <p:nvSpPr>
            <p:cNvPr id="10" name="Rectángulo 9">
              <a:extLst>
                <a:ext uri="{FF2B5EF4-FFF2-40B4-BE49-F238E27FC236}">
                  <a16:creationId xmlns:a16="http://schemas.microsoft.com/office/drawing/2014/main" id="{75FDA50D-6A3C-64D4-7EBE-041C2EB7BFE9}"/>
                </a:ext>
              </a:extLst>
            </p:cNvPr>
            <p:cNvSpPr/>
            <p:nvPr/>
          </p:nvSpPr>
          <p:spPr>
            <a:xfrm>
              <a:off x="2156059" y="1950139"/>
              <a:ext cx="8450981" cy="4163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8D1E1A4B-AE7D-0115-45D7-FD5FBD270D22}"/>
                </a:ext>
              </a:extLst>
            </p:cNvPr>
            <p:cNvSpPr/>
            <p:nvPr/>
          </p:nvSpPr>
          <p:spPr>
            <a:xfrm>
              <a:off x="2070526" y="1865704"/>
              <a:ext cx="8621617" cy="435220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156" name="object 3"/>
          <p:cNvSpPr txBox="1"/>
          <p:nvPr/>
        </p:nvSpPr>
        <p:spPr>
          <a:xfrm>
            <a:off x="1661669" y="3389672"/>
            <a:ext cx="3985589"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3079" indent="7700">
              <a:defRPr sz="2000"/>
            </a:pPr>
            <a:r>
              <a:rPr lang="es-ES" sz="2800" b="1" dirty="0"/>
              <a:t>Proceso de Selección No. 1528 de 2020 - Entidades del Orden Nacional 2020-2</a:t>
            </a:r>
            <a:endParaRPr sz="2800" b="1" dirty="0">
              <a:solidFill>
                <a:srgbClr val="FF0000"/>
              </a:solidFill>
              <a:ea typeface="Calibri" panose="020F0502020204030204" pitchFamily="34" charset="0"/>
            </a:endParaRPr>
          </a:p>
        </p:txBody>
      </p:sp>
      <p:pic>
        <p:nvPicPr>
          <p:cNvPr id="1157" name="object 4" descr="object 4"/>
          <p:cNvPicPr>
            <a:picLocks noChangeAspect="1"/>
          </p:cNvPicPr>
          <p:nvPr/>
        </p:nvPicPr>
        <p:blipFill>
          <a:blip r:embed="rId2"/>
          <a:stretch>
            <a:fillRect/>
          </a:stretch>
        </p:blipFill>
        <p:spPr>
          <a:xfrm>
            <a:off x="6907846" y="4560041"/>
            <a:ext cx="2677294" cy="1333138"/>
          </a:xfrm>
          <a:prstGeom prst="rect">
            <a:avLst/>
          </a:prstGeom>
          <a:ln w="12700">
            <a:miter lim="400000"/>
          </a:ln>
        </p:spPr>
      </p:pic>
      <p:graphicFrame>
        <p:nvGraphicFramePr>
          <p:cNvPr id="1158" name="Tabla 6"/>
          <p:cNvGraphicFramePr/>
          <p:nvPr>
            <p:extLst>
              <p:ext uri="{D42A27DB-BD31-4B8C-83A1-F6EECF244321}">
                <p14:modId xmlns:p14="http://schemas.microsoft.com/office/powerpoint/2010/main" val="490677387"/>
              </p:ext>
            </p:extLst>
          </p:nvPr>
        </p:nvGraphicFramePr>
        <p:xfrm>
          <a:off x="6127194" y="2499933"/>
          <a:ext cx="4320761" cy="1864540"/>
        </p:xfrm>
        <a:graphic>
          <a:graphicData uri="http://schemas.openxmlformats.org/drawingml/2006/table">
            <a:tbl>
              <a:tblPr firstRow="1" bandRow="1"/>
              <a:tblGrid>
                <a:gridCol w="2873795">
                  <a:extLst>
                    <a:ext uri="{9D8B030D-6E8A-4147-A177-3AD203B41FA5}">
                      <a16:colId xmlns:a16="http://schemas.microsoft.com/office/drawing/2014/main" val="20000"/>
                    </a:ext>
                  </a:extLst>
                </a:gridCol>
                <a:gridCol w="1446966">
                  <a:extLst>
                    <a:ext uri="{9D8B030D-6E8A-4147-A177-3AD203B41FA5}">
                      <a16:colId xmlns:a16="http://schemas.microsoft.com/office/drawing/2014/main" val="20001"/>
                    </a:ext>
                  </a:extLst>
                </a:gridCol>
              </a:tblGrid>
              <a:tr h="589686">
                <a:tc>
                  <a:txBody>
                    <a:bodyPr/>
                    <a:lstStyle/>
                    <a:p>
                      <a:pPr algn="ctr" defTabSz="914377">
                        <a:defRPr sz="1800" b="0">
                          <a:solidFill>
                            <a:srgbClr val="000000"/>
                          </a:solidFill>
                        </a:defRPr>
                      </a:pPr>
                      <a:r>
                        <a:rPr lang="es-ES" sz="1800" b="1" dirty="0"/>
                        <a:t>Empleos Ofertados</a:t>
                      </a:r>
                      <a:r>
                        <a:rPr sz="1800" b="1" dirty="0"/>
                        <a:t> por la CGN</a:t>
                      </a:r>
                    </a:p>
                  </a:txBody>
                  <a:tcPr marL="20775" marR="20775" marT="20775" marB="20775" horzOverflow="overflow">
                    <a:lnB w="12700">
                      <a:solidFill>
                        <a:srgbClr val="000000"/>
                      </a:solidFill>
                    </a:lnB>
                    <a:solidFill>
                      <a:srgbClr val="42BFD0"/>
                    </a:solidFill>
                  </a:tcPr>
                </a:tc>
                <a:tc>
                  <a:txBody>
                    <a:bodyPr/>
                    <a:lstStyle/>
                    <a:p>
                      <a:pPr algn="ctr" defTabSz="914377">
                        <a:defRPr sz="1800" b="0">
                          <a:solidFill>
                            <a:srgbClr val="000000"/>
                          </a:solidFill>
                        </a:defRPr>
                      </a:pPr>
                      <a:r>
                        <a:rPr sz="1800" b="1" dirty="0"/>
                        <a:t>2</a:t>
                      </a:r>
                      <a:r>
                        <a:rPr lang="es-MX" sz="1800" b="1" dirty="0"/>
                        <a:t>4</a:t>
                      </a:r>
                      <a:endParaRPr sz="1800" b="1" dirty="0"/>
                    </a:p>
                  </a:txBody>
                  <a:tcPr marL="20775" marR="20775" marT="20775" marB="20775" horzOverflow="overflow">
                    <a:lnB w="12700">
                      <a:solidFill>
                        <a:srgbClr val="000000"/>
                      </a:solidFill>
                    </a:lnB>
                    <a:solidFill>
                      <a:srgbClr val="42BFD0"/>
                    </a:solidFill>
                  </a:tcPr>
                </a:tc>
                <a:extLst>
                  <a:ext uri="{0D108BD9-81ED-4DB2-BD59-A6C34878D82A}">
                    <a16:rowId xmlns:a16="http://schemas.microsoft.com/office/drawing/2014/main" val="10000"/>
                  </a:ext>
                </a:extLst>
              </a:tr>
              <a:tr h="326740">
                <a:tc>
                  <a:txBody>
                    <a:bodyPr/>
                    <a:lstStyle/>
                    <a:p>
                      <a:pPr algn="ctr" defTabSz="914377">
                        <a:defRPr sz="1800"/>
                      </a:pPr>
                      <a:r>
                        <a:rPr sz="1800" b="1" dirty="0" err="1"/>
                        <a:t>Asesor</a:t>
                      </a:r>
                      <a:endParaRPr sz="1800" b="1" dirty="0"/>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377">
                        <a:defRPr sz="1800"/>
                      </a:pPr>
                      <a:r>
                        <a:rPr sz="1800" b="1" dirty="0"/>
                        <a:t>5</a:t>
                      </a:r>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315618">
                <a:tc>
                  <a:txBody>
                    <a:bodyPr/>
                    <a:lstStyle/>
                    <a:p>
                      <a:pPr algn="ctr" defTabSz="914377">
                        <a:defRPr sz="1800"/>
                      </a:pPr>
                      <a:r>
                        <a:rPr sz="1800" b="1"/>
                        <a:t>Profesional</a:t>
                      </a:r>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377">
                        <a:defRPr sz="1800"/>
                      </a:pPr>
                      <a:r>
                        <a:rPr lang="es-MX" sz="1800" b="1" dirty="0"/>
                        <a:t>11</a:t>
                      </a:r>
                      <a:endParaRPr sz="1800" b="1" dirty="0"/>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315618">
                <a:tc>
                  <a:txBody>
                    <a:bodyPr/>
                    <a:lstStyle/>
                    <a:p>
                      <a:pPr algn="ctr" defTabSz="914377">
                        <a:defRPr sz="1800"/>
                      </a:pPr>
                      <a:r>
                        <a:rPr sz="1800" b="1" dirty="0"/>
                        <a:t>Técnico</a:t>
                      </a:r>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377">
                        <a:defRPr sz="1800"/>
                      </a:pPr>
                      <a:r>
                        <a:rPr sz="1800" b="1" dirty="0"/>
                        <a:t>3</a:t>
                      </a:r>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315618">
                <a:tc>
                  <a:txBody>
                    <a:bodyPr/>
                    <a:lstStyle/>
                    <a:p>
                      <a:pPr algn="ctr" defTabSz="914377">
                        <a:defRPr sz="1800"/>
                      </a:pPr>
                      <a:r>
                        <a:rPr lang="es-MX" sz="1800" b="1" dirty="0"/>
                        <a:t>Asistencial</a:t>
                      </a:r>
                      <a:endParaRPr sz="1800" b="1" dirty="0"/>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377">
                        <a:defRPr sz="1800"/>
                      </a:pPr>
                      <a:r>
                        <a:rPr lang="es-MX" sz="1800" b="1" dirty="0"/>
                        <a:t>5</a:t>
                      </a:r>
                      <a:endParaRPr sz="1800" b="1" dirty="0"/>
                    </a:p>
                  </a:txBody>
                  <a:tcPr marL="20775" marR="20775" marT="20775" marB="20775"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bl>
          </a:graphicData>
        </a:graphic>
      </p:graphicFrame>
      <p:grpSp>
        <p:nvGrpSpPr>
          <p:cNvPr id="6" name="Grupo 5">
            <a:extLst>
              <a:ext uri="{FF2B5EF4-FFF2-40B4-BE49-F238E27FC236}">
                <a16:creationId xmlns:a16="http://schemas.microsoft.com/office/drawing/2014/main" id="{C3B1CC90-43B7-F948-A727-574394FC0906}"/>
              </a:ext>
            </a:extLst>
          </p:cNvPr>
          <p:cNvGrpSpPr/>
          <p:nvPr/>
        </p:nvGrpSpPr>
        <p:grpSpPr>
          <a:xfrm>
            <a:off x="1965329" y="1394989"/>
            <a:ext cx="8640503" cy="646331"/>
            <a:chOff x="1243017" y="2562582"/>
            <a:chExt cx="6670287" cy="1086703"/>
          </a:xfrm>
        </p:grpSpPr>
        <p:sp>
          <p:nvSpPr>
            <p:cNvPr id="7" name="Rectángulo 6">
              <a:extLst>
                <a:ext uri="{FF2B5EF4-FFF2-40B4-BE49-F238E27FC236}">
                  <a16:creationId xmlns:a16="http://schemas.microsoft.com/office/drawing/2014/main" id="{079670BC-7FE0-E0CE-0B4E-DAB0BB9EBF8C}"/>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CA62ADCF-B651-0F26-7AC3-D7251ABB0E45}"/>
                </a:ext>
              </a:extLst>
            </p:cNvPr>
            <p:cNvSpPr/>
            <p:nvPr/>
          </p:nvSpPr>
          <p:spPr>
            <a:xfrm>
              <a:off x="1425900" y="2669432"/>
              <a:ext cx="6487404" cy="9798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60" name="object 2"/>
          <p:cNvSpPr txBox="1"/>
          <p:nvPr/>
        </p:nvSpPr>
        <p:spPr>
          <a:xfrm>
            <a:off x="3562184" y="1551640"/>
            <a:ext cx="6432073" cy="601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pPr indent="7546" defTabSz="1075307">
              <a:lnSpc>
                <a:spcPts val="2640"/>
              </a:lnSpc>
              <a:defRPr sz="1960" b="1" spc="-70">
                <a:solidFill>
                  <a:srgbClr val="249B91"/>
                </a:solidFill>
              </a:defRPr>
            </a:pPr>
            <a:r>
              <a:rPr sz="1800" b="1" spc="-3" dirty="0">
                <a:solidFill>
                  <a:schemeClr val="bg1"/>
                </a:solidFill>
                <a:latin typeface="Arial" panose="020B0604020202020204" pitchFamily="34" charset="0"/>
                <a:cs typeface="Arial" panose="020B0604020202020204" pitchFamily="34" charset="0"/>
              </a:rPr>
              <a:t>OFERTA PÚBLICA DE EMPLEOS DE CARRERA</a:t>
            </a:r>
          </a:p>
        </p:txBody>
      </p:sp>
      <p:grpSp>
        <p:nvGrpSpPr>
          <p:cNvPr id="2" name="Grupo 1">
            <a:extLst>
              <a:ext uri="{FF2B5EF4-FFF2-40B4-BE49-F238E27FC236}">
                <a16:creationId xmlns:a16="http://schemas.microsoft.com/office/drawing/2014/main" id="{D487CF3D-8E14-111D-9363-86D85EE671C7}"/>
              </a:ext>
            </a:extLst>
          </p:cNvPr>
          <p:cNvGrpSpPr/>
          <p:nvPr/>
        </p:nvGrpSpPr>
        <p:grpSpPr>
          <a:xfrm>
            <a:off x="328921" y="412854"/>
            <a:ext cx="6289994" cy="475590"/>
            <a:chOff x="1243017" y="2669432"/>
            <a:chExt cx="6728400" cy="1155282"/>
          </a:xfrm>
        </p:grpSpPr>
        <p:sp>
          <p:nvSpPr>
            <p:cNvPr id="3" name="Rectángulo 2">
              <a:extLst>
                <a:ext uri="{FF2B5EF4-FFF2-40B4-BE49-F238E27FC236}">
                  <a16:creationId xmlns:a16="http://schemas.microsoft.com/office/drawing/2014/main" id="{070EB1A9-1E56-F100-84D5-D014DBC1D370}"/>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F3E6F621-5891-0D6C-D4B4-650C33182F6B}"/>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7FB2357A-E076-145D-6E32-53D9603BF9DD}"/>
              </a:ext>
            </a:extLst>
          </p:cNvPr>
          <p:cNvSpPr txBox="1"/>
          <p:nvPr/>
        </p:nvSpPr>
        <p:spPr>
          <a:xfrm>
            <a:off x="499886" y="423931"/>
            <a:ext cx="5948066" cy="646331"/>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Talento Humano y Prestaciones Sociales</a:t>
            </a:r>
          </a:p>
          <a:p>
            <a:pPr algn="ctr"/>
            <a:endParaRPr lang="es-ES"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018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6"/>
                                        </p:tgtEl>
                                        <p:attrNameLst>
                                          <p:attrName>style.visibility</p:attrName>
                                        </p:attrNameLst>
                                      </p:cBhvr>
                                      <p:to>
                                        <p:strVal val="visible"/>
                                      </p:to>
                                    </p:set>
                                    <p:animEffect transition="in" filter="dissolve">
                                      <p:cBhvr>
                                        <p:cTn id="7" dur="500"/>
                                        <p:tgtEl>
                                          <p:spTgt spid="11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57"/>
                                        </p:tgtEl>
                                        <p:attrNameLst>
                                          <p:attrName>style.visibility</p:attrName>
                                        </p:attrNameLst>
                                      </p:cBhvr>
                                      <p:to>
                                        <p:strVal val="visible"/>
                                      </p:to>
                                    </p:set>
                                    <p:animEffect transition="in" filter="dissolve">
                                      <p:cBhvr>
                                        <p:cTn id="12" dur="500"/>
                                        <p:tgtEl>
                                          <p:spTgt spid="1157"/>
                                        </p:tgtEl>
                                      </p:cBhvr>
                                    </p:animEffect>
                                  </p:childTnLst>
                                </p:cTn>
                              </p:par>
                              <p:par>
                                <p:cTn id="13" presetID="9" presetClass="entr" presetSubtype="0" fill="hold" nodeType="withEffect">
                                  <p:stCondLst>
                                    <p:cond delay="0"/>
                                  </p:stCondLst>
                                  <p:childTnLst>
                                    <p:set>
                                      <p:cBhvr>
                                        <p:cTn id="14" dur="1" fill="hold">
                                          <p:stCondLst>
                                            <p:cond delay="0"/>
                                          </p:stCondLst>
                                        </p:cTn>
                                        <p:tgtEl>
                                          <p:spTgt spid="1158"/>
                                        </p:tgtEl>
                                        <p:attrNameLst>
                                          <p:attrName>style.visibility</p:attrName>
                                        </p:attrNameLst>
                                      </p:cBhvr>
                                      <p:to>
                                        <p:strVal val="visible"/>
                                      </p:to>
                                    </p:set>
                                    <p:animEffect transition="in" filter="dissolve">
                                      <p:cBhvr>
                                        <p:cTn id="15" dur="5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o 42">
            <a:extLst>
              <a:ext uri="{FF2B5EF4-FFF2-40B4-BE49-F238E27FC236}">
                <a16:creationId xmlns:a16="http://schemas.microsoft.com/office/drawing/2014/main" id="{BEB4C1C0-687A-BA60-7EF2-107A7D10AFC7}"/>
              </a:ext>
            </a:extLst>
          </p:cNvPr>
          <p:cNvGrpSpPr/>
          <p:nvPr/>
        </p:nvGrpSpPr>
        <p:grpSpPr>
          <a:xfrm>
            <a:off x="4004356" y="1307815"/>
            <a:ext cx="4484313" cy="1123797"/>
            <a:chOff x="2070526" y="1865704"/>
            <a:chExt cx="8621617" cy="4137432"/>
          </a:xfrm>
        </p:grpSpPr>
        <p:sp>
          <p:nvSpPr>
            <p:cNvPr id="44" name="Rectángulo 43">
              <a:extLst>
                <a:ext uri="{FF2B5EF4-FFF2-40B4-BE49-F238E27FC236}">
                  <a16:creationId xmlns:a16="http://schemas.microsoft.com/office/drawing/2014/main" id="{5BB0FECD-BB7D-4A0D-62E2-27CCDAE51C82}"/>
                </a:ext>
              </a:extLst>
            </p:cNvPr>
            <p:cNvSpPr/>
            <p:nvPr/>
          </p:nvSpPr>
          <p:spPr>
            <a:xfrm>
              <a:off x="2200241" y="2111934"/>
              <a:ext cx="8358275" cy="3668801"/>
            </a:xfrm>
            <a:prstGeom prst="rect">
              <a:avLst/>
            </a:prstGeom>
            <a:solidFill>
              <a:srgbClr val="F7F7F7"/>
            </a:solidFill>
            <a:ln w="6350">
              <a:solidFill>
                <a:srgbClr val="5A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5" name="Rectángulo 44">
              <a:extLst>
                <a:ext uri="{FF2B5EF4-FFF2-40B4-BE49-F238E27FC236}">
                  <a16:creationId xmlns:a16="http://schemas.microsoft.com/office/drawing/2014/main" id="{8BE5C8A7-78D6-D523-E3D3-DD319B2B59C9}"/>
                </a:ext>
              </a:extLst>
            </p:cNvPr>
            <p:cNvSpPr/>
            <p:nvPr/>
          </p:nvSpPr>
          <p:spPr>
            <a:xfrm>
              <a:off x="2070526" y="1865704"/>
              <a:ext cx="8621617" cy="4137432"/>
            </a:xfrm>
            <a:prstGeom prst="rect">
              <a:avLst/>
            </a:prstGeom>
            <a:noFill/>
            <a:ln w="28575">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05" name="object 13"/>
          <p:cNvSpPr txBox="1"/>
          <p:nvPr/>
        </p:nvSpPr>
        <p:spPr>
          <a:xfrm>
            <a:off x="4699075" y="1539378"/>
            <a:ext cx="3092840"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3079" indent="24642">
              <a:lnSpc>
                <a:spcPct val="100200"/>
              </a:lnSpc>
              <a:defRPr sz="1900" b="1" spc="-3"/>
            </a:pPr>
            <a:r>
              <a:rPr sz="2280" dirty="0"/>
              <a:t>SISTEMA INTEGRADO DE </a:t>
            </a:r>
            <a:r>
              <a:rPr sz="2280" spc="-522" dirty="0"/>
              <a:t> </a:t>
            </a:r>
            <a:r>
              <a:rPr sz="2280" spc="-6" dirty="0"/>
              <a:t>GESTIÓN</a:t>
            </a:r>
            <a:r>
              <a:rPr sz="2280" spc="-40" dirty="0"/>
              <a:t> </a:t>
            </a:r>
            <a:r>
              <a:rPr sz="2280" dirty="0"/>
              <a:t>INSTITUCIONAL</a:t>
            </a:r>
          </a:p>
        </p:txBody>
      </p:sp>
      <p:grpSp>
        <p:nvGrpSpPr>
          <p:cNvPr id="40" name="Grupo 39">
            <a:extLst>
              <a:ext uri="{FF2B5EF4-FFF2-40B4-BE49-F238E27FC236}">
                <a16:creationId xmlns:a16="http://schemas.microsoft.com/office/drawing/2014/main" id="{D158A6C9-021C-2B95-1DBA-7547E0367CB7}"/>
              </a:ext>
            </a:extLst>
          </p:cNvPr>
          <p:cNvGrpSpPr/>
          <p:nvPr/>
        </p:nvGrpSpPr>
        <p:grpSpPr>
          <a:xfrm>
            <a:off x="847375" y="3155382"/>
            <a:ext cx="3378327" cy="2480771"/>
            <a:chOff x="2070526" y="1865704"/>
            <a:chExt cx="8621617" cy="4137432"/>
          </a:xfrm>
        </p:grpSpPr>
        <p:sp>
          <p:nvSpPr>
            <p:cNvPr id="41" name="Rectángulo 40">
              <a:extLst>
                <a:ext uri="{FF2B5EF4-FFF2-40B4-BE49-F238E27FC236}">
                  <a16:creationId xmlns:a16="http://schemas.microsoft.com/office/drawing/2014/main" id="{9CEA16D9-F6E3-5877-569D-A44D2205FA05}"/>
                </a:ext>
              </a:extLst>
            </p:cNvPr>
            <p:cNvSpPr/>
            <p:nvPr/>
          </p:nvSpPr>
          <p:spPr>
            <a:xfrm>
              <a:off x="2268909" y="2009460"/>
              <a:ext cx="8216259" cy="3881325"/>
            </a:xfrm>
            <a:prstGeom prst="rect">
              <a:avLst/>
            </a:prstGeom>
            <a:solidFill>
              <a:srgbClr val="F7F7F7"/>
            </a:solidFill>
            <a:ln w="6350">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2" name="Rectángulo 41">
              <a:extLst>
                <a:ext uri="{FF2B5EF4-FFF2-40B4-BE49-F238E27FC236}">
                  <a16:creationId xmlns:a16="http://schemas.microsoft.com/office/drawing/2014/main" id="{258429FF-2669-61C1-C114-879F48C5523D}"/>
                </a:ext>
              </a:extLst>
            </p:cNvPr>
            <p:cNvSpPr/>
            <p:nvPr/>
          </p:nvSpPr>
          <p:spPr>
            <a:xfrm>
              <a:off x="2070526" y="1865704"/>
              <a:ext cx="8621617" cy="4137432"/>
            </a:xfrm>
            <a:prstGeom prst="rect">
              <a:avLst/>
            </a:prstGeom>
            <a:noFill/>
            <a:ln w="28575">
              <a:solidFill>
                <a:srgbClr val="5A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12" name="object 20"/>
          <p:cNvSpPr txBox="1"/>
          <p:nvPr/>
        </p:nvSpPr>
        <p:spPr>
          <a:xfrm>
            <a:off x="1419677" y="3487688"/>
            <a:ext cx="2717302" cy="1998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3079" indent="7700">
              <a:lnSpc>
                <a:spcPct val="101200"/>
              </a:lnSpc>
              <a:defRPr b="1" spc="3"/>
            </a:pPr>
            <a:r>
              <a:rPr sz="2154" dirty="0"/>
              <a:t>RACIONALIZACIÓN </a:t>
            </a:r>
            <a:r>
              <a:rPr sz="2154" spc="10" dirty="0"/>
              <a:t>DE </a:t>
            </a:r>
            <a:r>
              <a:rPr sz="2154" spc="-397" dirty="0"/>
              <a:t> </a:t>
            </a:r>
            <a:r>
              <a:rPr sz="2154" dirty="0"/>
              <a:t>PROCEDIMIENTOS </a:t>
            </a:r>
            <a:r>
              <a:rPr sz="2154" spc="6" dirty="0"/>
              <a:t> SOCIALIZACIÓN </a:t>
            </a:r>
            <a:r>
              <a:rPr sz="2154" spc="10" dirty="0"/>
              <a:t> </a:t>
            </a:r>
            <a:r>
              <a:rPr sz="2154" spc="6" dirty="0"/>
              <a:t>SENSIBILIZACIÓN </a:t>
            </a:r>
            <a:r>
              <a:rPr sz="2154" spc="10" dirty="0"/>
              <a:t> </a:t>
            </a:r>
            <a:r>
              <a:rPr sz="2154" spc="6" dirty="0"/>
              <a:t>MEJORAMIENTO </a:t>
            </a:r>
            <a:r>
              <a:rPr sz="2154" spc="10" dirty="0"/>
              <a:t> </a:t>
            </a:r>
            <a:r>
              <a:rPr sz="2154" spc="6" dirty="0"/>
              <a:t>CONTINUO</a:t>
            </a:r>
          </a:p>
        </p:txBody>
      </p:sp>
      <p:grpSp>
        <p:nvGrpSpPr>
          <p:cNvPr id="417" name="object 21"/>
          <p:cNvGrpSpPr/>
          <p:nvPr/>
        </p:nvGrpSpPr>
        <p:grpSpPr>
          <a:xfrm>
            <a:off x="1195069" y="3596849"/>
            <a:ext cx="128586" cy="1455050"/>
            <a:chOff x="0" y="-50800"/>
            <a:chExt cx="107154" cy="1212541"/>
          </a:xfrm>
        </p:grpSpPr>
        <p:pic>
          <p:nvPicPr>
            <p:cNvPr id="413" name="object 22" descr="object 22"/>
            <p:cNvPicPr>
              <a:picLocks noChangeAspect="1"/>
            </p:cNvPicPr>
            <p:nvPr/>
          </p:nvPicPr>
          <p:blipFill>
            <a:blip r:embed="rId2"/>
            <a:stretch>
              <a:fillRect/>
            </a:stretch>
          </p:blipFill>
          <p:spPr>
            <a:xfrm>
              <a:off x="0" y="-50800"/>
              <a:ext cx="107154" cy="107154"/>
            </a:xfrm>
            <a:prstGeom prst="rect">
              <a:avLst/>
            </a:prstGeom>
            <a:ln w="12700" cap="flat">
              <a:noFill/>
              <a:miter lim="400000"/>
            </a:ln>
            <a:effectLst/>
          </p:spPr>
        </p:pic>
        <p:pic>
          <p:nvPicPr>
            <p:cNvPr id="414" name="object 23" descr="object 23"/>
            <p:cNvPicPr>
              <a:picLocks noChangeAspect="1"/>
            </p:cNvPicPr>
            <p:nvPr/>
          </p:nvPicPr>
          <p:blipFill>
            <a:blip r:embed="rId3"/>
            <a:stretch>
              <a:fillRect/>
            </a:stretch>
          </p:blipFill>
          <p:spPr>
            <a:xfrm>
              <a:off x="0" y="491471"/>
              <a:ext cx="107154" cy="107154"/>
            </a:xfrm>
            <a:prstGeom prst="rect">
              <a:avLst/>
            </a:prstGeom>
            <a:ln w="12700" cap="flat">
              <a:noFill/>
              <a:miter lim="400000"/>
            </a:ln>
            <a:effectLst/>
          </p:spPr>
        </p:pic>
        <p:pic>
          <p:nvPicPr>
            <p:cNvPr id="415" name="object 24" descr="object 24"/>
            <p:cNvPicPr>
              <a:picLocks noChangeAspect="1"/>
            </p:cNvPicPr>
            <p:nvPr/>
          </p:nvPicPr>
          <p:blipFill>
            <a:blip r:embed="rId4"/>
            <a:stretch>
              <a:fillRect/>
            </a:stretch>
          </p:blipFill>
          <p:spPr>
            <a:xfrm>
              <a:off x="0" y="767556"/>
              <a:ext cx="107154" cy="107149"/>
            </a:xfrm>
            <a:prstGeom prst="rect">
              <a:avLst/>
            </a:prstGeom>
            <a:ln w="12700" cap="flat">
              <a:noFill/>
              <a:miter lim="400000"/>
            </a:ln>
            <a:effectLst/>
          </p:spPr>
        </p:pic>
        <p:pic>
          <p:nvPicPr>
            <p:cNvPr id="416" name="object 25" descr="object 25"/>
            <p:cNvPicPr>
              <a:picLocks noChangeAspect="1"/>
            </p:cNvPicPr>
            <p:nvPr/>
          </p:nvPicPr>
          <p:blipFill>
            <a:blip r:embed="rId2"/>
            <a:stretch>
              <a:fillRect/>
            </a:stretch>
          </p:blipFill>
          <p:spPr>
            <a:xfrm>
              <a:off x="0" y="1054587"/>
              <a:ext cx="107154" cy="107154"/>
            </a:xfrm>
            <a:prstGeom prst="rect">
              <a:avLst/>
            </a:prstGeom>
            <a:ln w="12700" cap="flat">
              <a:noFill/>
              <a:miter lim="400000"/>
            </a:ln>
            <a:effectLst/>
          </p:spPr>
        </p:pic>
      </p:grpSp>
      <p:grpSp>
        <p:nvGrpSpPr>
          <p:cNvPr id="46" name="Grupo 45">
            <a:extLst>
              <a:ext uri="{FF2B5EF4-FFF2-40B4-BE49-F238E27FC236}">
                <a16:creationId xmlns:a16="http://schemas.microsoft.com/office/drawing/2014/main" id="{730455BC-90DB-9841-9BFC-106CC073B041}"/>
              </a:ext>
            </a:extLst>
          </p:cNvPr>
          <p:cNvGrpSpPr/>
          <p:nvPr/>
        </p:nvGrpSpPr>
        <p:grpSpPr>
          <a:xfrm>
            <a:off x="8305100" y="3241577"/>
            <a:ext cx="3378327" cy="1832142"/>
            <a:chOff x="2070526" y="1865704"/>
            <a:chExt cx="8621617" cy="4137432"/>
          </a:xfrm>
        </p:grpSpPr>
        <p:sp>
          <p:nvSpPr>
            <p:cNvPr id="47" name="Rectángulo 46">
              <a:extLst>
                <a:ext uri="{FF2B5EF4-FFF2-40B4-BE49-F238E27FC236}">
                  <a16:creationId xmlns:a16="http://schemas.microsoft.com/office/drawing/2014/main" id="{B1769135-910D-620E-A0B5-C164C22C1484}"/>
                </a:ext>
              </a:extLst>
            </p:cNvPr>
            <p:cNvSpPr/>
            <p:nvPr/>
          </p:nvSpPr>
          <p:spPr>
            <a:xfrm>
              <a:off x="2268909" y="2009460"/>
              <a:ext cx="8216259" cy="3809905"/>
            </a:xfrm>
            <a:prstGeom prst="rect">
              <a:avLst/>
            </a:prstGeom>
            <a:solidFill>
              <a:srgbClr val="F7F7F7"/>
            </a:solidFill>
            <a:ln w="6350">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8" name="Rectángulo 47">
              <a:extLst>
                <a:ext uri="{FF2B5EF4-FFF2-40B4-BE49-F238E27FC236}">
                  <a16:creationId xmlns:a16="http://schemas.microsoft.com/office/drawing/2014/main" id="{E11EE9FF-A157-2361-3ED2-1F519B95E27F}"/>
                </a:ext>
              </a:extLst>
            </p:cNvPr>
            <p:cNvSpPr/>
            <p:nvPr/>
          </p:nvSpPr>
          <p:spPr>
            <a:xfrm>
              <a:off x="2070526" y="1865704"/>
              <a:ext cx="8621617" cy="4137432"/>
            </a:xfrm>
            <a:prstGeom prst="rect">
              <a:avLst/>
            </a:prstGeom>
            <a:noFill/>
            <a:ln w="28575">
              <a:solidFill>
                <a:srgbClr val="5A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22" name="object 30"/>
          <p:cNvSpPr txBox="1"/>
          <p:nvPr/>
        </p:nvSpPr>
        <p:spPr>
          <a:xfrm>
            <a:off x="8744581" y="3521559"/>
            <a:ext cx="2512543" cy="1336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762376" indent="7700">
              <a:lnSpc>
                <a:spcPct val="101200"/>
              </a:lnSpc>
              <a:defRPr b="1" spc="8"/>
            </a:pPr>
            <a:r>
              <a:rPr sz="2154" dirty="0"/>
              <a:t>INN</a:t>
            </a:r>
            <a:r>
              <a:rPr sz="2154" spc="-18" dirty="0"/>
              <a:t>O</a:t>
            </a:r>
            <a:r>
              <a:rPr sz="2154" spc="-85" dirty="0"/>
              <a:t>V</a:t>
            </a:r>
            <a:r>
              <a:rPr sz="2154" dirty="0"/>
              <a:t>ADORA  MODERNA </a:t>
            </a:r>
            <a:r>
              <a:rPr sz="2154" spc="12" dirty="0"/>
              <a:t> </a:t>
            </a:r>
            <a:r>
              <a:rPr sz="2154" dirty="0"/>
              <a:t>FLEXIBLE</a:t>
            </a:r>
          </a:p>
          <a:p>
            <a:pPr indent="7700">
              <a:defRPr b="1" spc="-10"/>
            </a:pPr>
            <a:r>
              <a:rPr sz="2154" dirty="0"/>
              <a:t>ABIERTA</a:t>
            </a:r>
            <a:r>
              <a:rPr sz="2154" spc="-18" dirty="0"/>
              <a:t> </a:t>
            </a:r>
            <a:r>
              <a:rPr sz="2154" spc="10" dirty="0"/>
              <a:t>AL</a:t>
            </a:r>
            <a:r>
              <a:rPr sz="2154" spc="-18" dirty="0"/>
              <a:t> </a:t>
            </a:r>
            <a:r>
              <a:rPr sz="2154" spc="4" dirty="0"/>
              <a:t>ENTORNO</a:t>
            </a:r>
          </a:p>
        </p:txBody>
      </p:sp>
      <p:grpSp>
        <p:nvGrpSpPr>
          <p:cNvPr id="427" name="object 31"/>
          <p:cNvGrpSpPr/>
          <p:nvPr/>
        </p:nvGrpSpPr>
        <p:grpSpPr>
          <a:xfrm>
            <a:off x="8488670" y="3601511"/>
            <a:ext cx="128580" cy="943008"/>
            <a:chOff x="0" y="0"/>
            <a:chExt cx="107148" cy="785839"/>
          </a:xfrm>
        </p:grpSpPr>
        <p:pic>
          <p:nvPicPr>
            <p:cNvPr id="423" name="object 32" descr="object 32"/>
            <p:cNvPicPr>
              <a:picLocks noChangeAspect="1"/>
            </p:cNvPicPr>
            <p:nvPr/>
          </p:nvPicPr>
          <p:blipFill>
            <a:blip r:embed="rId5"/>
            <a:stretch>
              <a:fillRect/>
            </a:stretch>
          </p:blipFill>
          <p:spPr>
            <a:xfrm>
              <a:off x="-1" y="-1"/>
              <a:ext cx="107150" cy="107150"/>
            </a:xfrm>
            <a:prstGeom prst="rect">
              <a:avLst/>
            </a:prstGeom>
            <a:ln w="12700" cap="flat">
              <a:noFill/>
              <a:miter lim="400000"/>
            </a:ln>
            <a:effectLst/>
          </p:spPr>
        </p:pic>
        <p:pic>
          <p:nvPicPr>
            <p:cNvPr id="424" name="object 33" descr="object 33"/>
            <p:cNvPicPr>
              <a:picLocks noChangeAspect="1"/>
            </p:cNvPicPr>
            <p:nvPr/>
          </p:nvPicPr>
          <p:blipFill>
            <a:blip r:embed="rId6"/>
            <a:stretch>
              <a:fillRect/>
            </a:stretch>
          </p:blipFill>
          <p:spPr>
            <a:xfrm>
              <a:off x="-1" y="213041"/>
              <a:ext cx="107150" cy="107155"/>
            </a:xfrm>
            <a:prstGeom prst="rect">
              <a:avLst/>
            </a:prstGeom>
            <a:ln w="12700" cap="flat">
              <a:noFill/>
              <a:miter lim="400000"/>
            </a:ln>
            <a:effectLst/>
          </p:spPr>
        </p:pic>
        <p:pic>
          <p:nvPicPr>
            <p:cNvPr id="425" name="object 34" descr="object 34"/>
            <p:cNvPicPr>
              <a:picLocks noChangeAspect="1"/>
            </p:cNvPicPr>
            <p:nvPr/>
          </p:nvPicPr>
          <p:blipFill>
            <a:blip r:embed="rId6"/>
            <a:stretch>
              <a:fillRect/>
            </a:stretch>
          </p:blipFill>
          <p:spPr>
            <a:xfrm>
              <a:off x="-1" y="448701"/>
              <a:ext cx="107150" cy="107149"/>
            </a:xfrm>
            <a:prstGeom prst="rect">
              <a:avLst/>
            </a:prstGeom>
            <a:ln w="12700" cap="flat">
              <a:noFill/>
              <a:miter lim="400000"/>
            </a:ln>
            <a:effectLst/>
          </p:spPr>
        </p:pic>
        <p:pic>
          <p:nvPicPr>
            <p:cNvPr id="426" name="object 35" descr="object 35"/>
            <p:cNvPicPr>
              <a:picLocks noChangeAspect="1"/>
            </p:cNvPicPr>
            <p:nvPr/>
          </p:nvPicPr>
          <p:blipFill>
            <a:blip r:embed="rId7"/>
            <a:stretch>
              <a:fillRect/>
            </a:stretch>
          </p:blipFill>
          <p:spPr>
            <a:xfrm>
              <a:off x="-1" y="678686"/>
              <a:ext cx="107150" cy="107154"/>
            </a:xfrm>
            <a:prstGeom prst="rect">
              <a:avLst/>
            </a:prstGeom>
            <a:ln w="12700" cap="flat">
              <a:noFill/>
              <a:miter lim="400000"/>
            </a:ln>
            <a:effectLst/>
          </p:spPr>
        </p:pic>
      </p:grpSp>
      <p:grpSp>
        <p:nvGrpSpPr>
          <p:cNvPr id="404" name="object 7"/>
          <p:cNvGrpSpPr/>
          <p:nvPr/>
        </p:nvGrpSpPr>
        <p:grpSpPr>
          <a:xfrm>
            <a:off x="4878430" y="2850983"/>
            <a:ext cx="2773942" cy="2764765"/>
            <a:chOff x="442954" y="0"/>
            <a:chExt cx="2311617" cy="2303970"/>
          </a:xfrm>
        </p:grpSpPr>
        <p:pic>
          <p:nvPicPr>
            <p:cNvPr id="397" name="object 8" descr="object 8"/>
            <p:cNvPicPr>
              <a:picLocks noChangeAspect="1"/>
            </p:cNvPicPr>
            <p:nvPr/>
          </p:nvPicPr>
          <p:blipFill>
            <a:blip r:embed="rId8"/>
            <a:stretch>
              <a:fillRect/>
            </a:stretch>
          </p:blipFill>
          <p:spPr>
            <a:xfrm>
              <a:off x="442954" y="0"/>
              <a:ext cx="2311617" cy="2303970"/>
            </a:xfrm>
            <a:prstGeom prst="rect">
              <a:avLst/>
            </a:prstGeom>
            <a:ln w="12700" cap="flat">
              <a:noFill/>
              <a:miter lim="400000"/>
            </a:ln>
            <a:effectLst/>
          </p:spPr>
        </p:pic>
        <p:sp>
          <p:nvSpPr>
            <p:cNvPr id="398" name="object 9"/>
            <p:cNvSpPr/>
            <p:nvPr/>
          </p:nvSpPr>
          <p:spPr>
            <a:xfrm>
              <a:off x="693361" y="243110"/>
              <a:ext cx="1787957" cy="17879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508" y="4"/>
                  </a:lnTo>
                  <a:lnTo>
                    <a:pt x="10217" y="15"/>
                  </a:lnTo>
                  <a:lnTo>
                    <a:pt x="9929" y="35"/>
                  </a:lnTo>
                  <a:lnTo>
                    <a:pt x="9642" y="61"/>
                  </a:lnTo>
                  <a:lnTo>
                    <a:pt x="9358" y="95"/>
                  </a:lnTo>
                  <a:lnTo>
                    <a:pt x="9076" y="137"/>
                  </a:lnTo>
                  <a:lnTo>
                    <a:pt x="8797" y="185"/>
                  </a:lnTo>
                  <a:lnTo>
                    <a:pt x="8520" y="241"/>
                  </a:lnTo>
                  <a:lnTo>
                    <a:pt x="8246" y="304"/>
                  </a:lnTo>
                  <a:lnTo>
                    <a:pt x="7974" y="374"/>
                  </a:lnTo>
                  <a:lnTo>
                    <a:pt x="7705" y="450"/>
                  </a:lnTo>
                  <a:lnTo>
                    <a:pt x="7439" y="533"/>
                  </a:lnTo>
                  <a:lnTo>
                    <a:pt x="7176" y="623"/>
                  </a:lnTo>
                  <a:lnTo>
                    <a:pt x="6917" y="719"/>
                  </a:lnTo>
                  <a:lnTo>
                    <a:pt x="6660" y="822"/>
                  </a:lnTo>
                  <a:lnTo>
                    <a:pt x="6407" y="931"/>
                  </a:lnTo>
                  <a:lnTo>
                    <a:pt x="6157" y="1046"/>
                  </a:lnTo>
                  <a:lnTo>
                    <a:pt x="5910" y="1168"/>
                  </a:lnTo>
                  <a:lnTo>
                    <a:pt x="5667" y="1295"/>
                  </a:lnTo>
                  <a:lnTo>
                    <a:pt x="5428" y="1429"/>
                  </a:lnTo>
                  <a:lnTo>
                    <a:pt x="5193" y="1568"/>
                  </a:lnTo>
                  <a:lnTo>
                    <a:pt x="4961" y="1713"/>
                  </a:lnTo>
                  <a:lnTo>
                    <a:pt x="4733" y="1864"/>
                  </a:lnTo>
                  <a:lnTo>
                    <a:pt x="4510" y="2020"/>
                  </a:lnTo>
                  <a:lnTo>
                    <a:pt x="4291" y="2181"/>
                  </a:lnTo>
                  <a:lnTo>
                    <a:pt x="4076" y="2348"/>
                  </a:lnTo>
                  <a:lnTo>
                    <a:pt x="3865" y="2521"/>
                  </a:lnTo>
                  <a:lnTo>
                    <a:pt x="3659" y="2698"/>
                  </a:lnTo>
                  <a:lnTo>
                    <a:pt x="3457" y="2880"/>
                  </a:lnTo>
                  <a:lnTo>
                    <a:pt x="3260" y="3068"/>
                  </a:lnTo>
                  <a:lnTo>
                    <a:pt x="3068" y="3260"/>
                  </a:lnTo>
                  <a:lnTo>
                    <a:pt x="2880" y="3457"/>
                  </a:lnTo>
                  <a:lnTo>
                    <a:pt x="2698" y="3659"/>
                  </a:lnTo>
                  <a:lnTo>
                    <a:pt x="2521" y="3865"/>
                  </a:lnTo>
                  <a:lnTo>
                    <a:pt x="2348" y="4075"/>
                  </a:lnTo>
                  <a:lnTo>
                    <a:pt x="2181" y="4291"/>
                  </a:lnTo>
                  <a:lnTo>
                    <a:pt x="2020" y="4510"/>
                  </a:lnTo>
                  <a:lnTo>
                    <a:pt x="1864" y="4733"/>
                  </a:lnTo>
                  <a:lnTo>
                    <a:pt x="1713" y="4961"/>
                  </a:lnTo>
                  <a:lnTo>
                    <a:pt x="1568" y="5192"/>
                  </a:lnTo>
                  <a:lnTo>
                    <a:pt x="1429" y="5428"/>
                  </a:lnTo>
                  <a:lnTo>
                    <a:pt x="1295" y="5667"/>
                  </a:lnTo>
                  <a:lnTo>
                    <a:pt x="1168" y="5910"/>
                  </a:lnTo>
                  <a:lnTo>
                    <a:pt x="1046" y="6156"/>
                  </a:lnTo>
                  <a:lnTo>
                    <a:pt x="931" y="6406"/>
                  </a:lnTo>
                  <a:lnTo>
                    <a:pt x="822" y="6660"/>
                  </a:lnTo>
                  <a:lnTo>
                    <a:pt x="719" y="6916"/>
                  </a:lnTo>
                  <a:lnTo>
                    <a:pt x="623" y="7176"/>
                  </a:lnTo>
                  <a:lnTo>
                    <a:pt x="533" y="7439"/>
                  </a:lnTo>
                  <a:lnTo>
                    <a:pt x="450" y="7705"/>
                  </a:lnTo>
                  <a:lnTo>
                    <a:pt x="374" y="7974"/>
                  </a:lnTo>
                  <a:lnTo>
                    <a:pt x="304" y="8246"/>
                  </a:lnTo>
                  <a:lnTo>
                    <a:pt x="241" y="8520"/>
                  </a:lnTo>
                  <a:lnTo>
                    <a:pt x="185" y="8797"/>
                  </a:lnTo>
                  <a:lnTo>
                    <a:pt x="137" y="9076"/>
                  </a:lnTo>
                  <a:lnTo>
                    <a:pt x="95" y="9358"/>
                  </a:lnTo>
                  <a:lnTo>
                    <a:pt x="61" y="9642"/>
                  </a:lnTo>
                  <a:lnTo>
                    <a:pt x="35" y="9929"/>
                  </a:lnTo>
                  <a:lnTo>
                    <a:pt x="15" y="10217"/>
                  </a:lnTo>
                  <a:lnTo>
                    <a:pt x="4" y="10508"/>
                  </a:lnTo>
                  <a:lnTo>
                    <a:pt x="0" y="10800"/>
                  </a:lnTo>
                  <a:lnTo>
                    <a:pt x="4" y="11092"/>
                  </a:lnTo>
                  <a:lnTo>
                    <a:pt x="15" y="11383"/>
                  </a:lnTo>
                  <a:lnTo>
                    <a:pt x="35" y="11671"/>
                  </a:lnTo>
                  <a:lnTo>
                    <a:pt x="61" y="11958"/>
                  </a:lnTo>
                  <a:lnTo>
                    <a:pt x="95" y="12242"/>
                  </a:lnTo>
                  <a:lnTo>
                    <a:pt x="137" y="12524"/>
                  </a:lnTo>
                  <a:lnTo>
                    <a:pt x="185" y="12803"/>
                  </a:lnTo>
                  <a:lnTo>
                    <a:pt x="241" y="13080"/>
                  </a:lnTo>
                  <a:lnTo>
                    <a:pt x="304" y="13354"/>
                  </a:lnTo>
                  <a:lnTo>
                    <a:pt x="374" y="13626"/>
                  </a:lnTo>
                  <a:lnTo>
                    <a:pt x="450" y="13895"/>
                  </a:lnTo>
                  <a:lnTo>
                    <a:pt x="533" y="14161"/>
                  </a:lnTo>
                  <a:lnTo>
                    <a:pt x="623" y="14424"/>
                  </a:lnTo>
                  <a:lnTo>
                    <a:pt x="719" y="14684"/>
                  </a:lnTo>
                  <a:lnTo>
                    <a:pt x="822" y="14940"/>
                  </a:lnTo>
                  <a:lnTo>
                    <a:pt x="931" y="15194"/>
                  </a:lnTo>
                  <a:lnTo>
                    <a:pt x="1046" y="15444"/>
                  </a:lnTo>
                  <a:lnTo>
                    <a:pt x="1168" y="15690"/>
                  </a:lnTo>
                  <a:lnTo>
                    <a:pt x="1295" y="15933"/>
                  </a:lnTo>
                  <a:lnTo>
                    <a:pt x="1429" y="16172"/>
                  </a:lnTo>
                  <a:lnTo>
                    <a:pt x="1568" y="16408"/>
                  </a:lnTo>
                  <a:lnTo>
                    <a:pt x="1713" y="16639"/>
                  </a:lnTo>
                  <a:lnTo>
                    <a:pt x="1864" y="16867"/>
                  </a:lnTo>
                  <a:lnTo>
                    <a:pt x="2020" y="17090"/>
                  </a:lnTo>
                  <a:lnTo>
                    <a:pt x="2181" y="17309"/>
                  </a:lnTo>
                  <a:lnTo>
                    <a:pt x="2348" y="17525"/>
                  </a:lnTo>
                  <a:lnTo>
                    <a:pt x="2521" y="17735"/>
                  </a:lnTo>
                  <a:lnTo>
                    <a:pt x="2698" y="17941"/>
                  </a:lnTo>
                  <a:lnTo>
                    <a:pt x="2880" y="18143"/>
                  </a:lnTo>
                  <a:lnTo>
                    <a:pt x="3068" y="18340"/>
                  </a:lnTo>
                  <a:lnTo>
                    <a:pt x="3260" y="18532"/>
                  </a:lnTo>
                  <a:lnTo>
                    <a:pt x="3457" y="18720"/>
                  </a:lnTo>
                  <a:lnTo>
                    <a:pt x="3659" y="18902"/>
                  </a:lnTo>
                  <a:lnTo>
                    <a:pt x="3865" y="19079"/>
                  </a:lnTo>
                  <a:lnTo>
                    <a:pt x="4076" y="19252"/>
                  </a:lnTo>
                  <a:lnTo>
                    <a:pt x="4291" y="19419"/>
                  </a:lnTo>
                  <a:lnTo>
                    <a:pt x="4510" y="19580"/>
                  </a:lnTo>
                  <a:lnTo>
                    <a:pt x="4733" y="19736"/>
                  </a:lnTo>
                  <a:lnTo>
                    <a:pt x="4961" y="19887"/>
                  </a:lnTo>
                  <a:lnTo>
                    <a:pt x="5193" y="20032"/>
                  </a:lnTo>
                  <a:lnTo>
                    <a:pt x="5428" y="20171"/>
                  </a:lnTo>
                  <a:lnTo>
                    <a:pt x="5667" y="20305"/>
                  </a:lnTo>
                  <a:lnTo>
                    <a:pt x="5910" y="20432"/>
                  </a:lnTo>
                  <a:lnTo>
                    <a:pt x="6157" y="20554"/>
                  </a:lnTo>
                  <a:lnTo>
                    <a:pt x="6407" y="20669"/>
                  </a:lnTo>
                  <a:lnTo>
                    <a:pt x="6660" y="20778"/>
                  </a:lnTo>
                  <a:lnTo>
                    <a:pt x="6917" y="20881"/>
                  </a:lnTo>
                  <a:lnTo>
                    <a:pt x="7176" y="20977"/>
                  </a:lnTo>
                  <a:lnTo>
                    <a:pt x="7439" y="21067"/>
                  </a:lnTo>
                  <a:lnTo>
                    <a:pt x="7705" y="21150"/>
                  </a:lnTo>
                  <a:lnTo>
                    <a:pt x="7974" y="21226"/>
                  </a:lnTo>
                  <a:lnTo>
                    <a:pt x="8246" y="21296"/>
                  </a:lnTo>
                  <a:lnTo>
                    <a:pt x="8520" y="21359"/>
                  </a:lnTo>
                  <a:lnTo>
                    <a:pt x="8797" y="21415"/>
                  </a:lnTo>
                  <a:lnTo>
                    <a:pt x="9076" y="21463"/>
                  </a:lnTo>
                  <a:lnTo>
                    <a:pt x="9358" y="21505"/>
                  </a:lnTo>
                  <a:lnTo>
                    <a:pt x="9642" y="21539"/>
                  </a:lnTo>
                  <a:lnTo>
                    <a:pt x="9929" y="21565"/>
                  </a:lnTo>
                  <a:lnTo>
                    <a:pt x="10217" y="21585"/>
                  </a:lnTo>
                  <a:lnTo>
                    <a:pt x="10508" y="21596"/>
                  </a:lnTo>
                  <a:lnTo>
                    <a:pt x="10800" y="21600"/>
                  </a:lnTo>
                  <a:lnTo>
                    <a:pt x="11093" y="21596"/>
                  </a:lnTo>
                  <a:lnTo>
                    <a:pt x="11383" y="21585"/>
                  </a:lnTo>
                  <a:lnTo>
                    <a:pt x="11672" y="21565"/>
                  </a:lnTo>
                  <a:lnTo>
                    <a:pt x="11958" y="21539"/>
                  </a:lnTo>
                  <a:lnTo>
                    <a:pt x="12242" y="21505"/>
                  </a:lnTo>
                  <a:lnTo>
                    <a:pt x="12524" y="21463"/>
                  </a:lnTo>
                  <a:lnTo>
                    <a:pt x="12803" y="21415"/>
                  </a:lnTo>
                  <a:lnTo>
                    <a:pt x="13080" y="21359"/>
                  </a:lnTo>
                  <a:lnTo>
                    <a:pt x="13355" y="21296"/>
                  </a:lnTo>
                  <a:lnTo>
                    <a:pt x="13626" y="21226"/>
                  </a:lnTo>
                  <a:lnTo>
                    <a:pt x="13895" y="21150"/>
                  </a:lnTo>
                  <a:lnTo>
                    <a:pt x="14161" y="21067"/>
                  </a:lnTo>
                  <a:lnTo>
                    <a:pt x="14424" y="20977"/>
                  </a:lnTo>
                  <a:lnTo>
                    <a:pt x="14684" y="20881"/>
                  </a:lnTo>
                  <a:lnTo>
                    <a:pt x="14940" y="20778"/>
                  </a:lnTo>
                  <a:lnTo>
                    <a:pt x="15194" y="20669"/>
                  </a:lnTo>
                  <a:lnTo>
                    <a:pt x="15444" y="20554"/>
                  </a:lnTo>
                  <a:lnTo>
                    <a:pt x="15690" y="20432"/>
                  </a:lnTo>
                  <a:lnTo>
                    <a:pt x="15933" y="20305"/>
                  </a:lnTo>
                  <a:lnTo>
                    <a:pt x="16172" y="20171"/>
                  </a:lnTo>
                  <a:lnTo>
                    <a:pt x="16408" y="20032"/>
                  </a:lnTo>
                  <a:lnTo>
                    <a:pt x="16639" y="19887"/>
                  </a:lnTo>
                  <a:lnTo>
                    <a:pt x="16867" y="19736"/>
                  </a:lnTo>
                  <a:lnTo>
                    <a:pt x="17090" y="19580"/>
                  </a:lnTo>
                  <a:lnTo>
                    <a:pt x="17310" y="19419"/>
                  </a:lnTo>
                  <a:lnTo>
                    <a:pt x="17525" y="19252"/>
                  </a:lnTo>
                  <a:lnTo>
                    <a:pt x="17735" y="19079"/>
                  </a:lnTo>
                  <a:lnTo>
                    <a:pt x="17942" y="18902"/>
                  </a:lnTo>
                  <a:lnTo>
                    <a:pt x="18143" y="18720"/>
                  </a:lnTo>
                  <a:lnTo>
                    <a:pt x="18340" y="18532"/>
                  </a:lnTo>
                  <a:lnTo>
                    <a:pt x="18532" y="18340"/>
                  </a:lnTo>
                  <a:lnTo>
                    <a:pt x="18720" y="18143"/>
                  </a:lnTo>
                  <a:lnTo>
                    <a:pt x="18902" y="17941"/>
                  </a:lnTo>
                  <a:lnTo>
                    <a:pt x="19080" y="17735"/>
                  </a:lnTo>
                  <a:lnTo>
                    <a:pt x="19252" y="17525"/>
                  </a:lnTo>
                  <a:lnTo>
                    <a:pt x="19419" y="17309"/>
                  </a:lnTo>
                  <a:lnTo>
                    <a:pt x="19580" y="17090"/>
                  </a:lnTo>
                  <a:lnTo>
                    <a:pt x="19737" y="16867"/>
                  </a:lnTo>
                  <a:lnTo>
                    <a:pt x="19887" y="16639"/>
                  </a:lnTo>
                  <a:lnTo>
                    <a:pt x="20032" y="16408"/>
                  </a:lnTo>
                  <a:lnTo>
                    <a:pt x="20171" y="16172"/>
                  </a:lnTo>
                  <a:lnTo>
                    <a:pt x="20305" y="15933"/>
                  </a:lnTo>
                  <a:lnTo>
                    <a:pt x="20432" y="15690"/>
                  </a:lnTo>
                  <a:lnTo>
                    <a:pt x="20554" y="15444"/>
                  </a:lnTo>
                  <a:lnTo>
                    <a:pt x="20669" y="15194"/>
                  </a:lnTo>
                  <a:lnTo>
                    <a:pt x="20778" y="14940"/>
                  </a:lnTo>
                  <a:lnTo>
                    <a:pt x="20881" y="14684"/>
                  </a:lnTo>
                  <a:lnTo>
                    <a:pt x="20977" y="14424"/>
                  </a:lnTo>
                  <a:lnTo>
                    <a:pt x="21067" y="14161"/>
                  </a:lnTo>
                  <a:lnTo>
                    <a:pt x="21150" y="13895"/>
                  </a:lnTo>
                  <a:lnTo>
                    <a:pt x="21227" y="13626"/>
                  </a:lnTo>
                  <a:lnTo>
                    <a:pt x="21296" y="13354"/>
                  </a:lnTo>
                  <a:lnTo>
                    <a:pt x="21359" y="13080"/>
                  </a:lnTo>
                  <a:lnTo>
                    <a:pt x="21415" y="12803"/>
                  </a:lnTo>
                  <a:lnTo>
                    <a:pt x="21463" y="12524"/>
                  </a:lnTo>
                  <a:lnTo>
                    <a:pt x="21505" y="12242"/>
                  </a:lnTo>
                  <a:lnTo>
                    <a:pt x="21539" y="11958"/>
                  </a:lnTo>
                  <a:lnTo>
                    <a:pt x="21565" y="11671"/>
                  </a:lnTo>
                  <a:lnTo>
                    <a:pt x="21585" y="11383"/>
                  </a:lnTo>
                  <a:lnTo>
                    <a:pt x="21596" y="11092"/>
                  </a:lnTo>
                  <a:lnTo>
                    <a:pt x="21600" y="10800"/>
                  </a:lnTo>
                  <a:lnTo>
                    <a:pt x="21596" y="10508"/>
                  </a:lnTo>
                  <a:lnTo>
                    <a:pt x="21585" y="10217"/>
                  </a:lnTo>
                  <a:lnTo>
                    <a:pt x="21565" y="9929"/>
                  </a:lnTo>
                  <a:lnTo>
                    <a:pt x="21539" y="9642"/>
                  </a:lnTo>
                  <a:lnTo>
                    <a:pt x="21505" y="9358"/>
                  </a:lnTo>
                  <a:lnTo>
                    <a:pt x="21463" y="9076"/>
                  </a:lnTo>
                  <a:lnTo>
                    <a:pt x="21415" y="8797"/>
                  </a:lnTo>
                  <a:lnTo>
                    <a:pt x="21359" y="8520"/>
                  </a:lnTo>
                  <a:lnTo>
                    <a:pt x="21296" y="8246"/>
                  </a:lnTo>
                  <a:lnTo>
                    <a:pt x="21227" y="7974"/>
                  </a:lnTo>
                  <a:lnTo>
                    <a:pt x="21150" y="7705"/>
                  </a:lnTo>
                  <a:lnTo>
                    <a:pt x="21067" y="7439"/>
                  </a:lnTo>
                  <a:lnTo>
                    <a:pt x="20977" y="7176"/>
                  </a:lnTo>
                  <a:lnTo>
                    <a:pt x="20881" y="6916"/>
                  </a:lnTo>
                  <a:lnTo>
                    <a:pt x="20778" y="6660"/>
                  </a:lnTo>
                  <a:lnTo>
                    <a:pt x="20669" y="6406"/>
                  </a:lnTo>
                  <a:lnTo>
                    <a:pt x="20554" y="6156"/>
                  </a:lnTo>
                  <a:lnTo>
                    <a:pt x="20432" y="5910"/>
                  </a:lnTo>
                  <a:lnTo>
                    <a:pt x="20305" y="5667"/>
                  </a:lnTo>
                  <a:lnTo>
                    <a:pt x="20171" y="5428"/>
                  </a:lnTo>
                  <a:lnTo>
                    <a:pt x="20032" y="5192"/>
                  </a:lnTo>
                  <a:lnTo>
                    <a:pt x="19887" y="4961"/>
                  </a:lnTo>
                  <a:lnTo>
                    <a:pt x="19737" y="4733"/>
                  </a:lnTo>
                  <a:lnTo>
                    <a:pt x="19580" y="4510"/>
                  </a:lnTo>
                  <a:lnTo>
                    <a:pt x="19419" y="4291"/>
                  </a:lnTo>
                  <a:lnTo>
                    <a:pt x="19252" y="4075"/>
                  </a:lnTo>
                  <a:lnTo>
                    <a:pt x="19080" y="3865"/>
                  </a:lnTo>
                  <a:lnTo>
                    <a:pt x="18902" y="3659"/>
                  </a:lnTo>
                  <a:lnTo>
                    <a:pt x="18720" y="3457"/>
                  </a:lnTo>
                  <a:lnTo>
                    <a:pt x="18532" y="3260"/>
                  </a:lnTo>
                  <a:lnTo>
                    <a:pt x="18340" y="3068"/>
                  </a:lnTo>
                  <a:lnTo>
                    <a:pt x="18143" y="2880"/>
                  </a:lnTo>
                  <a:lnTo>
                    <a:pt x="17942" y="2698"/>
                  </a:lnTo>
                  <a:lnTo>
                    <a:pt x="17735" y="2521"/>
                  </a:lnTo>
                  <a:lnTo>
                    <a:pt x="17525" y="2348"/>
                  </a:lnTo>
                  <a:lnTo>
                    <a:pt x="17310" y="2181"/>
                  </a:lnTo>
                  <a:lnTo>
                    <a:pt x="17090" y="2020"/>
                  </a:lnTo>
                  <a:lnTo>
                    <a:pt x="16867" y="1864"/>
                  </a:lnTo>
                  <a:lnTo>
                    <a:pt x="16639" y="1713"/>
                  </a:lnTo>
                  <a:lnTo>
                    <a:pt x="16408" y="1568"/>
                  </a:lnTo>
                  <a:lnTo>
                    <a:pt x="16172" y="1429"/>
                  </a:lnTo>
                  <a:lnTo>
                    <a:pt x="15933" y="1295"/>
                  </a:lnTo>
                  <a:lnTo>
                    <a:pt x="15690" y="1168"/>
                  </a:lnTo>
                  <a:lnTo>
                    <a:pt x="15444" y="1046"/>
                  </a:lnTo>
                  <a:lnTo>
                    <a:pt x="15194" y="931"/>
                  </a:lnTo>
                  <a:lnTo>
                    <a:pt x="14940" y="822"/>
                  </a:lnTo>
                  <a:lnTo>
                    <a:pt x="14684" y="719"/>
                  </a:lnTo>
                  <a:lnTo>
                    <a:pt x="14424" y="623"/>
                  </a:lnTo>
                  <a:lnTo>
                    <a:pt x="14161" y="533"/>
                  </a:lnTo>
                  <a:lnTo>
                    <a:pt x="13895" y="450"/>
                  </a:lnTo>
                  <a:lnTo>
                    <a:pt x="13626" y="374"/>
                  </a:lnTo>
                  <a:lnTo>
                    <a:pt x="13355" y="304"/>
                  </a:lnTo>
                  <a:lnTo>
                    <a:pt x="13080" y="241"/>
                  </a:lnTo>
                  <a:lnTo>
                    <a:pt x="12803" y="185"/>
                  </a:lnTo>
                  <a:lnTo>
                    <a:pt x="12524" y="137"/>
                  </a:lnTo>
                  <a:lnTo>
                    <a:pt x="12242" y="95"/>
                  </a:lnTo>
                  <a:lnTo>
                    <a:pt x="11958" y="61"/>
                  </a:lnTo>
                  <a:lnTo>
                    <a:pt x="11672" y="35"/>
                  </a:lnTo>
                  <a:lnTo>
                    <a:pt x="11383" y="15"/>
                  </a:lnTo>
                  <a:lnTo>
                    <a:pt x="11093" y="4"/>
                  </a:lnTo>
                  <a:lnTo>
                    <a:pt x="10800" y="0"/>
                  </a:lnTo>
                  <a:close/>
                </a:path>
              </a:pathLst>
            </a:custGeom>
            <a:solidFill>
              <a:srgbClr val="FFFFFF"/>
            </a:solidFill>
            <a:ln w="12700" cap="flat">
              <a:noFill/>
              <a:miter lim="400000"/>
            </a:ln>
            <a:effectLst/>
          </p:spPr>
          <p:txBody>
            <a:bodyPr wrap="square" lIns="54863" tIns="54863" rIns="54863" bIns="54863" numCol="1" anchor="t">
              <a:noAutofit/>
            </a:bodyPr>
            <a:lstStyle/>
            <a:p>
              <a:pPr>
                <a:defRPr sz="700"/>
              </a:pPr>
              <a:endParaRPr sz="840"/>
            </a:p>
          </p:txBody>
        </p:sp>
        <p:grpSp>
          <p:nvGrpSpPr>
            <p:cNvPr id="401" name="object 10"/>
            <p:cNvGrpSpPr/>
            <p:nvPr/>
          </p:nvGrpSpPr>
          <p:grpSpPr>
            <a:xfrm>
              <a:off x="489031" y="45150"/>
              <a:ext cx="2219462" cy="2214121"/>
              <a:chOff x="0" y="0"/>
              <a:chExt cx="2219460" cy="2214120"/>
            </a:xfrm>
          </p:grpSpPr>
          <p:sp>
            <p:nvSpPr>
              <p:cNvPr id="399" name="Shape"/>
              <p:cNvSpPr/>
              <p:nvPr/>
            </p:nvSpPr>
            <p:spPr>
              <a:xfrm>
                <a:off x="-1" y="-1"/>
                <a:ext cx="2219462" cy="2214122"/>
              </a:xfrm>
              <a:custGeom>
                <a:avLst/>
                <a:gdLst/>
                <a:ahLst/>
                <a:cxnLst>
                  <a:cxn ang="0">
                    <a:pos x="wd2" y="hd2"/>
                  </a:cxn>
                  <a:cxn ang="5400000">
                    <a:pos x="wd2" y="hd2"/>
                  </a:cxn>
                  <a:cxn ang="10800000">
                    <a:pos x="wd2" y="hd2"/>
                  </a:cxn>
                  <a:cxn ang="16200000">
                    <a:pos x="wd2" y="hd2"/>
                  </a:cxn>
                </a:cxnLst>
                <a:rect l="0" t="0" r="r" b="b"/>
                <a:pathLst>
                  <a:path w="21600" h="21600" extrusionOk="0">
                    <a:moveTo>
                      <a:pt x="21600" y="10831"/>
                    </a:moveTo>
                    <a:lnTo>
                      <a:pt x="21597" y="10581"/>
                    </a:lnTo>
                    <a:lnTo>
                      <a:pt x="21590" y="10330"/>
                    </a:lnTo>
                    <a:lnTo>
                      <a:pt x="21577" y="10080"/>
                    </a:lnTo>
                    <a:lnTo>
                      <a:pt x="21559" y="9830"/>
                    </a:lnTo>
                    <a:lnTo>
                      <a:pt x="21537" y="9642"/>
                    </a:lnTo>
                    <a:lnTo>
                      <a:pt x="21509" y="9391"/>
                    </a:lnTo>
                    <a:lnTo>
                      <a:pt x="21477" y="9141"/>
                    </a:lnTo>
                    <a:lnTo>
                      <a:pt x="21439" y="8953"/>
                    </a:lnTo>
                    <a:lnTo>
                      <a:pt x="21398" y="8703"/>
                    </a:lnTo>
                    <a:lnTo>
                      <a:pt x="21351" y="8452"/>
                    </a:lnTo>
                    <a:lnTo>
                      <a:pt x="21300" y="8264"/>
                    </a:lnTo>
                    <a:lnTo>
                      <a:pt x="21244" y="8014"/>
                    </a:lnTo>
                    <a:lnTo>
                      <a:pt x="21183" y="7826"/>
                    </a:lnTo>
                    <a:lnTo>
                      <a:pt x="21146" y="7683"/>
                    </a:lnTo>
                    <a:lnTo>
                      <a:pt x="21146" y="10831"/>
                    </a:lnTo>
                    <a:lnTo>
                      <a:pt x="21143" y="11082"/>
                    </a:lnTo>
                    <a:lnTo>
                      <a:pt x="21135" y="11332"/>
                    </a:lnTo>
                    <a:lnTo>
                      <a:pt x="21120" y="11583"/>
                    </a:lnTo>
                    <a:lnTo>
                      <a:pt x="21099" y="11833"/>
                    </a:lnTo>
                    <a:lnTo>
                      <a:pt x="21073" y="12021"/>
                    </a:lnTo>
                    <a:lnTo>
                      <a:pt x="21041" y="12271"/>
                    </a:lnTo>
                    <a:lnTo>
                      <a:pt x="21003" y="12522"/>
                    </a:lnTo>
                    <a:lnTo>
                      <a:pt x="20959" y="12772"/>
                    </a:lnTo>
                    <a:lnTo>
                      <a:pt x="20910" y="13023"/>
                    </a:lnTo>
                    <a:lnTo>
                      <a:pt x="20855" y="13273"/>
                    </a:lnTo>
                    <a:lnTo>
                      <a:pt x="20795" y="13523"/>
                    </a:lnTo>
                    <a:lnTo>
                      <a:pt x="20729" y="13711"/>
                    </a:lnTo>
                    <a:lnTo>
                      <a:pt x="20657" y="13962"/>
                    </a:lnTo>
                    <a:lnTo>
                      <a:pt x="20580" y="14212"/>
                    </a:lnTo>
                    <a:lnTo>
                      <a:pt x="20498" y="14463"/>
                    </a:lnTo>
                    <a:lnTo>
                      <a:pt x="20410" y="14650"/>
                    </a:lnTo>
                    <a:lnTo>
                      <a:pt x="20317" y="14901"/>
                    </a:lnTo>
                    <a:lnTo>
                      <a:pt x="20218" y="15089"/>
                    </a:lnTo>
                    <a:lnTo>
                      <a:pt x="20114" y="15339"/>
                    </a:lnTo>
                    <a:lnTo>
                      <a:pt x="20005" y="15527"/>
                    </a:lnTo>
                    <a:lnTo>
                      <a:pt x="19890" y="15777"/>
                    </a:lnTo>
                    <a:lnTo>
                      <a:pt x="19770" y="15965"/>
                    </a:lnTo>
                    <a:lnTo>
                      <a:pt x="19645" y="16216"/>
                    </a:lnTo>
                    <a:lnTo>
                      <a:pt x="19515" y="16403"/>
                    </a:lnTo>
                    <a:lnTo>
                      <a:pt x="19380" y="16591"/>
                    </a:lnTo>
                    <a:lnTo>
                      <a:pt x="19239" y="16779"/>
                    </a:lnTo>
                    <a:lnTo>
                      <a:pt x="19094" y="17030"/>
                    </a:lnTo>
                    <a:lnTo>
                      <a:pt x="18943" y="17217"/>
                    </a:lnTo>
                    <a:lnTo>
                      <a:pt x="18788" y="17405"/>
                    </a:lnTo>
                    <a:lnTo>
                      <a:pt x="18627" y="17593"/>
                    </a:lnTo>
                    <a:lnTo>
                      <a:pt x="18461" y="17781"/>
                    </a:lnTo>
                    <a:lnTo>
                      <a:pt x="18291" y="17969"/>
                    </a:lnTo>
                    <a:lnTo>
                      <a:pt x="18116" y="18157"/>
                    </a:lnTo>
                    <a:lnTo>
                      <a:pt x="17937" y="18344"/>
                    </a:lnTo>
                    <a:lnTo>
                      <a:pt x="17754" y="18470"/>
                    </a:lnTo>
                    <a:lnTo>
                      <a:pt x="17567" y="18657"/>
                    </a:lnTo>
                    <a:lnTo>
                      <a:pt x="17378" y="18783"/>
                    </a:lnTo>
                    <a:lnTo>
                      <a:pt x="17185" y="18970"/>
                    </a:lnTo>
                    <a:lnTo>
                      <a:pt x="16989" y="19096"/>
                    </a:lnTo>
                    <a:lnTo>
                      <a:pt x="16790" y="19283"/>
                    </a:lnTo>
                    <a:lnTo>
                      <a:pt x="16588" y="19409"/>
                    </a:lnTo>
                    <a:lnTo>
                      <a:pt x="16175" y="19659"/>
                    </a:lnTo>
                    <a:lnTo>
                      <a:pt x="15752" y="19910"/>
                    </a:lnTo>
                    <a:lnTo>
                      <a:pt x="15318" y="20160"/>
                    </a:lnTo>
                    <a:lnTo>
                      <a:pt x="15097" y="20223"/>
                    </a:lnTo>
                    <a:lnTo>
                      <a:pt x="14874" y="20348"/>
                    </a:lnTo>
                    <a:lnTo>
                      <a:pt x="14649" y="20410"/>
                    </a:lnTo>
                    <a:lnTo>
                      <a:pt x="14421" y="20536"/>
                    </a:lnTo>
                    <a:lnTo>
                      <a:pt x="13960" y="20661"/>
                    </a:lnTo>
                    <a:lnTo>
                      <a:pt x="13726" y="20786"/>
                    </a:lnTo>
                    <a:lnTo>
                      <a:pt x="13253" y="20911"/>
                    </a:lnTo>
                    <a:lnTo>
                      <a:pt x="13014" y="20911"/>
                    </a:lnTo>
                    <a:lnTo>
                      <a:pt x="12288" y="21099"/>
                    </a:lnTo>
                    <a:lnTo>
                      <a:pt x="11797" y="21099"/>
                    </a:lnTo>
                    <a:lnTo>
                      <a:pt x="11549" y="21162"/>
                    </a:lnTo>
                    <a:lnTo>
                      <a:pt x="10051" y="21162"/>
                    </a:lnTo>
                    <a:lnTo>
                      <a:pt x="9803" y="21099"/>
                    </a:lnTo>
                    <a:lnTo>
                      <a:pt x="9312" y="21099"/>
                    </a:lnTo>
                    <a:lnTo>
                      <a:pt x="8585" y="20911"/>
                    </a:lnTo>
                    <a:lnTo>
                      <a:pt x="8346" y="20911"/>
                    </a:lnTo>
                    <a:lnTo>
                      <a:pt x="7874" y="20786"/>
                    </a:lnTo>
                    <a:lnTo>
                      <a:pt x="7640" y="20661"/>
                    </a:lnTo>
                    <a:lnTo>
                      <a:pt x="7179" y="20536"/>
                    </a:lnTo>
                    <a:lnTo>
                      <a:pt x="6951" y="20410"/>
                    </a:lnTo>
                    <a:lnTo>
                      <a:pt x="6726" y="20348"/>
                    </a:lnTo>
                    <a:lnTo>
                      <a:pt x="6503" y="20223"/>
                    </a:lnTo>
                    <a:lnTo>
                      <a:pt x="6282" y="20160"/>
                    </a:lnTo>
                    <a:lnTo>
                      <a:pt x="5848" y="19910"/>
                    </a:lnTo>
                    <a:lnTo>
                      <a:pt x="5425" y="19659"/>
                    </a:lnTo>
                    <a:lnTo>
                      <a:pt x="5012" y="19409"/>
                    </a:lnTo>
                    <a:lnTo>
                      <a:pt x="4810" y="19283"/>
                    </a:lnTo>
                    <a:lnTo>
                      <a:pt x="4611" y="19096"/>
                    </a:lnTo>
                    <a:lnTo>
                      <a:pt x="4415" y="18970"/>
                    </a:lnTo>
                    <a:lnTo>
                      <a:pt x="4222" y="18783"/>
                    </a:lnTo>
                    <a:lnTo>
                      <a:pt x="4033" y="18657"/>
                    </a:lnTo>
                    <a:lnTo>
                      <a:pt x="3846" y="18470"/>
                    </a:lnTo>
                    <a:lnTo>
                      <a:pt x="3663" y="18344"/>
                    </a:lnTo>
                    <a:lnTo>
                      <a:pt x="3484" y="18157"/>
                    </a:lnTo>
                    <a:lnTo>
                      <a:pt x="3309" y="17969"/>
                    </a:lnTo>
                    <a:lnTo>
                      <a:pt x="3138" y="17781"/>
                    </a:lnTo>
                    <a:lnTo>
                      <a:pt x="2973" y="17593"/>
                    </a:lnTo>
                    <a:lnTo>
                      <a:pt x="2812" y="17405"/>
                    </a:lnTo>
                    <a:lnTo>
                      <a:pt x="2657" y="17217"/>
                    </a:lnTo>
                    <a:lnTo>
                      <a:pt x="2506" y="17030"/>
                    </a:lnTo>
                    <a:lnTo>
                      <a:pt x="2361" y="16779"/>
                    </a:lnTo>
                    <a:lnTo>
                      <a:pt x="2220" y="16591"/>
                    </a:lnTo>
                    <a:lnTo>
                      <a:pt x="2085" y="16403"/>
                    </a:lnTo>
                    <a:lnTo>
                      <a:pt x="1955" y="16216"/>
                    </a:lnTo>
                    <a:lnTo>
                      <a:pt x="1830" y="15965"/>
                    </a:lnTo>
                    <a:lnTo>
                      <a:pt x="1710" y="15777"/>
                    </a:lnTo>
                    <a:lnTo>
                      <a:pt x="1595" y="15527"/>
                    </a:lnTo>
                    <a:lnTo>
                      <a:pt x="1486" y="15339"/>
                    </a:lnTo>
                    <a:lnTo>
                      <a:pt x="1382" y="15089"/>
                    </a:lnTo>
                    <a:lnTo>
                      <a:pt x="1283" y="14901"/>
                    </a:lnTo>
                    <a:lnTo>
                      <a:pt x="1190" y="14650"/>
                    </a:lnTo>
                    <a:lnTo>
                      <a:pt x="1102" y="14463"/>
                    </a:lnTo>
                    <a:lnTo>
                      <a:pt x="1020" y="14212"/>
                    </a:lnTo>
                    <a:lnTo>
                      <a:pt x="943" y="13962"/>
                    </a:lnTo>
                    <a:lnTo>
                      <a:pt x="871" y="13711"/>
                    </a:lnTo>
                    <a:lnTo>
                      <a:pt x="805" y="13523"/>
                    </a:lnTo>
                    <a:lnTo>
                      <a:pt x="745" y="13273"/>
                    </a:lnTo>
                    <a:lnTo>
                      <a:pt x="690" y="13023"/>
                    </a:lnTo>
                    <a:lnTo>
                      <a:pt x="641" y="12772"/>
                    </a:lnTo>
                    <a:lnTo>
                      <a:pt x="597" y="12522"/>
                    </a:lnTo>
                    <a:lnTo>
                      <a:pt x="559" y="12271"/>
                    </a:lnTo>
                    <a:lnTo>
                      <a:pt x="527" y="12021"/>
                    </a:lnTo>
                    <a:lnTo>
                      <a:pt x="501" y="11833"/>
                    </a:lnTo>
                    <a:lnTo>
                      <a:pt x="480" y="11583"/>
                    </a:lnTo>
                    <a:lnTo>
                      <a:pt x="465" y="11332"/>
                    </a:lnTo>
                    <a:lnTo>
                      <a:pt x="457" y="11082"/>
                    </a:lnTo>
                    <a:lnTo>
                      <a:pt x="454" y="10831"/>
                    </a:lnTo>
                    <a:lnTo>
                      <a:pt x="457" y="10581"/>
                    </a:lnTo>
                    <a:lnTo>
                      <a:pt x="465" y="10330"/>
                    </a:lnTo>
                    <a:lnTo>
                      <a:pt x="480" y="10080"/>
                    </a:lnTo>
                    <a:lnTo>
                      <a:pt x="501" y="9830"/>
                    </a:lnTo>
                    <a:lnTo>
                      <a:pt x="527" y="9579"/>
                    </a:lnTo>
                    <a:lnTo>
                      <a:pt x="559" y="9329"/>
                    </a:lnTo>
                    <a:lnTo>
                      <a:pt x="597" y="9078"/>
                    </a:lnTo>
                    <a:lnTo>
                      <a:pt x="641" y="8828"/>
                    </a:lnTo>
                    <a:lnTo>
                      <a:pt x="690" y="8577"/>
                    </a:lnTo>
                    <a:lnTo>
                      <a:pt x="745" y="8327"/>
                    </a:lnTo>
                    <a:lnTo>
                      <a:pt x="805" y="8139"/>
                    </a:lnTo>
                    <a:lnTo>
                      <a:pt x="871" y="7889"/>
                    </a:lnTo>
                    <a:lnTo>
                      <a:pt x="943" y="7638"/>
                    </a:lnTo>
                    <a:lnTo>
                      <a:pt x="1020" y="7388"/>
                    </a:lnTo>
                    <a:lnTo>
                      <a:pt x="1102" y="7200"/>
                    </a:lnTo>
                    <a:lnTo>
                      <a:pt x="1190" y="6950"/>
                    </a:lnTo>
                    <a:lnTo>
                      <a:pt x="1283" y="6699"/>
                    </a:lnTo>
                    <a:lnTo>
                      <a:pt x="1382" y="6511"/>
                    </a:lnTo>
                    <a:lnTo>
                      <a:pt x="1486" y="6261"/>
                    </a:lnTo>
                    <a:lnTo>
                      <a:pt x="1595" y="6073"/>
                    </a:lnTo>
                    <a:lnTo>
                      <a:pt x="1710" y="5823"/>
                    </a:lnTo>
                    <a:lnTo>
                      <a:pt x="1830" y="5635"/>
                    </a:lnTo>
                    <a:lnTo>
                      <a:pt x="1955" y="5447"/>
                    </a:lnTo>
                    <a:lnTo>
                      <a:pt x="2085" y="5197"/>
                    </a:lnTo>
                    <a:lnTo>
                      <a:pt x="2220" y="5009"/>
                    </a:lnTo>
                    <a:lnTo>
                      <a:pt x="2361" y="4821"/>
                    </a:lnTo>
                    <a:lnTo>
                      <a:pt x="2506" y="4570"/>
                    </a:lnTo>
                    <a:lnTo>
                      <a:pt x="2657" y="4383"/>
                    </a:lnTo>
                    <a:lnTo>
                      <a:pt x="2812" y="4195"/>
                    </a:lnTo>
                    <a:lnTo>
                      <a:pt x="2973" y="4007"/>
                    </a:lnTo>
                    <a:lnTo>
                      <a:pt x="3138" y="3819"/>
                    </a:lnTo>
                    <a:lnTo>
                      <a:pt x="3309" y="3631"/>
                    </a:lnTo>
                    <a:lnTo>
                      <a:pt x="3484" y="3443"/>
                    </a:lnTo>
                    <a:lnTo>
                      <a:pt x="3663" y="3318"/>
                    </a:lnTo>
                    <a:lnTo>
                      <a:pt x="3846" y="3130"/>
                    </a:lnTo>
                    <a:lnTo>
                      <a:pt x="4033" y="2943"/>
                    </a:lnTo>
                    <a:lnTo>
                      <a:pt x="4222" y="2817"/>
                    </a:lnTo>
                    <a:lnTo>
                      <a:pt x="4415" y="2630"/>
                    </a:lnTo>
                    <a:lnTo>
                      <a:pt x="4611" y="2504"/>
                    </a:lnTo>
                    <a:lnTo>
                      <a:pt x="4810" y="2317"/>
                    </a:lnTo>
                    <a:lnTo>
                      <a:pt x="5217" y="2066"/>
                    </a:lnTo>
                    <a:lnTo>
                      <a:pt x="5635" y="1816"/>
                    </a:lnTo>
                    <a:lnTo>
                      <a:pt x="6064" y="1565"/>
                    </a:lnTo>
                    <a:lnTo>
                      <a:pt x="6282" y="1440"/>
                    </a:lnTo>
                    <a:lnTo>
                      <a:pt x="6503" y="1377"/>
                    </a:lnTo>
                    <a:lnTo>
                      <a:pt x="6726" y="1252"/>
                    </a:lnTo>
                    <a:lnTo>
                      <a:pt x="6951" y="1190"/>
                    </a:lnTo>
                    <a:lnTo>
                      <a:pt x="7179" y="1064"/>
                    </a:lnTo>
                    <a:lnTo>
                      <a:pt x="9068" y="563"/>
                    </a:lnTo>
                    <a:lnTo>
                      <a:pt x="9312" y="563"/>
                    </a:lnTo>
                    <a:lnTo>
                      <a:pt x="9557" y="501"/>
                    </a:lnTo>
                    <a:lnTo>
                      <a:pt x="9803" y="501"/>
                    </a:lnTo>
                    <a:lnTo>
                      <a:pt x="10051" y="438"/>
                    </a:lnTo>
                    <a:lnTo>
                      <a:pt x="11549" y="438"/>
                    </a:lnTo>
                    <a:lnTo>
                      <a:pt x="11797" y="501"/>
                    </a:lnTo>
                    <a:lnTo>
                      <a:pt x="12043" y="501"/>
                    </a:lnTo>
                    <a:lnTo>
                      <a:pt x="12288" y="563"/>
                    </a:lnTo>
                    <a:lnTo>
                      <a:pt x="12532" y="563"/>
                    </a:lnTo>
                    <a:lnTo>
                      <a:pt x="14421" y="1064"/>
                    </a:lnTo>
                    <a:lnTo>
                      <a:pt x="14649" y="1190"/>
                    </a:lnTo>
                    <a:lnTo>
                      <a:pt x="14874" y="1252"/>
                    </a:lnTo>
                    <a:lnTo>
                      <a:pt x="15097" y="1377"/>
                    </a:lnTo>
                    <a:lnTo>
                      <a:pt x="15318" y="1440"/>
                    </a:lnTo>
                    <a:lnTo>
                      <a:pt x="15536" y="1565"/>
                    </a:lnTo>
                    <a:lnTo>
                      <a:pt x="15965" y="1816"/>
                    </a:lnTo>
                    <a:lnTo>
                      <a:pt x="16383" y="2066"/>
                    </a:lnTo>
                    <a:lnTo>
                      <a:pt x="16790" y="2317"/>
                    </a:lnTo>
                    <a:lnTo>
                      <a:pt x="16989" y="2504"/>
                    </a:lnTo>
                    <a:lnTo>
                      <a:pt x="17185" y="2630"/>
                    </a:lnTo>
                    <a:lnTo>
                      <a:pt x="17378" y="2817"/>
                    </a:lnTo>
                    <a:lnTo>
                      <a:pt x="17567" y="2943"/>
                    </a:lnTo>
                    <a:lnTo>
                      <a:pt x="17754" y="3130"/>
                    </a:lnTo>
                    <a:lnTo>
                      <a:pt x="17937" y="3318"/>
                    </a:lnTo>
                    <a:lnTo>
                      <a:pt x="18116" y="3443"/>
                    </a:lnTo>
                    <a:lnTo>
                      <a:pt x="18291" y="3631"/>
                    </a:lnTo>
                    <a:lnTo>
                      <a:pt x="18461" y="3819"/>
                    </a:lnTo>
                    <a:lnTo>
                      <a:pt x="18627" y="4007"/>
                    </a:lnTo>
                    <a:lnTo>
                      <a:pt x="18788" y="4195"/>
                    </a:lnTo>
                    <a:lnTo>
                      <a:pt x="18943" y="4383"/>
                    </a:lnTo>
                    <a:lnTo>
                      <a:pt x="19094" y="4570"/>
                    </a:lnTo>
                    <a:lnTo>
                      <a:pt x="19239" y="4821"/>
                    </a:lnTo>
                    <a:lnTo>
                      <a:pt x="19380" y="5009"/>
                    </a:lnTo>
                    <a:lnTo>
                      <a:pt x="19515" y="5197"/>
                    </a:lnTo>
                    <a:lnTo>
                      <a:pt x="19645" y="5447"/>
                    </a:lnTo>
                    <a:lnTo>
                      <a:pt x="19770" y="5635"/>
                    </a:lnTo>
                    <a:lnTo>
                      <a:pt x="19890" y="5823"/>
                    </a:lnTo>
                    <a:lnTo>
                      <a:pt x="20005" y="6073"/>
                    </a:lnTo>
                    <a:lnTo>
                      <a:pt x="20114" y="6261"/>
                    </a:lnTo>
                    <a:lnTo>
                      <a:pt x="20218" y="6511"/>
                    </a:lnTo>
                    <a:lnTo>
                      <a:pt x="20317" y="6699"/>
                    </a:lnTo>
                    <a:lnTo>
                      <a:pt x="20410" y="6950"/>
                    </a:lnTo>
                    <a:lnTo>
                      <a:pt x="20498" y="7200"/>
                    </a:lnTo>
                    <a:lnTo>
                      <a:pt x="20580" y="7388"/>
                    </a:lnTo>
                    <a:lnTo>
                      <a:pt x="20657" y="7638"/>
                    </a:lnTo>
                    <a:lnTo>
                      <a:pt x="20729" y="7889"/>
                    </a:lnTo>
                    <a:lnTo>
                      <a:pt x="20795" y="8139"/>
                    </a:lnTo>
                    <a:lnTo>
                      <a:pt x="20855" y="8327"/>
                    </a:lnTo>
                    <a:lnTo>
                      <a:pt x="20910" y="8577"/>
                    </a:lnTo>
                    <a:lnTo>
                      <a:pt x="20959" y="8828"/>
                    </a:lnTo>
                    <a:lnTo>
                      <a:pt x="21003" y="9078"/>
                    </a:lnTo>
                    <a:lnTo>
                      <a:pt x="21041" y="9329"/>
                    </a:lnTo>
                    <a:lnTo>
                      <a:pt x="21073" y="9579"/>
                    </a:lnTo>
                    <a:lnTo>
                      <a:pt x="21099" y="9830"/>
                    </a:lnTo>
                    <a:lnTo>
                      <a:pt x="21120" y="10080"/>
                    </a:lnTo>
                    <a:lnTo>
                      <a:pt x="21135" y="10330"/>
                    </a:lnTo>
                    <a:lnTo>
                      <a:pt x="21143" y="10581"/>
                    </a:lnTo>
                    <a:lnTo>
                      <a:pt x="21146" y="10831"/>
                    </a:lnTo>
                    <a:lnTo>
                      <a:pt x="21146" y="7683"/>
                    </a:lnTo>
                    <a:lnTo>
                      <a:pt x="21119" y="7576"/>
                    </a:lnTo>
                    <a:lnTo>
                      <a:pt x="21049" y="7388"/>
                    </a:lnTo>
                    <a:lnTo>
                      <a:pt x="20976" y="7200"/>
                    </a:lnTo>
                    <a:lnTo>
                      <a:pt x="20898" y="6950"/>
                    </a:lnTo>
                    <a:lnTo>
                      <a:pt x="20816" y="6762"/>
                    </a:lnTo>
                    <a:lnTo>
                      <a:pt x="20729" y="6511"/>
                    </a:lnTo>
                    <a:lnTo>
                      <a:pt x="20639" y="6323"/>
                    </a:lnTo>
                    <a:lnTo>
                      <a:pt x="20544" y="6136"/>
                    </a:lnTo>
                    <a:lnTo>
                      <a:pt x="20445" y="5948"/>
                    </a:lnTo>
                    <a:lnTo>
                      <a:pt x="20343" y="5760"/>
                    </a:lnTo>
                    <a:lnTo>
                      <a:pt x="20236" y="5510"/>
                    </a:lnTo>
                    <a:lnTo>
                      <a:pt x="20125" y="5322"/>
                    </a:lnTo>
                    <a:lnTo>
                      <a:pt x="20011" y="5134"/>
                    </a:lnTo>
                    <a:lnTo>
                      <a:pt x="19893" y="4946"/>
                    </a:lnTo>
                    <a:lnTo>
                      <a:pt x="19771" y="4758"/>
                    </a:lnTo>
                    <a:lnTo>
                      <a:pt x="19645" y="4570"/>
                    </a:lnTo>
                    <a:lnTo>
                      <a:pt x="19516" y="4383"/>
                    </a:lnTo>
                    <a:lnTo>
                      <a:pt x="19383" y="4257"/>
                    </a:lnTo>
                    <a:lnTo>
                      <a:pt x="19247" y="4070"/>
                    </a:lnTo>
                    <a:lnTo>
                      <a:pt x="19107" y="3882"/>
                    </a:lnTo>
                    <a:lnTo>
                      <a:pt x="18964" y="3694"/>
                    </a:lnTo>
                    <a:lnTo>
                      <a:pt x="18818" y="3569"/>
                    </a:lnTo>
                    <a:lnTo>
                      <a:pt x="18668" y="3381"/>
                    </a:lnTo>
                    <a:lnTo>
                      <a:pt x="18515" y="3256"/>
                    </a:lnTo>
                    <a:lnTo>
                      <a:pt x="18358" y="3068"/>
                    </a:lnTo>
                    <a:lnTo>
                      <a:pt x="18199" y="2943"/>
                    </a:lnTo>
                    <a:lnTo>
                      <a:pt x="18036" y="2755"/>
                    </a:lnTo>
                    <a:lnTo>
                      <a:pt x="17870" y="2630"/>
                    </a:lnTo>
                    <a:lnTo>
                      <a:pt x="17702" y="2504"/>
                    </a:lnTo>
                    <a:lnTo>
                      <a:pt x="17530" y="2317"/>
                    </a:lnTo>
                    <a:lnTo>
                      <a:pt x="17356" y="2191"/>
                    </a:lnTo>
                    <a:lnTo>
                      <a:pt x="17178" y="2066"/>
                    </a:lnTo>
                    <a:lnTo>
                      <a:pt x="16998" y="1941"/>
                    </a:lnTo>
                    <a:lnTo>
                      <a:pt x="16630" y="1690"/>
                    </a:lnTo>
                    <a:lnTo>
                      <a:pt x="16251" y="1440"/>
                    </a:lnTo>
                    <a:lnTo>
                      <a:pt x="16058" y="1377"/>
                    </a:lnTo>
                    <a:lnTo>
                      <a:pt x="15664" y="1127"/>
                    </a:lnTo>
                    <a:lnTo>
                      <a:pt x="15463" y="1064"/>
                    </a:lnTo>
                    <a:lnTo>
                      <a:pt x="15261" y="939"/>
                    </a:lnTo>
                    <a:lnTo>
                      <a:pt x="15055" y="877"/>
                    </a:lnTo>
                    <a:lnTo>
                      <a:pt x="14848" y="751"/>
                    </a:lnTo>
                    <a:lnTo>
                      <a:pt x="14427" y="626"/>
                    </a:lnTo>
                    <a:lnTo>
                      <a:pt x="14214" y="501"/>
                    </a:lnTo>
                    <a:lnTo>
                      <a:pt x="13998" y="438"/>
                    </a:lnTo>
                    <a:lnTo>
                      <a:pt x="13340" y="250"/>
                    </a:lnTo>
                    <a:lnTo>
                      <a:pt x="13117" y="250"/>
                    </a:lnTo>
                    <a:lnTo>
                      <a:pt x="12666" y="125"/>
                    </a:lnTo>
                    <a:lnTo>
                      <a:pt x="12438" y="125"/>
                    </a:lnTo>
                    <a:lnTo>
                      <a:pt x="12208" y="63"/>
                    </a:lnTo>
                    <a:lnTo>
                      <a:pt x="11977" y="63"/>
                    </a:lnTo>
                    <a:lnTo>
                      <a:pt x="11744" y="0"/>
                    </a:lnTo>
                    <a:lnTo>
                      <a:pt x="9856" y="0"/>
                    </a:lnTo>
                    <a:lnTo>
                      <a:pt x="9623" y="63"/>
                    </a:lnTo>
                    <a:lnTo>
                      <a:pt x="9392" y="63"/>
                    </a:lnTo>
                    <a:lnTo>
                      <a:pt x="9162" y="125"/>
                    </a:lnTo>
                    <a:lnTo>
                      <a:pt x="8934" y="125"/>
                    </a:lnTo>
                    <a:lnTo>
                      <a:pt x="8483" y="250"/>
                    </a:lnTo>
                    <a:lnTo>
                      <a:pt x="8260" y="250"/>
                    </a:lnTo>
                    <a:lnTo>
                      <a:pt x="7386" y="501"/>
                    </a:lnTo>
                    <a:lnTo>
                      <a:pt x="7173" y="626"/>
                    </a:lnTo>
                    <a:lnTo>
                      <a:pt x="6752" y="751"/>
                    </a:lnTo>
                    <a:lnTo>
                      <a:pt x="6544" y="877"/>
                    </a:lnTo>
                    <a:lnTo>
                      <a:pt x="6339" y="939"/>
                    </a:lnTo>
                    <a:lnTo>
                      <a:pt x="6137" y="1064"/>
                    </a:lnTo>
                    <a:lnTo>
                      <a:pt x="5936" y="1127"/>
                    </a:lnTo>
                    <a:lnTo>
                      <a:pt x="5542" y="1377"/>
                    </a:lnTo>
                    <a:lnTo>
                      <a:pt x="5349" y="1440"/>
                    </a:lnTo>
                    <a:lnTo>
                      <a:pt x="4970" y="1690"/>
                    </a:lnTo>
                    <a:lnTo>
                      <a:pt x="4602" y="1941"/>
                    </a:lnTo>
                    <a:lnTo>
                      <a:pt x="4422" y="2066"/>
                    </a:lnTo>
                    <a:lnTo>
                      <a:pt x="4244" y="2191"/>
                    </a:lnTo>
                    <a:lnTo>
                      <a:pt x="4070" y="2317"/>
                    </a:lnTo>
                    <a:lnTo>
                      <a:pt x="3898" y="2504"/>
                    </a:lnTo>
                    <a:lnTo>
                      <a:pt x="3730" y="2630"/>
                    </a:lnTo>
                    <a:lnTo>
                      <a:pt x="3564" y="2755"/>
                    </a:lnTo>
                    <a:lnTo>
                      <a:pt x="3401" y="2943"/>
                    </a:lnTo>
                    <a:lnTo>
                      <a:pt x="3242" y="3068"/>
                    </a:lnTo>
                    <a:lnTo>
                      <a:pt x="3085" y="3256"/>
                    </a:lnTo>
                    <a:lnTo>
                      <a:pt x="2932" y="3381"/>
                    </a:lnTo>
                    <a:lnTo>
                      <a:pt x="2782" y="3569"/>
                    </a:lnTo>
                    <a:lnTo>
                      <a:pt x="2636" y="3694"/>
                    </a:lnTo>
                    <a:lnTo>
                      <a:pt x="2493" y="3882"/>
                    </a:lnTo>
                    <a:lnTo>
                      <a:pt x="2353" y="4070"/>
                    </a:lnTo>
                    <a:lnTo>
                      <a:pt x="2217" y="4257"/>
                    </a:lnTo>
                    <a:lnTo>
                      <a:pt x="2084" y="4383"/>
                    </a:lnTo>
                    <a:lnTo>
                      <a:pt x="1955" y="4570"/>
                    </a:lnTo>
                    <a:lnTo>
                      <a:pt x="1829" y="4758"/>
                    </a:lnTo>
                    <a:lnTo>
                      <a:pt x="1707" y="4946"/>
                    </a:lnTo>
                    <a:lnTo>
                      <a:pt x="1589" y="5134"/>
                    </a:lnTo>
                    <a:lnTo>
                      <a:pt x="1475" y="5322"/>
                    </a:lnTo>
                    <a:lnTo>
                      <a:pt x="1364" y="5510"/>
                    </a:lnTo>
                    <a:lnTo>
                      <a:pt x="1257" y="5760"/>
                    </a:lnTo>
                    <a:lnTo>
                      <a:pt x="1155" y="5948"/>
                    </a:lnTo>
                    <a:lnTo>
                      <a:pt x="1056" y="6136"/>
                    </a:lnTo>
                    <a:lnTo>
                      <a:pt x="961" y="6323"/>
                    </a:lnTo>
                    <a:lnTo>
                      <a:pt x="871" y="6511"/>
                    </a:lnTo>
                    <a:lnTo>
                      <a:pt x="784" y="6762"/>
                    </a:lnTo>
                    <a:lnTo>
                      <a:pt x="702" y="6950"/>
                    </a:lnTo>
                    <a:lnTo>
                      <a:pt x="624" y="7200"/>
                    </a:lnTo>
                    <a:lnTo>
                      <a:pt x="551" y="7388"/>
                    </a:lnTo>
                    <a:lnTo>
                      <a:pt x="481" y="7576"/>
                    </a:lnTo>
                    <a:lnTo>
                      <a:pt x="417" y="7826"/>
                    </a:lnTo>
                    <a:lnTo>
                      <a:pt x="356" y="8014"/>
                    </a:lnTo>
                    <a:lnTo>
                      <a:pt x="300" y="8264"/>
                    </a:lnTo>
                    <a:lnTo>
                      <a:pt x="249" y="8452"/>
                    </a:lnTo>
                    <a:lnTo>
                      <a:pt x="202" y="8703"/>
                    </a:lnTo>
                    <a:lnTo>
                      <a:pt x="161" y="8953"/>
                    </a:lnTo>
                    <a:lnTo>
                      <a:pt x="123" y="9141"/>
                    </a:lnTo>
                    <a:lnTo>
                      <a:pt x="91" y="9391"/>
                    </a:lnTo>
                    <a:lnTo>
                      <a:pt x="63" y="9642"/>
                    </a:lnTo>
                    <a:lnTo>
                      <a:pt x="41" y="9830"/>
                    </a:lnTo>
                    <a:lnTo>
                      <a:pt x="23" y="10080"/>
                    </a:lnTo>
                    <a:lnTo>
                      <a:pt x="10" y="10330"/>
                    </a:lnTo>
                    <a:lnTo>
                      <a:pt x="3" y="10581"/>
                    </a:lnTo>
                    <a:lnTo>
                      <a:pt x="0" y="10831"/>
                    </a:lnTo>
                    <a:lnTo>
                      <a:pt x="3" y="11019"/>
                    </a:lnTo>
                    <a:lnTo>
                      <a:pt x="10" y="11270"/>
                    </a:lnTo>
                    <a:lnTo>
                      <a:pt x="23" y="11520"/>
                    </a:lnTo>
                    <a:lnTo>
                      <a:pt x="41" y="11770"/>
                    </a:lnTo>
                    <a:lnTo>
                      <a:pt x="63" y="11958"/>
                    </a:lnTo>
                    <a:lnTo>
                      <a:pt x="91" y="12209"/>
                    </a:lnTo>
                    <a:lnTo>
                      <a:pt x="123" y="12459"/>
                    </a:lnTo>
                    <a:lnTo>
                      <a:pt x="161" y="12647"/>
                    </a:lnTo>
                    <a:lnTo>
                      <a:pt x="202" y="12897"/>
                    </a:lnTo>
                    <a:lnTo>
                      <a:pt x="249" y="13148"/>
                    </a:lnTo>
                    <a:lnTo>
                      <a:pt x="300" y="13336"/>
                    </a:lnTo>
                    <a:lnTo>
                      <a:pt x="356" y="13586"/>
                    </a:lnTo>
                    <a:lnTo>
                      <a:pt x="417" y="13774"/>
                    </a:lnTo>
                    <a:lnTo>
                      <a:pt x="481" y="14024"/>
                    </a:lnTo>
                    <a:lnTo>
                      <a:pt x="551" y="14212"/>
                    </a:lnTo>
                    <a:lnTo>
                      <a:pt x="624" y="14463"/>
                    </a:lnTo>
                    <a:lnTo>
                      <a:pt x="702" y="14650"/>
                    </a:lnTo>
                    <a:lnTo>
                      <a:pt x="784" y="14838"/>
                    </a:lnTo>
                    <a:lnTo>
                      <a:pt x="871" y="15089"/>
                    </a:lnTo>
                    <a:lnTo>
                      <a:pt x="961" y="15277"/>
                    </a:lnTo>
                    <a:lnTo>
                      <a:pt x="1056" y="15464"/>
                    </a:lnTo>
                    <a:lnTo>
                      <a:pt x="1155" y="15652"/>
                    </a:lnTo>
                    <a:lnTo>
                      <a:pt x="1257" y="15903"/>
                    </a:lnTo>
                    <a:lnTo>
                      <a:pt x="1364" y="16090"/>
                    </a:lnTo>
                    <a:lnTo>
                      <a:pt x="1475" y="16278"/>
                    </a:lnTo>
                    <a:lnTo>
                      <a:pt x="1589" y="16466"/>
                    </a:lnTo>
                    <a:lnTo>
                      <a:pt x="1707" y="16654"/>
                    </a:lnTo>
                    <a:lnTo>
                      <a:pt x="1829" y="16842"/>
                    </a:lnTo>
                    <a:lnTo>
                      <a:pt x="1955" y="17030"/>
                    </a:lnTo>
                    <a:lnTo>
                      <a:pt x="2084" y="17217"/>
                    </a:lnTo>
                    <a:lnTo>
                      <a:pt x="2217" y="17405"/>
                    </a:lnTo>
                    <a:lnTo>
                      <a:pt x="2353" y="17530"/>
                    </a:lnTo>
                    <a:lnTo>
                      <a:pt x="2493" y="17718"/>
                    </a:lnTo>
                    <a:lnTo>
                      <a:pt x="2636" y="17906"/>
                    </a:lnTo>
                    <a:lnTo>
                      <a:pt x="2782" y="18031"/>
                    </a:lnTo>
                    <a:lnTo>
                      <a:pt x="2932" y="18219"/>
                    </a:lnTo>
                    <a:lnTo>
                      <a:pt x="3085" y="18407"/>
                    </a:lnTo>
                    <a:lnTo>
                      <a:pt x="3242" y="18532"/>
                    </a:lnTo>
                    <a:lnTo>
                      <a:pt x="3401" y="18720"/>
                    </a:lnTo>
                    <a:lnTo>
                      <a:pt x="3564" y="18845"/>
                    </a:lnTo>
                    <a:lnTo>
                      <a:pt x="3730" y="18970"/>
                    </a:lnTo>
                    <a:lnTo>
                      <a:pt x="3898" y="19158"/>
                    </a:lnTo>
                    <a:lnTo>
                      <a:pt x="4070" y="19283"/>
                    </a:lnTo>
                    <a:lnTo>
                      <a:pt x="4244" y="19409"/>
                    </a:lnTo>
                    <a:lnTo>
                      <a:pt x="4422" y="19534"/>
                    </a:lnTo>
                    <a:lnTo>
                      <a:pt x="4602" y="19659"/>
                    </a:lnTo>
                    <a:lnTo>
                      <a:pt x="4785" y="19784"/>
                    </a:lnTo>
                    <a:lnTo>
                      <a:pt x="5158" y="20035"/>
                    </a:lnTo>
                    <a:lnTo>
                      <a:pt x="5542" y="20285"/>
                    </a:lnTo>
                    <a:lnTo>
                      <a:pt x="5738" y="20348"/>
                    </a:lnTo>
                    <a:lnTo>
                      <a:pt x="6137" y="20598"/>
                    </a:lnTo>
                    <a:lnTo>
                      <a:pt x="6339" y="20661"/>
                    </a:lnTo>
                    <a:lnTo>
                      <a:pt x="6544" y="20786"/>
                    </a:lnTo>
                    <a:lnTo>
                      <a:pt x="6961" y="20911"/>
                    </a:lnTo>
                    <a:lnTo>
                      <a:pt x="7173" y="21037"/>
                    </a:lnTo>
                    <a:lnTo>
                      <a:pt x="8483" y="21412"/>
                    </a:lnTo>
                    <a:lnTo>
                      <a:pt x="8708" y="21412"/>
                    </a:lnTo>
                    <a:lnTo>
                      <a:pt x="9162" y="21537"/>
                    </a:lnTo>
                    <a:lnTo>
                      <a:pt x="9623" y="21537"/>
                    </a:lnTo>
                    <a:lnTo>
                      <a:pt x="9856" y="21600"/>
                    </a:lnTo>
                    <a:lnTo>
                      <a:pt x="11744" y="21600"/>
                    </a:lnTo>
                    <a:lnTo>
                      <a:pt x="11977" y="21537"/>
                    </a:lnTo>
                    <a:lnTo>
                      <a:pt x="12438" y="21537"/>
                    </a:lnTo>
                    <a:lnTo>
                      <a:pt x="12892" y="21412"/>
                    </a:lnTo>
                    <a:lnTo>
                      <a:pt x="13117" y="21412"/>
                    </a:lnTo>
                    <a:lnTo>
                      <a:pt x="13998" y="21162"/>
                    </a:lnTo>
                    <a:lnTo>
                      <a:pt x="14427" y="21037"/>
                    </a:lnTo>
                    <a:lnTo>
                      <a:pt x="14639" y="20911"/>
                    </a:lnTo>
                    <a:lnTo>
                      <a:pt x="15055" y="20786"/>
                    </a:lnTo>
                    <a:lnTo>
                      <a:pt x="15261" y="20661"/>
                    </a:lnTo>
                    <a:lnTo>
                      <a:pt x="15463" y="20598"/>
                    </a:lnTo>
                    <a:lnTo>
                      <a:pt x="15862" y="20348"/>
                    </a:lnTo>
                    <a:lnTo>
                      <a:pt x="16058" y="20285"/>
                    </a:lnTo>
                    <a:lnTo>
                      <a:pt x="16442" y="20035"/>
                    </a:lnTo>
                    <a:lnTo>
                      <a:pt x="16815" y="19784"/>
                    </a:lnTo>
                    <a:lnTo>
                      <a:pt x="16998" y="19659"/>
                    </a:lnTo>
                    <a:lnTo>
                      <a:pt x="17178" y="19534"/>
                    </a:lnTo>
                    <a:lnTo>
                      <a:pt x="17356" y="19409"/>
                    </a:lnTo>
                    <a:lnTo>
                      <a:pt x="17530" y="19283"/>
                    </a:lnTo>
                    <a:lnTo>
                      <a:pt x="17702" y="19158"/>
                    </a:lnTo>
                    <a:lnTo>
                      <a:pt x="17870" y="18970"/>
                    </a:lnTo>
                    <a:lnTo>
                      <a:pt x="18036" y="18845"/>
                    </a:lnTo>
                    <a:lnTo>
                      <a:pt x="18199" y="18720"/>
                    </a:lnTo>
                    <a:lnTo>
                      <a:pt x="18358" y="18532"/>
                    </a:lnTo>
                    <a:lnTo>
                      <a:pt x="18515" y="18407"/>
                    </a:lnTo>
                    <a:lnTo>
                      <a:pt x="18668" y="18219"/>
                    </a:lnTo>
                    <a:lnTo>
                      <a:pt x="18818" y="18031"/>
                    </a:lnTo>
                    <a:lnTo>
                      <a:pt x="18964" y="17906"/>
                    </a:lnTo>
                    <a:lnTo>
                      <a:pt x="19107" y="17718"/>
                    </a:lnTo>
                    <a:lnTo>
                      <a:pt x="19247" y="17530"/>
                    </a:lnTo>
                    <a:lnTo>
                      <a:pt x="19383" y="17405"/>
                    </a:lnTo>
                    <a:lnTo>
                      <a:pt x="19516" y="17217"/>
                    </a:lnTo>
                    <a:lnTo>
                      <a:pt x="19645" y="17030"/>
                    </a:lnTo>
                    <a:lnTo>
                      <a:pt x="19771" y="16842"/>
                    </a:lnTo>
                    <a:lnTo>
                      <a:pt x="19893" y="16654"/>
                    </a:lnTo>
                    <a:lnTo>
                      <a:pt x="20011" y="16466"/>
                    </a:lnTo>
                    <a:lnTo>
                      <a:pt x="20125" y="16278"/>
                    </a:lnTo>
                    <a:lnTo>
                      <a:pt x="20236" y="16090"/>
                    </a:lnTo>
                    <a:lnTo>
                      <a:pt x="20343" y="15903"/>
                    </a:lnTo>
                    <a:lnTo>
                      <a:pt x="20445" y="15652"/>
                    </a:lnTo>
                    <a:lnTo>
                      <a:pt x="20544" y="15464"/>
                    </a:lnTo>
                    <a:lnTo>
                      <a:pt x="20639" y="15277"/>
                    </a:lnTo>
                    <a:lnTo>
                      <a:pt x="20729" y="15089"/>
                    </a:lnTo>
                    <a:lnTo>
                      <a:pt x="20816" y="14838"/>
                    </a:lnTo>
                    <a:lnTo>
                      <a:pt x="20898" y="14650"/>
                    </a:lnTo>
                    <a:lnTo>
                      <a:pt x="20976" y="14463"/>
                    </a:lnTo>
                    <a:lnTo>
                      <a:pt x="21049" y="14212"/>
                    </a:lnTo>
                    <a:lnTo>
                      <a:pt x="21119" y="14024"/>
                    </a:lnTo>
                    <a:lnTo>
                      <a:pt x="21183" y="13774"/>
                    </a:lnTo>
                    <a:lnTo>
                      <a:pt x="21244" y="13586"/>
                    </a:lnTo>
                    <a:lnTo>
                      <a:pt x="21300" y="13336"/>
                    </a:lnTo>
                    <a:lnTo>
                      <a:pt x="21351" y="13148"/>
                    </a:lnTo>
                    <a:lnTo>
                      <a:pt x="21398" y="12897"/>
                    </a:lnTo>
                    <a:lnTo>
                      <a:pt x="21439" y="12647"/>
                    </a:lnTo>
                    <a:lnTo>
                      <a:pt x="21477" y="12459"/>
                    </a:lnTo>
                    <a:lnTo>
                      <a:pt x="21509" y="12209"/>
                    </a:lnTo>
                    <a:lnTo>
                      <a:pt x="21537" y="11958"/>
                    </a:lnTo>
                    <a:lnTo>
                      <a:pt x="21559" y="11770"/>
                    </a:lnTo>
                    <a:lnTo>
                      <a:pt x="21577" y="11520"/>
                    </a:lnTo>
                    <a:lnTo>
                      <a:pt x="21590" y="11270"/>
                    </a:lnTo>
                    <a:lnTo>
                      <a:pt x="21597" y="11019"/>
                    </a:lnTo>
                    <a:lnTo>
                      <a:pt x="21600" y="10831"/>
                    </a:lnTo>
                    <a:close/>
                  </a:path>
                </a:pathLst>
              </a:custGeom>
              <a:solidFill>
                <a:srgbClr val="EDEEF0"/>
              </a:solidFill>
              <a:ln w="12700" cap="flat">
                <a:noFill/>
                <a:miter lim="400000"/>
              </a:ln>
              <a:effectLst/>
            </p:spPr>
            <p:txBody>
              <a:bodyPr wrap="square" lIns="54863" tIns="54863" rIns="54863" bIns="54863" numCol="1" anchor="t">
                <a:noAutofit/>
              </a:bodyPr>
              <a:lstStyle/>
              <a:p>
                <a:pPr>
                  <a:defRPr sz="700"/>
                </a:pPr>
                <a:endParaRPr sz="840"/>
              </a:p>
            </p:txBody>
          </p:sp>
          <p:sp>
            <p:nvSpPr>
              <p:cNvPr id="400" name="Shape"/>
              <p:cNvSpPr/>
              <p:nvPr/>
            </p:nvSpPr>
            <p:spPr>
              <a:xfrm>
                <a:off x="362705" y="699867"/>
                <a:ext cx="1629575" cy="1286065"/>
              </a:xfrm>
              <a:custGeom>
                <a:avLst/>
                <a:gdLst/>
                <a:ahLst/>
                <a:cxnLst>
                  <a:cxn ang="0">
                    <a:pos x="wd2" y="hd2"/>
                  </a:cxn>
                  <a:cxn ang="5400000">
                    <a:pos x="wd2" y="hd2"/>
                  </a:cxn>
                  <a:cxn ang="10800000">
                    <a:pos x="wd2" y="hd2"/>
                  </a:cxn>
                  <a:cxn ang="16200000">
                    <a:pos x="wd2" y="hd2"/>
                  </a:cxn>
                </a:cxnLst>
                <a:rect l="0" t="0" r="r" b="b"/>
                <a:pathLst>
                  <a:path w="21600" h="21600" extrusionOk="0">
                    <a:moveTo>
                      <a:pt x="21600" y="6585"/>
                    </a:moveTo>
                    <a:lnTo>
                      <a:pt x="21595" y="6144"/>
                    </a:lnTo>
                    <a:lnTo>
                      <a:pt x="21580" y="5705"/>
                    </a:lnTo>
                    <a:lnTo>
                      <a:pt x="21555" y="5270"/>
                    </a:lnTo>
                    <a:lnTo>
                      <a:pt x="21521" y="4839"/>
                    </a:lnTo>
                    <a:lnTo>
                      <a:pt x="21477" y="4411"/>
                    </a:lnTo>
                    <a:lnTo>
                      <a:pt x="21423" y="3988"/>
                    </a:lnTo>
                    <a:lnTo>
                      <a:pt x="21361" y="3568"/>
                    </a:lnTo>
                    <a:lnTo>
                      <a:pt x="21289" y="3152"/>
                    </a:lnTo>
                    <a:lnTo>
                      <a:pt x="21208" y="2741"/>
                    </a:lnTo>
                    <a:lnTo>
                      <a:pt x="21118" y="2334"/>
                    </a:lnTo>
                    <a:lnTo>
                      <a:pt x="21020" y="1932"/>
                    </a:lnTo>
                    <a:lnTo>
                      <a:pt x="20913" y="1535"/>
                    </a:lnTo>
                    <a:lnTo>
                      <a:pt x="20797" y="1144"/>
                    </a:lnTo>
                    <a:lnTo>
                      <a:pt x="20674" y="757"/>
                    </a:lnTo>
                    <a:lnTo>
                      <a:pt x="20542" y="376"/>
                    </a:lnTo>
                    <a:lnTo>
                      <a:pt x="20402" y="0"/>
                    </a:lnTo>
                    <a:lnTo>
                      <a:pt x="20529" y="375"/>
                    </a:lnTo>
                    <a:lnTo>
                      <a:pt x="20648" y="756"/>
                    </a:lnTo>
                    <a:lnTo>
                      <a:pt x="20759" y="1142"/>
                    </a:lnTo>
                    <a:lnTo>
                      <a:pt x="20862" y="1532"/>
                    </a:lnTo>
                    <a:lnTo>
                      <a:pt x="20957" y="1928"/>
                    </a:lnTo>
                    <a:lnTo>
                      <a:pt x="21044" y="2327"/>
                    </a:lnTo>
                    <a:lnTo>
                      <a:pt x="21122" y="2731"/>
                    </a:lnTo>
                    <a:lnTo>
                      <a:pt x="21191" y="3140"/>
                    </a:lnTo>
                    <a:lnTo>
                      <a:pt x="21251" y="3552"/>
                    </a:lnTo>
                    <a:lnTo>
                      <a:pt x="21303" y="3968"/>
                    </a:lnTo>
                    <a:lnTo>
                      <a:pt x="21345" y="4388"/>
                    </a:lnTo>
                    <a:lnTo>
                      <a:pt x="21378" y="4811"/>
                    </a:lnTo>
                    <a:lnTo>
                      <a:pt x="21402" y="5238"/>
                    </a:lnTo>
                    <a:lnTo>
                      <a:pt x="21417" y="5668"/>
                    </a:lnTo>
                    <a:lnTo>
                      <a:pt x="21422" y="6101"/>
                    </a:lnTo>
                    <a:lnTo>
                      <a:pt x="21417" y="6508"/>
                    </a:lnTo>
                    <a:lnTo>
                      <a:pt x="21405" y="6912"/>
                    </a:lnTo>
                    <a:lnTo>
                      <a:pt x="21384" y="7313"/>
                    </a:lnTo>
                    <a:lnTo>
                      <a:pt x="21354" y="7711"/>
                    </a:lnTo>
                    <a:lnTo>
                      <a:pt x="21317" y="8106"/>
                    </a:lnTo>
                    <a:lnTo>
                      <a:pt x="21271" y="8498"/>
                    </a:lnTo>
                    <a:lnTo>
                      <a:pt x="21218" y="8886"/>
                    </a:lnTo>
                    <a:lnTo>
                      <a:pt x="21157" y="9271"/>
                    </a:lnTo>
                    <a:lnTo>
                      <a:pt x="21088" y="9652"/>
                    </a:lnTo>
                    <a:lnTo>
                      <a:pt x="21012" y="10030"/>
                    </a:lnTo>
                    <a:lnTo>
                      <a:pt x="20928" y="10404"/>
                    </a:lnTo>
                    <a:lnTo>
                      <a:pt x="20837" y="10774"/>
                    </a:lnTo>
                    <a:lnTo>
                      <a:pt x="20738" y="11139"/>
                    </a:lnTo>
                    <a:lnTo>
                      <a:pt x="20632" y="11500"/>
                    </a:lnTo>
                    <a:lnTo>
                      <a:pt x="20520" y="11857"/>
                    </a:lnTo>
                    <a:lnTo>
                      <a:pt x="20400" y="12209"/>
                    </a:lnTo>
                    <a:lnTo>
                      <a:pt x="20274" y="12557"/>
                    </a:lnTo>
                    <a:lnTo>
                      <a:pt x="20140" y="12900"/>
                    </a:lnTo>
                    <a:lnTo>
                      <a:pt x="20000" y="13237"/>
                    </a:lnTo>
                    <a:lnTo>
                      <a:pt x="19854" y="13570"/>
                    </a:lnTo>
                    <a:lnTo>
                      <a:pt x="19701" y="13897"/>
                    </a:lnTo>
                    <a:lnTo>
                      <a:pt x="19542" y="14219"/>
                    </a:lnTo>
                    <a:lnTo>
                      <a:pt x="19377" y="14535"/>
                    </a:lnTo>
                    <a:lnTo>
                      <a:pt x="19206" y="14846"/>
                    </a:lnTo>
                    <a:lnTo>
                      <a:pt x="19028" y="15151"/>
                    </a:lnTo>
                    <a:lnTo>
                      <a:pt x="18845" y="15450"/>
                    </a:lnTo>
                    <a:lnTo>
                      <a:pt x="18656" y="15743"/>
                    </a:lnTo>
                    <a:lnTo>
                      <a:pt x="18462" y="16030"/>
                    </a:lnTo>
                    <a:lnTo>
                      <a:pt x="18261" y="16310"/>
                    </a:lnTo>
                    <a:lnTo>
                      <a:pt x="18056" y="16584"/>
                    </a:lnTo>
                    <a:lnTo>
                      <a:pt x="17845" y="16851"/>
                    </a:lnTo>
                    <a:lnTo>
                      <a:pt x="17629" y="17112"/>
                    </a:lnTo>
                    <a:lnTo>
                      <a:pt x="17407" y="17365"/>
                    </a:lnTo>
                    <a:lnTo>
                      <a:pt x="17181" y="17612"/>
                    </a:lnTo>
                    <a:lnTo>
                      <a:pt x="16950" y="17851"/>
                    </a:lnTo>
                    <a:lnTo>
                      <a:pt x="16714" y="18083"/>
                    </a:lnTo>
                    <a:lnTo>
                      <a:pt x="16474" y="18308"/>
                    </a:lnTo>
                    <a:lnTo>
                      <a:pt x="16228" y="18525"/>
                    </a:lnTo>
                    <a:lnTo>
                      <a:pt x="15979" y="18735"/>
                    </a:lnTo>
                    <a:lnTo>
                      <a:pt x="15725" y="18936"/>
                    </a:lnTo>
                    <a:lnTo>
                      <a:pt x="15466" y="19130"/>
                    </a:lnTo>
                    <a:lnTo>
                      <a:pt x="15204" y="19315"/>
                    </a:lnTo>
                    <a:lnTo>
                      <a:pt x="14937" y="19492"/>
                    </a:lnTo>
                    <a:lnTo>
                      <a:pt x="14667" y="19661"/>
                    </a:lnTo>
                    <a:lnTo>
                      <a:pt x="14393" y="19822"/>
                    </a:lnTo>
                    <a:lnTo>
                      <a:pt x="14115" y="19973"/>
                    </a:lnTo>
                    <a:lnTo>
                      <a:pt x="13833" y="20116"/>
                    </a:lnTo>
                    <a:lnTo>
                      <a:pt x="13548" y="20250"/>
                    </a:lnTo>
                    <a:lnTo>
                      <a:pt x="13260" y="20375"/>
                    </a:lnTo>
                    <a:lnTo>
                      <a:pt x="12968" y="20491"/>
                    </a:lnTo>
                    <a:lnTo>
                      <a:pt x="12673" y="20597"/>
                    </a:lnTo>
                    <a:lnTo>
                      <a:pt x="12375" y="20694"/>
                    </a:lnTo>
                    <a:lnTo>
                      <a:pt x="12074" y="20781"/>
                    </a:lnTo>
                    <a:lnTo>
                      <a:pt x="11770" y="20858"/>
                    </a:lnTo>
                    <a:lnTo>
                      <a:pt x="11463" y="20926"/>
                    </a:lnTo>
                    <a:lnTo>
                      <a:pt x="11154" y="20983"/>
                    </a:lnTo>
                    <a:lnTo>
                      <a:pt x="10842" y="21031"/>
                    </a:lnTo>
                    <a:lnTo>
                      <a:pt x="10528" y="21068"/>
                    </a:lnTo>
                    <a:lnTo>
                      <a:pt x="10212" y="21095"/>
                    </a:lnTo>
                    <a:lnTo>
                      <a:pt x="9893" y="21111"/>
                    </a:lnTo>
                    <a:lnTo>
                      <a:pt x="9572" y="21116"/>
                    </a:lnTo>
                    <a:lnTo>
                      <a:pt x="9226" y="21110"/>
                    </a:lnTo>
                    <a:lnTo>
                      <a:pt x="8883" y="21091"/>
                    </a:lnTo>
                    <a:lnTo>
                      <a:pt x="8542" y="21060"/>
                    </a:lnTo>
                    <a:lnTo>
                      <a:pt x="8204" y="21017"/>
                    </a:lnTo>
                    <a:lnTo>
                      <a:pt x="7869" y="20962"/>
                    </a:lnTo>
                    <a:lnTo>
                      <a:pt x="7537" y="20895"/>
                    </a:lnTo>
                    <a:lnTo>
                      <a:pt x="7208" y="20817"/>
                    </a:lnTo>
                    <a:lnTo>
                      <a:pt x="6882" y="20727"/>
                    </a:lnTo>
                    <a:lnTo>
                      <a:pt x="6560" y="20627"/>
                    </a:lnTo>
                    <a:lnTo>
                      <a:pt x="6241" y="20515"/>
                    </a:lnTo>
                    <a:lnTo>
                      <a:pt x="5926" y="20392"/>
                    </a:lnTo>
                    <a:lnTo>
                      <a:pt x="5615" y="20258"/>
                    </a:lnTo>
                    <a:lnTo>
                      <a:pt x="5307" y="20114"/>
                    </a:lnTo>
                    <a:lnTo>
                      <a:pt x="5004" y="19959"/>
                    </a:lnTo>
                    <a:lnTo>
                      <a:pt x="4705" y="19795"/>
                    </a:lnTo>
                    <a:lnTo>
                      <a:pt x="4410" y="19620"/>
                    </a:lnTo>
                    <a:lnTo>
                      <a:pt x="4120" y="19435"/>
                    </a:lnTo>
                    <a:lnTo>
                      <a:pt x="3834" y="19241"/>
                    </a:lnTo>
                    <a:lnTo>
                      <a:pt x="3553" y="19037"/>
                    </a:lnTo>
                    <a:lnTo>
                      <a:pt x="3277" y="18824"/>
                    </a:lnTo>
                    <a:lnTo>
                      <a:pt x="3006" y="18602"/>
                    </a:lnTo>
                    <a:lnTo>
                      <a:pt x="2740" y="18370"/>
                    </a:lnTo>
                    <a:lnTo>
                      <a:pt x="2480" y="18130"/>
                    </a:lnTo>
                    <a:lnTo>
                      <a:pt x="2225" y="17881"/>
                    </a:lnTo>
                    <a:lnTo>
                      <a:pt x="1975" y="17624"/>
                    </a:lnTo>
                    <a:lnTo>
                      <a:pt x="1731" y="17358"/>
                    </a:lnTo>
                    <a:lnTo>
                      <a:pt x="1493" y="17084"/>
                    </a:lnTo>
                    <a:lnTo>
                      <a:pt x="1261" y="16802"/>
                    </a:lnTo>
                    <a:lnTo>
                      <a:pt x="1034" y="16512"/>
                    </a:lnTo>
                    <a:lnTo>
                      <a:pt x="815" y="16215"/>
                    </a:lnTo>
                    <a:lnTo>
                      <a:pt x="601" y="15910"/>
                    </a:lnTo>
                    <a:lnTo>
                      <a:pt x="394" y="15598"/>
                    </a:lnTo>
                    <a:lnTo>
                      <a:pt x="194" y="15279"/>
                    </a:lnTo>
                    <a:lnTo>
                      <a:pt x="0" y="14953"/>
                    </a:lnTo>
                    <a:lnTo>
                      <a:pt x="179" y="15303"/>
                    </a:lnTo>
                    <a:lnTo>
                      <a:pt x="364" y="15648"/>
                    </a:lnTo>
                    <a:lnTo>
                      <a:pt x="558" y="15985"/>
                    </a:lnTo>
                    <a:lnTo>
                      <a:pt x="758" y="16315"/>
                    </a:lnTo>
                    <a:lnTo>
                      <a:pt x="965" y="16638"/>
                    </a:lnTo>
                    <a:lnTo>
                      <a:pt x="1179" y="16953"/>
                    </a:lnTo>
                    <a:lnTo>
                      <a:pt x="1406" y="17245"/>
                    </a:lnTo>
                    <a:lnTo>
                      <a:pt x="1638" y="17530"/>
                    </a:lnTo>
                    <a:lnTo>
                      <a:pt x="1877" y="17806"/>
                    </a:lnTo>
                    <a:lnTo>
                      <a:pt x="2121" y="18074"/>
                    </a:lnTo>
                    <a:lnTo>
                      <a:pt x="2371" y="18334"/>
                    </a:lnTo>
                    <a:lnTo>
                      <a:pt x="2627" y="18585"/>
                    </a:lnTo>
                    <a:lnTo>
                      <a:pt x="2889" y="18828"/>
                    </a:lnTo>
                    <a:lnTo>
                      <a:pt x="3155" y="19061"/>
                    </a:lnTo>
                    <a:lnTo>
                      <a:pt x="3427" y="19286"/>
                    </a:lnTo>
                    <a:lnTo>
                      <a:pt x="3704" y="19501"/>
                    </a:lnTo>
                    <a:lnTo>
                      <a:pt x="3986" y="19707"/>
                    </a:lnTo>
                    <a:lnTo>
                      <a:pt x="4273" y="19903"/>
                    </a:lnTo>
                    <a:lnTo>
                      <a:pt x="4564" y="20089"/>
                    </a:lnTo>
                    <a:lnTo>
                      <a:pt x="4860" y="20266"/>
                    </a:lnTo>
                    <a:lnTo>
                      <a:pt x="5161" y="20432"/>
                    </a:lnTo>
                    <a:lnTo>
                      <a:pt x="5465" y="20588"/>
                    </a:lnTo>
                    <a:lnTo>
                      <a:pt x="5774" y="20734"/>
                    </a:lnTo>
                    <a:lnTo>
                      <a:pt x="6087" y="20868"/>
                    </a:lnTo>
                    <a:lnTo>
                      <a:pt x="6403" y="20993"/>
                    </a:lnTo>
                    <a:lnTo>
                      <a:pt x="6724" y="21106"/>
                    </a:lnTo>
                    <a:lnTo>
                      <a:pt x="7048" y="21208"/>
                    </a:lnTo>
                    <a:lnTo>
                      <a:pt x="7375" y="21298"/>
                    </a:lnTo>
                    <a:lnTo>
                      <a:pt x="7705" y="21377"/>
                    </a:lnTo>
                    <a:lnTo>
                      <a:pt x="8039" y="21444"/>
                    </a:lnTo>
                    <a:lnTo>
                      <a:pt x="8376" y="21500"/>
                    </a:lnTo>
                    <a:lnTo>
                      <a:pt x="8716" y="21544"/>
                    </a:lnTo>
                    <a:lnTo>
                      <a:pt x="9058" y="21575"/>
                    </a:lnTo>
                    <a:lnTo>
                      <a:pt x="9403" y="21594"/>
                    </a:lnTo>
                    <a:lnTo>
                      <a:pt x="9751" y="21600"/>
                    </a:lnTo>
                    <a:lnTo>
                      <a:pt x="10071" y="21595"/>
                    </a:lnTo>
                    <a:lnTo>
                      <a:pt x="10390" y="21578"/>
                    </a:lnTo>
                    <a:lnTo>
                      <a:pt x="10707" y="21552"/>
                    </a:lnTo>
                    <a:lnTo>
                      <a:pt x="11021" y="21515"/>
                    </a:lnTo>
                    <a:lnTo>
                      <a:pt x="11333" y="21467"/>
                    </a:lnTo>
                    <a:lnTo>
                      <a:pt x="11642" y="21410"/>
                    </a:lnTo>
                    <a:lnTo>
                      <a:pt x="11949" y="21342"/>
                    </a:lnTo>
                    <a:lnTo>
                      <a:pt x="12252" y="21265"/>
                    </a:lnTo>
                    <a:lnTo>
                      <a:pt x="12553" y="21177"/>
                    </a:lnTo>
                    <a:lnTo>
                      <a:pt x="12851" y="21081"/>
                    </a:lnTo>
                    <a:lnTo>
                      <a:pt x="13146" y="20974"/>
                    </a:lnTo>
                    <a:lnTo>
                      <a:pt x="13438" y="20859"/>
                    </a:lnTo>
                    <a:lnTo>
                      <a:pt x="13727" y="20734"/>
                    </a:lnTo>
                    <a:lnTo>
                      <a:pt x="14012" y="20600"/>
                    </a:lnTo>
                    <a:lnTo>
                      <a:pt x="14293" y="20457"/>
                    </a:lnTo>
                    <a:lnTo>
                      <a:pt x="14571" y="20305"/>
                    </a:lnTo>
                    <a:lnTo>
                      <a:pt x="14845" y="20145"/>
                    </a:lnTo>
                    <a:lnTo>
                      <a:pt x="15116" y="19976"/>
                    </a:lnTo>
                    <a:lnTo>
                      <a:pt x="15382" y="19799"/>
                    </a:lnTo>
                    <a:lnTo>
                      <a:pt x="15645" y="19614"/>
                    </a:lnTo>
                    <a:lnTo>
                      <a:pt x="15903" y="19420"/>
                    </a:lnTo>
                    <a:lnTo>
                      <a:pt x="16157" y="19219"/>
                    </a:lnTo>
                    <a:lnTo>
                      <a:pt x="16407" y="19009"/>
                    </a:lnTo>
                    <a:lnTo>
                      <a:pt x="16652" y="18792"/>
                    </a:lnTo>
                    <a:lnTo>
                      <a:pt x="16893" y="18567"/>
                    </a:lnTo>
                    <a:lnTo>
                      <a:pt x="17129" y="18335"/>
                    </a:lnTo>
                    <a:lnTo>
                      <a:pt x="17360" y="18096"/>
                    </a:lnTo>
                    <a:lnTo>
                      <a:pt x="17586" y="17849"/>
                    </a:lnTo>
                    <a:lnTo>
                      <a:pt x="17807" y="17596"/>
                    </a:lnTo>
                    <a:lnTo>
                      <a:pt x="18023" y="17335"/>
                    </a:lnTo>
                    <a:lnTo>
                      <a:pt x="18234" y="17068"/>
                    </a:lnTo>
                    <a:lnTo>
                      <a:pt x="18440" y="16794"/>
                    </a:lnTo>
                    <a:lnTo>
                      <a:pt x="18640" y="16514"/>
                    </a:lnTo>
                    <a:lnTo>
                      <a:pt x="18835" y="16227"/>
                    </a:lnTo>
                    <a:lnTo>
                      <a:pt x="19024" y="15934"/>
                    </a:lnTo>
                    <a:lnTo>
                      <a:pt x="19207" y="15635"/>
                    </a:lnTo>
                    <a:lnTo>
                      <a:pt x="19384" y="15330"/>
                    </a:lnTo>
                    <a:lnTo>
                      <a:pt x="19555" y="15019"/>
                    </a:lnTo>
                    <a:lnTo>
                      <a:pt x="19721" y="14703"/>
                    </a:lnTo>
                    <a:lnTo>
                      <a:pt x="19880" y="14381"/>
                    </a:lnTo>
                    <a:lnTo>
                      <a:pt x="20033" y="14054"/>
                    </a:lnTo>
                    <a:lnTo>
                      <a:pt x="20179" y="13721"/>
                    </a:lnTo>
                    <a:lnTo>
                      <a:pt x="20319" y="13383"/>
                    </a:lnTo>
                    <a:lnTo>
                      <a:pt x="20452" y="13041"/>
                    </a:lnTo>
                    <a:lnTo>
                      <a:pt x="20579" y="12693"/>
                    </a:lnTo>
                    <a:lnTo>
                      <a:pt x="20698" y="12341"/>
                    </a:lnTo>
                    <a:lnTo>
                      <a:pt x="20811" y="11984"/>
                    </a:lnTo>
                    <a:lnTo>
                      <a:pt x="20917" y="11623"/>
                    </a:lnTo>
                    <a:lnTo>
                      <a:pt x="21015" y="11258"/>
                    </a:lnTo>
                    <a:lnTo>
                      <a:pt x="21106" y="10888"/>
                    </a:lnTo>
                    <a:lnTo>
                      <a:pt x="21190" y="10514"/>
                    </a:lnTo>
                    <a:lnTo>
                      <a:pt x="21267" y="10136"/>
                    </a:lnTo>
                    <a:lnTo>
                      <a:pt x="21336" y="9755"/>
                    </a:lnTo>
                    <a:lnTo>
                      <a:pt x="21397" y="9370"/>
                    </a:lnTo>
                    <a:lnTo>
                      <a:pt x="21450" y="8982"/>
                    </a:lnTo>
                    <a:lnTo>
                      <a:pt x="21495" y="8590"/>
                    </a:lnTo>
                    <a:lnTo>
                      <a:pt x="21533" y="8195"/>
                    </a:lnTo>
                    <a:lnTo>
                      <a:pt x="21562" y="7797"/>
                    </a:lnTo>
                    <a:lnTo>
                      <a:pt x="21583" y="7395"/>
                    </a:lnTo>
                    <a:lnTo>
                      <a:pt x="21596" y="6992"/>
                    </a:lnTo>
                    <a:lnTo>
                      <a:pt x="21600" y="6585"/>
                    </a:lnTo>
                    <a:close/>
                  </a:path>
                </a:pathLst>
              </a:custGeom>
              <a:noFill/>
              <a:ln w="12700" cap="flat">
                <a:noFill/>
                <a:miter lim="400000"/>
              </a:ln>
              <a:effectLst/>
            </p:spPr>
            <p:txBody>
              <a:bodyPr wrap="square" lIns="54863" tIns="54863" rIns="54863" bIns="54863" numCol="1" anchor="t">
                <a:noAutofit/>
              </a:bodyPr>
              <a:lstStyle/>
              <a:p>
                <a:pPr>
                  <a:defRPr sz="700"/>
                </a:pPr>
                <a:endParaRPr sz="840"/>
              </a:p>
            </p:txBody>
          </p:sp>
        </p:grpSp>
        <p:pic>
          <p:nvPicPr>
            <p:cNvPr id="403" name="object 12" descr="object 12"/>
            <p:cNvPicPr>
              <a:picLocks noChangeAspect="1"/>
            </p:cNvPicPr>
            <p:nvPr/>
          </p:nvPicPr>
          <p:blipFill>
            <a:blip r:embed="rId9"/>
            <a:stretch>
              <a:fillRect/>
            </a:stretch>
          </p:blipFill>
          <p:spPr>
            <a:xfrm>
              <a:off x="904619" y="621555"/>
              <a:ext cx="1380772" cy="1015743"/>
            </a:xfrm>
            <a:prstGeom prst="rect">
              <a:avLst/>
            </a:prstGeom>
            <a:ln w="12700" cap="flat">
              <a:noFill/>
              <a:miter lim="400000"/>
            </a:ln>
            <a:effectLst/>
          </p:spPr>
        </p:pic>
      </p:grpSp>
      <p:grpSp>
        <p:nvGrpSpPr>
          <p:cNvPr id="2" name="Grupo 1">
            <a:extLst>
              <a:ext uri="{FF2B5EF4-FFF2-40B4-BE49-F238E27FC236}">
                <a16:creationId xmlns:a16="http://schemas.microsoft.com/office/drawing/2014/main" id="{94A393AE-1B52-33A0-4487-46D070161034}"/>
              </a:ext>
            </a:extLst>
          </p:cNvPr>
          <p:cNvGrpSpPr/>
          <p:nvPr/>
        </p:nvGrpSpPr>
        <p:grpSpPr>
          <a:xfrm>
            <a:off x="328921" y="412854"/>
            <a:ext cx="6289994" cy="475590"/>
            <a:chOff x="1243017" y="2669432"/>
            <a:chExt cx="6728400" cy="1155282"/>
          </a:xfrm>
        </p:grpSpPr>
        <p:sp>
          <p:nvSpPr>
            <p:cNvPr id="3" name="Rectángulo 2">
              <a:extLst>
                <a:ext uri="{FF2B5EF4-FFF2-40B4-BE49-F238E27FC236}">
                  <a16:creationId xmlns:a16="http://schemas.microsoft.com/office/drawing/2014/main" id="{35DAC28C-107E-72CE-D96E-EB504CBCB053}"/>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038D7555-37DA-083B-F833-F22D0AD2C470}"/>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CuadroTexto 4">
            <a:extLst>
              <a:ext uri="{FF2B5EF4-FFF2-40B4-BE49-F238E27FC236}">
                <a16:creationId xmlns:a16="http://schemas.microsoft.com/office/drawing/2014/main" id="{927248B6-7D4A-08C7-AD2A-49117E38AE0B}"/>
              </a:ext>
            </a:extLst>
          </p:cNvPr>
          <p:cNvSpPr txBox="1"/>
          <p:nvPr/>
        </p:nvSpPr>
        <p:spPr>
          <a:xfrm>
            <a:off x="499886" y="423931"/>
            <a:ext cx="5948066" cy="646331"/>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 de Gestión- Eficiencia Administrativa</a:t>
            </a:r>
          </a:p>
          <a:p>
            <a:pPr algn="ctr"/>
            <a:endParaRPr lang="es-ES"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81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dissolve">
                                      <p:cBhvr>
                                        <p:cTn id="7" dur="500"/>
                                        <p:tgtEl>
                                          <p:spTgt spid="4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2"/>
                                        </p:tgtEl>
                                        <p:attrNameLst>
                                          <p:attrName>style.visibility</p:attrName>
                                        </p:attrNameLst>
                                      </p:cBhvr>
                                      <p:to>
                                        <p:strVal val="visible"/>
                                      </p:to>
                                    </p:set>
                                    <p:animEffect transition="in" filter="dissolve">
                                      <p:cBhvr>
                                        <p:cTn id="10" dur="500"/>
                                        <p:tgtEl>
                                          <p:spTgt spid="422"/>
                                        </p:tgtEl>
                                      </p:cBhvr>
                                    </p:animEffect>
                                  </p:childTnLst>
                                </p:cTn>
                              </p:par>
                              <p:par>
                                <p:cTn id="11" presetID="9" presetClass="entr" presetSubtype="0" fill="hold" nodeType="withEffect">
                                  <p:stCondLst>
                                    <p:cond delay="0"/>
                                  </p:stCondLst>
                                  <p:childTnLst>
                                    <p:set>
                                      <p:cBhvr>
                                        <p:cTn id="12" dur="1" fill="hold">
                                          <p:stCondLst>
                                            <p:cond delay="0"/>
                                          </p:stCondLst>
                                        </p:cTn>
                                        <p:tgtEl>
                                          <p:spTgt spid="427"/>
                                        </p:tgtEl>
                                        <p:attrNameLst>
                                          <p:attrName>style.visibility</p:attrName>
                                        </p:attrNameLst>
                                      </p:cBhvr>
                                      <p:to>
                                        <p:strVal val="visible"/>
                                      </p:to>
                                    </p:set>
                                    <p:animEffect transition="in" filter="dissolve">
                                      <p:cBhvr>
                                        <p:cTn id="13" dur="500"/>
                                        <p:tgtEl>
                                          <p:spTgt spid="4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2"/>
                                        </p:tgtEl>
                                        <p:attrNameLst>
                                          <p:attrName>style.visibility</p:attrName>
                                        </p:attrNameLst>
                                      </p:cBhvr>
                                      <p:to>
                                        <p:strVal val="visible"/>
                                      </p:to>
                                    </p:set>
                                    <p:animEffect transition="in" filter="dissolve">
                                      <p:cBhvr>
                                        <p:cTn id="16" dur="500"/>
                                        <p:tgtEl>
                                          <p:spTgt spid="412"/>
                                        </p:tgtEl>
                                      </p:cBhvr>
                                    </p:animEffect>
                                  </p:childTnLst>
                                </p:cTn>
                              </p:par>
                              <p:par>
                                <p:cTn id="17" presetID="9" presetClass="entr" presetSubtype="0" fill="hold" nodeType="withEffect">
                                  <p:stCondLst>
                                    <p:cond delay="0"/>
                                  </p:stCondLst>
                                  <p:childTnLst>
                                    <p:set>
                                      <p:cBhvr>
                                        <p:cTn id="18" dur="1" fill="hold">
                                          <p:stCondLst>
                                            <p:cond delay="0"/>
                                          </p:stCondLst>
                                        </p:cTn>
                                        <p:tgtEl>
                                          <p:spTgt spid="417"/>
                                        </p:tgtEl>
                                        <p:attrNameLst>
                                          <p:attrName>style.visibility</p:attrName>
                                        </p:attrNameLst>
                                      </p:cBhvr>
                                      <p:to>
                                        <p:strVal val="visible"/>
                                      </p:to>
                                    </p:set>
                                    <p:animEffect transition="in" filter="dissolve">
                                      <p:cBhvr>
                                        <p:cTn id="19" dur="500"/>
                                        <p:tgtEl>
                                          <p:spTgt spid="41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dissolve">
                                      <p:cBhvr>
                                        <p:cTn id="2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12" grpId="0" animBg="1"/>
      <p:bldP spid="4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417786" y="1416950"/>
            <a:ext cx="5616193" cy="5220333"/>
            <a:chOff x="1243017" y="2562582"/>
            <a:chExt cx="6728401"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ejecutaron los estudios sobre las necesidades de bienes y servicios que requirió la CGN para el cumplimiento del objeto misional, simultáneamente, se elaboró y ejecuto el Plan Anual de Compras, tanto del presupuesto de funcionamiento como de inversión para incluirlo en el Sistema de Información para la Vigilancia de la Contratación Estatal -  SICE. </a:t>
              </a:r>
              <a:endParaRPr lang="es-CO" sz="1800" dirty="0"/>
            </a:p>
          </p:txBody>
        </p:sp>
        <p:sp>
          <p:nvSpPr>
            <p:cNvPr id="8" name="Rectángulo 7">
              <a:extLst>
                <a:ext uri="{FF2B5EF4-FFF2-40B4-BE49-F238E27FC236}">
                  <a16:creationId xmlns:a16="http://schemas.microsoft.com/office/drawing/2014/main" id="{24424DE9-1EFB-FCD7-5565-A09CA9704AF5}"/>
                </a:ext>
              </a:extLst>
            </p:cNvPr>
            <p:cNvSpPr/>
            <p:nvPr/>
          </p:nvSpPr>
          <p:spPr>
            <a:xfrm>
              <a:off x="1243018" y="2646599"/>
              <a:ext cx="6728400" cy="122872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grpSp>
        <p:nvGrpSpPr>
          <p:cNvPr id="12" name="Grupo 11">
            <a:extLst>
              <a:ext uri="{FF2B5EF4-FFF2-40B4-BE49-F238E27FC236}">
                <a16:creationId xmlns:a16="http://schemas.microsoft.com/office/drawing/2014/main" id="{EC6BA278-6C8C-C9AC-3F40-F0ABAA30585B}"/>
              </a:ext>
            </a:extLst>
          </p:cNvPr>
          <p:cNvGrpSpPr/>
          <p:nvPr/>
        </p:nvGrpSpPr>
        <p:grpSpPr>
          <a:xfrm>
            <a:off x="6033979" y="1230829"/>
            <a:ext cx="5105286" cy="4659506"/>
            <a:chOff x="1075465" y="2550918"/>
            <a:chExt cx="6895952" cy="972666"/>
          </a:xfrm>
        </p:grpSpPr>
        <p:sp>
          <p:nvSpPr>
            <p:cNvPr id="13" name="Rectángulo 12">
              <a:extLst>
                <a:ext uri="{FF2B5EF4-FFF2-40B4-BE49-F238E27FC236}">
                  <a16:creationId xmlns:a16="http://schemas.microsoft.com/office/drawing/2014/main" id="{51251DDB-D439-6D34-8776-EEB568DE2073}"/>
                </a:ext>
              </a:extLst>
            </p:cNvPr>
            <p:cNvSpPr/>
            <p:nvPr/>
          </p:nvSpPr>
          <p:spPr>
            <a:xfrm>
              <a:off x="1159240" y="2550918"/>
              <a:ext cx="6545522" cy="972666"/>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coordinó y controló la prestación y ejecución adecuada de los servicios generales tales como: vigilancia, aseo, mantenimiento, transporte, parque automotor, seguros, servicios públicos y los que sean necesarios para el normal funcionamiento de la CGN.</a:t>
              </a:r>
            </a:p>
            <a:p>
              <a:pPr algn="just"/>
              <a:endPar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ángulo 13">
              <a:extLst>
                <a:ext uri="{FF2B5EF4-FFF2-40B4-BE49-F238E27FC236}">
                  <a16:creationId xmlns:a16="http://schemas.microsoft.com/office/drawing/2014/main" id="{D2EF5C0F-5AC0-75CB-ACE6-5ED0529DFF13}"/>
                </a:ext>
              </a:extLst>
            </p:cNvPr>
            <p:cNvSpPr/>
            <p:nvPr/>
          </p:nvSpPr>
          <p:spPr>
            <a:xfrm>
              <a:off x="1075465" y="2572068"/>
              <a:ext cx="6895952" cy="923190"/>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Gestión Administrativa</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146984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ED4DA3D-8F76-FBD5-8D82-51C7FF0A7A63}"/>
              </a:ext>
            </a:extLst>
          </p:cNvPr>
          <p:cNvGrpSpPr/>
          <p:nvPr/>
        </p:nvGrpSpPr>
        <p:grpSpPr>
          <a:xfrm>
            <a:off x="417786" y="1416950"/>
            <a:ext cx="5616193" cy="5220333"/>
            <a:chOff x="1243017" y="2562582"/>
            <a:chExt cx="6728401" cy="1312744"/>
          </a:xfrm>
        </p:grpSpPr>
        <p:sp>
          <p:nvSpPr>
            <p:cNvPr id="7" name="Rectángulo 6">
              <a:extLst>
                <a:ext uri="{FF2B5EF4-FFF2-40B4-BE49-F238E27FC236}">
                  <a16:creationId xmlns:a16="http://schemas.microsoft.com/office/drawing/2014/main" id="{A17B96F8-2C2A-AD37-3A5D-E21E0BF60FF6}"/>
                </a:ext>
              </a:extLst>
            </p:cNvPr>
            <p:cNvSpPr/>
            <p:nvPr/>
          </p:nvSpPr>
          <p:spPr>
            <a:xfrm>
              <a:off x="1243017" y="2562582"/>
              <a:ext cx="6545521" cy="97366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adelantaron las etapas precontractual y contractual </a:t>
              </a:r>
              <a:r>
                <a:rPr lang="es-MX" sz="23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 post contractual </a:t>
              </a:r>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para la provisión de bienes y servicios, dando estricto cumplimiento a las disposiciones legales vigentes.</a:t>
              </a:r>
            </a:p>
            <a:p>
              <a:pPr algn="just"/>
              <a:endPar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Rectángulo 7">
              <a:extLst>
                <a:ext uri="{FF2B5EF4-FFF2-40B4-BE49-F238E27FC236}">
                  <a16:creationId xmlns:a16="http://schemas.microsoft.com/office/drawing/2014/main" id="{24424DE9-1EFB-FCD7-5565-A09CA9704AF5}"/>
                </a:ext>
              </a:extLst>
            </p:cNvPr>
            <p:cNvSpPr/>
            <p:nvPr/>
          </p:nvSpPr>
          <p:spPr>
            <a:xfrm>
              <a:off x="1243018" y="2646599"/>
              <a:ext cx="6728400" cy="122872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grpSp>
        <p:nvGrpSpPr>
          <p:cNvPr id="12" name="Grupo 11">
            <a:extLst>
              <a:ext uri="{FF2B5EF4-FFF2-40B4-BE49-F238E27FC236}">
                <a16:creationId xmlns:a16="http://schemas.microsoft.com/office/drawing/2014/main" id="{EC6BA278-6C8C-C9AC-3F40-F0ABAA30585B}"/>
              </a:ext>
            </a:extLst>
          </p:cNvPr>
          <p:cNvGrpSpPr/>
          <p:nvPr/>
        </p:nvGrpSpPr>
        <p:grpSpPr>
          <a:xfrm>
            <a:off x="5881329" y="938047"/>
            <a:ext cx="5257936" cy="4952289"/>
            <a:chOff x="869273" y="2489800"/>
            <a:chExt cx="7102144" cy="1033784"/>
          </a:xfrm>
        </p:grpSpPr>
        <p:sp>
          <p:nvSpPr>
            <p:cNvPr id="13" name="Rectángulo 12">
              <a:extLst>
                <a:ext uri="{FF2B5EF4-FFF2-40B4-BE49-F238E27FC236}">
                  <a16:creationId xmlns:a16="http://schemas.microsoft.com/office/drawing/2014/main" id="{51251DDB-D439-6D34-8776-EEB568DE2073}"/>
                </a:ext>
              </a:extLst>
            </p:cNvPr>
            <p:cNvSpPr/>
            <p:nvPr/>
          </p:nvSpPr>
          <p:spPr>
            <a:xfrm>
              <a:off x="869273" y="2489800"/>
              <a:ext cx="6835488" cy="1033784"/>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 participó en la formulación del Plan de Acción Anual y se adelantaron las actividades pertinentes ante la Dirección General de Presupuesto Nacional para lograr la consecución de los recursos indispensables en pro de la elaboración del Programa Anual Mensualizado de Caja y la construcción de los informes y estados financieros que deba presentar la entidad o que sean requeridos por </a:t>
              </a:r>
              <a:r>
                <a:rPr lang="es-MX" sz="2300" dirty="0">
                  <a:solidFill>
                    <a:schemeClr val="bg1"/>
                  </a:solidFill>
                  <a:latin typeface="Calibri" panose="020F0502020204030204" pitchFamily="34" charset="0"/>
                  <a:ea typeface="Times New Roman" panose="02020603050405020304" pitchFamily="18" charset="0"/>
                  <a:cs typeface="Calibri" panose="020F0502020204030204" pitchFamily="34" charset="0"/>
                </a:rPr>
                <a:t>la</a:t>
              </a:r>
              <a:r>
                <a:rPr lang="es-MX" sz="23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Contadora General de la Nación para la toma de decisiones.</a:t>
              </a:r>
            </a:p>
          </p:txBody>
        </p:sp>
        <p:sp>
          <p:nvSpPr>
            <p:cNvPr id="14" name="Rectángulo 13">
              <a:extLst>
                <a:ext uri="{FF2B5EF4-FFF2-40B4-BE49-F238E27FC236}">
                  <a16:creationId xmlns:a16="http://schemas.microsoft.com/office/drawing/2014/main" id="{D2EF5C0F-5AC0-75CB-ACE6-5ED0529DFF13}"/>
                </a:ext>
              </a:extLst>
            </p:cNvPr>
            <p:cNvSpPr/>
            <p:nvPr/>
          </p:nvSpPr>
          <p:spPr>
            <a:xfrm>
              <a:off x="953385" y="2495983"/>
              <a:ext cx="7018032" cy="999276"/>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rPr>
              <a:t>Informes de Gestión – Gestión Administrativa</a:t>
            </a:r>
            <a:endParaRPr lang="es-CO" sz="1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100383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3D30AA9-EDE1-F7AF-B0D2-72002E72FCE7}"/>
              </a:ext>
            </a:extLst>
          </p:cNvPr>
          <p:cNvSpPr txBox="1">
            <a:spLocks/>
          </p:cNvSpPr>
          <p:nvPr/>
        </p:nvSpPr>
        <p:spPr bwMode="auto">
          <a:xfrm>
            <a:off x="1484402" y="1430549"/>
            <a:ext cx="9223195" cy="65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MX" sz="1800" b="1" spc="30" dirty="0">
                <a:solidFill>
                  <a:schemeClr val="bg1"/>
                </a:solidFill>
              </a:rPr>
              <a:t>Índice de Ejecución Anual de PAC, resumen año 2021. –</a:t>
            </a:r>
            <a:r>
              <a:rPr lang="es-MX" sz="1800" b="1" spc="30" dirty="0"/>
              <a:t> </a:t>
            </a:r>
          </a:p>
          <a:p>
            <a:pPr algn="ctr"/>
            <a:r>
              <a:rPr lang="es-MX" sz="1800" b="1" spc="30" dirty="0">
                <a:solidFill>
                  <a:schemeClr val="bg1"/>
                </a:solidFill>
              </a:rPr>
              <a:t>(cifra en pesos)</a:t>
            </a:r>
            <a:endParaRPr lang="es-CO" sz="1800" b="1" spc="30" dirty="0">
              <a:solidFill>
                <a:schemeClr val="bg1"/>
              </a:solidFill>
            </a:endParaRPr>
          </a:p>
        </p:txBody>
      </p:sp>
      <p:sp>
        <p:nvSpPr>
          <p:cNvPr id="7" name="CuadroTexto 6">
            <a:extLst>
              <a:ext uri="{FF2B5EF4-FFF2-40B4-BE49-F238E27FC236}">
                <a16:creationId xmlns:a16="http://schemas.microsoft.com/office/drawing/2014/main" id="{4B717EDC-658A-A5D7-CAEC-9014749D93D9}"/>
              </a:ext>
            </a:extLst>
          </p:cNvPr>
          <p:cNvSpPr txBox="1"/>
          <p:nvPr/>
        </p:nvSpPr>
        <p:spPr>
          <a:xfrm>
            <a:off x="1230776" y="6492929"/>
            <a:ext cx="3382873" cy="246221"/>
          </a:xfrm>
          <a:prstGeom prst="rect">
            <a:avLst/>
          </a:prstGeom>
          <a:noFill/>
        </p:spPr>
        <p:txBody>
          <a:bodyPr wrap="square">
            <a:spAutoFit/>
          </a:bodyPr>
          <a:lstStyle/>
          <a:p>
            <a:r>
              <a:rPr lang="es-ES" sz="1000" dirty="0">
                <a:effectLst/>
                <a:latin typeface="Calibri" panose="020F0502020204030204" pitchFamily="34" charset="0"/>
                <a:ea typeface="Calibri" panose="020F0502020204030204" pitchFamily="34" charset="0"/>
              </a:rPr>
              <a:t>F</a:t>
            </a:r>
            <a:r>
              <a:rPr lang="es-ES" sz="1000" dirty="0">
                <a:solidFill>
                  <a:srgbClr val="000000"/>
                </a:solidFill>
                <a:effectLst/>
                <a:latin typeface="Calibri" panose="020F0502020204030204" pitchFamily="34" charset="0"/>
                <a:ea typeface="Calibri" panose="020F0502020204030204" pitchFamily="34" charset="0"/>
              </a:rPr>
              <a:t>uente: Sistema integrado de Información Financiera SIIF</a:t>
            </a:r>
            <a:endParaRPr lang="es-CO" sz="1000" dirty="0"/>
          </a:p>
        </p:txBody>
      </p:sp>
      <p:grpSp>
        <p:nvGrpSpPr>
          <p:cNvPr id="9" name="Grupo 8">
            <a:extLst>
              <a:ext uri="{FF2B5EF4-FFF2-40B4-BE49-F238E27FC236}">
                <a16:creationId xmlns:a16="http://schemas.microsoft.com/office/drawing/2014/main" id="{1530748E-2B6A-186B-8A76-45846EC80FF9}"/>
              </a:ext>
            </a:extLst>
          </p:cNvPr>
          <p:cNvGrpSpPr/>
          <p:nvPr/>
        </p:nvGrpSpPr>
        <p:grpSpPr>
          <a:xfrm>
            <a:off x="-1" y="670720"/>
            <a:ext cx="4001549" cy="486091"/>
            <a:chOff x="1243017" y="2669432"/>
            <a:chExt cx="6728400" cy="1155282"/>
          </a:xfrm>
        </p:grpSpPr>
        <p:sp>
          <p:nvSpPr>
            <p:cNvPr id="10" name="Rectángulo 9">
              <a:extLst>
                <a:ext uri="{FF2B5EF4-FFF2-40B4-BE49-F238E27FC236}">
                  <a16:creationId xmlns:a16="http://schemas.microsoft.com/office/drawing/2014/main" id="{438FAA49-2DB3-BB38-92CA-524DAB751D0B}"/>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0548675F-C005-DE6E-A13F-9FC5B6E80BD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2" name="CuadroTexto 11">
            <a:extLst>
              <a:ext uri="{FF2B5EF4-FFF2-40B4-BE49-F238E27FC236}">
                <a16:creationId xmlns:a16="http://schemas.microsoft.com/office/drawing/2014/main" id="{AA8FEF31-13E7-1B71-042D-E226F1375695}"/>
              </a:ext>
            </a:extLst>
          </p:cNvPr>
          <p:cNvSpPr txBox="1"/>
          <p:nvPr/>
        </p:nvSpPr>
        <p:spPr>
          <a:xfrm>
            <a:off x="0" y="683703"/>
            <a:ext cx="3875714"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Informes de Gestión - Gestión Financiera  </a:t>
            </a:r>
          </a:p>
        </p:txBody>
      </p:sp>
      <p:grpSp>
        <p:nvGrpSpPr>
          <p:cNvPr id="2" name="Grupo 1">
            <a:extLst>
              <a:ext uri="{FF2B5EF4-FFF2-40B4-BE49-F238E27FC236}">
                <a16:creationId xmlns:a16="http://schemas.microsoft.com/office/drawing/2014/main" id="{C097269F-9AB2-280C-5202-0A9066FD3F00}"/>
              </a:ext>
            </a:extLst>
          </p:cNvPr>
          <p:cNvGrpSpPr/>
          <p:nvPr/>
        </p:nvGrpSpPr>
        <p:grpSpPr>
          <a:xfrm>
            <a:off x="1484402" y="1219260"/>
            <a:ext cx="9167210" cy="797462"/>
            <a:chOff x="1243017" y="2669432"/>
            <a:chExt cx="6619665" cy="868824"/>
          </a:xfrm>
        </p:grpSpPr>
        <p:sp>
          <p:nvSpPr>
            <p:cNvPr id="13" name="Rectángulo 12">
              <a:extLst>
                <a:ext uri="{FF2B5EF4-FFF2-40B4-BE49-F238E27FC236}">
                  <a16:creationId xmlns:a16="http://schemas.microsoft.com/office/drawing/2014/main" id="{545439E6-DAE7-65EA-32EF-17759113E66A}"/>
                </a:ext>
              </a:extLst>
            </p:cNvPr>
            <p:cNvSpPr/>
            <p:nvPr/>
          </p:nvSpPr>
          <p:spPr>
            <a:xfrm>
              <a:off x="1243017" y="2669432"/>
              <a:ext cx="6545521" cy="811928"/>
            </a:xfrm>
            <a:prstGeom prst="rect">
              <a:avLst/>
            </a:prstGeom>
            <a:solidFill>
              <a:srgbClr val="F28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B1F38C40-9859-3D47-0E43-19B577F23A62}"/>
                </a:ext>
              </a:extLst>
            </p:cNvPr>
            <p:cNvSpPr/>
            <p:nvPr/>
          </p:nvSpPr>
          <p:spPr>
            <a:xfrm>
              <a:off x="1317163" y="2767360"/>
              <a:ext cx="6545519" cy="770896"/>
            </a:xfrm>
            <a:prstGeom prst="rect">
              <a:avLst/>
            </a:prstGeom>
            <a:noFill/>
            <a:ln>
              <a:solidFill>
                <a:srgbClr val="0E9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5" name="object 2">
            <a:extLst>
              <a:ext uri="{FF2B5EF4-FFF2-40B4-BE49-F238E27FC236}">
                <a16:creationId xmlns:a16="http://schemas.microsoft.com/office/drawing/2014/main" id="{033FE509-F191-9F5D-4033-F449E8B8C41A}"/>
              </a:ext>
            </a:extLst>
          </p:cNvPr>
          <p:cNvSpPr txBox="1">
            <a:spLocks/>
          </p:cNvSpPr>
          <p:nvPr/>
        </p:nvSpPr>
        <p:spPr bwMode="auto">
          <a:xfrm>
            <a:off x="1484402" y="1430549"/>
            <a:ext cx="9223195" cy="65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MX" sz="1800" b="1" spc="30" dirty="0">
                <a:solidFill>
                  <a:schemeClr val="bg1"/>
                </a:solidFill>
              </a:rPr>
              <a:t>Índice de Ejecución Anual de PAC, resumen año 2021 –</a:t>
            </a:r>
            <a:r>
              <a:rPr lang="es-MX" sz="1800" b="1" spc="30" dirty="0"/>
              <a:t> </a:t>
            </a:r>
          </a:p>
          <a:p>
            <a:pPr algn="ctr"/>
            <a:r>
              <a:rPr lang="es-MX" sz="1800" b="1" spc="30" dirty="0">
                <a:solidFill>
                  <a:schemeClr val="bg1"/>
                </a:solidFill>
              </a:rPr>
              <a:t>(cifras en pesos)</a:t>
            </a:r>
            <a:endParaRPr lang="es-CO" sz="1800" b="1" spc="30" dirty="0">
              <a:solidFill>
                <a:schemeClr val="bg1"/>
              </a:solidFill>
            </a:endParaRPr>
          </a:p>
        </p:txBody>
      </p:sp>
      <p:graphicFrame>
        <p:nvGraphicFramePr>
          <p:cNvPr id="16" name="Tabla 15">
            <a:extLst>
              <a:ext uri="{FF2B5EF4-FFF2-40B4-BE49-F238E27FC236}">
                <a16:creationId xmlns:a16="http://schemas.microsoft.com/office/drawing/2014/main" id="{6EFB4CB1-FF64-7CDB-2ED0-25BB9D983B11}"/>
              </a:ext>
            </a:extLst>
          </p:cNvPr>
          <p:cNvGraphicFramePr>
            <a:graphicFrameLocks noGrp="1"/>
          </p:cNvGraphicFramePr>
          <p:nvPr>
            <p:extLst>
              <p:ext uri="{D42A27DB-BD31-4B8C-83A1-F6EECF244321}">
                <p14:modId xmlns:p14="http://schemas.microsoft.com/office/powerpoint/2010/main" val="2114370315"/>
              </p:ext>
            </p:extLst>
          </p:nvPr>
        </p:nvGraphicFramePr>
        <p:xfrm>
          <a:off x="1388413" y="2195036"/>
          <a:ext cx="9160521" cy="3979261"/>
        </p:xfrm>
        <a:graphic>
          <a:graphicData uri="http://schemas.openxmlformats.org/drawingml/2006/table">
            <a:tbl>
              <a:tblPr>
                <a:tableStyleId>{5C22544A-7EE6-4342-B048-85BDC9FD1C3A}</a:tableStyleId>
              </a:tblPr>
              <a:tblGrid>
                <a:gridCol w="2792828">
                  <a:extLst>
                    <a:ext uri="{9D8B030D-6E8A-4147-A177-3AD203B41FA5}">
                      <a16:colId xmlns:a16="http://schemas.microsoft.com/office/drawing/2014/main" val="2730908927"/>
                    </a:ext>
                  </a:extLst>
                </a:gridCol>
                <a:gridCol w="2138015">
                  <a:extLst>
                    <a:ext uri="{9D8B030D-6E8A-4147-A177-3AD203B41FA5}">
                      <a16:colId xmlns:a16="http://schemas.microsoft.com/office/drawing/2014/main" val="1471734238"/>
                    </a:ext>
                  </a:extLst>
                </a:gridCol>
                <a:gridCol w="2136041">
                  <a:extLst>
                    <a:ext uri="{9D8B030D-6E8A-4147-A177-3AD203B41FA5}">
                      <a16:colId xmlns:a16="http://schemas.microsoft.com/office/drawing/2014/main" val="1336320739"/>
                    </a:ext>
                  </a:extLst>
                </a:gridCol>
                <a:gridCol w="2093637">
                  <a:extLst>
                    <a:ext uri="{9D8B030D-6E8A-4147-A177-3AD203B41FA5}">
                      <a16:colId xmlns:a16="http://schemas.microsoft.com/office/drawing/2014/main" val="2993089559"/>
                    </a:ext>
                  </a:extLst>
                </a:gridCol>
              </a:tblGrid>
              <a:tr h="324202">
                <a:tc gridSpan="4">
                  <a:txBody>
                    <a:bodyPr/>
                    <a:lstStyle/>
                    <a:p>
                      <a:pPr marR="1180465" algn="ctr">
                        <a:spcBef>
                          <a:spcPts val="680"/>
                        </a:spcBef>
                        <a:spcAft>
                          <a:spcPts val="0"/>
                        </a:spcAft>
                      </a:pPr>
                      <a:r>
                        <a:rPr lang="es-ES" sz="1500" b="1" dirty="0">
                          <a:effectLst/>
                        </a:rPr>
                        <a:t>                                     PAC VIGENCIA ACTUAL MES DE DICIEMBRE DE 2021</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94469" marR="94469" marT="47235" marB="47235">
                    <a:solidFill>
                      <a:srgbClr val="F6AD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49654194"/>
                  </a:ext>
                </a:extLst>
              </a:tr>
              <a:tr h="339517">
                <a:tc gridSpan="4">
                  <a:txBody>
                    <a:bodyPr/>
                    <a:lstStyle/>
                    <a:p>
                      <a:pPr marR="1180465" algn="ctr">
                        <a:lnSpc>
                          <a:spcPct val="113000"/>
                        </a:lnSpc>
                        <a:spcBef>
                          <a:spcPts val="290"/>
                        </a:spcBef>
                        <a:spcAft>
                          <a:spcPts val="0"/>
                        </a:spcAft>
                      </a:pPr>
                      <a:r>
                        <a:rPr lang="es-ES" sz="1500" b="1" dirty="0">
                          <a:effectLst/>
                        </a:rPr>
                        <a:t>                                    ÍNDICE DE EJECUCIÓN DEL PAC MENSUAL</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94469" marR="94469" marT="47235" marB="47235">
                    <a:solidFill>
                      <a:schemeClr val="bg1">
                        <a:lumMod val="85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69957590"/>
                  </a:ext>
                </a:extLst>
              </a:tr>
              <a:tr h="955437">
                <a:tc>
                  <a:txBody>
                    <a:bodyPr/>
                    <a:lstStyle/>
                    <a:p>
                      <a:pPr marR="76200" algn="ctr">
                        <a:lnSpc>
                          <a:spcPct val="121000"/>
                        </a:lnSpc>
                      </a:pPr>
                      <a:r>
                        <a:rPr lang="es-ES" sz="1500" b="1" dirty="0">
                          <a:effectLst/>
                        </a:rPr>
                        <a:t>POSICIÓN DE CATÁLOGO</a:t>
                      </a:r>
                      <a:endParaRPr lang="es-CO" sz="1500" b="1" dirty="0">
                        <a:effectLst/>
                      </a:endParaRPr>
                    </a:p>
                    <a:p>
                      <a:pPr marR="76200" algn="ctr">
                        <a:lnSpc>
                          <a:spcPct val="113000"/>
                        </a:lnSpc>
                      </a:pPr>
                      <a:r>
                        <a:rPr lang="es-ES" sz="1500" b="1" dirty="0">
                          <a:effectLst/>
                        </a:rPr>
                        <a:t>PAC</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rgbClr val="F6AD64"/>
                    </a:solidFill>
                  </a:tcPr>
                </a:tc>
                <a:tc>
                  <a:txBody>
                    <a:bodyPr/>
                    <a:lstStyle/>
                    <a:p>
                      <a:pPr marR="130175" algn="ctr">
                        <a:lnSpc>
                          <a:spcPct val="121000"/>
                        </a:lnSpc>
                      </a:pPr>
                      <a:r>
                        <a:rPr lang="es-ES" sz="1500" b="1" dirty="0">
                          <a:effectLst/>
                        </a:rPr>
                        <a:t>PAGADO A</a:t>
                      </a:r>
                      <a:endParaRPr lang="es-CO" sz="1500" b="1" dirty="0">
                        <a:effectLst/>
                      </a:endParaRPr>
                    </a:p>
                    <a:p>
                      <a:pPr marR="130175" algn="ctr">
                        <a:lnSpc>
                          <a:spcPct val="113000"/>
                        </a:lnSpc>
                      </a:pPr>
                      <a:r>
                        <a:rPr lang="es-ES" sz="1500" b="1" dirty="0">
                          <a:effectLst/>
                        </a:rPr>
                        <a:t>DICIEMBRE 31</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rgbClr val="F6AD64"/>
                    </a:solidFill>
                  </a:tcPr>
                </a:tc>
                <a:tc>
                  <a:txBody>
                    <a:bodyPr/>
                    <a:lstStyle/>
                    <a:p>
                      <a:pPr marR="146685" algn="ctr">
                        <a:lnSpc>
                          <a:spcPct val="121000"/>
                        </a:lnSpc>
                      </a:pPr>
                      <a:r>
                        <a:rPr lang="es-ES" sz="1500" b="1" dirty="0">
                          <a:effectLst/>
                        </a:rPr>
                        <a:t>ASIGNADO MÁS</a:t>
                      </a:r>
                      <a:endParaRPr lang="es-CO" sz="1500" b="1" dirty="0">
                        <a:effectLst/>
                      </a:endParaRPr>
                    </a:p>
                    <a:p>
                      <a:pPr marR="146685" algn="ctr">
                        <a:lnSpc>
                          <a:spcPct val="113000"/>
                        </a:lnSpc>
                      </a:pPr>
                      <a:r>
                        <a:rPr lang="es-ES" sz="1500" b="1" dirty="0">
                          <a:effectLst/>
                        </a:rPr>
                        <a:t>ADICIONES</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rgbClr val="F6AD64"/>
                    </a:solidFill>
                  </a:tcPr>
                </a:tc>
                <a:tc>
                  <a:txBody>
                    <a:bodyPr/>
                    <a:lstStyle/>
                    <a:p>
                      <a:pPr algn="ctr">
                        <a:lnSpc>
                          <a:spcPct val="121000"/>
                        </a:lnSpc>
                      </a:pPr>
                      <a:r>
                        <a:rPr lang="es-ES" sz="1500" b="1" dirty="0">
                          <a:effectLst/>
                        </a:rPr>
                        <a:t>ÍNDICE DE</a:t>
                      </a:r>
                      <a:endParaRPr lang="es-CO" sz="1500" b="1" dirty="0">
                        <a:effectLst/>
                      </a:endParaRPr>
                    </a:p>
                    <a:p>
                      <a:pPr algn="ctr">
                        <a:lnSpc>
                          <a:spcPct val="113000"/>
                        </a:lnSpc>
                      </a:pPr>
                      <a:r>
                        <a:rPr lang="es-ES" sz="1500" b="1" dirty="0">
                          <a:effectLst/>
                        </a:rPr>
                        <a:t>EJECUCIÓN</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rgbClr val="F6AD64"/>
                    </a:solidFill>
                  </a:tcPr>
                </a:tc>
                <a:extLst>
                  <a:ext uri="{0D108BD9-81ED-4DB2-BD59-A6C34878D82A}">
                    <a16:rowId xmlns:a16="http://schemas.microsoft.com/office/drawing/2014/main" val="1897065153"/>
                  </a:ext>
                </a:extLst>
              </a:tr>
              <a:tr h="547867">
                <a:tc>
                  <a:txBody>
                    <a:bodyPr/>
                    <a:lstStyle/>
                    <a:p>
                      <a:pPr algn="ctr">
                        <a:spcBef>
                          <a:spcPts val="460"/>
                        </a:spcBef>
                      </a:pPr>
                      <a:r>
                        <a:rPr lang="es-ES" sz="1500" b="1" dirty="0">
                          <a:effectLst/>
                        </a:rPr>
                        <a:t>GASTOS PERSONALES</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130175" algn="ctr">
                        <a:spcBef>
                          <a:spcPts val="460"/>
                        </a:spcBef>
                        <a:spcAft>
                          <a:spcPts val="0"/>
                        </a:spcAft>
                      </a:pPr>
                      <a:r>
                        <a:rPr lang="es-ES" sz="1500" b="1" dirty="0">
                          <a:effectLst/>
                        </a:rPr>
                        <a:t>8.788.051.436,00</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146685" algn="ctr">
                        <a:spcBef>
                          <a:spcPts val="460"/>
                        </a:spcBef>
                        <a:spcAft>
                          <a:spcPts val="0"/>
                        </a:spcAft>
                      </a:pPr>
                      <a:r>
                        <a:rPr lang="es-ES" sz="1500" b="1" dirty="0">
                          <a:effectLst/>
                        </a:rPr>
                        <a:t>8.964.806.116,00</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388620" algn="ctr">
                        <a:spcBef>
                          <a:spcPts val="460"/>
                        </a:spcBef>
                        <a:spcAft>
                          <a:spcPts val="0"/>
                        </a:spcAft>
                      </a:pPr>
                      <a:r>
                        <a:rPr lang="es-ES" sz="1500" b="1" dirty="0">
                          <a:effectLst/>
                        </a:rPr>
                        <a:t>          98,03 %</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extLst>
                  <a:ext uri="{0D108BD9-81ED-4DB2-BD59-A6C34878D82A}">
                    <a16:rowId xmlns:a16="http://schemas.microsoft.com/office/drawing/2014/main" val="2112437161"/>
                  </a:ext>
                </a:extLst>
              </a:tr>
              <a:tr h="547867">
                <a:tc>
                  <a:txBody>
                    <a:bodyPr/>
                    <a:lstStyle/>
                    <a:p>
                      <a:pPr algn="ctr">
                        <a:spcBef>
                          <a:spcPts val="460"/>
                        </a:spcBef>
                      </a:pPr>
                      <a:r>
                        <a:rPr lang="es-ES" sz="1500" b="1" dirty="0">
                          <a:effectLst/>
                        </a:rPr>
                        <a:t>GASTOS GENERALES CSF</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111760" algn="ctr">
                        <a:spcBef>
                          <a:spcPts val="460"/>
                        </a:spcBef>
                        <a:spcAft>
                          <a:spcPts val="0"/>
                        </a:spcAft>
                      </a:pPr>
                      <a:r>
                        <a:rPr lang="es-ES" sz="1500" b="1" dirty="0">
                          <a:effectLst/>
                        </a:rPr>
                        <a:t>4.839.947.774,56</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146685" algn="ctr">
                        <a:spcBef>
                          <a:spcPts val="460"/>
                        </a:spcBef>
                        <a:spcAft>
                          <a:spcPts val="0"/>
                        </a:spcAft>
                      </a:pPr>
                      <a:r>
                        <a:rPr lang="es-ES" sz="1500" b="1">
                          <a:effectLst/>
                        </a:rPr>
                        <a:t>5.109.332.748,44</a:t>
                      </a:r>
                      <a:endParaRPr lang="es-CO" sz="1500" b="1">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388620" algn="ctr">
                        <a:spcBef>
                          <a:spcPts val="460"/>
                        </a:spcBef>
                        <a:spcAft>
                          <a:spcPts val="0"/>
                        </a:spcAft>
                      </a:pPr>
                      <a:r>
                        <a:rPr lang="es-ES" sz="1500" b="1" dirty="0">
                          <a:effectLst/>
                        </a:rPr>
                        <a:t>          94,73 %</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extLst>
                  <a:ext uri="{0D108BD9-81ED-4DB2-BD59-A6C34878D82A}">
                    <a16:rowId xmlns:a16="http://schemas.microsoft.com/office/drawing/2014/main" val="86256702"/>
                  </a:ext>
                </a:extLst>
              </a:tr>
              <a:tr h="623958">
                <a:tc>
                  <a:txBody>
                    <a:bodyPr/>
                    <a:lstStyle/>
                    <a:p>
                      <a:pPr algn="ctr">
                        <a:lnSpc>
                          <a:spcPct val="121000"/>
                        </a:lnSpc>
                      </a:pPr>
                      <a:r>
                        <a:rPr lang="es-ES" sz="1500" b="1" dirty="0">
                          <a:effectLst/>
                        </a:rPr>
                        <a:t>TRANSFERENCIAS</a:t>
                      </a:r>
                      <a:endParaRPr lang="es-CO" sz="1500" b="1" dirty="0">
                        <a:effectLst/>
                      </a:endParaRPr>
                    </a:p>
                    <a:p>
                      <a:pPr algn="ctr">
                        <a:lnSpc>
                          <a:spcPct val="113000"/>
                        </a:lnSpc>
                        <a:spcBef>
                          <a:spcPts val="10"/>
                        </a:spcBef>
                      </a:pPr>
                      <a:r>
                        <a:rPr lang="es-ES" sz="1500" b="1" dirty="0">
                          <a:effectLst/>
                        </a:rPr>
                        <a:t>CORRIENTES</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130175" algn="ctr">
                        <a:spcBef>
                          <a:spcPts val="740"/>
                        </a:spcBef>
                        <a:spcAft>
                          <a:spcPts val="0"/>
                        </a:spcAft>
                      </a:pPr>
                      <a:r>
                        <a:rPr lang="es-ES" sz="1500" b="1" dirty="0">
                          <a:effectLst/>
                        </a:rPr>
                        <a:t>183.000,00</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144780" algn="ctr">
                        <a:spcBef>
                          <a:spcPts val="740"/>
                        </a:spcBef>
                        <a:spcAft>
                          <a:spcPts val="0"/>
                        </a:spcAft>
                      </a:pPr>
                      <a:r>
                        <a:rPr lang="es-ES" sz="1500" b="1" dirty="0">
                          <a:effectLst/>
                        </a:rPr>
                        <a:t>200.000,00</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tc>
                  <a:txBody>
                    <a:bodyPr/>
                    <a:lstStyle/>
                    <a:p>
                      <a:pPr marR="388620" algn="ctr">
                        <a:spcBef>
                          <a:spcPts val="740"/>
                        </a:spcBef>
                        <a:spcAft>
                          <a:spcPts val="0"/>
                        </a:spcAft>
                      </a:pPr>
                      <a:r>
                        <a:rPr lang="es-ES" sz="1500" b="1" dirty="0">
                          <a:effectLst/>
                        </a:rPr>
                        <a:t>         91,50 %</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solidFill>
                      <a:schemeClr val="bg1">
                        <a:lumMod val="85000"/>
                      </a:schemeClr>
                    </a:solidFill>
                  </a:tcPr>
                </a:tc>
                <a:extLst>
                  <a:ext uri="{0D108BD9-81ED-4DB2-BD59-A6C34878D82A}">
                    <a16:rowId xmlns:a16="http://schemas.microsoft.com/office/drawing/2014/main" val="1803256094"/>
                  </a:ext>
                </a:extLst>
              </a:tr>
              <a:tr h="640413">
                <a:tc>
                  <a:txBody>
                    <a:bodyPr/>
                    <a:lstStyle/>
                    <a:p>
                      <a:pPr algn="ctr">
                        <a:lnSpc>
                          <a:spcPct val="121000"/>
                        </a:lnSpc>
                        <a:tabLst>
                          <a:tab pos="969645" algn="l"/>
                        </a:tabLst>
                      </a:pPr>
                      <a:r>
                        <a:rPr lang="es-ES" sz="1500" b="1" dirty="0">
                          <a:effectLst/>
                        </a:rPr>
                        <a:t>INVERSIÓN ORDINARIO CSF</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130175" algn="ctr">
                        <a:spcBef>
                          <a:spcPts val="730"/>
                        </a:spcBef>
                        <a:spcAft>
                          <a:spcPts val="0"/>
                        </a:spcAft>
                      </a:pPr>
                      <a:r>
                        <a:rPr lang="es-ES" sz="1500" b="1" dirty="0">
                          <a:effectLst/>
                        </a:rPr>
                        <a:t>7.954.736.911,74</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146685" algn="ctr">
                        <a:spcBef>
                          <a:spcPts val="730"/>
                        </a:spcBef>
                        <a:spcAft>
                          <a:spcPts val="0"/>
                        </a:spcAft>
                      </a:pPr>
                      <a:r>
                        <a:rPr lang="es-ES" sz="1500" b="1" dirty="0">
                          <a:effectLst/>
                        </a:rPr>
                        <a:t>8.991.105.977,47</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tc>
                  <a:txBody>
                    <a:bodyPr/>
                    <a:lstStyle/>
                    <a:p>
                      <a:pPr marR="388620" algn="ctr">
                        <a:spcBef>
                          <a:spcPts val="730"/>
                        </a:spcBef>
                        <a:spcAft>
                          <a:spcPts val="0"/>
                        </a:spcAft>
                      </a:pPr>
                      <a:r>
                        <a:rPr lang="es-ES" sz="1500" b="1" dirty="0">
                          <a:effectLst/>
                        </a:rPr>
                        <a:t>         88,47 %</a:t>
                      </a:r>
                      <a:endParaRPr lang="es-CO"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968" marR="75968" marT="0" marB="0"/>
                </a:tc>
                <a:extLst>
                  <a:ext uri="{0D108BD9-81ED-4DB2-BD59-A6C34878D82A}">
                    <a16:rowId xmlns:a16="http://schemas.microsoft.com/office/drawing/2014/main" val="1116546299"/>
                  </a:ext>
                </a:extLst>
              </a:tr>
            </a:tbl>
          </a:graphicData>
        </a:graphic>
      </p:graphicFrame>
    </p:spTree>
    <p:extLst>
      <p:ext uri="{BB962C8B-B14F-4D97-AF65-F5344CB8AC3E}">
        <p14:creationId xmlns:p14="http://schemas.microsoft.com/office/powerpoint/2010/main" val="145948775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351726"/>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556108" y="1701372"/>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lgn="ctr"/>
            <a:r>
              <a:rPr lang="es-ES" sz="4400" b="1" dirty="0">
                <a:solidFill>
                  <a:schemeClr val="bg1"/>
                </a:solidFill>
                <a:latin typeface="+mn-lt"/>
              </a:rPr>
              <a:t>Metas e Indicadores de Gestión</a:t>
            </a:r>
            <a:endParaRPr lang="es-CO" sz="44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98191" y="1485790"/>
            <a:ext cx="8238309"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5728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82103715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48D708D6-411D-3C68-EACC-79F53A10E5A7}"/>
              </a:ext>
            </a:extLst>
          </p:cNvPr>
          <p:cNvGraphicFramePr>
            <a:graphicFrameLocks noGrp="1"/>
          </p:cNvGraphicFramePr>
          <p:nvPr>
            <p:extLst>
              <p:ext uri="{D42A27DB-BD31-4B8C-83A1-F6EECF244321}">
                <p14:modId xmlns:p14="http://schemas.microsoft.com/office/powerpoint/2010/main" val="954163873"/>
              </p:ext>
            </p:extLst>
          </p:nvPr>
        </p:nvGraphicFramePr>
        <p:xfrm>
          <a:off x="819905" y="1934050"/>
          <a:ext cx="10283523" cy="4277280"/>
        </p:xfrm>
        <a:graphic>
          <a:graphicData uri="http://schemas.openxmlformats.org/drawingml/2006/table">
            <a:tbl>
              <a:tblPr firstRow="1" bandRow="1">
                <a:tableStyleId>{7DF18680-E054-41AD-8BC1-D1AEF772440D}</a:tableStyleId>
              </a:tblPr>
              <a:tblGrid>
                <a:gridCol w="394076">
                  <a:extLst>
                    <a:ext uri="{9D8B030D-6E8A-4147-A177-3AD203B41FA5}">
                      <a16:colId xmlns:a16="http://schemas.microsoft.com/office/drawing/2014/main" val="2762769955"/>
                    </a:ext>
                  </a:extLst>
                </a:gridCol>
                <a:gridCol w="8060654">
                  <a:extLst>
                    <a:ext uri="{9D8B030D-6E8A-4147-A177-3AD203B41FA5}">
                      <a16:colId xmlns:a16="http://schemas.microsoft.com/office/drawing/2014/main" val="3839630701"/>
                    </a:ext>
                  </a:extLst>
                </a:gridCol>
                <a:gridCol w="790334">
                  <a:extLst>
                    <a:ext uri="{9D8B030D-6E8A-4147-A177-3AD203B41FA5}">
                      <a16:colId xmlns:a16="http://schemas.microsoft.com/office/drawing/2014/main" val="1293856556"/>
                    </a:ext>
                  </a:extLst>
                </a:gridCol>
                <a:gridCol w="1038459">
                  <a:extLst>
                    <a:ext uri="{9D8B030D-6E8A-4147-A177-3AD203B41FA5}">
                      <a16:colId xmlns:a16="http://schemas.microsoft.com/office/drawing/2014/main" val="1461976374"/>
                    </a:ext>
                  </a:extLst>
                </a:gridCol>
              </a:tblGrid>
              <a:tr h="243363">
                <a:tc>
                  <a:txBody>
                    <a:bodyPr/>
                    <a:lstStyle/>
                    <a:p>
                      <a:pPr algn="ctr"/>
                      <a:r>
                        <a:rPr lang="es-MX" sz="1300" b="1" dirty="0">
                          <a:solidFill>
                            <a:schemeClr val="tx1">
                              <a:lumMod val="95000"/>
                              <a:lumOff val="5000"/>
                            </a:schemeClr>
                          </a:solidFill>
                        </a:rPr>
                        <a:t>1</a:t>
                      </a:r>
                      <a:endParaRPr lang="es-CO" sz="1300" b="1" dirty="0">
                        <a:solidFill>
                          <a:schemeClr val="tx1">
                            <a:lumMod val="95000"/>
                            <a:lumOff val="5000"/>
                          </a:schemeClr>
                        </a:solidFill>
                      </a:endParaRPr>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tx1">
                              <a:lumMod val="95000"/>
                              <a:lumOff val="5000"/>
                            </a:schemeClr>
                          </a:solidFill>
                          <a:latin typeface="+mn-lt"/>
                          <a:ea typeface="Calibri"/>
                          <a:cs typeface="Calibri"/>
                          <a:sym typeface="Calibri"/>
                        </a:rPr>
                        <a:t>ACTUALIZACIÓN DE LA REGULACIÓN CONTABLE PÚBLICA EN CONVERGENCIA CON  ESTÁNDARES INTERNACIONALES DE INFORMACIÓN FINANCIERA NACIONAL</a:t>
                      </a:r>
                      <a:endParaRPr lang="es-MX" sz="900" dirty="0">
                        <a:solidFill>
                          <a:schemeClr val="tx1">
                            <a:lumMod val="95000"/>
                            <a:lumOff val="5000"/>
                          </a:schemeClr>
                        </a:solidFill>
                      </a:endParaRPr>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89,83%</a:t>
                      </a:r>
                      <a:endParaRPr lang="es" sz="1100" b="1" dirty="0">
                        <a:solidFill>
                          <a:schemeClr val="tx1">
                            <a:lumMod val="95000"/>
                            <a:lumOff val="5000"/>
                          </a:schemeClr>
                        </a:solidFill>
                      </a:endParaRPr>
                    </a:p>
                  </a:txBody>
                  <a:tcPr marL="76873" marR="76873" marT="38436" marB="38436" anchor="ctr">
                    <a:solidFill>
                      <a:srgbClr val="44BCAE"/>
                    </a:solidFill>
                  </a:tcPr>
                </a:tc>
                <a:tc rowSpan="15">
                  <a:txBody>
                    <a:bodyPr/>
                    <a:lstStyle/>
                    <a:p>
                      <a:pPr algn="ctr">
                        <a:spcBef>
                          <a:spcPts val="0"/>
                        </a:spcBef>
                        <a:spcAft>
                          <a:spcPts val="0"/>
                        </a:spcAft>
                        <a:buClr>
                          <a:srgbClr val="FFFFFF"/>
                        </a:buClr>
                        <a:buSzPts val="1200"/>
                      </a:pPr>
                      <a:r>
                        <a:rPr lang="es-CO" sz="1600" b="1" dirty="0">
                          <a:solidFill>
                            <a:srgbClr val="FFFFFF"/>
                          </a:solidFill>
                          <a:latin typeface="+mn-lt"/>
                          <a:ea typeface="Calibri"/>
                          <a:cs typeface="Calibri"/>
                          <a:sym typeface="Calibri"/>
                        </a:rPr>
                        <a:t>Total</a:t>
                      </a:r>
                      <a:endParaRPr lang="es-CO" sz="2000" dirty="0"/>
                    </a:p>
                    <a:p>
                      <a:pPr algn="ctr">
                        <a:spcBef>
                          <a:spcPts val="0"/>
                        </a:spcBef>
                        <a:spcAft>
                          <a:spcPts val="0"/>
                        </a:spcAft>
                        <a:buClr>
                          <a:srgbClr val="FFFFFF"/>
                        </a:buClr>
                        <a:buSzPts val="1200"/>
                      </a:pPr>
                      <a:r>
                        <a:rPr lang="es-CO" sz="1600" b="1" dirty="0">
                          <a:solidFill>
                            <a:srgbClr val="FFFFFF"/>
                          </a:solidFill>
                          <a:latin typeface="+mn-lt"/>
                          <a:ea typeface="Calibri"/>
                          <a:cs typeface="Calibri"/>
                          <a:sym typeface="Calibri"/>
                        </a:rPr>
                        <a:t>97,18%</a:t>
                      </a:r>
                      <a:endParaRPr lang="es-CO" sz="2000" dirty="0"/>
                    </a:p>
                  </a:txBody>
                  <a:tcPr marL="77909" marR="77909" marT="38955" marB="38955" anchor="ctr">
                    <a:solidFill>
                      <a:srgbClr val="30847A"/>
                    </a:solidFill>
                  </a:tcPr>
                </a:tc>
                <a:extLst>
                  <a:ext uri="{0D108BD9-81ED-4DB2-BD59-A6C34878D82A}">
                    <a16:rowId xmlns:a16="http://schemas.microsoft.com/office/drawing/2014/main" val="2549002864"/>
                  </a:ext>
                </a:extLst>
              </a:tr>
              <a:tr h="243363">
                <a:tc>
                  <a:txBody>
                    <a:bodyPr/>
                    <a:lstStyle/>
                    <a:p>
                      <a:pPr algn="ctr"/>
                      <a:r>
                        <a:rPr lang="es-MX" sz="1300" b="1" dirty="0">
                          <a:solidFill>
                            <a:schemeClr val="tx1">
                              <a:lumMod val="95000"/>
                              <a:lumOff val="5000"/>
                            </a:schemeClr>
                          </a:solidFill>
                        </a:rPr>
                        <a:t>2</a:t>
                      </a:r>
                      <a:endParaRPr lang="es-CO" sz="1300" b="1" dirty="0">
                        <a:solidFill>
                          <a:schemeClr val="tx1">
                            <a:lumMod val="95000"/>
                            <a:lumOff val="5000"/>
                          </a:schemeClr>
                        </a:solidFill>
                      </a:endParaRPr>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tx1">
                              <a:lumMod val="95000"/>
                              <a:lumOff val="5000"/>
                            </a:schemeClr>
                          </a:solidFill>
                          <a:latin typeface="+mn-lt"/>
                          <a:ea typeface="Calibri"/>
                          <a:cs typeface="Calibri"/>
                          <a:sym typeface="Calibri"/>
                        </a:rPr>
                        <a:t>ADAPTACIÓN FINANCIERA Y ESTADÍSTICA A LOS NUEVOS MARCOS NORMATIVOS</a:t>
                      </a:r>
                      <a:endParaRPr lang="es-MX" sz="900" dirty="0">
                        <a:solidFill>
                          <a:schemeClr val="tx1">
                            <a:lumMod val="95000"/>
                            <a:lumOff val="5000"/>
                          </a:schemeClr>
                        </a:solidFill>
                      </a:endParaRPr>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372712759"/>
                  </a:ext>
                </a:extLst>
              </a:tr>
              <a:tr h="243363">
                <a:tc>
                  <a:txBody>
                    <a:bodyPr/>
                    <a:lstStyle/>
                    <a:p>
                      <a:pPr algn="ctr"/>
                      <a:r>
                        <a:rPr lang="es-MX" sz="1300" b="1" dirty="0">
                          <a:solidFill>
                            <a:schemeClr val="tx1">
                              <a:lumMod val="95000"/>
                              <a:lumOff val="5000"/>
                            </a:schemeClr>
                          </a:solidFill>
                        </a:rPr>
                        <a:t>3</a:t>
                      </a:r>
                      <a:endParaRPr lang="es-CO" sz="1300" b="1" dirty="0">
                        <a:solidFill>
                          <a:schemeClr val="tx1">
                            <a:lumMod val="95000"/>
                            <a:lumOff val="5000"/>
                          </a:schemeClr>
                        </a:solidFill>
                      </a:endParaRPr>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tx1">
                              <a:lumMod val="95000"/>
                              <a:lumOff val="5000"/>
                            </a:schemeClr>
                          </a:solidFill>
                          <a:latin typeface="+mn-lt"/>
                          <a:ea typeface="Calibri"/>
                          <a:cs typeface="Calibri"/>
                          <a:sym typeface="Calibri"/>
                        </a:rPr>
                        <a:t>FORTALECIMIENTO DE LA GENERACIÓN DE INFORMACIÓN DESDE EL SISTEMA DE INFORMACIÓN MISIONAL DE LA CGN BOGOTÁ</a:t>
                      </a:r>
                      <a:endParaRPr lang="es-MX" sz="900" dirty="0">
                        <a:solidFill>
                          <a:schemeClr val="tx1">
                            <a:lumMod val="95000"/>
                            <a:lumOff val="5000"/>
                          </a:schemeClr>
                        </a:solidFill>
                      </a:endParaRPr>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2964510698"/>
                  </a:ext>
                </a:extLst>
              </a:tr>
              <a:tr h="243363">
                <a:tc>
                  <a:txBody>
                    <a:bodyPr/>
                    <a:lstStyle/>
                    <a:p>
                      <a:pPr algn="ctr"/>
                      <a:r>
                        <a:rPr lang="es-MX" sz="1300" b="1" dirty="0">
                          <a:solidFill>
                            <a:schemeClr val="tx1">
                              <a:lumMod val="95000"/>
                              <a:lumOff val="5000"/>
                            </a:schemeClr>
                          </a:solidFill>
                        </a:rPr>
                        <a:t>4</a:t>
                      </a:r>
                      <a:endParaRPr lang="es-CO" sz="1300" b="1" dirty="0">
                        <a:solidFill>
                          <a:schemeClr val="tx1">
                            <a:lumMod val="95000"/>
                            <a:lumOff val="5000"/>
                          </a:schemeClr>
                        </a:solidFill>
                      </a:endParaRPr>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tx1">
                              <a:lumMod val="95000"/>
                              <a:lumOff val="5000"/>
                            </a:schemeClr>
                          </a:solidFill>
                          <a:latin typeface="+mn-lt"/>
                          <a:ea typeface="Calibri"/>
                          <a:cs typeface="Calibri"/>
                          <a:sym typeface="Calibri"/>
                        </a:rPr>
                        <a:t>BALANCE GENERAL CONSOLIDADO DE LA NACIÓN</a:t>
                      </a:r>
                      <a:endParaRPr lang="es-MX" sz="900" dirty="0">
                        <a:solidFill>
                          <a:schemeClr val="tx1">
                            <a:lumMod val="95000"/>
                            <a:lumOff val="5000"/>
                          </a:schemeClr>
                        </a:solidFill>
                      </a:endParaRPr>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196143804"/>
                  </a:ext>
                </a:extLst>
              </a:tr>
              <a:tr h="243363">
                <a:tc>
                  <a:txBody>
                    <a:bodyPr/>
                    <a:lstStyle/>
                    <a:p>
                      <a:pPr algn="ctr"/>
                      <a:r>
                        <a:rPr lang="es-MX" sz="1300" b="1" dirty="0">
                          <a:solidFill>
                            <a:schemeClr val="tx1">
                              <a:lumMod val="95000"/>
                              <a:lumOff val="5000"/>
                            </a:schemeClr>
                          </a:solidFill>
                        </a:rPr>
                        <a:t>5</a:t>
                      </a:r>
                      <a:endParaRPr lang="es-CO" sz="1300" b="1" dirty="0">
                        <a:solidFill>
                          <a:schemeClr val="tx1">
                            <a:lumMod val="95000"/>
                            <a:lumOff val="5000"/>
                          </a:schemeClr>
                        </a:solidFill>
                      </a:endParaRPr>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CO" sz="900" b="1" dirty="0">
                          <a:solidFill>
                            <a:schemeClr val="tx1">
                              <a:lumMod val="95000"/>
                              <a:lumOff val="5000"/>
                            </a:schemeClr>
                          </a:solidFill>
                          <a:latin typeface="+mn-lt"/>
                          <a:ea typeface="Calibri"/>
                          <a:cs typeface="Calibri"/>
                          <a:sym typeface="Calibri"/>
                        </a:rPr>
                        <a:t>INFORME CONSOLIDADO DE CONTROL INTERNO CONTABLE </a:t>
                      </a:r>
                      <a:endParaRPr lang="es-CO" sz="900" dirty="0">
                        <a:solidFill>
                          <a:schemeClr val="tx1">
                            <a:lumMod val="95000"/>
                            <a:lumOff val="5000"/>
                          </a:schemeClr>
                        </a:solidFill>
                      </a:endParaRPr>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a:p>
                  </a:txBody>
                  <a:tcPr/>
                </a:tc>
                <a:extLst>
                  <a:ext uri="{0D108BD9-81ED-4DB2-BD59-A6C34878D82A}">
                    <a16:rowId xmlns:a16="http://schemas.microsoft.com/office/drawing/2014/main" val="2447957993"/>
                  </a:ext>
                </a:extLst>
              </a:tr>
              <a:tr h="243363">
                <a:tc>
                  <a:txBody>
                    <a:bodyPr/>
                    <a:lstStyle/>
                    <a:p>
                      <a:pPr algn="ctr"/>
                      <a:r>
                        <a:rPr lang="es-MX" sz="1300" b="1" dirty="0">
                          <a:solidFill>
                            <a:schemeClr val="tx1">
                              <a:lumMod val="95000"/>
                              <a:lumOff val="5000"/>
                            </a:schemeClr>
                          </a:solidFill>
                        </a:rPr>
                        <a:t>6</a:t>
                      </a:r>
                      <a:endParaRPr lang="es-CO" sz="1300" b="1" dirty="0">
                        <a:solidFill>
                          <a:schemeClr val="tx1">
                            <a:lumMod val="95000"/>
                            <a:lumOff val="5000"/>
                          </a:schemeClr>
                        </a:solidFill>
                      </a:endParaRPr>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tx1">
                              <a:lumMod val="95000"/>
                              <a:lumOff val="5000"/>
                            </a:schemeClr>
                          </a:solidFill>
                          <a:latin typeface="+mn-lt"/>
                          <a:ea typeface="Calibri"/>
                          <a:cs typeface="Calibri"/>
                          <a:sym typeface="Calibri"/>
                        </a:rPr>
                        <a:t>SISTEMA UNIFICADO DE GESTIÓN FINANCIERA PÚBLICA – SUIGFP</a:t>
                      </a:r>
                      <a:endParaRPr lang="es-MX" sz="900" dirty="0">
                        <a:solidFill>
                          <a:schemeClr val="tx1">
                            <a:lumMod val="95000"/>
                            <a:lumOff val="5000"/>
                          </a:schemeClr>
                        </a:solidFill>
                      </a:endParaRPr>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1441984319"/>
                  </a:ext>
                </a:extLst>
              </a:tr>
              <a:tr h="243363">
                <a:tc>
                  <a:txBody>
                    <a:bodyPr/>
                    <a:lstStyle/>
                    <a:p>
                      <a:pPr algn="ctr"/>
                      <a:r>
                        <a:rPr lang="es-MX" sz="1300" b="1" dirty="0"/>
                        <a:t>7</a:t>
                      </a:r>
                      <a:endParaRPr lang="es-CO" sz="1300" b="1" dirty="0"/>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CO" sz="900" b="1" dirty="0">
                          <a:solidFill>
                            <a:schemeClr val="dk1"/>
                          </a:solidFill>
                          <a:latin typeface="+mn-lt"/>
                          <a:ea typeface="Calibri"/>
                          <a:cs typeface="Calibri"/>
                          <a:sym typeface="Calibri"/>
                        </a:rPr>
                        <a:t>INFORMES POR DEPARTAMENTOS </a:t>
                      </a:r>
                      <a:endParaRPr lang="es-CO" sz="900" dirty="0"/>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245143031"/>
                  </a:ext>
                </a:extLst>
              </a:tr>
              <a:tr h="243363">
                <a:tc>
                  <a:txBody>
                    <a:bodyPr/>
                    <a:lstStyle/>
                    <a:p>
                      <a:pPr algn="ctr"/>
                      <a:r>
                        <a:rPr lang="es-MX" sz="1300" b="1" dirty="0"/>
                        <a:t>8</a:t>
                      </a:r>
                      <a:endParaRPr lang="es-CO" sz="1300" b="1" dirty="0"/>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BOLETÍN DEUDORES MOROSOS DEL ESTADO</a:t>
                      </a:r>
                      <a:endParaRPr lang="es-MX" sz="900" dirty="0"/>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3377333924"/>
                  </a:ext>
                </a:extLst>
              </a:tr>
              <a:tr h="243363">
                <a:tc>
                  <a:txBody>
                    <a:bodyPr/>
                    <a:lstStyle/>
                    <a:p>
                      <a:pPr algn="ctr"/>
                      <a:r>
                        <a:rPr lang="es-MX" sz="1300" b="1" dirty="0"/>
                        <a:t>9</a:t>
                      </a:r>
                      <a:endParaRPr lang="es-CO" sz="1300" b="1" dirty="0"/>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MEJORAMIENTO DE LA CALIDAD DE LA INFORMACIÓN CONTABLE PÚBLICA</a:t>
                      </a:r>
                      <a:endParaRPr lang="es-MX" sz="900" dirty="0"/>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4105850121"/>
                  </a:ext>
                </a:extLst>
              </a:tr>
              <a:tr h="243363">
                <a:tc>
                  <a:txBody>
                    <a:bodyPr/>
                    <a:lstStyle/>
                    <a:p>
                      <a:pPr algn="ctr"/>
                      <a:r>
                        <a:rPr lang="es-MX" sz="1300" b="1" dirty="0"/>
                        <a:t>10</a:t>
                      </a:r>
                      <a:endParaRPr lang="es-CO" sz="1300" b="1" dirty="0"/>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FORTALECIMIENTO DE LOS CONTROLES DE LA INFORMACIÓN CONTABLE PÚBLICA REPORTADA</a:t>
                      </a:r>
                      <a:endParaRPr lang="es-MX" sz="900" dirty="0"/>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97,47%</a:t>
                      </a:r>
                      <a:endParaRPr lang="es" sz="1100"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833830239"/>
                  </a:ext>
                </a:extLst>
              </a:tr>
              <a:tr h="292982">
                <a:tc>
                  <a:txBody>
                    <a:bodyPr/>
                    <a:lstStyle/>
                    <a:p>
                      <a:pPr algn="ctr"/>
                      <a:r>
                        <a:rPr lang="es-MX" sz="1300" b="1" dirty="0"/>
                        <a:t>11</a:t>
                      </a:r>
                      <a:endParaRPr lang="es-CO" sz="1300" b="1" dirty="0"/>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FORTALECIMIENTO E INTEGRACIÓN DE LOS SISTEMAS DE GESTIÓN Y CONTROL DE LA CGN A TRAVÉS DEL SISTEMA INTEGRADO DE GESTIÓN INSTITUCIONAL - SIGI NACIONAL </a:t>
                      </a:r>
                      <a:endParaRPr lang="es-MX" sz="900" dirty="0"/>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97,42%</a:t>
                      </a:r>
                      <a:endParaRPr lang="es" sz="1100"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671624954"/>
                  </a:ext>
                </a:extLst>
              </a:tr>
              <a:tr h="243363">
                <a:tc>
                  <a:txBody>
                    <a:bodyPr/>
                    <a:lstStyle/>
                    <a:p>
                      <a:pPr algn="ctr"/>
                      <a:r>
                        <a:rPr lang="es-MX" sz="1300" b="1" dirty="0"/>
                        <a:t>12</a:t>
                      </a:r>
                      <a:endParaRPr lang="es-CO" sz="1300" b="1" dirty="0"/>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CO" sz="900" b="1" dirty="0">
                          <a:solidFill>
                            <a:schemeClr val="dk1"/>
                          </a:solidFill>
                          <a:latin typeface="+mn-lt"/>
                          <a:ea typeface="Calibri"/>
                          <a:cs typeface="Calibri"/>
                          <a:sym typeface="Calibri"/>
                        </a:rPr>
                        <a:t>SISTEMA DE GESTIÓN AMBIENTAL </a:t>
                      </a:r>
                      <a:endParaRPr lang="es-CO" sz="900" dirty="0"/>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2348159801"/>
                  </a:ext>
                </a:extLst>
              </a:tr>
              <a:tr h="310799">
                <a:tc>
                  <a:txBody>
                    <a:bodyPr/>
                    <a:lstStyle/>
                    <a:p>
                      <a:pPr algn="ctr"/>
                      <a:r>
                        <a:rPr lang="es-MX" sz="1300" b="1" dirty="0"/>
                        <a:t>13</a:t>
                      </a:r>
                      <a:endParaRPr lang="es-CO" sz="1300" b="1" dirty="0"/>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PLAN NACIONAL DE CAPACITACIÓN INSTITUCIONAL/CAPACITACIÓN, DIVULGACIÓN Y ASISTENCIA TÉCNICA EN EL MODELO COLOMBIANO DE REGULACIÓN CONTABLE PÚBLICA</a:t>
                      </a:r>
                      <a:endParaRPr lang="es-MX" sz="900" dirty="0"/>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174513352"/>
                  </a:ext>
                </a:extLst>
              </a:tr>
              <a:tr h="243363">
                <a:tc>
                  <a:txBody>
                    <a:bodyPr/>
                    <a:lstStyle/>
                    <a:p>
                      <a:pPr algn="ctr"/>
                      <a:r>
                        <a:rPr lang="es-MX" sz="1300" b="1" dirty="0"/>
                        <a:t>14</a:t>
                      </a:r>
                      <a:endParaRPr lang="es-CO" sz="1300" b="1" dirty="0"/>
                    </a:p>
                  </a:txBody>
                  <a:tcPr marL="76873" marR="76873" marT="38436" marB="38436">
                    <a:solidFill>
                      <a:srgbClr val="8AD6CF"/>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MX" sz="900" b="1" dirty="0">
                          <a:solidFill>
                            <a:schemeClr val="dk1"/>
                          </a:solidFill>
                          <a:latin typeface="+mn-lt"/>
                          <a:ea typeface="Calibri"/>
                          <a:cs typeface="Calibri"/>
                          <a:sym typeface="Calibri"/>
                        </a:rPr>
                        <a:t>FORTALECIMIENTO DE LA PLATAFORMA TECNOLÓGICA PARA LA PRESTACIÓN DE LOS SERVICIOS DE LA CGN NACIONAL</a:t>
                      </a:r>
                      <a:endParaRPr lang="es-MX" sz="900" dirty="0"/>
                    </a:p>
                  </a:txBody>
                  <a:tcPr marL="76873" marR="76873" marT="38436" marB="38436" anchor="ctr">
                    <a:solidFill>
                      <a:srgbClr val="DBF1EF"/>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8AD6CF"/>
                    </a:solidFill>
                  </a:tcPr>
                </a:tc>
                <a:tc vMerge="1">
                  <a:txBody>
                    <a:bodyPr/>
                    <a:lstStyle/>
                    <a:p>
                      <a:endParaRPr lang="es-CO" dirty="0"/>
                    </a:p>
                  </a:txBody>
                  <a:tcPr/>
                </a:tc>
                <a:extLst>
                  <a:ext uri="{0D108BD9-81ED-4DB2-BD59-A6C34878D82A}">
                    <a16:rowId xmlns:a16="http://schemas.microsoft.com/office/drawing/2014/main" val="2205345782"/>
                  </a:ext>
                </a:extLst>
              </a:tr>
              <a:tr h="243363">
                <a:tc>
                  <a:txBody>
                    <a:bodyPr/>
                    <a:lstStyle/>
                    <a:p>
                      <a:pPr algn="ctr"/>
                      <a:r>
                        <a:rPr lang="es-MX" sz="1300" b="1" dirty="0"/>
                        <a:t>15</a:t>
                      </a:r>
                      <a:endParaRPr lang="es-CO" sz="1300" b="1" dirty="0"/>
                    </a:p>
                  </a:txBody>
                  <a:tcPr marL="76873" marR="76873" marT="38436" marB="38436">
                    <a:solidFill>
                      <a:srgbClr val="5ABAB1"/>
                    </a:solidFill>
                  </a:tcPr>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s-CO" sz="900" b="1" dirty="0">
                          <a:solidFill>
                            <a:schemeClr val="tx1"/>
                          </a:solidFill>
                          <a:latin typeface="+mn-lt"/>
                          <a:ea typeface="Calibri"/>
                          <a:cs typeface="Calibri"/>
                          <a:sym typeface="Calibri"/>
                        </a:rPr>
                        <a:t>SERIES HISTORICAS 2007-2020</a:t>
                      </a:r>
                      <a:endParaRPr lang="es-CO" sz="900" dirty="0">
                        <a:solidFill>
                          <a:schemeClr val="tx1"/>
                        </a:solidFill>
                      </a:endParaRPr>
                    </a:p>
                  </a:txBody>
                  <a:tcPr marL="76873" marR="76873" marT="38436" marB="38436" anchor="ctr">
                    <a:solidFill>
                      <a:srgbClr val="B5E1DD"/>
                    </a:solidFill>
                  </a:tcPr>
                </a:tc>
                <a:tc>
                  <a:txBody>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s" sz="1100" b="1" dirty="0">
                          <a:solidFill>
                            <a:schemeClr val="tx1">
                              <a:lumMod val="95000"/>
                              <a:lumOff val="5000"/>
                            </a:schemeClr>
                          </a:solidFill>
                          <a:latin typeface="+mn-lt"/>
                          <a:ea typeface="Calibri"/>
                          <a:cs typeface="Calibri"/>
                          <a:sym typeface="Calibri"/>
                        </a:rPr>
                        <a:t>100%</a:t>
                      </a:r>
                      <a:endParaRPr lang="es" sz="1100" b="1" dirty="0">
                        <a:solidFill>
                          <a:schemeClr val="tx1">
                            <a:lumMod val="95000"/>
                            <a:lumOff val="5000"/>
                          </a:schemeClr>
                        </a:solidFill>
                      </a:endParaRPr>
                    </a:p>
                  </a:txBody>
                  <a:tcPr marL="76873" marR="76873" marT="38436" marB="38436" anchor="ctr">
                    <a:solidFill>
                      <a:srgbClr val="44BCAE"/>
                    </a:solidFill>
                  </a:tcPr>
                </a:tc>
                <a:tc vMerge="1">
                  <a:txBody>
                    <a:bodyPr/>
                    <a:lstStyle/>
                    <a:p>
                      <a:endParaRPr lang="es-CO" dirty="0"/>
                    </a:p>
                  </a:txBody>
                  <a:tcPr/>
                </a:tc>
                <a:extLst>
                  <a:ext uri="{0D108BD9-81ED-4DB2-BD59-A6C34878D82A}">
                    <a16:rowId xmlns:a16="http://schemas.microsoft.com/office/drawing/2014/main" val="1093686878"/>
                  </a:ext>
                </a:extLst>
              </a:tr>
            </a:tbl>
          </a:graphicData>
        </a:graphic>
      </p:graphicFrame>
      <p:grpSp>
        <p:nvGrpSpPr>
          <p:cNvPr id="4" name="Grupo 3">
            <a:extLst>
              <a:ext uri="{FF2B5EF4-FFF2-40B4-BE49-F238E27FC236}">
                <a16:creationId xmlns:a16="http://schemas.microsoft.com/office/drawing/2014/main" id="{587E2956-9F03-224F-B85E-6FB4AAD1C85D}"/>
              </a:ext>
            </a:extLst>
          </p:cNvPr>
          <p:cNvGrpSpPr/>
          <p:nvPr/>
        </p:nvGrpSpPr>
        <p:grpSpPr>
          <a:xfrm>
            <a:off x="1797523" y="1148354"/>
            <a:ext cx="8526887" cy="671962"/>
            <a:chOff x="1205960" y="2541420"/>
            <a:chExt cx="6582578" cy="897749"/>
          </a:xfrm>
        </p:grpSpPr>
        <p:sp>
          <p:nvSpPr>
            <p:cNvPr id="5" name="Rectángulo 4">
              <a:extLst>
                <a:ext uri="{FF2B5EF4-FFF2-40B4-BE49-F238E27FC236}">
                  <a16:creationId xmlns:a16="http://schemas.microsoft.com/office/drawing/2014/main" id="{ACB1BB67-0CDE-5883-C16C-C8057927097D}"/>
                </a:ext>
              </a:extLst>
            </p:cNvPr>
            <p:cNvSpPr/>
            <p:nvPr/>
          </p:nvSpPr>
          <p:spPr>
            <a:xfrm>
              <a:off x="1243017" y="2562582"/>
              <a:ext cx="6545521" cy="757007"/>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AD480ED6-80E7-6B49-5338-A4D384CD33C5}"/>
                </a:ext>
              </a:extLst>
            </p:cNvPr>
            <p:cNvSpPr/>
            <p:nvPr/>
          </p:nvSpPr>
          <p:spPr>
            <a:xfrm>
              <a:off x="1205960" y="2541420"/>
              <a:ext cx="6487404" cy="89774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8" name="Google Shape;337;p58">
            <a:extLst>
              <a:ext uri="{FF2B5EF4-FFF2-40B4-BE49-F238E27FC236}">
                <a16:creationId xmlns:a16="http://schemas.microsoft.com/office/drawing/2014/main" id="{159D8BB7-4169-580B-F16D-3413E0E87DCE}"/>
              </a:ext>
            </a:extLst>
          </p:cNvPr>
          <p:cNvSpPr txBox="1"/>
          <p:nvPr/>
        </p:nvSpPr>
        <p:spPr>
          <a:xfrm>
            <a:off x="1832796" y="1320576"/>
            <a:ext cx="8077000" cy="307777"/>
          </a:xfrm>
          <a:prstGeom prst="rect">
            <a:avLst/>
          </a:prstGeom>
          <a:noFill/>
          <a:ln>
            <a:noFill/>
          </a:ln>
        </p:spPr>
        <p:txBody>
          <a:bodyPr spcFirstLastPara="1" wrap="square" lIns="0" tIns="0" rIns="0" bIns="0" anchor="t" anchorCtr="0">
            <a:spAutoFit/>
          </a:bodyPr>
          <a:lstStyle/>
          <a:p>
            <a:pPr algn="ctr">
              <a:spcBef>
                <a:spcPts val="0"/>
              </a:spcBef>
              <a:spcAft>
                <a:spcPts val="0"/>
              </a:spcAft>
              <a:buClr>
                <a:srgbClr val="000000"/>
              </a:buClr>
              <a:buSzPts val="1100"/>
            </a:pPr>
            <a:r>
              <a:rPr lang="es" sz="2000" b="1" dirty="0">
                <a:solidFill>
                  <a:schemeClr val="bg1"/>
                </a:solidFill>
                <a:latin typeface="Calibri"/>
                <a:cs typeface="Calibri"/>
                <a:sym typeface="Calibri"/>
              </a:rPr>
              <a:t>CUMPLIMIENTO DE LOS PLANES ESTRATÉGICOS A 31 DE DICIEMBRE DE 2021</a:t>
            </a:r>
            <a:endParaRPr sz="2000" b="1" dirty="0">
              <a:solidFill>
                <a:schemeClr val="bg1"/>
              </a:solidFill>
              <a:latin typeface="Calibri"/>
              <a:cs typeface="Calibri"/>
            </a:endParaRPr>
          </a:p>
        </p:txBody>
      </p:sp>
      <p:grpSp>
        <p:nvGrpSpPr>
          <p:cNvPr id="9" name="Grupo 8">
            <a:extLst>
              <a:ext uri="{FF2B5EF4-FFF2-40B4-BE49-F238E27FC236}">
                <a16:creationId xmlns:a16="http://schemas.microsoft.com/office/drawing/2014/main" id="{E5B5CDCA-EEA3-B757-A3A6-89C49691CCCD}"/>
              </a:ext>
            </a:extLst>
          </p:cNvPr>
          <p:cNvGrpSpPr/>
          <p:nvPr/>
        </p:nvGrpSpPr>
        <p:grpSpPr>
          <a:xfrm>
            <a:off x="-1" y="670720"/>
            <a:ext cx="3238151" cy="486091"/>
            <a:chOff x="1243017" y="2669432"/>
            <a:chExt cx="6728400" cy="1155282"/>
          </a:xfrm>
        </p:grpSpPr>
        <p:sp>
          <p:nvSpPr>
            <p:cNvPr id="10" name="Rectángulo 9">
              <a:extLst>
                <a:ext uri="{FF2B5EF4-FFF2-40B4-BE49-F238E27FC236}">
                  <a16:creationId xmlns:a16="http://schemas.microsoft.com/office/drawing/2014/main" id="{1C4917EC-1B52-773A-31A0-67594EC07B0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797A978F-AA77-1685-9652-4DE15B081CE7}"/>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2" name="CuadroTexto 11">
            <a:extLst>
              <a:ext uri="{FF2B5EF4-FFF2-40B4-BE49-F238E27FC236}">
                <a16:creationId xmlns:a16="http://schemas.microsoft.com/office/drawing/2014/main" id="{2DFA3DE1-64B0-4726-50DA-C9811D10B034}"/>
              </a:ext>
            </a:extLst>
          </p:cNvPr>
          <p:cNvSpPr txBox="1"/>
          <p:nvPr/>
        </p:nvSpPr>
        <p:spPr>
          <a:xfrm>
            <a:off x="125834" y="720237"/>
            <a:ext cx="3875714" cy="307777"/>
          </a:xfrm>
          <a:prstGeom prst="rect">
            <a:avLst/>
          </a:prstGeom>
          <a:noFill/>
        </p:spPr>
        <p:txBody>
          <a:bodyPr wrap="square" rtlCol="0">
            <a:spAutoFit/>
          </a:bodyPr>
          <a:lstStyle/>
          <a:p>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Metas e Indicadores de Gestión</a:t>
            </a:r>
          </a:p>
        </p:txBody>
      </p:sp>
    </p:spTree>
    <p:extLst>
      <p:ext uri="{BB962C8B-B14F-4D97-AF65-F5344CB8AC3E}">
        <p14:creationId xmlns:p14="http://schemas.microsoft.com/office/powerpoint/2010/main" val="386935536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0" y="1619854"/>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1463829" y="2060807"/>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lgn="ctr"/>
            <a:r>
              <a:rPr lang="es-ES" sz="4400" b="1" dirty="0">
                <a:solidFill>
                  <a:schemeClr val="bg1"/>
                </a:solidFill>
                <a:latin typeface="+mn-lt"/>
              </a:rPr>
              <a:t>Informes de los entes de Control que vigilan la entidad </a:t>
            </a:r>
            <a:endParaRPr lang="es-CO" sz="44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127924" y="1777509"/>
            <a:ext cx="8238309"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2117834" y="38409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386430286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grpSp>
        <p:nvGrpSpPr>
          <p:cNvPr id="28" name="Grupo 27">
            <a:extLst>
              <a:ext uri="{FF2B5EF4-FFF2-40B4-BE49-F238E27FC236}">
                <a16:creationId xmlns:a16="http://schemas.microsoft.com/office/drawing/2014/main" id="{4482A05E-D07E-F37B-DDAC-AFCCF0079C84}"/>
              </a:ext>
            </a:extLst>
          </p:cNvPr>
          <p:cNvGrpSpPr/>
          <p:nvPr/>
        </p:nvGrpSpPr>
        <p:grpSpPr>
          <a:xfrm>
            <a:off x="2004969" y="1099251"/>
            <a:ext cx="8461599" cy="857300"/>
            <a:chOff x="1243017" y="2562582"/>
            <a:chExt cx="6670287" cy="1198410"/>
          </a:xfrm>
        </p:grpSpPr>
        <p:sp>
          <p:nvSpPr>
            <p:cNvPr id="29" name="Rectángulo 28">
              <a:extLst>
                <a:ext uri="{FF2B5EF4-FFF2-40B4-BE49-F238E27FC236}">
                  <a16:creationId xmlns:a16="http://schemas.microsoft.com/office/drawing/2014/main" id="{2EC603EB-3FD7-0903-FCE4-AE02BFA037ED}"/>
                </a:ext>
              </a:extLst>
            </p:cNvPr>
            <p:cNvSpPr/>
            <p:nvPr/>
          </p:nvSpPr>
          <p:spPr>
            <a:xfrm>
              <a:off x="1243017" y="2562582"/>
              <a:ext cx="6616884" cy="1067878"/>
            </a:xfrm>
            <a:prstGeom prst="rect">
              <a:avLst/>
            </a:prstGeom>
            <a:solidFill>
              <a:srgbClr val="F28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Rectángulo 29">
              <a:extLst>
                <a:ext uri="{FF2B5EF4-FFF2-40B4-BE49-F238E27FC236}">
                  <a16:creationId xmlns:a16="http://schemas.microsoft.com/office/drawing/2014/main" id="{5204632B-3A8F-AE06-486A-BE18FF5BC488}"/>
                </a:ext>
              </a:extLst>
            </p:cNvPr>
            <p:cNvSpPr/>
            <p:nvPr/>
          </p:nvSpPr>
          <p:spPr>
            <a:xfrm>
              <a:off x="1355751" y="2669432"/>
              <a:ext cx="6557553" cy="1091560"/>
            </a:xfrm>
            <a:prstGeom prst="rect">
              <a:avLst/>
            </a:prstGeom>
            <a:noFill/>
            <a:ln>
              <a:solidFill>
                <a:srgbClr val="069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95" name="Google Shape;495;p59"/>
          <p:cNvSpPr txBox="1">
            <a:spLocks noGrp="1"/>
          </p:cNvSpPr>
          <p:nvPr>
            <p:ph type="title" idx="4294967295"/>
          </p:nvPr>
        </p:nvSpPr>
        <p:spPr>
          <a:xfrm>
            <a:off x="1268604" y="1341685"/>
            <a:ext cx="10010171" cy="635612"/>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Clr>
                <a:srgbClr val="249B91"/>
              </a:buClr>
              <a:buSzPts val="2300"/>
            </a:pPr>
            <a:r>
              <a:rPr lang="es" sz="2000" b="1" dirty="0">
                <a:solidFill>
                  <a:schemeClr val="bg1"/>
                </a:solidFill>
              </a:rPr>
              <a:t>ENTES DE CONTROL Y VIGILANCIA VISITAS Y/O AUDITORÍAS</a:t>
            </a:r>
            <a:endParaRPr sz="2000" b="1" dirty="0">
              <a:solidFill>
                <a:schemeClr val="bg1"/>
              </a:solidFill>
            </a:endParaRPr>
          </a:p>
        </p:txBody>
      </p:sp>
      <p:grpSp>
        <p:nvGrpSpPr>
          <p:cNvPr id="8" name="Grupo 7">
            <a:extLst>
              <a:ext uri="{FF2B5EF4-FFF2-40B4-BE49-F238E27FC236}">
                <a16:creationId xmlns:a16="http://schemas.microsoft.com/office/drawing/2014/main" id="{C97D56C2-95B3-26E2-8FF1-014A56B18623}"/>
              </a:ext>
            </a:extLst>
          </p:cNvPr>
          <p:cNvGrpSpPr/>
          <p:nvPr/>
        </p:nvGrpSpPr>
        <p:grpSpPr>
          <a:xfrm>
            <a:off x="1115373" y="2054807"/>
            <a:ext cx="9916149" cy="4814110"/>
            <a:chOff x="1687828" y="1422549"/>
            <a:chExt cx="9360196" cy="5052896"/>
          </a:xfrm>
        </p:grpSpPr>
        <p:grpSp>
          <p:nvGrpSpPr>
            <p:cNvPr id="7" name="Grupo 6">
              <a:extLst>
                <a:ext uri="{FF2B5EF4-FFF2-40B4-BE49-F238E27FC236}">
                  <a16:creationId xmlns:a16="http://schemas.microsoft.com/office/drawing/2014/main" id="{CF329BA5-7A70-7714-8592-B9CC3CF0D98E}"/>
                </a:ext>
              </a:extLst>
            </p:cNvPr>
            <p:cNvGrpSpPr/>
            <p:nvPr/>
          </p:nvGrpSpPr>
          <p:grpSpPr>
            <a:xfrm>
              <a:off x="1687828" y="1422549"/>
              <a:ext cx="9360196" cy="5052896"/>
              <a:chOff x="1687828" y="1422549"/>
              <a:chExt cx="9360196" cy="5052896"/>
            </a:xfrm>
          </p:grpSpPr>
          <p:pic>
            <p:nvPicPr>
              <p:cNvPr id="3" name="Imagen 2">
                <a:extLst>
                  <a:ext uri="{FF2B5EF4-FFF2-40B4-BE49-F238E27FC236}">
                    <a16:creationId xmlns:a16="http://schemas.microsoft.com/office/drawing/2014/main" id="{298BA2A5-6BD2-47CA-AC0C-C50B697724A9}"/>
                  </a:ext>
                </a:extLst>
              </p:cNvPr>
              <p:cNvPicPr>
                <a:picLocks noChangeAspect="1"/>
              </p:cNvPicPr>
              <p:nvPr/>
            </p:nvPicPr>
            <p:blipFill rotWithShape="1">
              <a:blip r:embed="rId3">
                <a:extLst>
                  <a:ext uri="{28A0092B-C50C-407E-A947-70E740481C1C}">
                    <a14:useLocalDpi xmlns:a14="http://schemas.microsoft.com/office/drawing/2010/main" val="0"/>
                  </a:ext>
                </a:extLst>
              </a:blip>
              <a:srcRect r="65075"/>
              <a:stretch/>
            </p:blipFill>
            <p:spPr>
              <a:xfrm>
                <a:off x="1687828" y="1422549"/>
                <a:ext cx="2358638" cy="5052896"/>
              </a:xfrm>
              <a:prstGeom prst="rect">
                <a:avLst/>
              </a:prstGeom>
            </p:spPr>
          </p:pic>
          <p:sp>
            <p:nvSpPr>
              <p:cNvPr id="6" name="Rectángulo 5">
                <a:extLst>
                  <a:ext uri="{FF2B5EF4-FFF2-40B4-BE49-F238E27FC236}">
                    <a16:creationId xmlns:a16="http://schemas.microsoft.com/office/drawing/2014/main" id="{60F162DB-9EDB-AB42-A043-9C973C514BFC}"/>
                  </a:ext>
                </a:extLst>
              </p:cNvPr>
              <p:cNvSpPr/>
              <p:nvPr/>
            </p:nvSpPr>
            <p:spPr>
              <a:xfrm>
                <a:off x="4268149" y="5046732"/>
                <a:ext cx="5146598" cy="974451"/>
              </a:xfrm>
              <a:prstGeom prst="rect">
                <a:avLst/>
              </a:prstGeom>
              <a:gradFill flip="none" rotWithShape="1">
                <a:gsLst>
                  <a:gs pos="0">
                    <a:srgbClr val="E7F5F4"/>
                  </a:gs>
                  <a:gs pos="68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p>
            </p:txBody>
          </p:sp>
          <p:sp>
            <p:nvSpPr>
              <p:cNvPr id="43" name="Rectángulo 42">
                <a:extLst>
                  <a:ext uri="{FF2B5EF4-FFF2-40B4-BE49-F238E27FC236}">
                    <a16:creationId xmlns:a16="http://schemas.microsoft.com/office/drawing/2014/main" id="{211ECE16-BCA3-98BE-2BCC-CAA3D4999271}"/>
                  </a:ext>
                </a:extLst>
              </p:cNvPr>
              <p:cNvSpPr/>
              <p:nvPr/>
            </p:nvSpPr>
            <p:spPr>
              <a:xfrm>
                <a:off x="4268149" y="1734363"/>
                <a:ext cx="6779875" cy="1767541"/>
              </a:xfrm>
              <a:prstGeom prst="rect">
                <a:avLst/>
              </a:prstGeom>
              <a:gradFill flip="none" rotWithShape="1">
                <a:gsLst>
                  <a:gs pos="0">
                    <a:srgbClr val="E7F5F4"/>
                  </a:gs>
                  <a:gs pos="68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a:p>
            </p:txBody>
          </p:sp>
          <p:sp>
            <p:nvSpPr>
              <p:cNvPr id="45" name="Rectángulo 44">
                <a:extLst>
                  <a:ext uri="{FF2B5EF4-FFF2-40B4-BE49-F238E27FC236}">
                    <a16:creationId xmlns:a16="http://schemas.microsoft.com/office/drawing/2014/main" id="{8277BC05-480C-26E1-C903-707E733E9606}"/>
                  </a:ext>
                </a:extLst>
              </p:cNvPr>
              <p:cNvSpPr/>
              <p:nvPr/>
            </p:nvSpPr>
            <p:spPr>
              <a:xfrm>
                <a:off x="4268149" y="3594120"/>
                <a:ext cx="6779875" cy="974451"/>
              </a:xfrm>
              <a:prstGeom prst="rect">
                <a:avLst/>
              </a:prstGeom>
              <a:gradFill flip="none" rotWithShape="1">
                <a:gsLst>
                  <a:gs pos="0">
                    <a:srgbClr val="E7F5F4"/>
                  </a:gs>
                  <a:gs pos="68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a:p>
            </p:txBody>
          </p:sp>
        </p:grpSp>
        <p:sp>
          <p:nvSpPr>
            <p:cNvPr id="33" name="Google Shape;513;p59">
              <a:extLst>
                <a:ext uri="{FF2B5EF4-FFF2-40B4-BE49-F238E27FC236}">
                  <a16:creationId xmlns:a16="http://schemas.microsoft.com/office/drawing/2014/main" id="{221EF049-4F4B-8B46-FC2F-6918A985BF4C}"/>
                </a:ext>
              </a:extLst>
            </p:cNvPr>
            <p:cNvSpPr txBox="1"/>
            <p:nvPr/>
          </p:nvSpPr>
          <p:spPr>
            <a:xfrm>
              <a:off x="4626528" y="1868132"/>
              <a:ext cx="6421496" cy="1430572"/>
            </a:xfrm>
            <a:prstGeom prst="rect">
              <a:avLst/>
            </a:prstGeom>
            <a:noFill/>
            <a:ln>
              <a:noFill/>
            </a:ln>
          </p:spPr>
          <p:txBody>
            <a:bodyPr spcFirstLastPara="1" wrap="square" lIns="0" tIns="0" rIns="0" bIns="0" anchor="t" anchorCtr="0">
              <a:noAutofit/>
            </a:bodyPr>
            <a:lstStyle/>
            <a:p>
              <a:pPr marL="342900" marR="84665" indent="-342900">
                <a:lnSpc>
                  <a:spcPct val="116000"/>
                </a:lnSpc>
                <a:spcBef>
                  <a:spcPts val="0"/>
                </a:spcBef>
                <a:spcAft>
                  <a:spcPts val="0"/>
                </a:spcAft>
                <a:buClr>
                  <a:srgbClr val="000000"/>
                </a:buClr>
                <a:buSzPts val="1400"/>
                <a:buFont typeface="Arial" panose="020B0604020202020204" pitchFamily="34" charset="0"/>
                <a:buChar char="•"/>
              </a:pPr>
              <a:r>
                <a:rPr lang="es" sz="1800" b="1" dirty="0">
                  <a:solidFill>
                    <a:srgbClr val="000000"/>
                  </a:solidFill>
                  <a:latin typeface="Calibri"/>
                  <a:ea typeface="Calibri"/>
                  <a:cs typeface="Calibri"/>
                  <a:sym typeface="Calibri"/>
                </a:rPr>
                <a:t>Auditoría a los Estados Financieros Consolidados del año  </a:t>
              </a:r>
              <a:r>
                <a:rPr lang="es" sz="1800" b="1" dirty="0">
                  <a:latin typeface="Calibri"/>
                  <a:ea typeface="Calibri"/>
                  <a:cs typeface="Calibri"/>
                  <a:sym typeface="Calibri"/>
                </a:rPr>
                <a:t>2020</a:t>
              </a:r>
              <a:r>
                <a:rPr lang="es" sz="1800" b="1" dirty="0">
                  <a:solidFill>
                    <a:srgbClr val="000000"/>
                  </a:solidFill>
                  <a:latin typeface="Calibri"/>
                  <a:ea typeface="Calibri"/>
                  <a:cs typeface="Calibri"/>
                  <a:sym typeface="Calibri"/>
                </a:rPr>
                <a:t>, Nivel Nacional y Sector Público.</a:t>
              </a:r>
              <a:br>
                <a:rPr lang="es" sz="1800" b="1" dirty="0">
                  <a:sym typeface="Calibri"/>
                </a:rPr>
              </a:br>
              <a:endParaRPr sz="1800" b="1" dirty="0">
                <a:solidFill>
                  <a:srgbClr val="000000"/>
                </a:solidFill>
                <a:latin typeface="Calibri"/>
                <a:ea typeface="Calibri"/>
                <a:cs typeface="Calibri"/>
                <a:sym typeface="Calibri"/>
              </a:endParaRPr>
            </a:p>
            <a:p>
              <a:pPr marL="342900" indent="-342900">
                <a:spcBef>
                  <a:spcPts val="0"/>
                </a:spcBef>
                <a:spcAft>
                  <a:spcPts val="0"/>
                </a:spcAft>
                <a:buClr>
                  <a:srgbClr val="000000"/>
                </a:buClr>
                <a:buSzPts val="1400"/>
                <a:buFont typeface="Arial" panose="020B0604020202020204" pitchFamily="34" charset="0"/>
                <a:buChar char="•"/>
              </a:pPr>
              <a:r>
                <a:rPr lang="es" sz="1800" b="1" dirty="0">
                  <a:solidFill>
                    <a:srgbClr val="000000"/>
                  </a:solidFill>
                  <a:latin typeface="Calibri"/>
                  <a:ea typeface="Calibri"/>
                  <a:cs typeface="Calibri"/>
                  <a:sym typeface="Calibri"/>
                </a:rPr>
                <a:t>En 2021 no practicó auditoría a la gestión fiscal de la CGN</a:t>
              </a:r>
              <a:endParaRPr sz="1800" b="1" dirty="0"/>
            </a:p>
          </p:txBody>
        </p:sp>
        <p:sp>
          <p:nvSpPr>
            <p:cNvPr id="39" name="Google Shape;515;p59">
              <a:extLst>
                <a:ext uri="{FF2B5EF4-FFF2-40B4-BE49-F238E27FC236}">
                  <a16:creationId xmlns:a16="http://schemas.microsoft.com/office/drawing/2014/main" id="{7946A9CF-62A7-E630-A403-2E96FF0731F4}"/>
                </a:ext>
              </a:extLst>
            </p:cNvPr>
            <p:cNvSpPr txBox="1"/>
            <p:nvPr/>
          </p:nvSpPr>
          <p:spPr>
            <a:xfrm>
              <a:off x="4626528" y="5359782"/>
              <a:ext cx="4788220" cy="348349"/>
            </a:xfrm>
            <a:prstGeom prst="rect">
              <a:avLst/>
            </a:prstGeom>
            <a:noFill/>
            <a:ln>
              <a:noFill/>
            </a:ln>
          </p:spPr>
          <p:txBody>
            <a:bodyPr spcFirstLastPara="1" wrap="square" lIns="0" tIns="0" rIns="0" bIns="0" anchor="t" anchorCtr="0">
              <a:noAutofit/>
            </a:bodyPr>
            <a:lstStyle/>
            <a:p>
              <a:pPr marL="342900" indent="-342900">
                <a:spcBef>
                  <a:spcPts val="0"/>
                </a:spcBef>
                <a:spcAft>
                  <a:spcPts val="0"/>
                </a:spcAft>
                <a:buClr>
                  <a:srgbClr val="000000"/>
                </a:buClr>
                <a:buSzPts val="1400"/>
                <a:buFont typeface="Arial" panose="020B0604020202020204" pitchFamily="34" charset="0"/>
                <a:buChar char="•"/>
              </a:pPr>
              <a:r>
                <a:rPr lang="es" sz="1800" b="1" dirty="0">
                  <a:solidFill>
                    <a:srgbClr val="000000"/>
                  </a:solidFill>
                  <a:latin typeface="Calibri"/>
                  <a:ea typeface="Calibri"/>
                  <a:cs typeface="Calibri"/>
                  <a:sym typeface="Calibri"/>
                </a:rPr>
                <a:t>No hubo visita en la vigencia 2021</a:t>
              </a:r>
              <a:endParaRPr sz="1800" b="1" dirty="0"/>
            </a:p>
          </p:txBody>
        </p:sp>
        <p:sp>
          <p:nvSpPr>
            <p:cNvPr id="42" name="Google Shape;514;p59">
              <a:extLst>
                <a:ext uri="{FF2B5EF4-FFF2-40B4-BE49-F238E27FC236}">
                  <a16:creationId xmlns:a16="http://schemas.microsoft.com/office/drawing/2014/main" id="{1FF14789-A954-DDF9-DEF0-3EF8F09F8FB7}"/>
                </a:ext>
              </a:extLst>
            </p:cNvPr>
            <p:cNvSpPr txBox="1"/>
            <p:nvPr/>
          </p:nvSpPr>
          <p:spPr>
            <a:xfrm>
              <a:off x="4626528" y="3974984"/>
              <a:ext cx="3994958" cy="289106"/>
            </a:xfrm>
            <a:prstGeom prst="rect">
              <a:avLst/>
            </a:prstGeom>
            <a:noFill/>
            <a:ln>
              <a:noFill/>
            </a:ln>
          </p:spPr>
          <p:txBody>
            <a:bodyPr spcFirstLastPara="1" wrap="square" lIns="0" tIns="0" rIns="0" bIns="0" anchor="t" anchorCtr="0">
              <a:noAutofit/>
            </a:bodyPr>
            <a:lstStyle/>
            <a:p>
              <a:pPr marL="342900" indent="-342900">
                <a:spcBef>
                  <a:spcPts val="0"/>
                </a:spcBef>
                <a:spcAft>
                  <a:spcPts val="0"/>
                </a:spcAft>
                <a:buClr>
                  <a:srgbClr val="000000"/>
                </a:buClr>
                <a:buSzPts val="1400"/>
                <a:buFont typeface="Arial" panose="020B0604020202020204" pitchFamily="34" charset="0"/>
                <a:buChar char="•"/>
              </a:pPr>
              <a:r>
                <a:rPr lang="es" sz="1800" b="1" dirty="0">
                  <a:solidFill>
                    <a:srgbClr val="000000"/>
                  </a:solidFill>
                  <a:latin typeface="Calibri"/>
                  <a:ea typeface="Calibri"/>
                  <a:cs typeface="Calibri"/>
                  <a:sym typeface="Calibri"/>
                </a:rPr>
                <a:t>No hubo visita en la vigencia 2021</a:t>
              </a:r>
              <a:endParaRPr sz="1800" b="1" dirty="0"/>
            </a:p>
          </p:txBody>
        </p:sp>
      </p:grpSp>
      <p:grpSp>
        <p:nvGrpSpPr>
          <p:cNvPr id="2" name="Grupo 1">
            <a:extLst>
              <a:ext uri="{FF2B5EF4-FFF2-40B4-BE49-F238E27FC236}">
                <a16:creationId xmlns:a16="http://schemas.microsoft.com/office/drawing/2014/main" id="{5E403E8D-4616-B904-6922-FD7CCF898026}"/>
              </a:ext>
            </a:extLst>
          </p:cNvPr>
          <p:cNvGrpSpPr/>
          <p:nvPr/>
        </p:nvGrpSpPr>
        <p:grpSpPr>
          <a:xfrm>
            <a:off x="327202" y="416099"/>
            <a:ext cx="5134031" cy="486091"/>
            <a:chOff x="1243017" y="2669432"/>
            <a:chExt cx="6728400" cy="1155282"/>
          </a:xfrm>
        </p:grpSpPr>
        <p:sp>
          <p:nvSpPr>
            <p:cNvPr id="4" name="Rectángulo 3">
              <a:extLst>
                <a:ext uri="{FF2B5EF4-FFF2-40B4-BE49-F238E27FC236}">
                  <a16:creationId xmlns:a16="http://schemas.microsoft.com/office/drawing/2014/main" id="{8897E870-0D19-BE52-8EC0-DE0E97E87001}"/>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38145D4C-377E-7BF3-E97D-78C7F594FA4A}"/>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9" name="CuadroTexto 8">
            <a:extLst>
              <a:ext uri="{FF2B5EF4-FFF2-40B4-BE49-F238E27FC236}">
                <a16:creationId xmlns:a16="http://schemas.microsoft.com/office/drawing/2014/main" id="{94FE6980-A81D-E870-0AF2-2548A6BEC5E8}"/>
              </a:ext>
            </a:extLst>
          </p:cNvPr>
          <p:cNvSpPr txBox="1"/>
          <p:nvPr/>
        </p:nvSpPr>
        <p:spPr>
          <a:xfrm>
            <a:off x="453037" y="465616"/>
            <a:ext cx="6224600" cy="307777"/>
          </a:xfrm>
          <a:prstGeom prst="rect">
            <a:avLst/>
          </a:prstGeom>
          <a:noFill/>
        </p:spPr>
        <p:txBody>
          <a:bodyPr wrap="square" rtlCol="0">
            <a:spAutoFit/>
          </a:bodyPr>
          <a:lstStyle/>
          <a:p>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Informes de los entes de Control que vigilan la entidad </a:t>
            </a:r>
          </a:p>
        </p:txBody>
      </p:sp>
    </p:spTree>
    <p:extLst>
      <p:ext uri="{BB962C8B-B14F-4D97-AF65-F5344CB8AC3E}">
        <p14:creationId xmlns:p14="http://schemas.microsoft.com/office/powerpoint/2010/main" val="15842842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47BDB7D6-A3D8-FF81-6E16-BB76BC4FA171}"/>
              </a:ext>
            </a:extLst>
          </p:cNvPr>
          <p:cNvGrpSpPr/>
          <p:nvPr/>
        </p:nvGrpSpPr>
        <p:grpSpPr>
          <a:xfrm>
            <a:off x="2507080" y="2170325"/>
            <a:ext cx="6843762" cy="3978455"/>
            <a:chOff x="929019" y="1157281"/>
            <a:chExt cx="8621617" cy="4137432"/>
          </a:xfrm>
        </p:grpSpPr>
        <p:sp>
          <p:nvSpPr>
            <p:cNvPr id="5" name="Rectángulo 4">
              <a:extLst>
                <a:ext uri="{FF2B5EF4-FFF2-40B4-BE49-F238E27FC236}">
                  <a16:creationId xmlns:a16="http://schemas.microsoft.com/office/drawing/2014/main" id="{25B76201-7EBA-12ED-CF81-D1422FCADE5E}"/>
                </a:ext>
              </a:extLst>
            </p:cNvPr>
            <p:cNvSpPr/>
            <p:nvPr/>
          </p:nvSpPr>
          <p:spPr>
            <a:xfrm>
              <a:off x="1014552" y="1241716"/>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A1442DF0-A076-269D-2A98-55C3BDD644CE}"/>
                </a:ext>
              </a:extLst>
            </p:cNvPr>
            <p:cNvSpPr/>
            <p:nvPr/>
          </p:nvSpPr>
          <p:spPr>
            <a:xfrm>
              <a:off x="929019" y="1157281"/>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8" name="Grupo 7">
            <a:extLst>
              <a:ext uri="{FF2B5EF4-FFF2-40B4-BE49-F238E27FC236}">
                <a16:creationId xmlns:a16="http://schemas.microsoft.com/office/drawing/2014/main" id="{1473F732-3359-E716-3EBE-E9EEF5EBF3EE}"/>
              </a:ext>
            </a:extLst>
          </p:cNvPr>
          <p:cNvGrpSpPr/>
          <p:nvPr/>
        </p:nvGrpSpPr>
        <p:grpSpPr>
          <a:xfrm>
            <a:off x="2009613" y="1100156"/>
            <a:ext cx="7984991" cy="933422"/>
            <a:chOff x="1243017" y="2669431"/>
            <a:chExt cx="6645177" cy="1009394"/>
          </a:xfrm>
        </p:grpSpPr>
        <p:sp>
          <p:nvSpPr>
            <p:cNvPr id="9" name="Rectángulo 8">
              <a:extLst>
                <a:ext uri="{FF2B5EF4-FFF2-40B4-BE49-F238E27FC236}">
                  <a16:creationId xmlns:a16="http://schemas.microsoft.com/office/drawing/2014/main" id="{BB4639BD-92D0-6379-AA6F-32E0B6DE251C}"/>
                </a:ext>
              </a:extLst>
            </p:cNvPr>
            <p:cNvSpPr/>
            <p:nvPr/>
          </p:nvSpPr>
          <p:spPr>
            <a:xfrm>
              <a:off x="1243017" y="2669431"/>
              <a:ext cx="6545521" cy="61990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sp>
          <p:nvSpPr>
            <p:cNvPr id="10" name="Rectángulo 9">
              <a:extLst>
                <a:ext uri="{FF2B5EF4-FFF2-40B4-BE49-F238E27FC236}">
                  <a16:creationId xmlns:a16="http://schemas.microsoft.com/office/drawing/2014/main" id="{51513E76-E095-252B-FEFF-C39099087CE5}"/>
                </a:ext>
              </a:extLst>
            </p:cNvPr>
            <p:cNvSpPr/>
            <p:nvPr/>
          </p:nvSpPr>
          <p:spPr>
            <a:xfrm>
              <a:off x="1342675" y="2791516"/>
              <a:ext cx="6545519" cy="887309"/>
            </a:xfrm>
            <a:prstGeom prst="rect">
              <a:avLst/>
            </a:prstGeom>
            <a:noFill/>
            <a:ln w="9525">
              <a:solidFill>
                <a:srgbClr val="F2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grpSp>
      <p:sp>
        <p:nvSpPr>
          <p:cNvPr id="358" name="object 3"/>
          <p:cNvSpPr txBox="1">
            <a:spLocks noGrp="1"/>
          </p:cNvSpPr>
          <p:nvPr>
            <p:ph type="title" idx="4294967295"/>
          </p:nvPr>
        </p:nvSpPr>
        <p:spPr>
          <a:xfrm>
            <a:off x="2150039" y="1288910"/>
            <a:ext cx="7745490" cy="409661"/>
          </a:xfrm>
          <a:prstGeom prst="rect">
            <a:avLst/>
          </a:prstGeom>
        </p:spPr>
        <p:txBody>
          <a:bodyPr vert="horz" wrap="square" lIns="0" tIns="0" rIns="0" bIns="0" numCol="1" anchor="t" anchorCtr="0" compatLnSpc="1">
            <a:prstTxWarp prst="textNoShape">
              <a:avLst/>
            </a:prstTxWarp>
            <a:normAutofit/>
          </a:bodyPr>
          <a:lstStyle/>
          <a:p>
            <a:pPr indent="7700" algn="ctr">
              <a:spcBef>
                <a:spcPts val="360"/>
              </a:spcBef>
            </a:pPr>
            <a:r>
              <a:rPr sz="1800" b="1" dirty="0">
                <a:solidFill>
                  <a:schemeClr val="bg1"/>
                </a:solidFill>
              </a:rPr>
              <a:t>EJECUCIÓN INVERSIÓN PRESUPUESTA</a:t>
            </a:r>
            <a:r>
              <a:rPr lang="es-CO" sz="1800" b="1" dirty="0">
                <a:solidFill>
                  <a:schemeClr val="bg1"/>
                </a:solidFill>
              </a:rPr>
              <a:t>L</a:t>
            </a:r>
          </a:p>
        </p:txBody>
      </p:sp>
      <p:pic>
        <p:nvPicPr>
          <p:cNvPr id="4" name="Imagen 3" descr="Interfaz de usuario gráfica, Aplicación, Tabla, Excel&#10;&#10;Descripción generada automáticamente">
            <a:extLst>
              <a:ext uri="{FF2B5EF4-FFF2-40B4-BE49-F238E27FC236}">
                <a16:creationId xmlns:a16="http://schemas.microsoft.com/office/drawing/2014/main" id="{BA99FE9F-0B27-1FB7-9E4A-0447A3DAA262}"/>
              </a:ext>
            </a:extLst>
          </p:cNvPr>
          <p:cNvPicPr>
            <a:picLocks noChangeAspect="1"/>
          </p:cNvPicPr>
          <p:nvPr/>
        </p:nvPicPr>
        <p:blipFill rotWithShape="1">
          <a:blip r:embed="rId2"/>
          <a:srcRect l="42278" t="35302" r="35936" b="43220"/>
          <a:stretch/>
        </p:blipFill>
        <p:spPr bwMode="auto">
          <a:xfrm>
            <a:off x="2826055" y="2419676"/>
            <a:ext cx="6304974" cy="349420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2B4F9966-4D10-7258-112A-07B03E954994}"/>
              </a:ext>
            </a:extLst>
          </p:cNvPr>
          <p:cNvSpPr txBox="1"/>
          <p:nvPr/>
        </p:nvSpPr>
        <p:spPr>
          <a:xfrm>
            <a:off x="2371670" y="1668028"/>
            <a:ext cx="7556489" cy="369332"/>
          </a:xfrm>
          <a:prstGeom prst="rect">
            <a:avLst/>
          </a:prstGeom>
          <a:noFill/>
        </p:spPr>
        <p:txBody>
          <a:bodyPr wrap="square">
            <a:spAutoFit/>
          </a:bodyPr>
          <a:lstStyle/>
          <a:p>
            <a:pPr algn="ctr"/>
            <a:r>
              <a:rPr lang="es-CO" sz="1800" b="1" dirty="0">
                <a:solidFill>
                  <a:schemeClr val="tx1">
                    <a:lumMod val="75000"/>
                    <a:lumOff val="25000"/>
                  </a:schemeClr>
                </a:solidFill>
              </a:rPr>
              <a:t>(Últimos </a:t>
            </a:r>
            <a:r>
              <a:rPr lang="es-CO" sz="1800" b="1" dirty="0"/>
              <a:t>4</a:t>
            </a:r>
            <a:r>
              <a:rPr lang="es-CO" sz="1800" b="1" dirty="0">
                <a:solidFill>
                  <a:schemeClr val="tx1">
                    <a:lumMod val="75000"/>
                    <a:lumOff val="25000"/>
                  </a:schemeClr>
                </a:solidFill>
              </a:rPr>
              <a:t> años – Millones de pesos)</a:t>
            </a:r>
            <a:endParaRPr lang="es-CO" sz="1800" dirty="0">
              <a:solidFill>
                <a:schemeClr val="tx1">
                  <a:lumMod val="75000"/>
                  <a:lumOff val="25000"/>
                </a:schemeClr>
              </a:solidFill>
            </a:endParaRPr>
          </a:p>
        </p:txBody>
      </p:sp>
      <p:grpSp>
        <p:nvGrpSpPr>
          <p:cNvPr id="14" name="Grupo 13">
            <a:extLst>
              <a:ext uri="{FF2B5EF4-FFF2-40B4-BE49-F238E27FC236}">
                <a16:creationId xmlns:a16="http://schemas.microsoft.com/office/drawing/2014/main" id="{97236C1F-16E6-5BA6-835D-4B4C01E791D9}"/>
              </a:ext>
            </a:extLst>
          </p:cNvPr>
          <p:cNvGrpSpPr/>
          <p:nvPr/>
        </p:nvGrpSpPr>
        <p:grpSpPr>
          <a:xfrm>
            <a:off x="0" y="511501"/>
            <a:ext cx="3213632" cy="486091"/>
            <a:chOff x="1243017" y="2669432"/>
            <a:chExt cx="6728400" cy="1155282"/>
          </a:xfrm>
        </p:grpSpPr>
        <p:sp>
          <p:nvSpPr>
            <p:cNvPr id="15" name="Rectángulo 14">
              <a:extLst>
                <a:ext uri="{FF2B5EF4-FFF2-40B4-BE49-F238E27FC236}">
                  <a16:creationId xmlns:a16="http://schemas.microsoft.com/office/drawing/2014/main" id="{A611B441-10F4-ECCF-CD4C-47E1C994003E}"/>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0B55DA63-957F-093E-4A02-FC5D038044C4}"/>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CuadroTexto 16">
            <a:extLst>
              <a:ext uri="{FF2B5EF4-FFF2-40B4-BE49-F238E27FC236}">
                <a16:creationId xmlns:a16="http://schemas.microsoft.com/office/drawing/2014/main" id="{54A88E3B-7C43-8B7C-C006-7E83B053750D}"/>
              </a:ext>
            </a:extLst>
          </p:cNvPr>
          <p:cNvSpPr txBox="1"/>
          <p:nvPr/>
        </p:nvSpPr>
        <p:spPr>
          <a:xfrm>
            <a:off x="0" y="549651"/>
            <a:ext cx="3126284" cy="307777"/>
          </a:xfrm>
          <a:prstGeom prst="rect">
            <a:avLst/>
          </a:prstGeom>
          <a:noFill/>
        </p:spPr>
        <p:txBody>
          <a:bodyPr wrap="square" rtlCol="0">
            <a:spAutoFit/>
          </a:bodyPr>
          <a:lstStyle/>
          <a:p>
            <a:pPr algn="ctr"/>
            <a:r>
              <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Ejecución Presupuestal</a:t>
            </a:r>
          </a:p>
        </p:txBody>
      </p:sp>
    </p:spTree>
    <p:extLst>
      <p:ext uri="{BB962C8B-B14F-4D97-AF65-F5344CB8AC3E}">
        <p14:creationId xmlns:p14="http://schemas.microsoft.com/office/powerpoint/2010/main" val="31730267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2495775" y="1462983"/>
            <a:ext cx="9696226"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lvl="3" algn="ctr"/>
            <a:r>
              <a:rPr lang="es-ES" sz="6000" b="1" dirty="0">
                <a:solidFill>
                  <a:schemeClr val="bg1"/>
                </a:solidFill>
                <a:latin typeface="+mn-lt"/>
              </a:rPr>
              <a:t>Contratación</a:t>
            </a:r>
            <a:endParaRPr lang="es-CO" sz="6000" b="1" dirty="0">
              <a:solidFill>
                <a:schemeClr val="bg1"/>
              </a:solidFill>
              <a:latin typeface="+mn-lt"/>
            </a:endParaRPr>
          </a:p>
        </p:txBody>
      </p:sp>
      <p:sp>
        <p:nvSpPr>
          <p:cNvPr id="9" name="Rectángulo 8">
            <a:extLst>
              <a:ext uri="{FF2B5EF4-FFF2-40B4-BE49-F238E27FC236}">
                <a16:creationId xmlns:a16="http://schemas.microsoft.com/office/drawing/2014/main" id="{928C6BF8-9814-CECB-D3E0-CBDE233564E5}"/>
              </a:ext>
            </a:extLst>
          </p:cNvPr>
          <p:cNvSpPr/>
          <p:nvPr/>
        </p:nvSpPr>
        <p:spPr>
          <a:xfrm>
            <a:off x="3953690" y="1213174"/>
            <a:ext cx="8238309"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5" name="Imagen 14">
            <a:extLst>
              <a:ext uri="{FF2B5EF4-FFF2-40B4-BE49-F238E27FC236}">
                <a16:creationId xmlns:a16="http://schemas.microsoft.com/office/drawing/2014/main" id="{7BBAF010-69FB-F34A-3205-6F94DC69FCEC}"/>
              </a:ext>
            </a:extLst>
          </p:cNvPr>
          <p:cNvPicPr>
            <a:picLocks noChangeAspect="1"/>
          </p:cNvPicPr>
          <p:nvPr/>
        </p:nvPicPr>
        <p:blipFill>
          <a:blip r:embed="rId6">
            <a:extLst>
              <a:ext uri="{28A0092B-C50C-407E-A947-70E740481C1C}">
                <a14:useLocalDpi xmlns:a14="http://schemas.microsoft.com/office/drawing/2010/main" val="0"/>
              </a:ext>
            </a:extLst>
          </a:blip>
          <a:srcRect l="25786" t="2314" r="13145" b="209"/>
          <a:stretch>
            <a:fillRect/>
          </a:stretch>
        </p:blipFill>
        <p:spPr>
          <a:xfrm>
            <a:off x="-26818" y="-12514"/>
            <a:ext cx="4082189" cy="4348681"/>
          </a:xfrm>
          <a:custGeom>
            <a:avLst/>
            <a:gdLst>
              <a:gd name="connsiteX0" fmla="*/ 0 w 4082189"/>
              <a:gd name="connsiteY0" fmla="*/ 0 h 4348681"/>
              <a:gd name="connsiteX1" fmla="*/ 3380303 w 4082189"/>
              <a:gd name="connsiteY1" fmla="*/ 0 h 4348681"/>
              <a:gd name="connsiteX2" fmla="*/ 4082189 w 4082189"/>
              <a:gd name="connsiteY2" fmla="*/ 1753623 h 4348681"/>
              <a:gd name="connsiteX3" fmla="*/ 1412039 w 4082189"/>
              <a:gd name="connsiteY3" fmla="*/ 4348681 h 4348681"/>
              <a:gd name="connsiteX4" fmla="*/ 0 w 4082189"/>
              <a:gd name="connsiteY4" fmla="*/ 3956484 h 434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89" h="4348681">
                <a:moveTo>
                  <a:pt x="0" y="0"/>
                </a:moveTo>
                <a:lnTo>
                  <a:pt x="3380303" y="0"/>
                </a:lnTo>
                <a:cubicBezTo>
                  <a:pt x="3816164" y="461847"/>
                  <a:pt x="4082189" y="1077561"/>
                  <a:pt x="4082189" y="1753623"/>
                </a:cubicBezTo>
                <a:cubicBezTo>
                  <a:pt x="4082189" y="3186903"/>
                  <a:pt x="2886703" y="4348681"/>
                  <a:pt x="1412039" y="4348681"/>
                </a:cubicBezTo>
                <a:cubicBezTo>
                  <a:pt x="893515" y="4348681"/>
                  <a:pt x="409559" y="4205096"/>
                  <a:pt x="0" y="3956484"/>
                </a:cubicBezTo>
                <a:close/>
              </a:path>
            </a:pathLst>
          </a:custGeom>
        </p:spPr>
      </p:pic>
    </p:spTree>
    <p:extLst>
      <p:ext uri="{BB962C8B-B14F-4D97-AF65-F5344CB8AC3E}">
        <p14:creationId xmlns:p14="http://schemas.microsoft.com/office/powerpoint/2010/main" val="300125422"/>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92B25ED2-5919-2322-FB6B-EFF4CCC79881}"/>
              </a:ext>
            </a:extLst>
          </p:cNvPr>
          <p:cNvGrpSpPr/>
          <p:nvPr/>
        </p:nvGrpSpPr>
        <p:grpSpPr>
          <a:xfrm>
            <a:off x="911643" y="1928987"/>
            <a:ext cx="10119880" cy="4353382"/>
            <a:chOff x="2070526" y="1865704"/>
            <a:chExt cx="8621617" cy="4137432"/>
          </a:xfrm>
        </p:grpSpPr>
        <p:sp>
          <p:nvSpPr>
            <p:cNvPr id="12" name="Rectángulo 11">
              <a:extLst>
                <a:ext uri="{FF2B5EF4-FFF2-40B4-BE49-F238E27FC236}">
                  <a16:creationId xmlns:a16="http://schemas.microsoft.com/office/drawing/2014/main" id="{F42E38BF-5725-3ACE-C6EB-15938F7E61EB}"/>
                </a:ext>
              </a:extLst>
            </p:cNvPr>
            <p:cNvSpPr/>
            <p:nvPr/>
          </p:nvSpPr>
          <p:spPr>
            <a:xfrm>
              <a:off x="2156059" y="1950139"/>
              <a:ext cx="8450981" cy="3972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Rectángulo 12">
              <a:extLst>
                <a:ext uri="{FF2B5EF4-FFF2-40B4-BE49-F238E27FC236}">
                  <a16:creationId xmlns:a16="http://schemas.microsoft.com/office/drawing/2014/main" id="{652DCF4C-F53F-EBE7-B6ED-A0C9FE0DD8BD}"/>
                </a:ext>
              </a:extLst>
            </p:cNvPr>
            <p:cNvSpPr/>
            <p:nvPr/>
          </p:nvSpPr>
          <p:spPr>
            <a:xfrm>
              <a:off x="2070526" y="1865704"/>
              <a:ext cx="8621617" cy="41374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7" name="Grupo 6">
            <a:extLst>
              <a:ext uri="{FF2B5EF4-FFF2-40B4-BE49-F238E27FC236}">
                <a16:creationId xmlns:a16="http://schemas.microsoft.com/office/drawing/2014/main" id="{A112E3D0-D8DD-2B23-6D2F-3FD91673DD69}"/>
              </a:ext>
            </a:extLst>
          </p:cNvPr>
          <p:cNvGrpSpPr/>
          <p:nvPr/>
        </p:nvGrpSpPr>
        <p:grpSpPr>
          <a:xfrm>
            <a:off x="1942418" y="1164578"/>
            <a:ext cx="8491573" cy="660087"/>
            <a:chOff x="1243017" y="2669432"/>
            <a:chExt cx="6682186" cy="907733"/>
          </a:xfrm>
        </p:grpSpPr>
        <p:sp>
          <p:nvSpPr>
            <p:cNvPr id="8" name="Rectángulo 7">
              <a:extLst>
                <a:ext uri="{FF2B5EF4-FFF2-40B4-BE49-F238E27FC236}">
                  <a16:creationId xmlns:a16="http://schemas.microsoft.com/office/drawing/2014/main" id="{FDEC7768-758D-95F6-3EB2-18BB3D2201AA}"/>
                </a:ext>
              </a:extLst>
            </p:cNvPr>
            <p:cNvSpPr/>
            <p:nvPr/>
          </p:nvSpPr>
          <p:spPr>
            <a:xfrm>
              <a:off x="1243017" y="2669432"/>
              <a:ext cx="6603283"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a16="http://schemas.microsoft.com/office/drawing/2014/main" id="{FBDAE3DB-CD39-9F43-45C1-47A50D1701EB}"/>
                </a:ext>
              </a:extLst>
            </p:cNvPr>
            <p:cNvSpPr/>
            <p:nvPr/>
          </p:nvSpPr>
          <p:spPr>
            <a:xfrm>
              <a:off x="1379684" y="2715929"/>
              <a:ext cx="6545519" cy="861236"/>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aphicFrame>
        <p:nvGraphicFramePr>
          <p:cNvPr id="6" name="Gráfico 5">
            <a:extLst>
              <a:ext uri="{FF2B5EF4-FFF2-40B4-BE49-F238E27FC236}">
                <a16:creationId xmlns:a16="http://schemas.microsoft.com/office/drawing/2014/main" id="{97A930C0-BB75-5081-8172-5DA2BBDCA7DB}"/>
              </a:ext>
            </a:extLst>
          </p:cNvPr>
          <p:cNvGraphicFramePr>
            <a:graphicFrameLocks/>
          </p:cNvGraphicFramePr>
          <p:nvPr>
            <p:extLst>
              <p:ext uri="{D42A27DB-BD31-4B8C-83A1-F6EECF244321}">
                <p14:modId xmlns:p14="http://schemas.microsoft.com/office/powerpoint/2010/main" val="3318761327"/>
              </p:ext>
            </p:extLst>
          </p:nvPr>
        </p:nvGraphicFramePr>
        <p:xfrm>
          <a:off x="1019554" y="2032237"/>
          <a:ext cx="9912077" cy="4165123"/>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a:extLst>
              <a:ext uri="{FF2B5EF4-FFF2-40B4-BE49-F238E27FC236}">
                <a16:creationId xmlns:a16="http://schemas.microsoft.com/office/drawing/2014/main" id="{5E433AC3-B702-CAC1-E03B-14AACFB54DF8}"/>
              </a:ext>
            </a:extLst>
          </p:cNvPr>
          <p:cNvSpPr txBox="1"/>
          <p:nvPr/>
        </p:nvSpPr>
        <p:spPr>
          <a:xfrm>
            <a:off x="1947587" y="1268900"/>
            <a:ext cx="8296826" cy="400110"/>
          </a:xfrm>
          <a:prstGeom prst="rect">
            <a:avLst/>
          </a:prstGeom>
          <a:noFill/>
        </p:spPr>
        <p:txBody>
          <a:bodyPr wrap="square">
            <a:spAutoFit/>
          </a:bodyPr>
          <a:lstStyle/>
          <a:p>
            <a:pPr algn="ctr"/>
            <a:r>
              <a:rPr lang="es-MX" sz="2000" b="1" kern="1700" spc="70" dirty="0">
                <a:solidFill>
                  <a:schemeClr val="bg1"/>
                </a:solidFill>
              </a:rPr>
              <a:t>VALORES TOTALES POR MODALIDAD EN CANTIDADES </a:t>
            </a:r>
            <a:endParaRPr lang="es-CO" sz="1800" kern="1700" spc="70" dirty="0">
              <a:solidFill>
                <a:schemeClr val="bg1"/>
              </a:solidFill>
            </a:endParaRPr>
          </a:p>
        </p:txBody>
      </p:sp>
      <p:grpSp>
        <p:nvGrpSpPr>
          <p:cNvPr id="22" name="Grupo 21">
            <a:extLst>
              <a:ext uri="{FF2B5EF4-FFF2-40B4-BE49-F238E27FC236}">
                <a16:creationId xmlns:a16="http://schemas.microsoft.com/office/drawing/2014/main" id="{15055C8A-3FD4-E2BF-3224-23E8DF9947EA}"/>
              </a:ext>
            </a:extLst>
          </p:cNvPr>
          <p:cNvGrpSpPr/>
          <p:nvPr/>
        </p:nvGrpSpPr>
        <p:grpSpPr>
          <a:xfrm>
            <a:off x="327170" y="410616"/>
            <a:ext cx="5134031" cy="486091"/>
            <a:chOff x="1243017" y="2669432"/>
            <a:chExt cx="6728400" cy="1155282"/>
          </a:xfrm>
        </p:grpSpPr>
        <p:sp>
          <p:nvSpPr>
            <p:cNvPr id="23" name="Rectángulo 22">
              <a:extLst>
                <a:ext uri="{FF2B5EF4-FFF2-40B4-BE49-F238E27FC236}">
                  <a16:creationId xmlns:a16="http://schemas.microsoft.com/office/drawing/2014/main" id="{3EC0DB29-CFB7-B0A0-F41B-4212CD5DF00C}"/>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4" name="Rectángulo 23">
              <a:extLst>
                <a:ext uri="{FF2B5EF4-FFF2-40B4-BE49-F238E27FC236}">
                  <a16:creationId xmlns:a16="http://schemas.microsoft.com/office/drawing/2014/main" id="{35CA14AF-E645-71EB-C73A-DF1292AC8FCA}"/>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5" name="CuadroTexto 24">
            <a:extLst>
              <a:ext uri="{FF2B5EF4-FFF2-40B4-BE49-F238E27FC236}">
                <a16:creationId xmlns:a16="http://schemas.microsoft.com/office/drawing/2014/main" id="{295D4A4D-7404-E7AE-6B72-6627413B5B47}"/>
              </a:ext>
            </a:extLst>
          </p:cNvPr>
          <p:cNvSpPr txBox="1"/>
          <p:nvPr/>
        </p:nvSpPr>
        <p:spPr>
          <a:xfrm>
            <a:off x="453005" y="460133"/>
            <a:ext cx="6224600" cy="307777"/>
          </a:xfrm>
          <a:prstGeom prst="rect">
            <a:avLst/>
          </a:prstGeom>
          <a:noFill/>
        </p:spPr>
        <p:txBody>
          <a:bodyPr wrap="square" rtlCol="0">
            <a:spAutoFit/>
          </a:bodyPr>
          <a:lstStyle/>
          <a:p>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Contratación – Procesos Contractuales</a:t>
            </a:r>
          </a:p>
        </p:txBody>
      </p:sp>
      <p:sp>
        <p:nvSpPr>
          <p:cNvPr id="2" name="CuadroTexto 1">
            <a:extLst>
              <a:ext uri="{FF2B5EF4-FFF2-40B4-BE49-F238E27FC236}">
                <a16:creationId xmlns:a16="http://schemas.microsoft.com/office/drawing/2014/main" id="{0E100D77-3B3D-4AFA-A006-58CEDED4AC17}"/>
              </a:ext>
            </a:extLst>
          </p:cNvPr>
          <p:cNvSpPr txBox="1"/>
          <p:nvPr/>
        </p:nvSpPr>
        <p:spPr>
          <a:xfrm rot="19008696">
            <a:off x="1390177" y="4732134"/>
            <a:ext cx="2169303" cy="307777"/>
          </a:xfrm>
          <a:prstGeom prst="rect">
            <a:avLst/>
          </a:prstGeom>
          <a:solidFill>
            <a:schemeClr val="bg1"/>
          </a:solidFill>
        </p:spPr>
        <p:txBody>
          <a:bodyPr wrap="square" rtlCol="0">
            <a:spAutoFit/>
          </a:bodyPr>
          <a:lstStyle/>
          <a:p>
            <a:r>
              <a:rPr lang="es-CO" sz="1400" b="1" dirty="0"/>
              <a:t>CONTRATACIÓN DIRECTA</a:t>
            </a:r>
          </a:p>
        </p:txBody>
      </p:sp>
      <p:sp>
        <p:nvSpPr>
          <p:cNvPr id="15" name="CuadroTexto 14">
            <a:extLst>
              <a:ext uri="{FF2B5EF4-FFF2-40B4-BE49-F238E27FC236}">
                <a16:creationId xmlns:a16="http://schemas.microsoft.com/office/drawing/2014/main" id="{ECDEB2C8-B8EE-4581-8B5D-42DA91D616D4}"/>
              </a:ext>
            </a:extLst>
          </p:cNvPr>
          <p:cNvSpPr txBox="1"/>
          <p:nvPr/>
        </p:nvSpPr>
        <p:spPr>
          <a:xfrm rot="19008696">
            <a:off x="2639697" y="4775122"/>
            <a:ext cx="2294926" cy="307777"/>
          </a:xfrm>
          <a:prstGeom prst="rect">
            <a:avLst/>
          </a:prstGeom>
          <a:solidFill>
            <a:schemeClr val="bg1"/>
          </a:solidFill>
        </p:spPr>
        <p:txBody>
          <a:bodyPr wrap="square" rtlCol="0">
            <a:spAutoFit/>
          </a:bodyPr>
          <a:lstStyle/>
          <a:p>
            <a:r>
              <a:rPr lang="es-CO" sz="1400" b="1" dirty="0"/>
              <a:t>LICITACIÓN PÚBLICA</a:t>
            </a:r>
          </a:p>
        </p:txBody>
      </p:sp>
      <p:sp>
        <p:nvSpPr>
          <p:cNvPr id="16" name="CuadroTexto 15">
            <a:extLst>
              <a:ext uri="{FF2B5EF4-FFF2-40B4-BE49-F238E27FC236}">
                <a16:creationId xmlns:a16="http://schemas.microsoft.com/office/drawing/2014/main" id="{A3E4A8F0-2B1E-4287-AF22-817B85A2C254}"/>
              </a:ext>
            </a:extLst>
          </p:cNvPr>
          <p:cNvSpPr txBox="1"/>
          <p:nvPr/>
        </p:nvSpPr>
        <p:spPr>
          <a:xfrm rot="19008696">
            <a:off x="7128477" y="4662535"/>
            <a:ext cx="1749109" cy="307777"/>
          </a:xfrm>
          <a:prstGeom prst="rect">
            <a:avLst/>
          </a:prstGeom>
          <a:solidFill>
            <a:schemeClr val="bg1"/>
          </a:solidFill>
        </p:spPr>
        <p:txBody>
          <a:bodyPr wrap="square" rtlCol="0">
            <a:spAutoFit/>
          </a:bodyPr>
          <a:lstStyle/>
          <a:p>
            <a:r>
              <a:rPr lang="es-CO" sz="1400" b="1" dirty="0"/>
              <a:t>MÍNIMA CUANTIA </a:t>
            </a:r>
          </a:p>
        </p:txBody>
      </p:sp>
    </p:spTree>
    <p:extLst>
      <p:ext uri="{BB962C8B-B14F-4D97-AF65-F5344CB8AC3E}">
        <p14:creationId xmlns:p14="http://schemas.microsoft.com/office/powerpoint/2010/main" val="197097733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4214168" y="1471367"/>
            <a:ext cx="8089750"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CO" sz="4800" b="1" dirty="0">
                <a:solidFill>
                  <a:schemeClr val="bg1"/>
                </a:solidFill>
              </a:rPr>
              <a:t>Impacto de la Gestión</a:t>
            </a:r>
          </a:p>
        </p:txBody>
      </p:sp>
      <p:sp>
        <p:nvSpPr>
          <p:cNvPr id="9" name="Rectángulo 8">
            <a:extLst>
              <a:ext uri="{FF2B5EF4-FFF2-40B4-BE49-F238E27FC236}">
                <a16:creationId xmlns:a16="http://schemas.microsoft.com/office/drawing/2014/main" id="{928C6BF8-9814-CECB-D3E0-CBDE233564E5}"/>
              </a:ext>
            </a:extLst>
          </p:cNvPr>
          <p:cNvSpPr/>
          <p:nvPr/>
        </p:nvSpPr>
        <p:spPr>
          <a:xfrm>
            <a:off x="3994030" y="1213174"/>
            <a:ext cx="8197970"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a:extLst>
              <a:ext uri="{FF2B5EF4-FFF2-40B4-BE49-F238E27FC236}">
                <a16:creationId xmlns:a16="http://schemas.microsoft.com/office/drawing/2014/main" id="{A93E53F2-8FA7-813A-4B0E-6000CAC3D6FD}"/>
              </a:ext>
            </a:extLst>
          </p:cNvPr>
          <p:cNvPicPr>
            <a:picLocks noChangeAspect="1"/>
          </p:cNvPicPr>
          <p:nvPr/>
        </p:nvPicPr>
        <p:blipFill>
          <a:blip r:embed="rId6">
            <a:extLst>
              <a:ext uri="{28A0092B-C50C-407E-A947-70E740481C1C}">
                <a14:useLocalDpi xmlns:a14="http://schemas.microsoft.com/office/drawing/2010/main" val="0"/>
              </a:ext>
            </a:extLst>
          </a:blip>
          <a:srcRect l="17543" r="31659" b="361"/>
          <a:stretch>
            <a:fillRect/>
          </a:stretch>
        </p:blipFill>
        <p:spPr>
          <a:xfrm>
            <a:off x="-30442" y="-12959"/>
            <a:ext cx="4082189" cy="4342734"/>
          </a:xfrm>
          <a:custGeom>
            <a:avLst/>
            <a:gdLst>
              <a:gd name="connsiteX0" fmla="*/ 0 w 4082189"/>
              <a:gd name="connsiteY0" fmla="*/ 0 h 4342734"/>
              <a:gd name="connsiteX1" fmla="*/ 3385428 w 4082189"/>
              <a:gd name="connsiteY1" fmla="*/ 0 h 4342734"/>
              <a:gd name="connsiteX2" fmla="*/ 3535602 w 4082189"/>
              <a:gd name="connsiteY2" fmla="*/ 174276 h 4342734"/>
              <a:gd name="connsiteX3" fmla="*/ 4082189 w 4082189"/>
              <a:gd name="connsiteY3" fmla="*/ 1747676 h 4342734"/>
              <a:gd name="connsiteX4" fmla="*/ 1412039 w 4082189"/>
              <a:gd name="connsiteY4" fmla="*/ 4342734 h 4342734"/>
              <a:gd name="connsiteX5" fmla="*/ 0 w 4082189"/>
              <a:gd name="connsiteY5" fmla="*/ 3950537 h 4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2189" h="4342734">
                <a:moveTo>
                  <a:pt x="0" y="0"/>
                </a:moveTo>
                <a:lnTo>
                  <a:pt x="3385428" y="0"/>
                </a:lnTo>
                <a:lnTo>
                  <a:pt x="3535602" y="174276"/>
                </a:lnTo>
                <a:cubicBezTo>
                  <a:pt x="3878514" y="610772"/>
                  <a:pt x="4082189" y="1156122"/>
                  <a:pt x="4082189" y="1747676"/>
                </a:cubicBezTo>
                <a:cubicBezTo>
                  <a:pt x="4082189" y="3180956"/>
                  <a:pt x="2886703" y="4342734"/>
                  <a:pt x="1412039" y="4342734"/>
                </a:cubicBezTo>
                <a:cubicBezTo>
                  <a:pt x="893515" y="4342734"/>
                  <a:pt x="409559" y="4199149"/>
                  <a:pt x="0" y="3950537"/>
                </a:cubicBezTo>
                <a:close/>
              </a:path>
            </a:pathLst>
          </a:custGeom>
        </p:spPr>
      </p:pic>
    </p:spTree>
    <p:extLst>
      <p:ext uri="{BB962C8B-B14F-4D97-AF65-F5344CB8AC3E}">
        <p14:creationId xmlns:p14="http://schemas.microsoft.com/office/powerpoint/2010/main" val="115948805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17B96F8-2C2A-AD37-3A5D-E21E0BF60FF6}"/>
              </a:ext>
            </a:extLst>
          </p:cNvPr>
          <p:cNvSpPr/>
          <p:nvPr/>
        </p:nvSpPr>
        <p:spPr>
          <a:xfrm>
            <a:off x="362607" y="1253517"/>
            <a:ext cx="11012214" cy="717174"/>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La Contraloría General de la República emitió opinión limpia a los estados financieros consolidados de la Hacienda Pública y de la Nación, vigencia 2021, presentados por la Contaduría General de la Nación</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51251DDB-D439-6D34-8776-EEB568DE2073}"/>
              </a:ext>
            </a:extLst>
          </p:cNvPr>
          <p:cNvSpPr/>
          <p:nvPr/>
        </p:nvSpPr>
        <p:spPr>
          <a:xfrm>
            <a:off x="142159" y="2165456"/>
            <a:ext cx="10804489" cy="596221"/>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Proveer herramientas para la consulta y toma de decisiones a través del </a:t>
            </a:r>
            <a:r>
              <a:rPr lang="es-CO" sz="18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Geoportal</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la Gestión</a:t>
            </a:r>
            <a:endParaRPr lang="es-CO" sz="1800" b="1" i="1" dirty="0">
              <a:solidFill>
                <a:schemeClr val="bg1"/>
              </a:solidFill>
              <a:effectLst>
                <a:outerShdw blurRad="38100" dist="38100" dir="2700000" algn="tl">
                  <a:srgbClr val="000000">
                    <a:alpha val="43137"/>
                  </a:srgbClr>
                </a:outerShdw>
              </a:effectLst>
            </a:endParaRPr>
          </a:p>
        </p:txBody>
      </p:sp>
      <p:sp>
        <p:nvSpPr>
          <p:cNvPr id="15" name="Rectángulo 14">
            <a:extLst>
              <a:ext uri="{FF2B5EF4-FFF2-40B4-BE49-F238E27FC236}">
                <a16:creationId xmlns:a16="http://schemas.microsoft.com/office/drawing/2014/main" id="{4479B7D1-AE28-482A-858E-4ECB6C21F4D1}"/>
              </a:ext>
            </a:extLst>
          </p:cNvPr>
          <p:cNvSpPr/>
          <p:nvPr/>
        </p:nvSpPr>
        <p:spPr>
          <a:xfrm>
            <a:off x="331076" y="3005566"/>
            <a:ext cx="11246075" cy="1022524"/>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rPr>
              <a:t>Ampliación de los usuarios estratégicos que utilizan información recopilada por la CGN para toma de decisiones en materia fiscal, macroeconómicas, entre otros</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492F6302-C8D9-4DC9-9D1C-12814BCBC61D}"/>
              </a:ext>
            </a:extLst>
          </p:cNvPr>
          <p:cNvSpPr/>
          <p:nvPr/>
        </p:nvSpPr>
        <p:spPr>
          <a:xfrm>
            <a:off x="48584" y="4122210"/>
            <a:ext cx="10938376" cy="916302"/>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Mejoramiento de la calidad de la información contable de las 3.854 entidades sujetas al ámbito de ampliación de CGN</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047E75B6-E7B0-455C-9419-F0CBD8D15CCA}"/>
              </a:ext>
            </a:extLst>
          </p:cNvPr>
          <p:cNvSpPr/>
          <p:nvPr/>
        </p:nvSpPr>
        <p:spPr>
          <a:xfrm>
            <a:off x="758712" y="5093221"/>
            <a:ext cx="10818439" cy="1022524"/>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Fortalecimiento de la cultura contable a través de los mecanismos de capacitación en materia de contabilidad publica</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34682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17B96F8-2C2A-AD37-3A5D-E21E0BF60FF6}"/>
              </a:ext>
            </a:extLst>
          </p:cNvPr>
          <p:cNvSpPr/>
          <p:nvPr/>
        </p:nvSpPr>
        <p:spPr>
          <a:xfrm>
            <a:off x="331076" y="1488105"/>
            <a:ext cx="11012214" cy="59622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fortaleció y se dio continuidad al proyecto de armonización del régimen de contabilidad pública con las Normas Internacionales de Contabilidad (NIIF y NICSP).</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51251DDB-D439-6D34-8776-EEB568DE2073}"/>
              </a:ext>
            </a:extLst>
          </p:cNvPr>
          <p:cNvSpPr/>
          <p:nvPr/>
        </p:nvSpPr>
        <p:spPr>
          <a:xfrm>
            <a:off x="142159" y="2165456"/>
            <a:ext cx="10804489" cy="596221"/>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suscribió convenio con la Federación Internacional de Contadores- IFAC para la utilización de las Normas Internacionales de Contabilidad del Sector Público (NICSP).</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38961"/>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56462"/>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la Gestión</a:t>
            </a:r>
            <a:endParaRPr lang="es-CO" sz="1800" b="1" i="1" dirty="0">
              <a:solidFill>
                <a:schemeClr val="bg1"/>
              </a:solidFill>
              <a:effectLst>
                <a:outerShdw blurRad="38100" dist="38100" dir="2700000" algn="tl">
                  <a:srgbClr val="000000">
                    <a:alpha val="43137"/>
                  </a:srgbClr>
                </a:outerShdw>
              </a:effectLst>
            </a:endParaRPr>
          </a:p>
        </p:txBody>
      </p:sp>
      <p:sp>
        <p:nvSpPr>
          <p:cNvPr id="15" name="Rectángulo 14">
            <a:extLst>
              <a:ext uri="{FF2B5EF4-FFF2-40B4-BE49-F238E27FC236}">
                <a16:creationId xmlns:a16="http://schemas.microsoft.com/office/drawing/2014/main" id="{4479B7D1-AE28-482A-858E-4ECB6C21F4D1}"/>
              </a:ext>
            </a:extLst>
          </p:cNvPr>
          <p:cNvSpPr/>
          <p:nvPr/>
        </p:nvSpPr>
        <p:spPr>
          <a:xfrm>
            <a:off x="331076" y="2974035"/>
            <a:ext cx="11246075" cy="1209270"/>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trabajó permanentemente para que la CGN sea una entidad visible y reconocida, tanto nacional como internacionalmente, por el liderazgo que ha tenido la entidad en materia de una nueva regulación contable pública como lo determinó la Ley 1314 de 2009.</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492F6302-C8D9-4DC9-9D1C-12814BCBC61D}"/>
              </a:ext>
            </a:extLst>
          </p:cNvPr>
          <p:cNvSpPr/>
          <p:nvPr/>
        </p:nvSpPr>
        <p:spPr>
          <a:xfrm>
            <a:off x="152665" y="4375267"/>
            <a:ext cx="10938376" cy="916302"/>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impulsó y lideró la suscripción junto con el Ministerio de Hacienda y Crédito Público - MHCP y el Departamento Nacional de Planeación – DNP el convenio de cooperación para ayuda económica con la Secretaria Económica del Gobierno de Suiza – SECO</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047E75B6-E7B0-455C-9419-F0CBD8D15CCA}"/>
              </a:ext>
            </a:extLst>
          </p:cNvPr>
          <p:cNvSpPr/>
          <p:nvPr/>
        </p:nvSpPr>
        <p:spPr>
          <a:xfrm>
            <a:off x="765379" y="5388797"/>
            <a:ext cx="11062144" cy="659781"/>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La Contaduría General de la Nación hace parte del Foro de Contadurías Gubernamentales de América Latina – FOCAL</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57004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17B96F8-2C2A-AD37-3A5D-E21E0BF60FF6}"/>
              </a:ext>
            </a:extLst>
          </p:cNvPr>
          <p:cNvSpPr/>
          <p:nvPr/>
        </p:nvSpPr>
        <p:spPr>
          <a:xfrm>
            <a:off x="362607" y="1423888"/>
            <a:ext cx="10949152" cy="877884"/>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trabajó en el fortalecimiento de la relación de la CGN con la academia y las diferentes organizaciones de contadores públicos del país y del exterior, razón por la cual la CGN ha participado en diferentes eventos de universidades del país.</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51251DDB-D439-6D34-8776-EEB568DE2073}"/>
              </a:ext>
            </a:extLst>
          </p:cNvPr>
          <p:cNvSpPr/>
          <p:nvPr/>
        </p:nvSpPr>
        <p:spPr>
          <a:xfrm>
            <a:off x="142159" y="2575362"/>
            <a:ext cx="10804489" cy="948234"/>
          </a:xfrm>
          <a:prstGeom prst="rect">
            <a:avLst/>
          </a:prstGeom>
          <a:solidFill>
            <a:srgbClr val="F7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 implementó una nueva estrategia de capacitación denominada “Capacitación aplicada”, haciendo presencia en los territorios con el propósito de mejorar la calidad de la información contable pública.</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Gráfico 18">
            <a:extLst>
              <a:ext uri="{FF2B5EF4-FFF2-40B4-BE49-F238E27FC236}">
                <a16:creationId xmlns:a16="http://schemas.microsoft.com/office/drawing/2014/main" id="{3AA95A50-5920-A5BA-7F36-8C1DD8862A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6224442"/>
            <a:ext cx="571500" cy="542925"/>
          </a:xfrm>
          <a:prstGeom prst="rect">
            <a:avLst/>
          </a:prstGeom>
        </p:spPr>
      </p:pic>
      <p:grpSp>
        <p:nvGrpSpPr>
          <p:cNvPr id="34" name="Grupo 33">
            <a:extLst>
              <a:ext uri="{FF2B5EF4-FFF2-40B4-BE49-F238E27FC236}">
                <a16:creationId xmlns:a16="http://schemas.microsoft.com/office/drawing/2014/main" id="{17EF9C7D-9D89-4E00-4221-D1B4DF5610DF}"/>
              </a:ext>
            </a:extLst>
          </p:cNvPr>
          <p:cNvGrpSpPr/>
          <p:nvPr/>
        </p:nvGrpSpPr>
        <p:grpSpPr>
          <a:xfrm>
            <a:off x="0" y="648579"/>
            <a:ext cx="5230191" cy="540742"/>
            <a:chOff x="1243017" y="2669432"/>
            <a:chExt cx="6728400" cy="1155282"/>
          </a:xfrm>
        </p:grpSpPr>
        <p:sp>
          <p:nvSpPr>
            <p:cNvPr id="35" name="Rectángulo 34">
              <a:extLst>
                <a:ext uri="{FF2B5EF4-FFF2-40B4-BE49-F238E27FC236}">
                  <a16:creationId xmlns:a16="http://schemas.microsoft.com/office/drawing/2014/main" id="{AC0A7188-4B4F-CAF1-97CB-A2080B964A6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Rectángulo 35">
              <a:extLst>
                <a:ext uri="{FF2B5EF4-FFF2-40B4-BE49-F238E27FC236}">
                  <a16:creationId xmlns:a16="http://schemas.microsoft.com/office/drawing/2014/main" id="{9289A503-FB60-DC28-0320-0468C48C52C2}"/>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7" name="CuadroTexto 36">
            <a:extLst>
              <a:ext uri="{FF2B5EF4-FFF2-40B4-BE49-F238E27FC236}">
                <a16:creationId xmlns:a16="http://schemas.microsoft.com/office/drawing/2014/main" id="{D6B7C874-B286-B5A9-C2B2-90E5358070FB}"/>
              </a:ext>
            </a:extLst>
          </p:cNvPr>
          <p:cNvSpPr txBox="1"/>
          <p:nvPr/>
        </p:nvSpPr>
        <p:spPr>
          <a:xfrm>
            <a:off x="48584" y="648579"/>
            <a:ext cx="4809753" cy="369332"/>
          </a:xfrm>
          <a:prstGeom prst="rect">
            <a:avLst/>
          </a:prstGeom>
          <a:noFill/>
        </p:spPr>
        <p:txBody>
          <a:bodyPr wrap="square" rtlCol="0">
            <a:spAutoFit/>
          </a:bodyPr>
          <a:lstStyle/>
          <a:p>
            <a:pPr algn="ctr"/>
            <a:r>
              <a:rPr lang="es-ES" sz="18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la Gestión</a:t>
            </a:r>
            <a:endParaRPr lang="es-CO" sz="1800" b="1" i="1" dirty="0">
              <a:solidFill>
                <a:schemeClr val="bg1"/>
              </a:solidFill>
              <a:effectLst>
                <a:outerShdw blurRad="38100" dist="38100" dir="2700000" algn="tl">
                  <a:srgbClr val="000000">
                    <a:alpha val="43137"/>
                  </a:srgbClr>
                </a:outerShdw>
              </a:effectLst>
            </a:endParaRPr>
          </a:p>
        </p:txBody>
      </p:sp>
      <p:sp>
        <p:nvSpPr>
          <p:cNvPr id="15" name="Rectángulo 14">
            <a:extLst>
              <a:ext uri="{FF2B5EF4-FFF2-40B4-BE49-F238E27FC236}">
                <a16:creationId xmlns:a16="http://schemas.microsoft.com/office/drawing/2014/main" id="{4479B7D1-AE28-482A-858E-4ECB6C21F4D1}"/>
              </a:ext>
            </a:extLst>
          </p:cNvPr>
          <p:cNvSpPr/>
          <p:nvPr/>
        </p:nvSpPr>
        <p:spPr>
          <a:xfrm>
            <a:off x="362608" y="3889744"/>
            <a:ext cx="11214543" cy="1691252"/>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es-CO"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La CGN ha venido trabajando con el documento CONPES 4008 para armonizar conceptos y metodologías de los subsistemas de la Gestión Financiera Pública bajo referentes internacionales, en condiciones de interoperabilidad de los sistemas de información Sistema integrado de Información Financiera - SIIF y el Sistema Unificado de Finanzas Públicas - SUIFP, para contar con registros automáticos y estandarizados, cruces de información en tiempo real y trazabilidad de la información financiera pública .</a:t>
            </a:r>
            <a:endParaRPr lang="es-C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2603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10" name="Grupo 9">
            <a:extLst>
              <a:ext uri="{FF2B5EF4-FFF2-40B4-BE49-F238E27FC236}">
                <a16:creationId xmlns:a16="http://schemas.microsoft.com/office/drawing/2014/main" id="{CB833F46-5566-8014-4246-0119F6799BFF}"/>
              </a:ext>
            </a:extLst>
          </p:cNvPr>
          <p:cNvGrpSpPr/>
          <p:nvPr/>
        </p:nvGrpSpPr>
        <p:grpSpPr>
          <a:xfrm>
            <a:off x="1371288" y="1324487"/>
            <a:ext cx="9492455" cy="844349"/>
            <a:chOff x="1243017" y="2562582"/>
            <a:chExt cx="6670287" cy="1267472"/>
          </a:xfrm>
        </p:grpSpPr>
        <p:sp>
          <p:nvSpPr>
            <p:cNvPr id="11" name="Rectángulo 10">
              <a:extLst>
                <a:ext uri="{FF2B5EF4-FFF2-40B4-BE49-F238E27FC236}">
                  <a16:creationId xmlns:a16="http://schemas.microsoft.com/office/drawing/2014/main" id="{6693F773-425C-59C7-B046-71A3107825A3}"/>
                </a:ext>
              </a:extLst>
            </p:cNvPr>
            <p:cNvSpPr/>
            <p:nvPr/>
          </p:nvSpPr>
          <p:spPr>
            <a:xfrm>
              <a:off x="1243017" y="2562582"/>
              <a:ext cx="6616884" cy="846662"/>
            </a:xfrm>
            <a:prstGeom prst="rect">
              <a:avLst/>
            </a:prstGeom>
            <a:solidFill>
              <a:srgbClr val="F28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2C43999F-9A77-932B-E2B9-31F6EC90E293}"/>
                </a:ext>
              </a:extLst>
            </p:cNvPr>
            <p:cNvSpPr/>
            <p:nvPr/>
          </p:nvSpPr>
          <p:spPr>
            <a:xfrm>
              <a:off x="1355751" y="2597551"/>
              <a:ext cx="6557553" cy="1232503"/>
            </a:xfrm>
            <a:prstGeom prst="rect">
              <a:avLst/>
            </a:prstGeom>
            <a:noFill/>
            <a:ln>
              <a:solidFill>
                <a:srgbClr val="069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34" name="Google Shape;534;p61"/>
          <p:cNvSpPr txBox="1">
            <a:spLocks noGrp="1"/>
          </p:cNvSpPr>
          <p:nvPr>
            <p:ph type="title" idx="4294967295"/>
          </p:nvPr>
        </p:nvSpPr>
        <p:spPr>
          <a:xfrm>
            <a:off x="3493179" y="1486963"/>
            <a:ext cx="5409103" cy="527050"/>
          </a:xfrm>
          <a:prstGeom prst="rect">
            <a:avLst/>
          </a:prstGeom>
          <a:noFill/>
          <a:ln>
            <a:noFill/>
          </a:ln>
        </p:spPr>
        <p:txBody>
          <a:bodyPr spcFirstLastPara="1" vert="horz" wrap="square" lIns="0" tIns="0" rIns="0" bIns="0" numCol="1" anchor="t" anchorCtr="0" compatLnSpc="1">
            <a:prstTxWarp prst="textNoShape">
              <a:avLst/>
            </a:prstTxWarp>
            <a:normAutofit/>
          </a:bodyPr>
          <a:lstStyle/>
          <a:p>
            <a:pPr>
              <a:lnSpc>
                <a:spcPct val="100000"/>
              </a:lnSpc>
              <a:spcBef>
                <a:spcPts val="0"/>
              </a:spcBef>
              <a:spcAft>
                <a:spcPts val="0"/>
              </a:spcAft>
              <a:buClr>
                <a:srgbClr val="249B91"/>
              </a:buClr>
              <a:buSzPts val="2300"/>
            </a:pPr>
            <a:r>
              <a:rPr lang="es" sz="2000" b="1" dirty="0">
                <a:solidFill>
                  <a:schemeClr val="bg1"/>
                </a:solidFill>
                <a:ea typeface="Calibri"/>
                <a:sym typeface="Calibri"/>
              </a:rPr>
              <a:t>SISTEMA DE GESTIÓN AMBIENTAL</a:t>
            </a:r>
            <a:endParaRPr sz="2000" dirty="0">
              <a:solidFill>
                <a:schemeClr val="bg1"/>
              </a:solidFill>
            </a:endParaRPr>
          </a:p>
        </p:txBody>
      </p:sp>
      <p:sp>
        <p:nvSpPr>
          <p:cNvPr id="535" name="Google Shape;535;p61"/>
          <p:cNvSpPr txBox="1"/>
          <p:nvPr/>
        </p:nvSpPr>
        <p:spPr>
          <a:xfrm>
            <a:off x="1484355" y="1847407"/>
            <a:ext cx="9426749" cy="356958"/>
          </a:xfrm>
          <a:prstGeom prst="rect">
            <a:avLst/>
          </a:prstGeom>
          <a:noFill/>
          <a:ln>
            <a:noFill/>
          </a:ln>
        </p:spPr>
        <p:txBody>
          <a:bodyPr spcFirstLastPara="1" wrap="square" lIns="54833" tIns="54833" rIns="54833" bIns="54833" anchor="t" anchorCtr="0">
            <a:spAutoFit/>
          </a:bodyPr>
          <a:lstStyle/>
          <a:p>
            <a:pPr algn="ctr">
              <a:spcBef>
                <a:spcPts val="0"/>
              </a:spcBef>
              <a:spcAft>
                <a:spcPts val="0"/>
              </a:spcAft>
              <a:buClr>
                <a:srgbClr val="EF7618"/>
              </a:buClr>
              <a:buSzPts val="1800"/>
            </a:pPr>
            <a:r>
              <a:rPr lang="es" sz="1600" b="1" dirty="0">
                <a:latin typeface="Arial" panose="020B0604020202020204" pitchFamily="34" charset="0"/>
                <a:ea typeface="Calibri"/>
                <a:cs typeface="Arial" panose="020B0604020202020204" pitchFamily="34" charset="0"/>
                <a:sym typeface="Calibri"/>
              </a:rPr>
              <a:t>METAS VIGENCIA  2021</a:t>
            </a:r>
            <a:endParaRPr sz="1600" dirty="0">
              <a:latin typeface="Arial" panose="020B060402020202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B1ADBEAE-59F0-D2C0-F568-C099799F08DE}"/>
              </a:ext>
            </a:extLst>
          </p:cNvPr>
          <p:cNvGrpSpPr/>
          <p:nvPr/>
        </p:nvGrpSpPr>
        <p:grpSpPr>
          <a:xfrm>
            <a:off x="0" y="694896"/>
            <a:ext cx="5134031" cy="486091"/>
            <a:chOff x="1243017" y="2669432"/>
            <a:chExt cx="6728400" cy="1155282"/>
          </a:xfrm>
        </p:grpSpPr>
        <p:sp>
          <p:nvSpPr>
            <p:cNvPr id="6" name="Rectángulo 5">
              <a:extLst>
                <a:ext uri="{FF2B5EF4-FFF2-40B4-BE49-F238E27FC236}">
                  <a16:creationId xmlns:a16="http://schemas.microsoft.com/office/drawing/2014/main" id="{5CABED02-270D-00FB-7937-A9BC3659BAE4}"/>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3F87D635-210C-BC1C-2F20-73F5C81BB668}"/>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8" name="CuadroTexto 7">
            <a:extLst>
              <a:ext uri="{FF2B5EF4-FFF2-40B4-BE49-F238E27FC236}">
                <a16:creationId xmlns:a16="http://schemas.microsoft.com/office/drawing/2014/main" id="{227931FC-C51A-5846-5C37-C2381A6A798F}"/>
              </a:ext>
            </a:extLst>
          </p:cNvPr>
          <p:cNvSpPr txBox="1"/>
          <p:nvPr/>
        </p:nvSpPr>
        <p:spPr>
          <a:xfrm>
            <a:off x="125835" y="744413"/>
            <a:ext cx="4868652" cy="307777"/>
          </a:xfrm>
          <a:prstGeom prst="rect">
            <a:avLst/>
          </a:prstGeom>
          <a:noFill/>
        </p:spPr>
        <p:txBody>
          <a:bodyPr wrap="square" rtlCol="0">
            <a:spAutoFit/>
          </a:bodyPr>
          <a:lstStyle/>
          <a:p>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la Gestión – Gestión Ambiental</a:t>
            </a:r>
          </a:p>
        </p:txBody>
      </p:sp>
      <p:graphicFrame>
        <p:nvGraphicFramePr>
          <p:cNvPr id="2" name="Google Shape;536;p61">
            <a:extLst>
              <a:ext uri="{FF2B5EF4-FFF2-40B4-BE49-F238E27FC236}">
                <a16:creationId xmlns:a16="http://schemas.microsoft.com/office/drawing/2014/main" id="{160CCCEE-4898-4C13-3DAC-FAB3450BD1B5}"/>
              </a:ext>
            </a:extLst>
          </p:cNvPr>
          <p:cNvGraphicFramePr/>
          <p:nvPr>
            <p:extLst>
              <p:ext uri="{D42A27DB-BD31-4B8C-83A1-F6EECF244321}">
                <p14:modId xmlns:p14="http://schemas.microsoft.com/office/powerpoint/2010/main" val="1421633754"/>
              </p:ext>
            </p:extLst>
          </p:nvPr>
        </p:nvGraphicFramePr>
        <p:xfrm>
          <a:off x="1520776" y="2308017"/>
          <a:ext cx="9041695" cy="3860617"/>
        </p:xfrm>
        <a:graphic>
          <a:graphicData uri="http://schemas.openxmlformats.org/drawingml/2006/table">
            <a:tbl>
              <a:tblPr>
                <a:noFill/>
              </a:tblPr>
              <a:tblGrid>
                <a:gridCol w="2478222">
                  <a:extLst>
                    <a:ext uri="{9D8B030D-6E8A-4147-A177-3AD203B41FA5}">
                      <a16:colId xmlns:a16="http://schemas.microsoft.com/office/drawing/2014/main" val="20000"/>
                    </a:ext>
                  </a:extLst>
                </a:gridCol>
                <a:gridCol w="1802099">
                  <a:extLst>
                    <a:ext uri="{9D8B030D-6E8A-4147-A177-3AD203B41FA5}">
                      <a16:colId xmlns:a16="http://schemas.microsoft.com/office/drawing/2014/main" val="20001"/>
                    </a:ext>
                  </a:extLst>
                </a:gridCol>
                <a:gridCol w="1259398">
                  <a:extLst>
                    <a:ext uri="{9D8B030D-6E8A-4147-A177-3AD203B41FA5}">
                      <a16:colId xmlns:a16="http://schemas.microsoft.com/office/drawing/2014/main" val="20002"/>
                    </a:ext>
                  </a:extLst>
                </a:gridCol>
                <a:gridCol w="3501976">
                  <a:extLst>
                    <a:ext uri="{9D8B030D-6E8A-4147-A177-3AD203B41FA5}">
                      <a16:colId xmlns:a16="http://schemas.microsoft.com/office/drawing/2014/main" val="20003"/>
                    </a:ext>
                  </a:extLst>
                </a:gridCol>
              </a:tblGrid>
              <a:tr h="902368">
                <a:tc>
                  <a:txBody>
                    <a:bodyPr/>
                    <a:lstStyle/>
                    <a:p>
                      <a:pPr marL="0" lvl="0" indent="0" algn="ctr" rtl="0">
                        <a:spcBef>
                          <a:spcPts val="0"/>
                        </a:spcBef>
                        <a:spcAft>
                          <a:spcPts val="0"/>
                        </a:spcAft>
                        <a:buNone/>
                      </a:pPr>
                      <a:r>
                        <a:rPr lang="es" sz="1800" b="1" dirty="0"/>
                        <a:t>Indicador</a:t>
                      </a:r>
                      <a:endParaRPr sz="1800" b="1" dirty="0"/>
                    </a:p>
                  </a:txBody>
                  <a:tcPr marL="102333" marR="102333" marT="102333" marB="102333">
                    <a:solidFill>
                      <a:srgbClr val="FF8327"/>
                    </a:solidFill>
                  </a:tcPr>
                </a:tc>
                <a:tc>
                  <a:txBody>
                    <a:bodyPr/>
                    <a:lstStyle/>
                    <a:p>
                      <a:pPr marL="0" lvl="0" indent="0" algn="ctr" rtl="0">
                        <a:spcBef>
                          <a:spcPts val="0"/>
                        </a:spcBef>
                        <a:spcAft>
                          <a:spcPts val="0"/>
                        </a:spcAft>
                        <a:buNone/>
                      </a:pPr>
                      <a:r>
                        <a:rPr lang="es" sz="1800" b="1"/>
                        <a:t>Meta</a:t>
                      </a:r>
                      <a:endParaRPr sz="1800" b="1"/>
                    </a:p>
                  </a:txBody>
                  <a:tcPr marL="102333" marR="102333" marT="102333" marB="102333">
                    <a:solidFill>
                      <a:srgbClr val="FF8327"/>
                    </a:solidFill>
                  </a:tcPr>
                </a:tc>
                <a:tc>
                  <a:txBody>
                    <a:bodyPr/>
                    <a:lstStyle/>
                    <a:p>
                      <a:pPr marL="0" lvl="0" indent="0" algn="l" rtl="0">
                        <a:spcBef>
                          <a:spcPts val="0"/>
                        </a:spcBef>
                        <a:spcAft>
                          <a:spcPts val="0"/>
                        </a:spcAft>
                        <a:buNone/>
                      </a:pPr>
                      <a:r>
                        <a:rPr lang="es" sz="1800" b="1"/>
                        <a:t>Unidad de medida</a:t>
                      </a:r>
                      <a:endParaRPr sz="1800" b="1"/>
                    </a:p>
                  </a:txBody>
                  <a:tcPr marL="102333" marR="102333" marT="102333" marB="102333">
                    <a:solidFill>
                      <a:srgbClr val="FF8327"/>
                    </a:solidFill>
                  </a:tcPr>
                </a:tc>
                <a:tc>
                  <a:txBody>
                    <a:bodyPr/>
                    <a:lstStyle/>
                    <a:p>
                      <a:pPr marL="0" lvl="0" indent="0" algn="ctr" rtl="0">
                        <a:spcBef>
                          <a:spcPts val="0"/>
                        </a:spcBef>
                        <a:spcAft>
                          <a:spcPts val="0"/>
                        </a:spcAft>
                        <a:buNone/>
                      </a:pPr>
                      <a:r>
                        <a:rPr lang="es" sz="1800" b="1"/>
                        <a:t>Resultado</a:t>
                      </a:r>
                      <a:endParaRPr sz="1800" b="1"/>
                    </a:p>
                  </a:txBody>
                  <a:tcPr marL="102333" marR="102333" marT="102333" marB="102333">
                    <a:solidFill>
                      <a:srgbClr val="FF8327"/>
                    </a:solidFill>
                  </a:tcPr>
                </a:tc>
                <a:extLst>
                  <a:ext uri="{0D108BD9-81ED-4DB2-BD59-A6C34878D82A}">
                    <a16:rowId xmlns:a16="http://schemas.microsoft.com/office/drawing/2014/main" val="10000"/>
                  </a:ext>
                </a:extLst>
              </a:tr>
              <a:tr h="734981">
                <a:tc>
                  <a:txBody>
                    <a:bodyPr/>
                    <a:lstStyle/>
                    <a:p>
                      <a:pPr marL="0" lvl="0" indent="0" algn="l" rtl="0">
                        <a:spcBef>
                          <a:spcPts val="0"/>
                        </a:spcBef>
                        <a:spcAft>
                          <a:spcPts val="0"/>
                        </a:spcAft>
                        <a:buNone/>
                      </a:pPr>
                      <a:r>
                        <a:rPr lang="es" sz="1800" b="1" dirty="0"/>
                        <a:t>Consumo Energía</a:t>
                      </a:r>
                      <a:endParaRPr sz="1800" b="1" dirty="0"/>
                    </a:p>
                  </a:txBody>
                  <a:tcPr marL="102333" marR="102333" marT="102333" marB="102333"/>
                </a:tc>
                <a:tc>
                  <a:txBody>
                    <a:bodyPr/>
                    <a:lstStyle/>
                    <a:p>
                      <a:pPr marL="0" lvl="0" indent="0" algn="ctr" rtl="0">
                        <a:spcBef>
                          <a:spcPts val="0"/>
                        </a:spcBef>
                        <a:spcAft>
                          <a:spcPts val="0"/>
                        </a:spcAft>
                        <a:buNone/>
                      </a:pPr>
                      <a:r>
                        <a:rPr lang="es" sz="1800" b="1" dirty="0"/>
                        <a:t>1%</a:t>
                      </a:r>
                      <a:endParaRPr sz="1800" b="1" dirty="0"/>
                    </a:p>
                  </a:txBody>
                  <a:tcPr marL="102333" marR="102333" marT="102333" marB="102333"/>
                </a:tc>
                <a:tc>
                  <a:txBody>
                    <a:bodyPr/>
                    <a:lstStyle/>
                    <a:p>
                      <a:pPr marL="0" lvl="0" indent="0" algn="ctr" rtl="0">
                        <a:spcBef>
                          <a:spcPts val="0"/>
                        </a:spcBef>
                        <a:spcAft>
                          <a:spcPts val="0"/>
                        </a:spcAft>
                        <a:buNone/>
                      </a:pPr>
                      <a:r>
                        <a:rPr lang="es" sz="1800" b="1"/>
                        <a:t>kWh</a:t>
                      </a:r>
                      <a:endParaRPr sz="1800" b="1"/>
                    </a:p>
                  </a:txBody>
                  <a:tcPr marL="102333" marR="102333" marT="102333" marB="102333"/>
                </a:tc>
                <a:tc>
                  <a:txBody>
                    <a:bodyPr/>
                    <a:lstStyle/>
                    <a:p>
                      <a:pPr marL="0" lvl="0" indent="0" algn="l" rtl="0">
                        <a:spcBef>
                          <a:spcPts val="0"/>
                        </a:spcBef>
                        <a:spcAft>
                          <a:spcPts val="0"/>
                        </a:spcAft>
                        <a:buNone/>
                      </a:pPr>
                      <a:r>
                        <a:rPr lang="es" sz="1800" b="1" dirty="0"/>
                        <a:t>Se cumplió la meta.</a:t>
                      </a:r>
                      <a:endParaRPr sz="1800" b="1" dirty="0"/>
                    </a:p>
                  </a:txBody>
                  <a:tcPr marL="102333" marR="102333" marT="102333" marB="102333">
                    <a:solidFill>
                      <a:srgbClr val="5ABAB1"/>
                    </a:solidFill>
                  </a:tcPr>
                </a:tc>
                <a:extLst>
                  <a:ext uri="{0D108BD9-81ED-4DB2-BD59-A6C34878D82A}">
                    <a16:rowId xmlns:a16="http://schemas.microsoft.com/office/drawing/2014/main" val="10001"/>
                  </a:ext>
                </a:extLst>
              </a:tr>
              <a:tr h="734981">
                <a:tc>
                  <a:txBody>
                    <a:bodyPr/>
                    <a:lstStyle/>
                    <a:p>
                      <a:pPr marL="0" lvl="0" indent="0" algn="l" rtl="0">
                        <a:spcBef>
                          <a:spcPts val="0"/>
                        </a:spcBef>
                        <a:spcAft>
                          <a:spcPts val="0"/>
                        </a:spcAft>
                        <a:buNone/>
                      </a:pPr>
                      <a:r>
                        <a:rPr lang="es" sz="1800" b="1" dirty="0"/>
                        <a:t>Consumo de Agua</a:t>
                      </a:r>
                      <a:endParaRPr sz="1800" b="1" dirty="0"/>
                    </a:p>
                  </a:txBody>
                  <a:tcPr marL="102333" marR="102333" marT="102333" marB="102333"/>
                </a:tc>
                <a:tc>
                  <a:txBody>
                    <a:bodyPr/>
                    <a:lstStyle/>
                    <a:p>
                      <a:pPr marL="0" lvl="0" indent="0" algn="ctr" rtl="0">
                        <a:spcBef>
                          <a:spcPts val="0"/>
                        </a:spcBef>
                        <a:spcAft>
                          <a:spcPts val="0"/>
                        </a:spcAft>
                        <a:buNone/>
                      </a:pPr>
                      <a:r>
                        <a:rPr lang="es" sz="1800" b="1"/>
                        <a:t>1%</a:t>
                      </a:r>
                      <a:endParaRPr sz="1800" b="1"/>
                    </a:p>
                  </a:txBody>
                  <a:tcPr marL="102333" marR="102333" marT="102333" marB="102333"/>
                </a:tc>
                <a:tc>
                  <a:txBody>
                    <a:bodyPr/>
                    <a:lstStyle/>
                    <a:p>
                      <a:pPr marL="0" lvl="0" indent="0" algn="ctr" rtl="0">
                        <a:spcBef>
                          <a:spcPts val="0"/>
                        </a:spcBef>
                        <a:spcAft>
                          <a:spcPts val="0"/>
                        </a:spcAft>
                        <a:buNone/>
                      </a:pPr>
                      <a:r>
                        <a:rPr lang="es" sz="1800" b="1"/>
                        <a:t>m3</a:t>
                      </a:r>
                      <a:endParaRPr sz="1800" b="1"/>
                    </a:p>
                  </a:txBody>
                  <a:tcPr marL="102333" marR="102333" marT="102333" marB="102333"/>
                </a:tc>
                <a:tc>
                  <a:txBody>
                    <a:bodyPr/>
                    <a:lstStyle/>
                    <a:p>
                      <a:pPr marL="0" lvl="0" indent="0" algn="l" rtl="0">
                        <a:spcBef>
                          <a:spcPts val="0"/>
                        </a:spcBef>
                        <a:spcAft>
                          <a:spcPts val="0"/>
                        </a:spcAft>
                        <a:buClr>
                          <a:schemeClr val="dk1"/>
                        </a:buClr>
                        <a:buSzPts val="1100"/>
                        <a:buFont typeface="Arial"/>
                        <a:buNone/>
                      </a:pPr>
                      <a:r>
                        <a:rPr lang="es" sz="1800" b="1" dirty="0">
                          <a:solidFill>
                            <a:schemeClr val="dk1"/>
                          </a:solidFill>
                        </a:rPr>
                        <a:t>Se cumplió la meta.</a:t>
                      </a:r>
                      <a:endParaRPr sz="1800" b="1" dirty="0"/>
                    </a:p>
                  </a:txBody>
                  <a:tcPr marL="102333" marR="102333" marT="102333" marB="102333">
                    <a:solidFill>
                      <a:srgbClr val="5ABAB1"/>
                    </a:solidFill>
                  </a:tcPr>
                </a:tc>
                <a:extLst>
                  <a:ext uri="{0D108BD9-81ED-4DB2-BD59-A6C34878D82A}">
                    <a16:rowId xmlns:a16="http://schemas.microsoft.com/office/drawing/2014/main" val="10002"/>
                  </a:ext>
                </a:extLst>
              </a:tr>
              <a:tr h="751972">
                <a:tc>
                  <a:txBody>
                    <a:bodyPr/>
                    <a:lstStyle/>
                    <a:p>
                      <a:pPr marL="0" lvl="0" indent="0" algn="l" rtl="0">
                        <a:spcBef>
                          <a:spcPts val="0"/>
                        </a:spcBef>
                        <a:spcAft>
                          <a:spcPts val="0"/>
                        </a:spcAft>
                        <a:buNone/>
                      </a:pPr>
                      <a:r>
                        <a:rPr lang="es" sz="1800" b="1"/>
                        <a:t>Material Reciclado</a:t>
                      </a:r>
                      <a:endParaRPr sz="1800" b="1"/>
                    </a:p>
                  </a:txBody>
                  <a:tcPr marL="102333" marR="102333" marT="102333" marB="102333"/>
                </a:tc>
                <a:tc>
                  <a:txBody>
                    <a:bodyPr/>
                    <a:lstStyle/>
                    <a:p>
                      <a:pPr marL="0" lvl="0" indent="0" algn="ctr" rtl="0">
                        <a:spcBef>
                          <a:spcPts val="0"/>
                        </a:spcBef>
                        <a:spcAft>
                          <a:spcPts val="0"/>
                        </a:spcAft>
                        <a:buNone/>
                      </a:pPr>
                      <a:r>
                        <a:rPr lang="es" sz="1800" b="1"/>
                        <a:t>10%</a:t>
                      </a:r>
                      <a:endParaRPr sz="1800" b="1"/>
                    </a:p>
                  </a:txBody>
                  <a:tcPr marL="102333" marR="102333" marT="102333" marB="102333"/>
                </a:tc>
                <a:tc>
                  <a:txBody>
                    <a:bodyPr/>
                    <a:lstStyle/>
                    <a:p>
                      <a:pPr marL="0" lvl="0" indent="0" algn="ctr" rtl="0">
                        <a:spcBef>
                          <a:spcPts val="0"/>
                        </a:spcBef>
                        <a:spcAft>
                          <a:spcPts val="0"/>
                        </a:spcAft>
                        <a:buNone/>
                      </a:pPr>
                      <a:r>
                        <a:rPr lang="es" sz="1800" b="1"/>
                        <a:t>kg</a:t>
                      </a:r>
                      <a:endParaRPr sz="1800" b="1"/>
                    </a:p>
                  </a:txBody>
                  <a:tcPr marL="102333" marR="102333" marT="102333" marB="102333"/>
                </a:tc>
                <a:tc>
                  <a:txBody>
                    <a:bodyPr/>
                    <a:lstStyle/>
                    <a:p>
                      <a:pPr marL="0" lvl="0" indent="0" algn="l" rtl="0">
                        <a:spcBef>
                          <a:spcPts val="0"/>
                        </a:spcBef>
                        <a:spcAft>
                          <a:spcPts val="0"/>
                        </a:spcAft>
                        <a:buClr>
                          <a:schemeClr val="dk1"/>
                        </a:buClr>
                        <a:buSzPts val="1100"/>
                        <a:buFont typeface="Arial"/>
                        <a:buNone/>
                      </a:pPr>
                      <a:r>
                        <a:rPr lang="es" sz="1800" b="1" dirty="0">
                          <a:solidFill>
                            <a:schemeClr val="dk1"/>
                          </a:solidFill>
                        </a:rPr>
                        <a:t>Se cumplió la meta.</a:t>
                      </a:r>
                      <a:endParaRPr sz="1800" b="1" dirty="0">
                        <a:solidFill>
                          <a:schemeClr val="dk1"/>
                        </a:solidFill>
                      </a:endParaRPr>
                    </a:p>
                    <a:p>
                      <a:pPr marL="0" lvl="0" indent="0" algn="l" rtl="0">
                        <a:spcBef>
                          <a:spcPts val="0"/>
                        </a:spcBef>
                        <a:spcAft>
                          <a:spcPts val="0"/>
                        </a:spcAft>
                        <a:buNone/>
                      </a:pPr>
                      <a:endParaRPr sz="1800" b="1" dirty="0"/>
                    </a:p>
                  </a:txBody>
                  <a:tcPr marL="102333" marR="102333" marT="102333" marB="102333">
                    <a:solidFill>
                      <a:srgbClr val="5ABAB1"/>
                    </a:solidFill>
                  </a:tcPr>
                </a:tc>
                <a:extLst>
                  <a:ext uri="{0D108BD9-81ED-4DB2-BD59-A6C34878D82A}">
                    <a16:rowId xmlns:a16="http://schemas.microsoft.com/office/drawing/2014/main" val="10003"/>
                  </a:ext>
                </a:extLst>
              </a:tr>
              <a:tr h="734981">
                <a:tc>
                  <a:txBody>
                    <a:bodyPr/>
                    <a:lstStyle/>
                    <a:p>
                      <a:pPr marL="0" lvl="0" indent="0" algn="l" rtl="0">
                        <a:spcBef>
                          <a:spcPts val="0"/>
                        </a:spcBef>
                        <a:spcAft>
                          <a:spcPts val="0"/>
                        </a:spcAft>
                        <a:buNone/>
                      </a:pPr>
                      <a:r>
                        <a:rPr lang="es" sz="1800" b="1" dirty="0"/>
                        <a:t>Reducir consumo Papel</a:t>
                      </a:r>
                      <a:endParaRPr sz="1800" b="1" dirty="0"/>
                    </a:p>
                  </a:txBody>
                  <a:tcPr marL="102333" marR="102333" marT="102333" marB="102333"/>
                </a:tc>
                <a:tc>
                  <a:txBody>
                    <a:bodyPr/>
                    <a:lstStyle/>
                    <a:p>
                      <a:pPr marL="0" lvl="0" indent="0" algn="ctr" rtl="0">
                        <a:spcBef>
                          <a:spcPts val="0"/>
                        </a:spcBef>
                        <a:spcAft>
                          <a:spcPts val="0"/>
                        </a:spcAft>
                        <a:buNone/>
                      </a:pPr>
                      <a:r>
                        <a:rPr lang="es" sz="1800" b="1"/>
                        <a:t>1%</a:t>
                      </a:r>
                      <a:endParaRPr sz="1800" b="1"/>
                    </a:p>
                  </a:txBody>
                  <a:tcPr marL="102333" marR="102333" marT="102333" marB="102333"/>
                </a:tc>
                <a:tc>
                  <a:txBody>
                    <a:bodyPr/>
                    <a:lstStyle/>
                    <a:p>
                      <a:pPr marL="0" lvl="0" indent="0" algn="ctr" rtl="0">
                        <a:spcBef>
                          <a:spcPts val="0"/>
                        </a:spcBef>
                        <a:spcAft>
                          <a:spcPts val="0"/>
                        </a:spcAft>
                        <a:buNone/>
                      </a:pPr>
                      <a:r>
                        <a:rPr lang="es" sz="1800" b="1"/>
                        <a:t>Resmas</a:t>
                      </a:r>
                      <a:endParaRPr sz="1800" b="1"/>
                    </a:p>
                  </a:txBody>
                  <a:tcPr marL="102333" marR="102333" marT="102333" marB="102333"/>
                </a:tc>
                <a:tc>
                  <a:txBody>
                    <a:bodyPr/>
                    <a:lstStyle/>
                    <a:p>
                      <a:pPr marL="0" lvl="0" indent="0" algn="l" rtl="0">
                        <a:spcBef>
                          <a:spcPts val="0"/>
                        </a:spcBef>
                        <a:spcAft>
                          <a:spcPts val="0"/>
                        </a:spcAft>
                        <a:buClr>
                          <a:schemeClr val="dk1"/>
                        </a:buClr>
                        <a:buSzPts val="1100"/>
                        <a:buFont typeface="Arial"/>
                        <a:buNone/>
                      </a:pPr>
                      <a:r>
                        <a:rPr lang="es" sz="1800" b="1" dirty="0">
                          <a:solidFill>
                            <a:schemeClr val="dk1"/>
                          </a:solidFill>
                        </a:rPr>
                        <a:t>Se cumplió la meta.</a:t>
                      </a:r>
                      <a:endParaRPr sz="1800" b="1" dirty="0"/>
                    </a:p>
                  </a:txBody>
                  <a:tcPr marL="102333" marR="102333" marT="102333" marB="102333">
                    <a:solidFill>
                      <a:srgbClr val="5ABAB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336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2A4802-6E4E-0309-2532-5D31FAB8A22C}"/>
              </a:ext>
            </a:extLst>
          </p:cNvPr>
          <p:cNvSpPr/>
          <p:nvPr/>
        </p:nvSpPr>
        <p:spPr>
          <a:xfrm>
            <a:off x="3825766" y="1055519"/>
            <a:ext cx="8366234" cy="2257753"/>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ítulo 1">
            <a:extLst>
              <a:ext uri="{FF2B5EF4-FFF2-40B4-BE49-F238E27FC236}">
                <a16:creationId xmlns:a16="http://schemas.microsoft.com/office/drawing/2014/main" id="{8B7DD1BB-D1EB-6E64-40E5-803C3C9C7C44}"/>
              </a:ext>
            </a:extLst>
          </p:cNvPr>
          <p:cNvSpPr txBox="1">
            <a:spLocks/>
          </p:cNvSpPr>
          <p:nvPr/>
        </p:nvSpPr>
        <p:spPr bwMode="auto">
          <a:xfrm>
            <a:off x="4933244" y="1491816"/>
            <a:ext cx="8089750" cy="151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s-CO" sz="4000" b="1" dirty="0">
                <a:solidFill>
                  <a:schemeClr val="bg1"/>
                </a:solidFill>
              </a:rPr>
              <a:t>Acciones de Mejoramiento</a:t>
            </a:r>
          </a:p>
          <a:p>
            <a:r>
              <a:rPr lang="es-CO" sz="4000" b="1" dirty="0">
                <a:solidFill>
                  <a:schemeClr val="bg1"/>
                </a:solidFill>
              </a:rPr>
              <a:t> de la entidad</a:t>
            </a:r>
          </a:p>
        </p:txBody>
      </p:sp>
      <p:sp>
        <p:nvSpPr>
          <p:cNvPr id="9" name="Rectángulo 8">
            <a:extLst>
              <a:ext uri="{FF2B5EF4-FFF2-40B4-BE49-F238E27FC236}">
                <a16:creationId xmlns:a16="http://schemas.microsoft.com/office/drawing/2014/main" id="{928C6BF8-9814-CECB-D3E0-CBDE233564E5}"/>
              </a:ext>
            </a:extLst>
          </p:cNvPr>
          <p:cNvSpPr/>
          <p:nvPr/>
        </p:nvSpPr>
        <p:spPr>
          <a:xfrm>
            <a:off x="3994030" y="1213174"/>
            <a:ext cx="8197970" cy="225775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72B28BAE-90E6-D249-07F0-AAC959CB6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
            <a:ext cx="4622681" cy="4873084"/>
          </a:xfrm>
          <a:prstGeom prst="rect">
            <a:avLst/>
          </a:prstGeom>
        </p:spPr>
      </p:pic>
      <p:pic>
        <p:nvPicPr>
          <p:cNvPr id="11" name="Gráfico 10">
            <a:extLst>
              <a:ext uri="{FF2B5EF4-FFF2-40B4-BE49-F238E27FC236}">
                <a16:creationId xmlns:a16="http://schemas.microsoft.com/office/drawing/2014/main" id="{DE12CE24-BCE5-63F5-0551-54D8DEC56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5496" y="4345497"/>
            <a:ext cx="6480044" cy="1258261"/>
          </a:xfrm>
          <a:prstGeom prst="rect">
            <a:avLst/>
          </a:prstGeom>
        </p:spPr>
      </p:pic>
      <p:sp>
        <p:nvSpPr>
          <p:cNvPr id="13" name="AutoShape 2">
            <a:extLst>
              <a:ext uri="{FF2B5EF4-FFF2-40B4-BE49-F238E27FC236}">
                <a16:creationId xmlns:a16="http://schemas.microsoft.com/office/drawing/2014/main" id="{684806AD-B4E8-F606-38B5-4E923B8752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a:extLst>
              <a:ext uri="{FF2B5EF4-FFF2-40B4-BE49-F238E27FC236}">
                <a16:creationId xmlns:a16="http://schemas.microsoft.com/office/drawing/2014/main" id="{CD02301C-DB36-B562-D956-86ED1CEB9C1F}"/>
              </a:ext>
            </a:extLst>
          </p:cNvPr>
          <p:cNvPicPr>
            <a:picLocks noChangeAspect="1"/>
          </p:cNvPicPr>
          <p:nvPr/>
        </p:nvPicPr>
        <p:blipFill>
          <a:blip r:embed="rId6">
            <a:extLst>
              <a:ext uri="{28A0092B-C50C-407E-A947-70E740481C1C}">
                <a14:useLocalDpi xmlns:a14="http://schemas.microsoft.com/office/drawing/2010/main" val="0"/>
              </a:ext>
            </a:extLst>
          </a:blip>
          <a:srcRect l="15608" r="21765" b="215"/>
          <a:stretch>
            <a:fillRect/>
          </a:stretch>
        </p:blipFill>
        <p:spPr>
          <a:xfrm>
            <a:off x="-26302" y="-1"/>
            <a:ext cx="4082189" cy="4336168"/>
          </a:xfrm>
          <a:custGeom>
            <a:avLst/>
            <a:gdLst>
              <a:gd name="connsiteX0" fmla="*/ 0 w 4082189"/>
              <a:gd name="connsiteY0" fmla="*/ 0 h 4336168"/>
              <a:gd name="connsiteX1" fmla="*/ 3391086 w 4082189"/>
              <a:gd name="connsiteY1" fmla="*/ 0 h 4336168"/>
              <a:gd name="connsiteX2" fmla="*/ 3535602 w 4082189"/>
              <a:gd name="connsiteY2" fmla="*/ 167710 h 4336168"/>
              <a:gd name="connsiteX3" fmla="*/ 4082189 w 4082189"/>
              <a:gd name="connsiteY3" fmla="*/ 1741110 h 4336168"/>
              <a:gd name="connsiteX4" fmla="*/ 1412039 w 4082189"/>
              <a:gd name="connsiteY4" fmla="*/ 4336168 h 4336168"/>
              <a:gd name="connsiteX5" fmla="*/ 0 w 4082189"/>
              <a:gd name="connsiteY5" fmla="*/ 3943971 h 43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2189" h="4336168">
                <a:moveTo>
                  <a:pt x="0" y="0"/>
                </a:moveTo>
                <a:lnTo>
                  <a:pt x="3391086" y="0"/>
                </a:lnTo>
                <a:lnTo>
                  <a:pt x="3535602" y="167710"/>
                </a:lnTo>
                <a:cubicBezTo>
                  <a:pt x="3878514" y="604206"/>
                  <a:pt x="4082189" y="1149556"/>
                  <a:pt x="4082189" y="1741110"/>
                </a:cubicBezTo>
                <a:cubicBezTo>
                  <a:pt x="4082189" y="3174390"/>
                  <a:pt x="2886703" y="4336168"/>
                  <a:pt x="1412039" y="4336168"/>
                </a:cubicBezTo>
                <a:cubicBezTo>
                  <a:pt x="893515" y="4336168"/>
                  <a:pt x="409559" y="4192583"/>
                  <a:pt x="0" y="3943971"/>
                </a:cubicBezTo>
                <a:close/>
              </a:path>
            </a:pathLst>
          </a:custGeom>
        </p:spPr>
      </p:pic>
    </p:spTree>
    <p:extLst>
      <p:ext uri="{BB962C8B-B14F-4D97-AF65-F5344CB8AC3E}">
        <p14:creationId xmlns:p14="http://schemas.microsoft.com/office/powerpoint/2010/main" val="261443861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grpSp>
        <p:nvGrpSpPr>
          <p:cNvPr id="6" name="Grupo 5">
            <a:extLst>
              <a:ext uri="{FF2B5EF4-FFF2-40B4-BE49-F238E27FC236}">
                <a16:creationId xmlns:a16="http://schemas.microsoft.com/office/drawing/2014/main" id="{E29DD482-93A7-F9A3-A8C8-399624EB70F2}"/>
              </a:ext>
            </a:extLst>
          </p:cNvPr>
          <p:cNvGrpSpPr/>
          <p:nvPr/>
        </p:nvGrpSpPr>
        <p:grpSpPr>
          <a:xfrm>
            <a:off x="915274" y="2088311"/>
            <a:ext cx="10601811" cy="4073004"/>
            <a:chOff x="2070526" y="1865704"/>
            <a:chExt cx="8621617" cy="4352202"/>
          </a:xfrm>
        </p:grpSpPr>
        <p:sp>
          <p:nvSpPr>
            <p:cNvPr id="7" name="Rectángulo 6">
              <a:extLst>
                <a:ext uri="{FF2B5EF4-FFF2-40B4-BE49-F238E27FC236}">
                  <a16:creationId xmlns:a16="http://schemas.microsoft.com/office/drawing/2014/main" id="{E0BC0BC7-8F1E-1185-EE26-F7FD28421148}"/>
                </a:ext>
              </a:extLst>
            </p:cNvPr>
            <p:cNvSpPr/>
            <p:nvPr/>
          </p:nvSpPr>
          <p:spPr>
            <a:xfrm>
              <a:off x="2156059" y="1950139"/>
              <a:ext cx="8450981" cy="4163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id="{6BF9860D-7476-985E-38BC-FFB7A45D6BBC}"/>
                </a:ext>
              </a:extLst>
            </p:cNvPr>
            <p:cNvSpPr/>
            <p:nvPr/>
          </p:nvSpPr>
          <p:spPr>
            <a:xfrm>
              <a:off x="2070526" y="1865704"/>
              <a:ext cx="8621617" cy="435220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9" name="Grupo 8">
            <a:extLst>
              <a:ext uri="{FF2B5EF4-FFF2-40B4-BE49-F238E27FC236}">
                <a16:creationId xmlns:a16="http://schemas.microsoft.com/office/drawing/2014/main" id="{D31E1834-6BB9-0947-C68E-2F971E20BC69}"/>
              </a:ext>
            </a:extLst>
          </p:cNvPr>
          <p:cNvGrpSpPr/>
          <p:nvPr/>
        </p:nvGrpSpPr>
        <p:grpSpPr>
          <a:xfrm>
            <a:off x="1477993" y="1150650"/>
            <a:ext cx="9667538" cy="731486"/>
            <a:chOff x="1243017" y="2575644"/>
            <a:chExt cx="6670287" cy="1107646"/>
          </a:xfrm>
        </p:grpSpPr>
        <p:sp>
          <p:nvSpPr>
            <p:cNvPr id="10" name="Rectángulo 9">
              <a:extLst>
                <a:ext uri="{FF2B5EF4-FFF2-40B4-BE49-F238E27FC236}">
                  <a16:creationId xmlns:a16="http://schemas.microsoft.com/office/drawing/2014/main" id="{962ED4E9-E668-E5B3-B492-A5657E120FCE}"/>
                </a:ext>
              </a:extLst>
            </p:cNvPr>
            <p:cNvSpPr/>
            <p:nvPr/>
          </p:nvSpPr>
          <p:spPr>
            <a:xfrm>
              <a:off x="1243017" y="2575644"/>
              <a:ext cx="6616884" cy="900445"/>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B2F136AD-0C4A-35CC-BA37-550FE0C3F845}"/>
                </a:ext>
              </a:extLst>
            </p:cNvPr>
            <p:cNvSpPr/>
            <p:nvPr/>
          </p:nvSpPr>
          <p:spPr>
            <a:xfrm>
              <a:off x="1355751" y="2734741"/>
              <a:ext cx="6557553" cy="94854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2" name="Google Shape;564;p62">
            <a:extLst>
              <a:ext uri="{FF2B5EF4-FFF2-40B4-BE49-F238E27FC236}">
                <a16:creationId xmlns:a16="http://schemas.microsoft.com/office/drawing/2014/main" id="{32BA5D44-EC56-74F3-733B-2F013195345B}"/>
              </a:ext>
            </a:extLst>
          </p:cNvPr>
          <p:cNvSpPr txBox="1">
            <a:spLocks/>
          </p:cNvSpPr>
          <p:nvPr/>
        </p:nvSpPr>
        <p:spPr bwMode="auto">
          <a:xfrm>
            <a:off x="3874627" y="1326775"/>
            <a:ext cx="6129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rm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nSpc>
                <a:spcPct val="100000"/>
              </a:lnSpc>
              <a:spcBef>
                <a:spcPts val="0"/>
              </a:spcBef>
              <a:spcAft>
                <a:spcPts val="0"/>
              </a:spcAft>
              <a:buClr>
                <a:srgbClr val="249B91"/>
              </a:buClr>
              <a:buSzPts val="2300"/>
            </a:pPr>
            <a:r>
              <a:rPr lang="es-CO" sz="2400" b="1">
                <a:solidFill>
                  <a:schemeClr val="bg1"/>
                </a:solidFill>
                <a:sym typeface="Calibri"/>
              </a:rPr>
              <a:t>ACCIONES DE MEJORAMIENTO</a:t>
            </a:r>
            <a:endParaRPr lang="es-CO" sz="2400" b="1" dirty="0">
              <a:solidFill>
                <a:schemeClr val="bg1"/>
              </a:solidFill>
            </a:endParaRPr>
          </a:p>
        </p:txBody>
      </p:sp>
      <p:grpSp>
        <p:nvGrpSpPr>
          <p:cNvPr id="13" name="Grupo 12">
            <a:extLst>
              <a:ext uri="{FF2B5EF4-FFF2-40B4-BE49-F238E27FC236}">
                <a16:creationId xmlns:a16="http://schemas.microsoft.com/office/drawing/2014/main" id="{A7A54B1D-7EAC-0C86-91F6-BD406F6F1A84}"/>
              </a:ext>
            </a:extLst>
          </p:cNvPr>
          <p:cNvGrpSpPr/>
          <p:nvPr/>
        </p:nvGrpSpPr>
        <p:grpSpPr>
          <a:xfrm>
            <a:off x="1872465" y="2347583"/>
            <a:ext cx="8801193" cy="3716599"/>
            <a:chOff x="1562636" y="1935600"/>
            <a:chExt cx="9608548" cy="4057532"/>
          </a:xfrm>
        </p:grpSpPr>
        <p:grpSp>
          <p:nvGrpSpPr>
            <p:cNvPr id="14" name="Grupo 13">
              <a:extLst>
                <a:ext uri="{FF2B5EF4-FFF2-40B4-BE49-F238E27FC236}">
                  <a16:creationId xmlns:a16="http://schemas.microsoft.com/office/drawing/2014/main" id="{42AA4003-6ACB-5B01-A3DD-5354B7499137}"/>
                </a:ext>
              </a:extLst>
            </p:cNvPr>
            <p:cNvGrpSpPr/>
            <p:nvPr/>
          </p:nvGrpSpPr>
          <p:grpSpPr>
            <a:xfrm>
              <a:off x="1562636" y="2395177"/>
              <a:ext cx="9608548" cy="3597955"/>
              <a:chOff x="1562636" y="1987783"/>
              <a:chExt cx="9608548" cy="3597955"/>
            </a:xfrm>
          </p:grpSpPr>
          <p:pic>
            <p:nvPicPr>
              <p:cNvPr id="19" name="Gráfico 18">
                <a:extLst>
                  <a:ext uri="{FF2B5EF4-FFF2-40B4-BE49-F238E27FC236}">
                    <a16:creationId xmlns:a16="http://schemas.microsoft.com/office/drawing/2014/main" id="{4DDAC565-9264-86FE-D527-C3E67039B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636" y="1987783"/>
                <a:ext cx="9608548" cy="3597955"/>
              </a:xfrm>
              <a:prstGeom prst="rect">
                <a:avLst/>
              </a:prstGeom>
            </p:spPr>
          </p:pic>
          <p:sp>
            <p:nvSpPr>
              <p:cNvPr id="20" name="Google Shape;546;p62">
                <a:extLst>
                  <a:ext uri="{FF2B5EF4-FFF2-40B4-BE49-F238E27FC236}">
                    <a16:creationId xmlns:a16="http://schemas.microsoft.com/office/drawing/2014/main" id="{4A1B7A60-3860-E087-8C0A-14C1353A562C}"/>
                  </a:ext>
                </a:extLst>
              </p:cNvPr>
              <p:cNvSpPr txBox="1"/>
              <p:nvPr/>
            </p:nvSpPr>
            <p:spPr>
              <a:xfrm>
                <a:off x="5155660" y="4078732"/>
                <a:ext cx="1813565" cy="430887"/>
              </a:xfrm>
              <a:prstGeom prst="rect">
                <a:avLst/>
              </a:prstGeom>
              <a:noFill/>
              <a:ln>
                <a:noFill/>
              </a:ln>
            </p:spPr>
            <p:txBody>
              <a:bodyPr spcFirstLastPara="1" wrap="square" lIns="0" tIns="0" rIns="0" bIns="0" anchor="t" anchorCtr="0">
                <a:spAutoFit/>
              </a:bodyPr>
              <a:lstStyle/>
              <a:p>
                <a:pPr algn="ctr">
                  <a:spcBef>
                    <a:spcPts val="0"/>
                  </a:spcBef>
                  <a:spcAft>
                    <a:spcPts val="0"/>
                  </a:spcAft>
                  <a:buClr>
                    <a:srgbClr val="000000"/>
                  </a:buClr>
                  <a:buSzPts val="1600"/>
                </a:pPr>
                <a:r>
                  <a:rPr lang="es" sz="2800" b="1" dirty="0">
                    <a:solidFill>
                      <a:schemeClr val="tx1">
                        <a:lumMod val="75000"/>
                        <a:lumOff val="25000"/>
                      </a:schemeClr>
                    </a:solidFill>
                    <a:latin typeface="Calibri"/>
                    <a:ea typeface="Calibri"/>
                    <a:cs typeface="Calibri"/>
                    <a:sym typeface="Calibri"/>
                  </a:rPr>
                  <a:t>MEJORA</a:t>
                </a:r>
                <a:endParaRPr sz="2000" dirty="0">
                  <a:solidFill>
                    <a:schemeClr val="tx1">
                      <a:lumMod val="75000"/>
                      <a:lumOff val="25000"/>
                    </a:schemeClr>
                  </a:solidFill>
                </a:endParaRPr>
              </a:p>
            </p:txBody>
          </p:sp>
          <p:sp>
            <p:nvSpPr>
              <p:cNvPr id="21" name="Google Shape;546;p62">
                <a:extLst>
                  <a:ext uri="{FF2B5EF4-FFF2-40B4-BE49-F238E27FC236}">
                    <a16:creationId xmlns:a16="http://schemas.microsoft.com/office/drawing/2014/main" id="{CF4ABC35-3680-17D9-AA24-1F381885725C}"/>
                  </a:ext>
                </a:extLst>
              </p:cNvPr>
              <p:cNvSpPr txBox="1"/>
              <p:nvPr/>
            </p:nvSpPr>
            <p:spPr>
              <a:xfrm>
                <a:off x="5155660" y="4514960"/>
                <a:ext cx="1813565" cy="430887"/>
              </a:xfrm>
              <a:prstGeom prst="rect">
                <a:avLst/>
              </a:prstGeom>
              <a:noFill/>
              <a:ln>
                <a:noFill/>
              </a:ln>
            </p:spPr>
            <p:txBody>
              <a:bodyPr spcFirstLastPara="1" wrap="square" lIns="0" tIns="0" rIns="0" bIns="0" anchor="t" anchorCtr="0">
                <a:spAutoFit/>
              </a:bodyPr>
              <a:lstStyle/>
              <a:p>
                <a:pPr algn="ctr">
                  <a:spcBef>
                    <a:spcPts val="0"/>
                  </a:spcBef>
                  <a:spcAft>
                    <a:spcPts val="0"/>
                  </a:spcAft>
                  <a:buClr>
                    <a:srgbClr val="000000"/>
                  </a:buClr>
                  <a:buSzPts val="1600"/>
                </a:pPr>
                <a:r>
                  <a:rPr lang="es" sz="2800" b="1" dirty="0">
                    <a:solidFill>
                      <a:schemeClr val="tx1">
                        <a:lumMod val="75000"/>
                        <a:lumOff val="25000"/>
                      </a:schemeClr>
                    </a:solidFill>
                    <a:latin typeface="Calibri"/>
                    <a:cs typeface="Calibri"/>
                    <a:sym typeface="Calibri"/>
                  </a:rPr>
                  <a:t>CONTINUA</a:t>
                </a:r>
                <a:endParaRPr sz="2000" dirty="0">
                  <a:solidFill>
                    <a:schemeClr val="tx1">
                      <a:lumMod val="75000"/>
                      <a:lumOff val="25000"/>
                    </a:schemeClr>
                  </a:solidFill>
                </a:endParaRPr>
              </a:p>
            </p:txBody>
          </p:sp>
          <p:sp>
            <p:nvSpPr>
              <p:cNvPr id="22" name="Google Shape;551;p62">
                <a:extLst>
                  <a:ext uri="{FF2B5EF4-FFF2-40B4-BE49-F238E27FC236}">
                    <a16:creationId xmlns:a16="http://schemas.microsoft.com/office/drawing/2014/main" id="{57F1E4F3-D99C-B32E-9140-4053594A5F52}"/>
                  </a:ext>
                </a:extLst>
              </p:cNvPr>
              <p:cNvSpPr txBox="1"/>
              <p:nvPr/>
            </p:nvSpPr>
            <p:spPr>
              <a:xfrm>
                <a:off x="1893414" y="3473523"/>
                <a:ext cx="1664572" cy="302409"/>
              </a:xfrm>
              <a:prstGeom prst="rect">
                <a:avLst/>
              </a:prstGeom>
              <a:noFill/>
              <a:ln>
                <a:noFill/>
              </a:ln>
            </p:spPr>
            <p:txBody>
              <a:bodyPr spcFirstLastPara="1" wrap="square" lIns="0" tIns="0" rIns="0" bIns="0" anchor="t" anchorCtr="0">
                <a:spAutoFit/>
              </a:bodyPr>
              <a:lstStyle/>
              <a:p>
                <a:pPr>
                  <a:spcBef>
                    <a:spcPts val="0"/>
                  </a:spcBef>
                  <a:spcAft>
                    <a:spcPts val="0"/>
                  </a:spcAft>
                  <a:buClr>
                    <a:srgbClr val="000000"/>
                  </a:buClr>
                  <a:buSzPts val="1400"/>
                </a:pPr>
                <a:r>
                  <a:rPr lang="es" sz="1800" b="1" u="sng" dirty="0">
                    <a:solidFill>
                      <a:schemeClr val="bg1"/>
                    </a:solidFill>
                    <a:latin typeface="Calibri"/>
                    <a:ea typeface="Calibri"/>
                    <a:cs typeface="Calibri"/>
                    <a:sym typeface="Calibri"/>
                  </a:rPr>
                  <a:t>AUTOCONTROL</a:t>
                </a:r>
                <a:endParaRPr sz="1800" dirty="0">
                  <a:solidFill>
                    <a:schemeClr val="bg1"/>
                  </a:solidFill>
                </a:endParaRPr>
              </a:p>
            </p:txBody>
          </p:sp>
          <p:sp>
            <p:nvSpPr>
              <p:cNvPr id="23" name="Google Shape;555;p62">
                <a:extLst>
                  <a:ext uri="{FF2B5EF4-FFF2-40B4-BE49-F238E27FC236}">
                    <a16:creationId xmlns:a16="http://schemas.microsoft.com/office/drawing/2014/main" id="{F6C9BC43-4AAC-3B5E-C615-19A035D64A62}"/>
                  </a:ext>
                </a:extLst>
              </p:cNvPr>
              <p:cNvSpPr txBox="1"/>
              <p:nvPr/>
            </p:nvSpPr>
            <p:spPr>
              <a:xfrm>
                <a:off x="3289541" y="2155759"/>
                <a:ext cx="1549963" cy="689420"/>
              </a:xfrm>
              <a:prstGeom prst="rect">
                <a:avLst/>
              </a:prstGeom>
              <a:noFill/>
              <a:ln>
                <a:noFill/>
              </a:ln>
            </p:spPr>
            <p:txBody>
              <a:bodyPr spcFirstLastPara="1" wrap="square" lIns="0" tIns="0" rIns="0" bIns="0" anchor="t" anchorCtr="0">
                <a:spAutoFit/>
              </a:bodyPr>
              <a:lstStyle/>
              <a:p>
                <a:pPr marL="304792" indent="-304792">
                  <a:lnSpc>
                    <a:spcPct val="112307"/>
                  </a:lnSpc>
                  <a:spcBef>
                    <a:spcPts val="0"/>
                  </a:spcBef>
                  <a:spcAft>
                    <a:spcPts val="0"/>
                  </a:spcAft>
                  <a:buClr>
                    <a:srgbClr val="000000"/>
                  </a:buClr>
                  <a:buSzPts val="1400"/>
                </a:pPr>
                <a:r>
                  <a:rPr lang="es" sz="1800" b="1" u="sng" dirty="0">
                    <a:solidFill>
                      <a:schemeClr val="bg1"/>
                    </a:solidFill>
                    <a:latin typeface="Calibri"/>
                    <a:ea typeface="Calibri"/>
                    <a:cs typeface="Calibri"/>
                    <a:sym typeface="Calibri"/>
                  </a:rPr>
                  <a:t>AUDITORÍA DE  GESTIÓN</a:t>
                </a:r>
                <a:endParaRPr sz="1600" dirty="0">
                  <a:solidFill>
                    <a:schemeClr val="bg1"/>
                  </a:solidFill>
                </a:endParaRPr>
              </a:p>
            </p:txBody>
          </p:sp>
          <p:sp>
            <p:nvSpPr>
              <p:cNvPr id="24" name="Google Shape;559;p62">
                <a:extLst>
                  <a:ext uri="{FF2B5EF4-FFF2-40B4-BE49-F238E27FC236}">
                    <a16:creationId xmlns:a16="http://schemas.microsoft.com/office/drawing/2014/main" id="{414C1CC5-07FD-0C0C-4076-8CB1B0C82E6C}"/>
                  </a:ext>
                </a:extLst>
              </p:cNvPr>
              <p:cNvSpPr txBox="1"/>
              <p:nvPr/>
            </p:nvSpPr>
            <p:spPr>
              <a:xfrm>
                <a:off x="7348399" y="2197806"/>
                <a:ext cx="1209407" cy="689420"/>
              </a:xfrm>
              <a:prstGeom prst="rect">
                <a:avLst/>
              </a:prstGeom>
              <a:noFill/>
              <a:ln>
                <a:noFill/>
              </a:ln>
            </p:spPr>
            <p:txBody>
              <a:bodyPr spcFirstLastPara="1" wrap="square" lIns="0" tIns="0" rIns="0" bIns="0" anchor="t" anchorCtr="0">
                <a:spAutoFit/>
              </a:bodyPr>
              <a:lstStyle/>
              <a:p>
                <a:pPr marL="118530" indent="-118530">
                  <a:lnSpc>
                    <a:spcPct val="112307"/>
                  </a:lnSpc>
                  <a:spcBef>
                    <a:spcPts val="0"/>
                  </a:spcBef>
                  <a:spcAft>
                    <a:spcPts val="0"/>
                  </a:spcAft>
                  <a:buClr>
                    <a:srgbClr val="000000"/>
                  </a:buClr>
                  <a:buSzPts val="1400"/>
                </a:pPr>
                <a:r>
                  <a:rPr lang="es" sz="1800" b="1" u="sng" dirty="0">
                    <a:solidFill>
                      <a:schemeClr val="bg1"/>
                    </a:solidFill>
                    <a:latin typeface="Calibri"/>
                    <a:ea typeface="Calibri"/>
                    <a:cs typeface="Calibri"/>
                    <a:sym typeface="Calibri"/>
                  </a:rPr>
                  <a:t>AUDITORÍA  EXTERNA</a:t>
                </a:r>
                <a:endParaRPr sz="1600" dirty="0">
                  <a:solidFill>
                    <a:schemeClr val="bg1"/>
                  </a:solidFill>
                </a:endParaRPr>
              </a:p>
            </p:txBody>
          </p:sp>
          <p:sp>
            <p:nvSpPr>
              <p:cNvPr id="25" name="Google Shape;563;p62">
                <a:extLst>
                  <a:ext uri="{FF2B5EF4-FFF2-40B4-BE49-F238E27FC236}">
                    <a16:creationId xmlns:a16="http://schemas.microsoft.com/office/drawing/2014/main" id="{0C5904CB-8C1C-EE9F-7052-BA95B8BCA1BC}"/>
                  </a:ext>
                </a:extLst>
              </p:cNvPr>
              <p:cNvSpPr txBox="1"/>
              <p:nvPr/>
            </p:nvSpPr>
            <p:spPr>
              <a:xfrm>
                <a:off x="8441489" y="3146798"/>
                <a:ext cx="2430999" cy="903236"/>
              </a:xfrm>
              <a:prstGeom prst="rect">
                <a:avLst/>
              </a:prstGeom>
              <a:noFill/>
              <a:ln>
                <a:noFill/>
              </a:ln>
            </p:spPr>
            <p:txBody>
              <a:bodyPr spcFirstLastPara="1" wrap="square" lIns="0" tIns="0" rIns="0" bIns="0" anchor="t" anchorCtr="0">
                <a:spAutoFit/>
              </a:bodyPr>
              <a:lstStyle/>
              <a:p>
                <a:pPr algn="ctr">
                  <a:lnSpc>
                    <a:spcPct val="112307"/>
                  </a:lnSpc>
                  <a:spcBef>
                    <a:spcPts val="0"/>
                  </a:spcBef>
                  <a:spcAft>
                    <a:spcPts val="0"/>
                  </a:spcAft>
                  <a:buClr>
                    <a:srgbClr val="000000"/>
                  </a:buClr>
                  <a:buSzPts val="1400"/>
                </a:pPr>
                <a:r>
                  <a:rPr lang="es" sz="1600" b="1" u="sng" dirty="0">
                    <a:solidFill>
                      <a:schemeClr val="bg1"/>
                    </a:solidFill>
                    <a:latin typeface="Calibri"/>
                    <a:ea typeface="Calibri"/>
                    <a:cs typeface="Calibri"/>
                    <a:sym typeface="Calibri"/>
                  </a:rPr>
                  <a:t>AUDITORÍAS  INTERNAS DEL SISTEMA INTEGRADO DE GESTIÓN</a:t>
                </a:r>
                <a:endParaRPr sz="1600" dirty="0">
                  <a:solidFill>
                    <a:schemeClr val="bg1"/>
                  </a:solidFill>
                </a:endParaRPr>
              </a:p>
            </p:txBody>
          </p:sp>
        </p:grpSp>
        <p:sp>
          <p:nvSpPr>
            <p:cNvPr id="15" name="Google Shape;567;p62">
              <a:extLst>
                <a:ext uri="{FF2B5EF4-FFF2-40B4-BE49-F238E27FC236}">
                  <a16:creationId xmlns:a16="http://schemas.microsoft.com/office/drawing/2014/main" id="{7B5B03F3-F633-13FA-16C5-36ECC7577E07}"/>
                </a:ext>
              </a:extLst>
            </p:cNvPr>
            <p:cNvSpPr txBox="1"/>
            <p:nvPr/>
          </p:nvSpPr>
          <p:spPr>
            <a:xfrm>
              <a:off x="1893415" y="4512709"/>
              <a:ext cx="1875964" cy="287323"/>
            </a:xfrm>
            <a:prstGeom prst="rect">
              <a:avLst/>
            </a:prstGeom>
            <a:noFill/>
            <a:ln>
              <a:noFill/>
            </a:ln>
          </p:spPr>
          <p:txBody>
            <a:bodyPr spcFirstLastPara="1" wrap="square" lIns="0" tIns="0" rIns="0" bIns="0" anchor="t" anchorCtr="0">
              <a:spAutoFit/>
            </a:bodyPr>
            <a:lstStyle/>
            <a:p>
              <a:pPr>
                <a:spcBef>
                  <a:spcPts val="0"/>
                </a:spcBef>
                <a:spcAft>
                  <a:spcPts val="0"/>
                </a:spcAft>
                <a:buClr>
                  <a:srgbClr val="000000"/>
                </a:buClr>
                <a:buSzPts val="1400"/>
              </a:pPr>
              <a:r>
                <a:rPr lang="es" sz="1867" b="1" dirty="0">
                  <a:solidFill>
                    <a:schemeClr val="tx1">
                      <a:lumMod val="75000"/>
                      <a:lumOff val="25000"/>
                    </a:schemeClr>
                  </a:solidFill>
                  <a:latin typeface="Calibri"/>
                  <a:ea typeface="Calibri"/>
                  <a:cs typeface="Calibri"/>
                  <a:sym typeface="Calibri"/>
                </a:rPr>
                <a:t>Servidor público</a:t>
              </a:r>
              <a:endParaRPr sz="1733" dirty="0">
                <a:solidFill>
                  <a:schemeClr val="tx1">
                    <a:lumMod val="75000"/>
                    <a:lumOff val="25000"/>
                  </a:schemeClr>
                </a:solidFill>
              </a:endParaRPr>
            </a:p>
          </p:txBody>
        </p:sp>
        <p:sp>
          <p:nvSpPr>
            <p:cNvPr id="16" name="Google Shape;565;p62">
              <a:extLst>
                <a:ext uri="{FF2B5EF4-FFF2-40B4-BE49-F238E27FC236}">
                  <a16:creationId xmlns:a16="http://schemas.microsoft.com/office/drawing/2014/main" id="{685A57BD-C1B1-DB4E-9F2E-48224F3CBDB8}"/>
                </a:ext>
              </a:extLst>
            </p:cNvPr>
            <p:cNvSpPr txBox="1"/>
            <p:nvPr/>
          </p:nvSpPr>
          <p:spPr>
            <a:xfrm>
              <a:off x="3422491" y="1956957"/>
              <a:ext cx="1929355" cy="456973"/>
            </a:xfrm>
            <a:prstGeom prst="rect">
              <a:avLst/>
            </a:prstGeom>
            <a:noFill/>
            <a:ln>
              <a:noFill/>
            </a:ln>
          </p:spPr>
          <p:txBody>
            <a:bodyPr spcFirstLastPara="1" wrap="square" lIns="0" tIns="0" rIns="0" bIns="0" anchor="t" anchorCtr="0">
              <a:spAutoFit/>
            </a:bodyPr>
            <a:lstStyle/>
            <a:p>
              <a:pPr marL="304792" indent="-304792">
                <a:lnSpc>
                  <a:spcPct val="79800"/>
                </a:lnSpc>
                <a:spcBef>
                  <a:spcPts val="0"/>
                </a:spcBef>
                <a:spcAft>
                  <a:spcPts val="0"/>
                </a:spcAft>
                <a:buClr>
                  <a:srgbClr val="000000"/>
                </a:buClr>
                <a:buSzPts val="1400"/>
              </a:pPr>
              <a:r>
                <a:rPr lang="es" sz="1700" b="1" dirty="0">
                  <a:solidFill>
                    <a:schemeClr val="tx1">
                      <a:lumMod val="75000"/>
                      <a:lumOff val="25000"/>
                    </a:schemeClr>
                  </a:solidFill>
                  <a:latin typeface="Calibri"/>
                  <a:ea typeface="Calibri"/>
                  <a:cs typeface="Calibri"/>
                  <a:sym typeface="Calibri"/>
                </a:rPr>
                <a:t>Proceso de control  y evaluación</a:t>
              </a:r>
              <a:endParaRPr sz="1700" b="1" dirty="0">
                <a:solidFill>
                  <a:schemeClr val="tx1">
                    <a:lumMod val="75000"/>
                    <a:lumOff val="25000"/>
                  </a:schemeClr>
                </a:solidFill>
                <a:latin typeface="Calibri"/>
                <a:ea typeface="Calibri"/>
                <a:cs typeface="Calibri"/>
                <a:sym typeface="Calibri"/>
              </a:endParaRPr>
            </a:p>
          </p:txBody>
        </p:sp>
        <p:sp>
          <p:nvSpPr>
            <p:cNvPr id="17" name="Google Shape;566;p62">
              <a:extLst>
                <a:ext uri="{FF2B5EF4-FFF2-40B4-BE49-F238E27FC236}">
                  <a16:creationId xmlns:a16="http://schemas.microsoft.com/office/drawing/2014/main" id="{2FE7F35D-E06B-81D2-E44F-7C37ADA0154F}"/>
                </a:ext>
              </a:extLst>
            </p:cNvPr>
            <p:cNvSpPr txBox="1"/>
            <p:nvPr/>
          </p:nvSpPr>
          <p:spPr>
            <a:xfrm>
              <a:off x="8300680" y="4602993"/>
              <a:ext cx="1958745" cy="451233"/>
            </a:xfrm>
            <a:prstGeom prst="rect">
              <a:avLst/>
            </a:prstGeom>
            <a:noFill/>
            <a:ln>
              <a:noFill/>
            </a:ln>
          </p:spPr>
          <p:txBody>
            <a:bodyPr spcFirstLastPara="1" wrap="square" lIns="0" tIns="0" rIns="0" bIns="0" anchor="t" anchorCtr="0">
              <a:spAutoFit/>
            </a:bodyPr>
            <a:lstStyle/>
            <a:p>
              <a:pPr algn="ctr">
                <a:lnSpc>
                  <a:spcPct val="78700"/>
                </a:lnSpc>
                <a:spcBef>
                  <a:spcPts val="0"/>
                </a:spcBef>
                <a:spcAft>
                  <a:spcPts val="0"/>
                </a:spcAft>
                <a:buClr>
                  <a:srgbClr val="000000"/>
                </a:buClr>
                <a:buSzPts val="1400"/>
              </a:pPr>
              <a:r>
                <a:rPr lang="es" sz="1700" b="1" dirty="0">
                  <a:solidFill>
                    <a:schemeClr val="tx1">
                      <a:lumMod val="75000"/>
                      <a:lumOff val="25000"/>
                    </a:schemeClr>
                  </a:solidFill>
                  <a:latin typeface="Calibri"/>
                  <a:ea typeface="Calibri"/>
                  <a:cs typeface="Calibri"/>
                  <a:sym typeface="Calibri"/>
                </a:rPr>
                <a:t>Líderes de proceso y grupo auditor.</a:t>
              </a:r>
              <a:endParaRPr sz="1700" b="1" dirty="0">
                <a:solidFill>
                  <a:schemeClr val="tx1">
                    <a:lumMod val="75000"/>
                    <a:lumOff val="25000"/>
                  </a:schemeClr>
                </a:solidFill>
                <a:latin typeface="Calibri"/>
                <a:ea typeface="Calibri"/>
                <a:cs typeface="Calibri"/>
              </a:endParaRPr>
            </a:p>
          </p:txBody>
        </p:sp>
        <p:sp>
          <p:nvSpPr>
            <p:cNvPr id="18" name="Google Shape;568;p62">
              <a:extLst>
                <a:ext uri="{FF2B5EF4-FFF2-40B4-BE49-F238E27FC236}">
                  <a16:creationId xmlns:a16="http://schemas.microsoft.com/office/drawing/2014/main" id="{F5D651D4-4D96-F885-13D1-6BDDF8007DC4}"/>
                </a:ext>
              </a:extLst>
            </p:cNvPr>
            <p:cNvSpPr txBox="1"/>
            <p:nvPr/>
          </p:nvSpPr>
          <p:spPr>
            <a:xfrm>
              <a:off x="6994754" y="1935600"/>
              <a:ext cx="1944665" cy="501914"/>
            </a:xfrm>
            <a:prstGeom prst="rect">
              <a:avLst/>
            </a:prstGeom>
            <a:noFill/>
            <a:ln>
              <a:noFill/>
            </a:ln>
          </p:spPr>
          <p:txBody>
            <a:bodyPr spcFirstLastPara="1" wrap="square" lIns="0" tIns="0" rIns="0" bIns="0" anchor="t" anchorCtr="0">
              <a:spAutoFit/>
            </a:bodyPr>
            <a:lstStyle/>
            <a:p>
              <a:pPr indent="16933">
                <a:lnSpc>
                  <a:spcPct val="79800"/>
                </a:lnSpc>
                <a:spcBef>
                  <a:spcPts val="0"/>
                </a:spcBef>
                <a:spcAft>
                  <a:spcPts val="0"/>
                </a:spcAft>
                <a:buClr>
                  <a:srgbClr val="000000"/>
                </a:buClr>
                <a:buSzPts val="1400"/>
              </a:pPr>
              <a:r>
                <a:rPr lang="es" sz="1867" b="1" dirty="0">
                  <a:solidFill>
                    <a:schemeClr val="tx1">
                      <a:lumMod val="75000"/>
                      <a:lumOff val="25000"/>
                    </a:schemeClr>
                  </a:solidFill>
                  <a:latin typeface="Calibri"/>
                  <a:ea typeface="Calibri"/>
                  <a:cs typeface="Calibri"/>
                  <a:sym typeface="Calibri"/>
                </a:rPr>
                <a:t>Entes de control  Ente certiﬁcador</a:t>
              </a:r>
              <a:endParaRPr sz="1733" dirty="0">
                <a:solidFill>
                  <a:schemeClr val="tx1">
                    <a:lumMod val="75000"/>
                    <a:lumOff val="25000"/>
                  </a:schemeClr>
                </a:solidFill>
              </a:endParaRPr>
            </a:p>
          </p:txBody>
        </p:sp>
      </p:grpSp>
      <p:grpSp>
        <p:nvGrpSpPr>
          <p:cNvPr id="29" name="Grupo 28">
            <a:extLst>
              <a:ext uri="{FF2B5EF4-FFF2-40B4-BE49-F238E27FC236}">
                <a16:creationId xmlns:a16="http://schemas.microsoft.com/office/drawing/2014/main" id="{65381C01-A145-B7C1-13E1-87B4E67A69FF}"/>
              </a:ext>
            </a:extLst>
          </p:cNvPr>
          <p:cNvGrpSpPr/>
          <p:nvPr/>
        </p:nvGrpSpPr>
        <p:grpSpPr>
          <a:xfrm>
            <a:off x="323840" y="411697"/>
            <a:ext cx="5506509" cy="486091"/>
            <a:chOff x="1243017" y="2669432"/>
            <a:chExt cx="6728400" cy="1155282"/>
          </a:xfrm>
        </p:grpSpPr>
        <p:sp>
          <p:nvSpPr>
            <p:cNvPr id="30" name="Rectángulo 29">
              <a:extLst>
                <a:ext uri="{FF2B5EF4-FFF2-40B4-BE49-F238E27FC236}">
                  <a16:creationId xmlns:a16="http://schemas.microsoft.com/office/drawing/2014/main" id="{0FFE0A11-BAA0-65EF-1371-F1B61135704F}"/>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7" name="Rectángulo 36">
              <a:extLst>
                <a:ext uri="{FF2B5EF4-FFF2-40B4-BE49-F238E27FC236}">
                  <a16:creationId xmlns:a16="http://schemas.microsoft.com/office/drawing/2014/main" id="{40B881C2-3B38-B8B4-0688-32F40F843693}"/>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8" name="CuadroTexto 37">
            <a:extLst>
              <a:ext uri="{FF2B5EF4-FFF2-40B4-BE49-F238E27FC236}">
                <a16:creationId xmlns:a16="http://schemas.microsoft.com/office/drawing/2014/main" id="{0FD1D7DC-C4AD-3839-ACB8-7EFD5AA4E038}"/>
              </a:ext>
            </a:extLst>
          </p:cNvPr>
          <p:cNvSpPr txBox="1"/>
          <p:nvPr/>
        </p:nvSpPr>
        <p:spPr>
          <a:xfrm>
            <a:off x="449674" y="461214"/>
            <a:ext cx="7896923" cy="307777"/>
          </a:xfrm>
          <a:prstGeom prst="rect">
            <a:avLst/>
          </a:prstGeom>
          <a:noFill/>
        </p:spPr>
        <p:txBody>
          <a:bodyPr wrap="square" rtlCol="0">
            <a:spAutoFit/>
          </a:bodyPr>
          <a:lstStyle/>
          <a:p>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Acciones de Mejoramiento de la entidad - Planes de Mejora</a:t>
            </a:r>
          </a:p>
        </p:txBody>
      </p:sp>
    </p:spTree>
    <p:extLst>
      <p:ext uri="{BB962C8B-B14F-4D97-AF65-F5344CB8AC3E}">
        <p14:creationId xmlns:p14="http://schemas.microsoft.com/office/powerpoint/2010/main" val="331066161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7072904-5C36-B39C-4498-70F73DA5970D}"/>
              </a:ext>
            </a:extLst>
          </p:cNvPr>
          <p:cNvGrpSpPr/>
          <p:nvPr/>
        </p:nvGrpSpPr>
        <p:grpSpPr>
          <a:xfrm>
            <a:off x="1930498" y="1358402"/>
            <a:ext cx="8097175" cy="527050"/>
            <a:chOff x="1243017" y="2575644"/>
            <a:chExt cx="6670287" cy="1107646"/>
          </a:xfrm>
        </p:grpSpPr>
        <p:sp>
          <p:nvSpPr>
            <p:cNvPr id="3" name="Rectángulo 2">
              <a:extLst>
                <a:ext uri="{FF2B5EF4-FFF2-40B4-BE49-F238E27FC236}">
                  <a16:creationId xmlns:a16="http://schemas.microsoft.com/office/drawing/2014/main" id="{446CF641-0302-6CE1-9A4E-8FD3218E89DE}"/>
                </a:ext>
              </a:extLst>
            </p:cNvPr>
            <p:cNvSpPr/>
            <p:nvPr/>
          </p:nvSpPr>
          <p:spPr>
            <a:xfrm>
              <a:off x="1243017" y="2575644"/>
              <a:ext cx="6616884" cy="900445"/>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0B3EF316-684C-FA27-F8CB-5593B330D565}"/>
                </a:ext>
              </a:extLst>
            </p:cNvPr>
            <p:cNvSpPr/>
            <p:nvPr/>
          </p:nvSpPr>
          <p:spPr>
            <a:xfrm>
              <a:off x="1355751" y="2734741"/>
              <a:ext cx="6557553" cy="948549"/>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Google Shape;564;p62">
            <a:extLst>
              <a:ext uri="{FF2B5EF4-FFF2-40B4-BE49-F238E27FC236}">
                <a16:creationId xmlns:a16="http://schemas.microsoft.com/office/drawing/2014/main" id="{DA8CA611-7D94-E87C-2CCA-2C601EF9C82E}"/>
              </a:ext>
            </a:extLst>
          </p:cNvPr>
          <p:cNvSpPr txBox="1">
            <a:spLocks/>
          </p:cNvSpPr>
          <p:nvPr/>
        </p:nvSpPr>
        <p:spPr bwMode="auto">
          <a:xfrm>
            <a:off x="3691156" y="1424468"/>
            <a:ext cx="6129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rmAutofit/>
          </a:bodyPr>
          <a:lstStyle>
            <a:lvl1pPr algn="l" defTabSz="822960" rtl="0" eaLnBrk="1" fontAlgn="base" hangingPunct="1">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nSpc>
                <a:spcPct val="100000"/>
              </a:lnSpc>
              <a:spcBef>
                <a:spcPts val="0"/>
              </a:spcBef>
              <a:spcAft>
                <a:spcPts val="0"/>
              </a:spcAft>
              <a:buClr>
                <a:srgbClr val="249B91"/>
              </a:buClr>
              <a:buSzPts val="2300"/>
            </a:pPr>
            <a:r>
              <a:rPr lang="es-CO" sz="2000" b="1" dirty="0">
                <a:solidFill>
                  <a:schemeClr val="bg1"/>
                </a:solidFill>
                <a:sym typeface="Calibri"/>
              </a:rPr>
              <a:t>AUDITORIAS EXTERNAS INCONTEC</a:t>
            </a:r>
            <a:endParaRPr lang="es-CO" sz="2000" b="1" dirty="0">
              <a:solidFill>
                <a:schemeClr val="bg1"/>
              </a:solidFill>
            </a:endParaRPr>
          </a:p>
        </p:txBody>
      </p:sp>
      <p:grpSp>
        <p:nvGrpSpPr>
          <p:cNvPr id="15" name="8 Grupo">
            <a:extLst>
              <a:ext uri="{FF2B5EF4-FFF2-40B4-BE49-F238E27FC236}">
                <a16:creationId xmlns:a16="http://schemas.microsoft.com/office/drawing/2014/main" id="{AC8CD7BA-F657-5C29-DCE5-EA7A062DEF45}"/>
              </a:ext>
            </a:extLst>
          </p:cNvPr>
          <p:cNvGrpSpPr/>
          <p:nvPr/>
        </p:nvGrpSpPr>
        <p:grpSpPr>
          <a:xfrm>
            <a:off x="8326158" y="3231039"/>
            <a:ext cx="2031902" cy="2184400"/>
            <a:chOff x="31863" y="10229"/>
            <a:chExt cx="1589215" cy="652726"/>
          </a:xfrm>
          <a:solidFill>
            <a:schemeClr val="bg2">
              <a:lumMod val="75000"/>
            </a:schemeClr>
          </a:solidFill>
        </p:grpSpPr>
        <p:sp>
          <p:nvSpPr>
            <p:cNvPr id="21" name="9 Rectángulo redondeado">
              <a:extLst>
                <a:ext uri="{FF2B5EF4-FFF2-40B4-BE49-F238E27FC236}">
                  <a16:creationId xmlns:a16="http://schemas.microsoft.com/office/drawing/2014/main" id="{23C90672-8B32-3F97-7DBB-31D270F993F8}"/>
                </a:ext>
              </a:extLst>
            </p:cNvPr>
            <p:cNvSpPr/>
            <p:nvPr/>
          </p:nvSpPr>
          <p:spPr>
            <a:xfrm>
              <a:off x="55626" y="10229"/>
              <a:ext cx="1565452" cy="652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10 Rectángulo">
              <a:extLst>
                <a:ext uri="{FF2B5EF4-FFF2-40B4-BE49-F238E27FC236}">
                  <a16:creationId xmlns:a16="http://schemas.microsoft.com/office/drawing/2014/main" id="{656F3504-F56B-9301-C7F8-EF1A8B677D4F}"/>
                </a:ext>
              </a:extLst>
            </p:cNvPr>
            <p:cNvSpPr/>
            <p:nvPr/>
          </p:nvSpPr>
          <p:spPr>
            <a:xfrm>
              <a:off x="31863" y="32984"/>
              <a:ext cx="1501726" cy="589000"/>
            </a:xfrm>
            <a:prstGeom prst="rect">
              <a:avLst/>
            </a:prstGeom>
            <a:solidFill>
              <a:srgbClr val="F38931"/>
            </a:solidFill>
            <a:ln w="3175"/>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Aft>
                  <a:spcPct val="35000"/>
                </a:spcAft>
              </a:pPr>
              <a:r>
                <a:rPr lang="es-ES" sz="2000" b="1" dirty="0">
                  <a:solidFill>
                    <a:schemeClr val="tx1"/>
                  </a:solidFill>
                </a:rPr>
                <a:t>NIVEL DE AVANCE </a:t>
              </a:r>
            </a:p>
            <a:p>
              <a:pPr algn="ctr" defTabSz="889000">
                <a:lnSpc>
                  <a:spcPct val="90000"/>
                </a:lnSpc>
                <a:spcAft>
                  <a:spcPct val="35000"/>
                </a:spcAft>
              </a:pPr>
              <a:endParaRPr lang="es-ES" sz="2000" b="1" dirty="0">
                <a:solidFill>
                  <a:schemeClr val="tx1"/>
                </a:solidFill>
              </a:endParaRPr>
            </a:p>
            <a:p>
              <a:pPr algn="ctr" defTabSz="889000">
                <a:lnSpc>
                  <a:spcPct val="90000"/>
                </a:lnSpc>
                <a:spcAft>
                  <a:spcPct val="35000"/>
                </a:spcAft>
              </a:pPr>
              <a:r>
                <a:rPr lang="es-ES" sz="2000" b="1" dirty="0">
                  <a:solidFill>
                    <a:schemeClr val="tx1"/>
                  </a:solidFill>
                </a:rPr>
                <a:t>100%</a:t>
              </a:r>
            </a:p>
          </p:txBody>
        </p:sp>
      </p:grpSp>
      <p:sp>
        <p:nvSpPr>
          <p:cNvPr id="23" name="12 Rectángulo redondeado">
            <a:extLst>
              <a:ext uri="{FF2B5EF4-FFF2-40B4-BE49-F238E27FC236}">
                <a16:creationId xmlns:a16="http://schemas.microsoft.com/office/drawing/2014/main" id="{25531AAF-ABD1-0658-C83C-DA4196C364FA}"/>
              </a:ext>
            </a:extLst>
          </p:cNvPr>
          <p:cNvSpPr/>
          <p:nvPr/>
        </p:nvSpPr>
        <p:spPr>
          <a:xfrm>
            <a:off x="3612113" y="2275460"/>
            <a:ext cx="4248371" cy="652726"/>
          </a:xfrm>
          <a:prstGeom prst="roundRect">
            <a:avLst/>
          </a:prstGeom>
          <a:solidFill>
            <a:schemeClr val="bg2">
              <a:lumMod val="75000"/>
            </a:schemeClr>
          </a:solidFill>
          <a:ln w="31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4" name="Grupo 23">
            <a:extLst>
              <a:ext uri="{FF2B5EF4-FFF2-40B4-BE49-F238E27FC236}">
                <a16:creationId xmlns:a16="http://schemas.microsoft.com/office/drawing/2014/main" id="{3FD1AE6C-22E8-B8C1-A1A6-26D299510F1D}"/>
              </a:ext>
            </a:extLst>
          </p:cNvPr>
          <p:cNvGrpSpPr/>
          <p:nvPr/>
        </p:nvGrpSpPr>
        <p:grpSpPr>
          <a:xfrm>
            <a:off x="0" y="687103"/>
            <a:ext cx="5486400" cy="486091"/>
            <a:chOff x="1243017" y="2669432"/>
            <a:chExt cx="6728400" cy="1155282"/>
          </a:xfrm>
        </p:grpSpPr>
        <p:sp>
          <p:nvSpPr>
            <p:cNvPr id="25" name="Rectángulo 24">
              <a:extLst>
                <a:ext uri="{FF2B5EF4-FFF2-40B4-BE49-F238E27FC236}">
                  <a16:creationId xmlns:a16="http://schemas.microsoft.com/office/drawing/2014/main" id="{7FFD5AFB-6969-1093-5222-07C9BB643D87}"/>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6" name="Rectángulo 25">
              <a:extLst>
                <a:ext uri="{FF2B5EF4-FFF2-40B4-BE49-F238E27FC236}">
                  <a16:creationId xmlns:a16="http://schemas.microsoft.com/office/drawing/2014/main" id="{C27897B4-9D16-84D8-86FC-ADE587E9FBB1}"/>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7" name="CuadroTexto 26">
            <a:extLst>
              <a:ext uri="{FF2B5EF4-FFF2-40B4-BE49-F238E27FC236}">
                <a16:creationId xmlns:a16="http://schemas.microsoft.com/office/drawing/2014/main" id="{995813A2-1254-69E1-2A61-7540C1BDBC17}"/>
              </a:ext>
            </a:extLst>
          </p:cNvPr>
          <p:cNvSpPr txBox="1"/>
          <p:nvPr/>
        </p:nvSpPr>
        <p:spPr>
          <a:xfrm>
            <a:off x="125834" y="736620"/>
            <a:ext cx="5243119" cy="307777"/>
          </a:xfrm>
          <a:prstGeom prst="rect">
            <a:avLst/>
          </a:prstGeom>
          <a:noFill/>
        </p:spPr>
        <p:txBody>
          <a:bodyPr wrap="square" rtlCol="0">
            <a:spAutoFit/>
          </a:bodyPr>
          <a:lstStyle/>
          <a:p>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Acciones de Mejoramiento de la entidad - Planes de Mejora</a:t>
            </a:r>
          </a:p>
        </p:txBody>
      </p:sp>
      <p:sp>
        <p:nvSpPr>
          <p:cNvPr id="28" name="CuadroTexto 27">
            <a:extLst>
              <a:ext uri="{FF2B5EF4-FFF2-40B4-BE49-F238E27FC236}">
                <a16:creationId xmlns:a16="http://schemas.microsoft.com/office/drawing/2014/main" id="{FD88D821-82C6-0A59-28ED-F21FF2084A08}"/>
              </a:ext>
            </a:extLst>
          </p:cNvPr>
          <p:cNvSpPr txBox="1"/>
          <p:nvPr/>
        </p:nvSpPr>
        <p:spPr>
          <a:xfrm>
            <a:off x="4041542" y="2305756"/>
            <a:ext cx="3151074" cy="922560"/>
          </a:xfrm>
          <a:prstGeom prst="rect">
            <a:avLst/>
          </a:prstGeom>
          <a:noFill/>
        </p:spPr>
        <p:txBody>
          <a:bodyPr wrap="square" rtlCol="0">
            <a:spAutoFit/>
          </a:bodyPr>
          <a:lstStyle/>
          <a:p>
            <a:pPr algn="ctr"/>
            <a:r>
              <a:rPr lang="es-ES" sz="1800" b="1" dirty="0"/>
              <a:t>NO CONFORMIDADES </a:t>
            </a:r>
          </a:p>
          <a:p>
            <a:pPr algn="ctr"/>
            <a:r>
              <a:rPr lang="es-ES" sz="1800" b="1" dirty="0"/>
              <a:t>MENORES  </a:t>
            </a:r>
          </a:p>
          <a:p>
            <a:endParaRPr lang="es-CO" dirty="0"/>
          </a:p>
        </p:txBody>
      </p:sp>
      <p:graphicFrame>
        <p:nvGraphicFramePr>
          <p:cNvPr id="29" name="7 Diagrama">
            <a:extLst>
              <a:ext uri="{FF2B5EF4-FFF2-40B4-BE49-F238E27FC236}">
                <a16:creationId xmlns:a16="http://schemas.microsoft.com/office/drawing/2014/main" id="{B2C7331F-EFFE-7ACB-FEF7-AFF8054DBED3}"/>
              </a:ext>
            </a:extLst>
          </p:cNvPr>
          <p:cNvGraphicFramePr/>
          <p:nvPr>
            <p:extLst>
              <p:ext uri="{D42A27DB-BD31-4B8C-83A1-F6EECF244321}">
                <p14:modId xmlns:p14="http://schemas.microsoft.com/office/powerpoint/2010/main" val="1444426052"/>
              </p:ext>
            </p:extLst>
          </p:nvPr>
        </p:nvGraphicFramePr>
        <p:xfrm>
          <a:off x="1833940" y="2251868"/>
          <a:ext cx="6026544" cy="40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Rectángulo: esquinas redondeadas 29">
            <a:extLst>
              <a:ext uri="{FF2B5EF4-FFF2-40B4-BE49-F238E27FC236}">
                <a16:creationId xmlns:a16="http://schemas.microsoft.com/office/drawing/2014/main" id="{1867A0FB-F868-DB86-8504-40EC631A7D85}"/>
              </a:ext>
            </a:extLst>
          </p:cNvPr>
          <p:cNvSpPr/>
          <p:nvPr/>
        </p:nvSpPr>
        <p:spPr>
          <a:xfrm>
            <a:off x="4041542" y="2958482"/>
            <a:ext cx="3818942" cy="6527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3</a:t>
            </a:r>
            <a:endParaRPr lang="es-CO" sz="2400" dirty="0">
              <a:solidFill>
                <a:schemeClr val="tx1"/>
              </a:solidFill>
            </a:endParaRPr>
          </a:p>
        </p:txBody>
      </p:sp>
      <p:sp>
        <p:nvSpPr>
          <p:cNvPr id="31" name="Rectángulo: esquinas redondeadas 30">
            <a:extLst>
              <a:ext uri="{FF2B5EF4-FFF2-40B4-BE49-F238E27FC236}">
                <a16:creationId xmlns:a16="http://schemas.microsoft.com/office/drawing/2014/main" id="{B33AB695-E491-8EEF-7A1F-E38372F90EE5}"/>
              </a:ext>
            </a:extLst>
          </p:cNvPr>
          <p:cNvSpPr/>
          <p:nvPr/>
        </p:nvSpPr>
        <p:spPr>
          <a:xfrm>
            <a:off x="4036282" y="3654795"/>
            <a:ext cx="3818942" cy="6527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a:t>
            </a:r>
            <a:endParaRPr lang="es-CO" sz="2400" dirty="0">
              <a:solidFill>
                <a:schemeClr val="tx1"/>
              </a:solidFill>
            </a:endParaRPr>
          </a:p>
        </p:txBody>
      </p:sp>
      <p:sp>
        <p:nvSpPr>
          <p:cNvPr id="32" name="Rectángulo: esquinas redondeadas 31">
            <a:extLst>
              <a:ext uri="{FF2B5EF4-FFF2-40B4-BE49-F238E27FC236}">
                <a16:creationId xmlns:a16="http://schemas.microsoft.com/office/drawing/2014/main" id="{397D689C-F1B3-D3B8-B178-98ED6FE6AD43}"/>
              </a:ext>
            </a:extLst>
          </p:cNvPr>
          <p:cNvSpPr/>
          <p:nvPr/>
        </p:nvSpPr>
        <p:spPr>
          <a:xfrm>
            <a:off x="4007379" y="4351108"/>
            <a:ext cx="3818942" cy="6527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1</a:t>
            </a:r>
            <a:endParaRPr lang="es-CO" sz="2400" dirty="0">
              <a:solidFill>
                <a:schemeClr val="tx1"/>
              </a:solidFill>
            </a:endParaRPr>
          </a:p>
        </p:txBody>
      </p:sp>
      <p:sp>
        <p:nvSpPr>
          <p:cNvPr id="33" name="Rectángulo: esquinas redondeadas 32">
            <a:extLst>
              <a:ext uri="{FF2B5EF4-FFF2-40B4-BE49-F238E27FC236}">
                <a16:creationId xmlns:a16="http://schemas.microsoft.com/office/drawing/2014/main" id="{9FD4C8DD-D376-5C8B-B0D7-823A1C93CF4C}"/>
              </a:ext>
            </a:extLst>
          </p:cNvPr>
          <p:cNvSpPr/>
          <p:nvPr/>
        </p:nvSpPr>
        <p:spPr>
          <a:xfrm>
            <a:off x="4020516" y="5034286"/>
            <a:ext cx="3818942" cy="6527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1</a:t>
            </a:r>
            <a:endParaRPr lang="es-CO" sz="2400" dirty="0">
              <a:solidFill>
                <a:schemeClr val="tx1"/>
              </a:solidFill>
            </a:endParaRPr>
          </a:p>
        </p:txBody>
      </p:sp>
      <p:sp>
        <p:nvSpPr>
          <p:cNvPr id="34" name="Rectángulo: esquinas redondeadas 33">
            <a:extLst>
              <a:ext uri="{FF2B5EF4-FFF2-40B4-BE49-F238E27FC236}">
                <a16:creationId xmlns:a16="http://schemas.microsoft.com/office/drawing/2014/main" id="{8C86C6F2-A1C8-E2B5-418C-BE7429F03047}"/>
              </a:ext>
            </a:extLst>
          </p:cNvPr>
          <p:cNvSpPr/>
          <p:nvPr/>
        </p:nvSpPr>
        <p:spPr>
          <a:xfrm>
            <a:off x="4036286" y="5720081"/>
            <a:ext cx="3818942" cy="6527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5</a:t>
            </a:r>
            <a:endParaRPr lang="es-CO" sz="2400" dirty="0">
              <a:solidFill>
                <a:schemeClr val="tx1"/>
              </a:solidFill>
            </a:endParaRPr>
          </a:p>
        </p:txBody>
      </p:sp>
    </p:spTree>
    <p:extLst>
      <p:ext uri="{BB962C8B-B14F-4D97-AF65-F5344CB8AC3E}">
        <p14:creationId xmlns:p14="http://schemas.microsoft.com/office/powerpoint/2010/main" val="24379849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CE54F36B-9B4E-0BD0-7588-0DB956DD94F7}"/>
              </a:ext>
            </a:extLst>
          </p:cNvPr>
          <p:cNvGrpSpPr/>
          <p:nvPr/>
        </p:nvGrpSpPr>
        <p:grpSpPr>
          <a:xfrm>
            <a:off x="2270894" y="986800"/>
            <a:ext cx="8349533" cy="1072190"/>
            <a:chOff x="1310097" y="2669432"/>
            <a:chExt cx="6661320" cy="1268936"/>
          </a:xfrm>
        </p:grpSpPr>
        <p:sp>
          <p:nvSpPr>
            <p:cNvPr id="6" name="Rectángulo 5">
              <a:extLst>
                <a:ext uri="{FF2B5EF4-FFF2-40B4-BE49-F238E27FC236}">
                  <a16:creationId xmlns:a16="http://schemas.microsoft.com/office/drawing/2014/main" id="{8692DAA8-1B31-D128-57B1-77244922295C}"/>
                </a:ext>
              </a:extLst>
            </p:cNvPr>
            <p:cNvSpPr/>
            <p:nvPr/>
          </p:nvSpPr>
          <p:spPr>
            <a:xfrm>
              <a:off x="1310097" y="2669432"/>
              <a:ext cx="6562383"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5C69663E-A5D7-27A3-07E1-BCADE133668E}"/>
                </a:ext>
              </a:extLst>
            </p:cNvPr>
            <p:cNvSpPr/>
            <p:nvPr/>
          </p:nvSpPr>
          <p:spPr>
            <a:xfrm>
              <a:off x="1425898" y="2827131"/>
              <a:ext cx="6545519" cy="1111237"/>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object 2">
            <a:extLst>
              <a:ext uri="{FF2B5EF4-FFF2-40B4-BE49-F238E27FC236}">
                <a16:creationId xmlns:a16="http://schemas.microsoft.com/office/drawing/2014/main" id="{85766269-58CC-2B4D-A138-6577FF012BF3}"/>
              </a:ext>
            </a:extLst>
          </p:cNvPr>
          <p:cNvSpPr txBox="1">
            <a:spLocks/>
          </p:cNvSpPr>
          <p:nvPr/>
        </p:nvSpPr>
        <p:spPr>
          <a:xfrm>
            <a:off x="2963529" y="1210303"/>
            <a:ext cx="6300152" cy="435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85000" lnSpcReduction="10000"/>
          </a:bodyPr>
          <a:lstStyle>
            <a:lvl1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1pPr>
            <a:lvl2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2pPr>
            <a:lvl3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3pPr>
            <a:lvl4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4pPr>
            <a:lvl5pPr marL="0" marR="0" indent="0"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5pPr>
            <a:lvl6pPr marL="0" marR="0" indent="609584"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6pPr>
            <a:lvl7pPr marL="0" marR="0" indent="1219169"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7pPr>
            <a:lvl8pPr marL="0" marR="0" indent="1828754"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8pPr>
            <a:lvl9pPr marL="0" marR="0" indent="2438338" algn="l" defTabSz="914377" rtl="0" latinLnBrk="0">
              <a:lnSpc>
                <a:spcPct val="100000"/>
              </a:lnSpc>
              <a:spcBef>
                <a:spcPts val="0"/>
              </a:spcBef>
              <a:spcAft>
                <a:spcPts val="0"/>
              </a:spcAft>
              <a:buClrTx/>
              <a:buSzTx/>
              <a:buFontTx/>
              <a:buNone/>
              <a:tabLst/>
              <a:defRPr sz="2800" b="1" i="0" u="none" strike="noStrike" cap="none" spc="-100" baseline="0">
                <a:ln>
                  <a:noFill/>
                </a:ln>
                <a:solidFill>
                  <a:srgbClr val="249B91"/>
                </a:solidFill>
                <a:uFillTx/>
                <a:latin typeface="+mn-lt"/>
                <a:ea typeface="+mn-ea"/>
                <a:cs typeface="+mn-cs"/>
                <a:sym typeface="Calibri"/>
              </a:defRPr>
            </a:lvl9pPr>
          </a:lstStyle>
          <a:p>
            <a:pPr indent="7700" hangingPunct="1"/>
            <a:r>
              <a:rPr lang="es-CO" sz="3000" spc="0" dirty="0">
                <a:solidFill>
                  <a:schemeClr val="bg1"/>
                </a:solidFill>
                <a:latin typeface="Arial" panose="020B0604020202020204" pitchFamily="34" charset="0"/>
                <a:cs typeface="Arial" panose="020B0604020202020204" pitchFamily="34" charset="0"/>
              </a:rPr>
              <a:t>ESTADO DE SITUACIÓN FINANCIERA</a:t>
            </a:r>
          </a:p>
        </p:txBody>
      </p:sp>
      <p:sp>
        <p:nvSpPr>
          <p:cNvPr id="8" name="object 3">
            <a:extLst>
              <a:ext uri="{FF2B5EF4-FFF2-40B4-BE49-F238E27FC236}">
                <a16:creationId xmlns:a16="http://schemas.microsoft.com/office/drawing/2014/main" id="{ED72DF6D-3C3A-634A-8BCA-9473F3C62D3D}"/>
              </a:ext>
            </a:extLst>
          </p:cNvPr>
          <p:cNvSpPr txBox="1"/>
          <p:nvPr/>
        </p:nvSpPr>
        <p:spPr>
          <a:xfrm>
            <a:off x="3918239" y="1716551"/>
            <a:ext cx="5943619"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7700">
              <a:defRPr sz="1500" b="1" spc="7"/>
            </a:pPr>
            <a:r>
              <a:rPr sz="2000" dirty="0">
                <a:solidFill>
                  <a:schemeClr val="tx1">
                    <a:lumMod val="75000"/>
                    <a:lumOff val="25000"/>
                  </a:schemeClr>
                </a:solidFill>
              </a:rPr>
              <a:t>A</a:t>
            </a:r>
            <a:r>
              <a:rPr sz="2000" spc="-2" dirty="0">
                <a:solidFill>
                  <a:schemeClr val="tx1">
                    <a:lumMod val="75000"/>
                    <a:lumOff val="25000"/>
                  </a:schemeClr>
                </a:solidFill>
              </a:rPr>
              <a:t> </a:t>
            </a:r>
            <a:r>
              <a:rPr lang="es-ES" sz="2000" spc="-2" dirty="0">
                <a:solidFill>
                  <a:schemeClr val="tx1">
                    <a:lumMod val="75000"/>
                    <a:lumOff val="25000"/>
                  </a:schemeClr>
                </a:solidFill>
              </a:rPr>
              <a:t>diciembre</a:t>
            </a:r>
            <a:r>
              <a:rPr sz="2000" spc="-2" dirty="0">
                <a:solidFill>
                  <a:schemeClr val="tx1">
                    <a:lumMod val="75000"/>
                    <a:lumOff val="25000"/>
                  </a:schemeClr>
                </a:solidFill>
              </a:rPr>
              <a:t> </a:t>
            </a:r>
            <a:r>
              <a:rPr sz="2000" spc="5" dirty="0">
                <a:solidFill>
                  <a:schemeClr val="tx1">
                    <a:lumMod val="75000"/>
                    <a:lumOff val="25000"/>
                  </a:schemeClr>
                </a:solidFill>
              </a:rPr>
              <a:t>31</a:t>
            </a:r>
            <a:r>
              <a:rPr sz="2000" spc="-2" dirty="0">
                <a:solidFill>
                  <a:schemeClr val="tx1">
                    <a:lumMod val="75000"/>
                    <a:lumOff val="25000"/>
                  </a:schemeClr>
                </a:solidFill>
              </a:rPr>
              <a:t> </a:t>
            </a:r>
            <a:r>
              <a:rPr sz="2000" spc="5" dirty="0">
                <a:solidFill>
                  <a:schemeClr val="tx1">
                    <a:lumMod val="75000"/>
                    <a:lumOff val="25000"/>
                  </a:schemeClr>
                </a:solidFill>
              </a:rPr>
              <a:t>de</a:t>
            </a:r>
            <a:r>
              <a:rPr sz="2000" spc="-2" dirty="0">
                <a:solidFill>
                  <a:schemeClr val="tx1">
                    <a:lumMod val="75000"/>
                    <a:lumOff val="25000"/>
                  </a:schemeClr>
                </a:solidFill>
              </a:rPr>
              <a:t> </a:t>
            </a:r>
            <a:r>
              <a:rPr sz="2000" spc="2" dirty="0">
                <a:solidFill>
                  <a:schemeClr val="tx1">
                    <a:lumMod val="75000"/>
                    <a:lumOff val="25000"/>
                  </a:schemeClr>
                </a:solidFill>
              </a:rPr>
              <a:t>202</a:t>
            </a:r>
            <a:r>
              <a:rPr lang="es-ES" sz="2000" spc="2" dirty="0">
                <a:solidFill>
                  <a:schemeClr val="tx1">
                    <a:lumMod val="75000"/>
                    <a:lumOff val="25000"/>
                  </a:schemeClr>
                </a:solidFill>
              </a:rPr>
              <a:t>1 (</a:t>
            </a:r>
            <a:r>
              <a:rPr lang="es-CO" sz="2000" b="1" spc="2" dirty="0">
                <a:solidFill>
                  <a:schemeClr val="tx1">
                    <a:lumMod val="75000"/>
                    <a:lumOff val="25000"/>
                  </a:schemeClr>
                </a:solidFill>
              </a:rPr>
              <a:t>cifras en pesos)</a:t>
            </a:r>
          </a:p>
          <a:p>
            <a:pPr indent="7700">
              <a:defRPr sz="1500" b="1" spc="7"/>
            </a:pPr>
            <a:endParaRPr sz="2000" dirty="0">
              <a:solidFill>
                <a:schemeClr val="tx1">
                  <a:lumMod val="75000"/>
                  <a:lumOff val="25000"/>
                </a:schemeClr>
              </a:solidFill>
            </a:endParaRPr>
          </a:p>
        </p:txBody>
      </p:sp>
      <p:grpSp>
        <p:nvGrpSpPr>
          <p:cNvPr id="2" name="Grupo 1">
            <a:extLst>
              <a:ext uri="{FF2B5EF4-FFF2-40B4-BE49-F238E27FC236}">
                <a16:creationId xmlns:a16="http://schemas.microsoft.com/office/drawing/2014/main" id="{A4CA2F67-4468-4ADD-278D-B5AA407A3140}"/>
              </a:ext>
            </a:extLst>
          </p:cNvPr>
          <p:cNvGrpSpPr/>
          <p:nvPr/>
        </p:nvGrpSpPr>
        <p:grpSpPr>
          <a:xfrm>
            <a:off x="343300" y="377385"/>
            <a:ext cx="3574939" cy="540742"/>
            <a:chOff x="1243017" y="2669432"/>
            <a:chExt cx="6728400" cy="1155282"/>
          </a:xfrm>
        </p:grpSpPr>
        <p:sp>
          <p:nvSpPr>
            <p:cNvPr id="3" name="Rectángulo 2">
              <a:extLst>
                <a:ext uri="{FF2B5EF4-FFF2-40B4-BE49-F238E27FC236}">
                  <a16:creationId xmlns:a16="http://schemas.microsoft.com/office/drawing/2014/main" id="{8B9F2512-87FE-D664-0321-75275A6D741B}"/>
                </a:ext>
              </a:extLst>
            </p:cNvPr>
            <p:cNvSpPr/>
            <p:nvPr/>
          </p:nvSpPr>
          <p:spPr>
            <a:xfrm>
              <a:off x="1243017" y="2669432"/>
              <a:ext cx="6545521" cy="811928"/>
            </a:xfrm>
            <a:prstGeom prst="rect">
              <a:avLst/>
            </a:prstGeom>
            <a:solidFill>
              <a:srgbClr val="5A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7A303609-66C5-B257-3F04-3A393DD4647F}"/>
                </a:ext>
              </a:extLst>
            </p:cNvPr>
            <p:cNvSpPr/>
            <p:nvPr/>
          </p:nvSpPr>
          <p:spPr>
            <a:xfrm>
              <a:off x="1425898" y="2827131"/>
              <a:ext cx="6545519" cy="997583"/>
            </a:xfrm>
            <a:prstGeom prst="rect">
              <a:avLst/>
            </a:prstGeom>
            <a:noFill/>
            <a:ln>
              <a:solidFill>
                <a:srgbClr val="F3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8" name="CuadroTexto 17">
            <a:extLst>
              <a:ext uri="{FF2B5EF4-FFF2-40B4-BE49-F238E27FC236}">
                <a16:creationId xmlns:a16="http://schemas.microsoft.com/office/drawing/2014/main" id="{AD06C96D-2430-2C63-930F-6530D654B491}"/>
              </a:ext>
            </a:extLst>
          </p:cNvPr>
          <p:cNvSpPr txBox="1"/>
          <p:nvPr/>
        </p:nvSpPr>
        <p:spPr>
          <a:xfrm>
            <a:off x="343300" y="423924"/>
            <a:ext cx="3477771" cy="307777"/>
          </a:xfrm>
          <a:prstGeom prst="rect">
            <a:avLst/>
          </a:prstGeom>
          <a:noFill/>
        </p:spPr>
        <p:txBody>
          <a:bodyPr wrap="square" rtlCol="0">
            <a:spAutoFit/>
          </a:bodyPr>
          <a:lstStyle/>
          <a:p>
            <a:pPr algn="ctr"/>
            <a:r>
              <a:rPr lang="es-E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Estados Financieros</a:t>
            </a:r>
            <a:endParaRPr lang="es-CO"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14" name="Gráfico 13">
            <a:extLst>
              <a:ext uri="{FF2B5EF4-FFF2-40B4-BE49-F238E27FC236}">
                <a16:creationId xmlns:a16="http://schemas.microsoft.com/office/drawing/2014/main" id="{A723534E-3718-B893-EC53-7546E432C052}"/>
              </a:ext>
            </a:extLst>
          </p:cNvPr>
          <p:cNvGraphicFramePr>
            <a:graphicFrameLocks/>
          </p:cNvGraphicFramePr>
          <p:nvPr>
            <p:extLst>
              <p:ext uri="{D42A27DB-BD31-4B8C-83A1-F6EECF244321}">
                <p14:modId xmlns:p14="http://schemas.microsoft.com/office/powerpoint/2010/main" val="2951554210"/>
              </p:ext>
            </p:extLst>
          </p:nvPr>
        </p:nvGraphicFramePr>
        <p:xfrm>
          <a:off x="2179353" y="2192238"/>
          <a:ext cx="8589024" cy="3957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877735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916684-7F91-4B2B-BF7C-181701F5A7DB}"/>
              </a:ext>
            </a:extLst>
          </p:cNvPr>
          <p:cNvSpPr txBox="1"/>
          <p:nvPr/>
        </p:nvSpPr>
        <p:spPr>
          <a:xfrm>
            <a:off x="1795244" y="5511567"/>
            <a:ext cx="8732939" cy="584775"/>
          </a:xfrm>
          <a:prstGeom prst="rect">
            <a:avLst/>
          </a:prstGeom>
          <a:noFill/>
        </p:spPr>
        <p:txBody>
          <a:bodyPr wrap="square" rtlCol="0">
            <a:spAutoFit/>
          </a:bodyPr>
          <a:lstStyle/>
          <a:p>
            <a:pPr algn="ctr"/>
            <a:r>
              <a:rPr lang="es-CO" sz="3200" b="1" dirty="0">
                <a:solidFill>
                  <a:srgbClr val="FFFFFF"/>
                </a:solidFill>
              </a:rPr>
              <a:t>Nuestras certificaciones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E02244-6BA5-444F-B98B-A828414C50C5}"/>
              </a:ext>
            </a:extLst>
          </p:cNvPr>
          <p:cNvSpPr txBox="1"/>
          <p:nvPr/>
        </p:nvSpPr>
        <p:spPr>
          <a:xfrm>
            <a:off x="840560" y="2474753"/>
            <a:ext cx="7239699" cy="553998"/>
          </a:xfrm>
          <a:prstGeom prst="rect">
            <a:avLst/>
          </a:prstGeom>
          <a:noFill/>
        </p:spPr>
        <p:txBody>
          <a:bodyPr wrap="square" rtlCol="0">
            <a:spAutoFit/>
          </a:bodyPr>
          <a:lstStyle/>
          <a:p>
            <a:pPr algn="ctr"/>
            <a:r>
              <a:rPr lang="es-MX" sz="3000" b="1" dirty="0">
                <a:solidFill>
                  <a:srgbClr val="FFFFFF"/>
                </a:solidFill>
              </a:rPr>
              <a:t>“Por permitirnos hacer público lo público” </a:t>
            </a:r>
            <a:endParaRPr lang="es-CO" sz="3000" b="1" dirty="0">
              <a:solidFill>
                <a:srgbClr val="FFFFFF"/>
              </a:solidFill>
            </a:endParaRPr>
          </a:p>
        </p:txBody>
      </p:sp>
      <p:sp>
        <p:nvSpPr>
          <p:cNvPr id="3" name="Título 8">
            <a:extLst>
              <a:ext uri="{FF2B5EF4-FFF2-40B4-BE49-F238E27FC236}">
                <a16:creationId xmlns:a16="http://schemas.microsoft.com/office/drawing/2014/main" id="{E19D2C6B-F367-482E-9117-4806D580F0AE}"/>
              </a:ext>
            </a:extLst>
          </p:cNvPr>
          <p:cNvSpPr txBox="1">
            <a:spLocks/>
          </p:cNvSpPr>
          <p:nvPr/>
        </p:nvSpPr>
        <p:spPr>
          <a:xfrm>
            <a:off x="1624078" y="1512117"/>
            <a:ext cx="5275848" cy="962636"/>
          </a:xfrm>
          <a:prstGeom prst="rect">
            <a:avLst/>
          </a:prstGeom>
        </p:spPr>
        <p:txBody>
          <a:bodyPr/>
          <a:lstStyle>
            <a:lvl1pPr algn="l" defTabSz="822960" rtl="0" eaLnBrk="1" fontAlgn="base" hangingPunct="1">
              <a:lnSpc>
                <a:spcPct val="90000"/>
              </a:lnSpc>
              <a:spcBef>
                <a:spcPct val="0"/>
              </a:spcBef>
              <a:spcAft>
                <a:spcPct val="0"/>
              </a:spcAft>
              <a:defRPr sz="3200" b="1" kern="1200">
                <a:solidFill>
                  <a:srgbClr val="F38931"/>
                </a:solidFill>
                <a:latin typeface="Arial" panose="020B0604020202020204" pitchFamily="34" charset="0"/>
                <a:ea typeface="+mj-ea"/>
                <a:cs typeface="Arial" panose="020B0604020202020204" pitchFamily="34" charset="0"/>
              </a:defRPr>
            </a:lvl1pPr>
            <a:lvl2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54864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109728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64592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2194560" algn="l" defTabSz="822960" rtl="0" eaLnBrk="1" fontAlgn="base" hangingPunct="1">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pPr algn="ctr"/>
            <a:r>
              <a:rPr lang="es-ES" sz="4800" spc="300" dirty="0">
                <a:solidFill>
                  <a:srgbClr val="5ABAB1"/>
                </a:solidFill>
                <a:latin typeface="+mn-lt"/>
              </a:rPr>
              <a:t>GRACIAS</a:t>
            </a:r>
            <a:endParaRPr lang="es-CO" sz="4800" spc="300" dirty="0">
              <a:solidFill>
                <a:srgbClr val="5ABAB1"/>
              </a:solidFill>
              <a:latin typeface="+mn-lt"/>
            </a:endParaRPr>
          </a:p>
        </p:txBody>
      </p:sp>
      <p:pic>
        <p:nvPicPr>
          <p:cNvPr id="7" name="Imagen 6">
            <a:extLst>
              <a:ext uri="{FF2B5EF4-FFF2-40B4-BE49-F238E27FC236}">
                <a16:creationId xmlns:a16="http://schemas.microsoft.com/office/drawing/2014/main" id="{E3C71BF9-3B5C-4C19-A220-64931D97D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738" y="2199023"/>
            <a:ext cx="2664372" cy="2664372"/>
          </a:xfrm>
          <a:prstGeom prst="rect">
            <a:avLst/>
          </a:prstGeom>
        </p:spPr>
      </p:pic>
    </p:spTree>
  </p:cSld>
  <p:clrMapOvr>
    <a:masterClrMapping/>
  </p:clrMapOvr>
  <p:transition/>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CGN-Certificaciones2020  -  Modo de compatibilidad" id="{B9063427-0AEE-4202-8DBD-09B402DDD999}" vid="{09CF05E1-054B-4130-B209-B9DCACA84EE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PlantillaCGN-Certificaciones2020</Template>
  <TotalTime>6922</TotalTime>
  <Words>4260</Words>
  <Application>Microsoft Office PowerPoint</Application>
  <PresentationFormat>Panorámica</PresentationFormat>
  <Paragraphs>817</Paragraphs>
  <Slides>91</Slides>
  <Notes>14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91</vt:i4>
      </vt:variant>
    </vt:vector>
  </HeadingPairs>
  <TitlesOfParts>
    <vt:vector size="102" baseType="lpstr">
      <vt:lpstr>Adobe Heiti Std R</vt:lpstr>
      <vt:lpstr>Arial</vt:lpstr>
      <vt:lpstr>Avenir Next LT Pro</vt:lpstr>
      <vt:lpstr>Bookman Old Style</vt:lpstr>
      <vt:lpstr>Calibri</vt:lpstr>
      <vt:lpstr>Calibri </vt:lpstr>
      <vt:lpstr>Roboto</vt:lpstr>
      <vt:lpstr>Symbol</vt:lpstr>
      <vt:lpstr>Times</vt:lpstr>
      <vt:lpstr>Times New Roman</vt:lpstr>
      <vt:lpstr>Tema de Office</vt:lpstr>
      <vt:lpstr>Presentación de PowerPoint</vt:lpstr>
      <vt:lpstr>Presentación de PowerPoint</vt:lpstr>
      <vt:lpstr>Presentación de PowerPoint</vt:lpstr>
      <vt:lpstr>Presentación de PowerPoint</vt:lpstr>
      <vt:lpstr>PRESUPUESTO 2021</vt:lpstr>
      <vt:lpstr> EJECUCIÓN PRESUPUESTAL</vt:lpstr>
      <vt:lpstr>APROPIACIÓN PRESUPUESTAL 2021</vt:lpstr>
      <vt:lpstr>EJECUCIÓN INVERSIÓN PRESUPUESTAL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INDICADOR DE COBERTURA CATEGORÍA  INFORMACIÓN CONTABLE PÚBLICA CONVERGENCIA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NIVEL NACIONAL ESTADO DE RESULTADOS CONSOLIDADO</vt:lpstr>
      <vt:lpstr>Presentación de PowerPoint</vt:lpstr>
      <vt:lpstr>Presentación de PowerPoint</vt:lpstr>
      <vt:lpstr>NIVEL TERRITORIAL ESTADO DE RESULTADOS CONSOLIDADO</vt:lpstr>
      <vt:lpstr>Presentación de PowerPoint</vt:lpstr>
      <vt:lpstr>Presentación de PowerPoint</vt:lpstr>
      <vt:lpstr>SECTOR PÚBLICO ESTADO DE RESULTADOS CONSOLIDADO</vt:lpstr>
      <vt:lpstr>Evaluación de Control Interno Contable Resolución 193 de 2016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TRANSPARENCIA, PARTICIPACIÓN  Y SERVICIO AL CIUDADANO</vt:lpstr>
      <vt:lpstr>MODELO INTEGRADO DE PLANEACIÓN Y GESTIÓN MIPG V.2</vt:lpstr>
      <vt:lpstr>CONSEJO PARA LA GESTIÓN Y EL DESEMPEÑO   INSTITUCIONAL / ENTIDADES LÍDERES DE POLÍTICA</vt:lpstr>
      <vt:lpstr>FORMULARIO ÚNICO DE REPORTE Y AVANCE A LA GESTIÓN - FURAG (2021)</vt:lpstr>
      <vt:lpstr>COMPARATIVO DE EVALUACIÓN ENTRE</vt:lpstr>
      <vt:lpstr>MODELO INTEGRADO DE PLANEACIÓN Y GESTIÓN MIPG - Ranking 2021</vt:lpstr>
      <vt:lpstr>Presentación de PowerPoint</vt:lpstr>
      <vt:lpstr>COMPARATIVO EVALUACIÓN </vt:lpstr>
      <vt:lpstr>Presentación de PowerPoint</vt:lpstr>
      <vt:lpstr>TIEMPO DE SERVICIO DE LOS SERVIDORES PÚBLICO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ENTES DE CONTROL Y VIGILANCIA VISITAS Y/O AUDITORÍAS</vt:lpstr>
      <vt:lpstr>Presentación de PowerPoint</vt:lpstr>
      <vt:lpstr>Presentación de PowerPoint</vt:lpstr>
      <vt:lpstr>Presentación de PowerPoint</vt:lpstr>
      <vt:lpstr>Presentación de PowerPoint</vt:lpstr>
      <vt:lpstr>Presentación de PowerPoint</vt:lpstr>
      <vt:lpstr>Presentación de PowerPoint</vt:lpstr>
      <vt:lpstr>SISTEMA DE GESTIÓN AMBIENTAL</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Sebastian Alarcón Robles</dc:creator>
  <cp:lastModifiedBy>RUTH C GONZALEZ P</cp:lastModifiedBy>
  <cp:revision>268</cp:revision>
  <dcterms:created xsi:type="dcterms:W3CDTF">2020-12-21T18:34:06Z</dcterms:created>
  <dcterms:modified xsi:type="dcterms:W3CDTF">2022-08-31T17:20:41Z</dcterms:modified>
</cp:coreProperties>
</file>